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4" r:id="rId1"/>
    <p:sldMasterId id="2147483696" r:id="rId2"/>
  </p:sldMasterIdLst>
  <p:notesMasterIdLst>
    <p:notesMasterId r:id="rId102"/>
  </p:notesMasterIdLst>
  <p:handoutMasterIdLst>
    <p:handoutMasterId r:id="rId103"/>
  </p:handoutMasterIdLst>
  <p:sldIdLst>
    <p:sldId id="359" r:id="rId3"/>
    <p:sldId id="373" r:id="rId4"/>
    <p:sldId id="374" r:id="rId5"/>
    <p:sldId id="391" r:id="rId6"/>
    <p:sldId id="461" r:id="rId7"/>
    <p:sldId id="452" r:id="rId8"/>
    <p:sldId id="453" r:id="rId9"/>
    <p:sldId id="375" r:id="rId10"/>
    <p:sldId id="454" r:id="rId11"/>
    <p:sldId id="396" r:id="rId12"/>
    <p:sldId id="402" r:id="rId13"/>
    <p:sldId id="462" r:id="rId14"/>
    <p:sldId id="455" r:id="rId15"/>
    <p:sldId id="403" r:id="rId16"/>
    <p:sldId id="404" r:id="rId17"/>
    <p:sldId id="407" r:id="rId18"/>
    <p:sldId id="406" r:id="rId19"/>
    <p:sldId id="408" r:id="rId20"/>
    <p:sldId id="409" r:id="rId21"/>
    <p:sldId id="413" r:id="rId22"/>
    <p:sldId id="411" r:id="rId23"/>
    <p:sldId id="412" r:id="rId24"/>
    <p:sldId id="405" r:id="rId25"/>
    <p:sldId id="401" r:id="rId26"/>
    <p:sldId id="456" r:id="rId27"/>
    <p:sldId id="460" r:id="rId28"/>
    <p:sldId id="459" r:id="rId29"/>
    <p:sldId id="400"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14" r:id="rId48"/>
    <p:sldId id="515" r:id="rId49"/>
    <p:sldId id="516" r:id="rId50"/>
    <p:sldId id="517" r:id="rId51"/>
    <p:sldId id="463" r:id="rId52"/>
    <p:sldId id="464" r:id="rId53"/>
    <p:sldId id="465" r:id="rId54"/>
    <p:sldId id="466" r:id="rId55"/>
    <p:sldId id="467" r:id="rId56"/>
    <p:sldId id="468" r:id="rId57"/>
    <p:sldId id="470" r:id="rId58"/>
    <p:sldId id="513" r:id="rId59"/>
    <p:sldId id="471" r:id="rId60"/>
    <p:sldId id="472" r:id="rId61"/>
    <p:sldId id="473" r:id="rId62"/>
    <p:sldId id="474" r:id="rId63"/>
    <p:sldId id="475" r:id="rId64"/>
    <p:sldId id="476" r:id="rId65"/>
    <p:sldId id="477" r:id="rId66"/>
    <p:sldId id="478" r:id="rId67"/>
    <p:sldId id="479" r:id="rId68"/>
    <p:sldId id="510"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499" r:id="rId89"/>
    <p:sldId id="500" r:id="rId90"/>
    <p:sldId id="501" r:id="rId91"/>
    <p:sldId id="502" r:id="rId92"/>
    <p:sldId id="503" r:id="rId93"/>
    <p:sldId id="504" r:id="rId94"/>
    <p:sldId id="505" r:id="rId95"/>
    <p:sldId id="506" r:id="rId96"/>
    <p:sldId id="507" r:id="rId97"/>
    <p:sldId id="508" r:id="rId98"/>
    <p:sldId id="511" r:id="rId99"/>
    <p:sldId id="512" r:id="rId100"/>
    <p:sldId id="535" r:id="rId10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EFE9"/>
    <a:srgbClr val="ED7D31"/>
    <a:srgbClr val="009999"/>
    <a:srgbClr val="008080"/>
    <a:srgbClr val="FFE1FF"/>
    <a:srgbClr val="EFFFFF"/>
    <a:srgbClr val="CCFFFF"/>
    <a:srgbClr val="FFCCFF"/>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8" autoAdjust="0"/>
    <p:restoredTop sz="75493" autoAdjust="0"/>
  </p:normalViewPr>
  <p:slideViewPr>
    <p:cSldViewPr snapToGrid="0">
      <p:cViewPr varScale="1">
        <p:scale>
          <a:sx n="75" d="100"/>
          <a:sy n="75" d="100"/>
        </p:scale>
        <p:origin x="955" y="48"/>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A0FA4-2EBA-4A83-8824-3B8AD8BC88E6}" type="doc">
      <dgm:prSet loTypeId="urn:microsoft.com/office/officeart/2005/8/layout/cycle2" loCatId="cycle" qsTypeId="urn:microsoft.com/office/officeart/2005/8/quickstyle/simple1" qsCatId="simple" csTypeId="urn:microsoft.com/office/officeart/2005/8/colors/accent5_1" csCatId="accent5" phldr="1"/>
      <dgm:spPr/>
      <dgm:t>
        <a:bodyPr/>
        <a:lstStyle/>
        <a:p>
          <a:endParaRPr kumimoji="1" lang="ja-JP" altLang="en-US"/>
        </a:p>
      </dgm:t>
    </dgm:pt>
    <dgm:pt modelId="{18F4D9CB-BCA7-4156-8A53-80E4BE3E18DE}">
      <dgm:prSet phldrT="[テキスト]" custT="1"/>
      <dgm:spPr/>
      <dgm:t>
        <a:bodyPr/>
        <a:lstStyle/>
        <a:p>
          <a:r>
            <a:rPr kumimoji="1" lang="ja-JP" altLang="en-US" sz="1400" b="1" dirty="0" smtClean="0"/>
            <a:t>市区町村</a:t>
          </a:r>
          <a:endParaRPr kumimoji="1" lang="ja-JP" altLang="en-US" sz="1400" b="1" dirty="0"/>
        </a:p>
      </dgm:t>
    </dgm:pt>
    <dgm:pt modelId="{6041A9A8-0262-4835-A341-ECD71641764F}" type="parTrans" cxnId="{AE123601-D9D3-479F-86B7-9D682DDC2293}">
      <dgm:prSet/>
      <dgm:spPr/>
      <dgm:t>
        <a:bodyPr/>
        <a:lstStyle/>
        <a:p>
          <a:endParaRPr kumimoji="1" lang="ja-JP" altLang="en-US"/>
        </a:p>
      </dgm:t>
    </dgm:pt>
    <dgm:pt modelId="{E7BC0DC6-BD44-4AE0-96B8-1F5FCDDABEC6}" type="sibTrans" cxnId="{AE123601-D9D3-479F-86B7-9D682DDC2293}">
      <dgm:prSet/>
      <dgm:spPr>
        <a:noFill/>
      </dgm:spPr>
      <dgm:t>
        <a:bodyPr/>
        <a:lstStyle/>
        <a:p>
          <a:endParaRPr kumimoji="1" lang="ja-JP" altLang="en-US"/>
        </a:p>
      </dgm:t>
    </dgm:pt>
    <dgm:pt modelId="{C7DD1EDD-6353-4C70-ACB0-3BBA8D6C22A4}">
      <dgm:prSet phldrT="[テキスト]" custT="1"/>
      <dgm:spPr/>
      <dgm:t>
        <a:bodyPr/>
        <a:lstStyle/>
        <a:p>
          <a:pPr>
            <a:lnSpc>
              <a:spcPct val="50000"/>
            </a:lnSpc>
          </a:pPr>
          <a:r>
            <a:rPr kumimoji="1" lang="ja-JP" altLang="en-US" sz="1400" b="1" dirty="0" smtClean="0"/>
            <a:t>都道</a:t>
          </a:r>
          <a:endParaRPr kumimoji="1" lang="en-US" altLang="ja-JP" sz="1400" b="1" dirty="0" smtClean="0"/>
        </a:p>
        <a:p>
          <a:pPr>
            <a:lnSpc>
              <a:spcPct val="50000"/>
            </a:lnSpc>
          </a:pPr>
          <a:r>
            <a:rPr kumimoji="1" lang="ja-JP" altLang="en-US" sz="1400" b="1" dirty="0" smtClean="0"/>
            <a:t>府県</a:t>
          </a:r>
          <a:endParaRPr kumimoji="1" lang="ja-JP" altLang="en-US" sz="1400" b="1" dirty="0"/>
        </a:p>
      </dgm:t>
    </dgm:pt>
    <dgm:pt modelId="{EE2739CB-D78B-42BA-A7D4-99015E9568FA}" type="parTrans" cxnId="{7E597A61-61C4-43AA-A159-9AC410EC1415}">
      <dgm:prSet/>
      <dgm:spPr/>
      <dgm:t>
        <a:bodyPr/>
        <a:lstStyle/>
        <a:p>
          <a:endParaRPr kumimoji="1" lang="ja-JP" altLang="en-US"/>
        </a:p>
      </dgm:t>
    </dgm:pt>
    <dgm:pt modelId="{B76E8F17-553C-48F3-881D-71491D4FADBB}" type="sibTrans" cxnId="{7E597A61-61C4-43AA-A159-9AC410EC1415}">
      <dgm:prSet/>
      <dgm:spPr>
        <a:noFill/>
      </dgm:spPr>
      <dgm:t>
        <a:bodyPr/>
        <a:lstStyle/>
        <a:p>
          <a:endParaRPr kumimoji="1" lang="ja-JP" altLang="en-US"/>
        </a:p>
      </dgm:t>
    </dgm:pt>
    <dgm:pt modelId="{5004477A-E922-40CD-A183-AC7FA9B7C941}">
      <dgm:prSet phldrT="[テキスト]" custT="1"/>
      <dgm:spPr/>
      <dgm:t>
        <a:bodyPr/>
        <a:lstStyle/>
        <a:p>
          <a:pPr>
            <a:lnSpc>
              <a:spcPct val="50000"/>
            </a:lnSpc>
          </a:pPr>
          <a:r>
            <a:rPr kumimoji="1" lang="ja-JP" altLang="en-US" sz="1400" b="1" dirty="0" smtClean="0"/>
            <a:t>健康</a:t>
          </a:r>
          <a:endParaRPr kumimoji="1" lang="en-US" altLang="ja-JP" sz="1400" b="1" dirty="0" smtClean="0"/>
        </a:p>
        <a:p>
          <a:pPr>
            <a:lnSpc>
              <a:spcPct val="50000"/>
            </a:lnSpc>
          </a:pPr>
          <a:r>
            <a:rPr kumimoji="1" lang="ja-JP" altLang="en-US" sz="1400" b="1" dirty="0" smtClean="0"/>
            <a:t>保険</a:t>
          </a:r>
          <a:endParaRPr kumimoji="1" lang="en-US" altLang="ja-JP" sz="1400" b="1" dirty="0" smtClean="0"/>
        </a:p>
        <a:p>
          <a:pPr>
            <a:lnSpc>
              <a:spcPct val="50000"/>
            </a:lnSpc>
          </a:pPr>
          <a:r>
            <a:rPr kumimoji="1" lang="ja-JP" altLang="en-US" sz="1400" b="1" dirty="0" smtClean="0"/>
            <a:t>組合</a:t>
          </a:r>
          <a:endParaRPr kumimoji="1" lang="ja-JP" altLang="en-US" sz="1400" b="1" dirty="0"/>
        </a:p>
      </dgm:t>
    </dgm:pt>
    <dgm:pt modelId="{456A3871-D4A4-41B7-8269-C8A3CC6D17C8}" type="parTrans" cxnId="{32C10AC2-A324-45A6-BEB2-FE4392F4EEA5}">
      <dgm:prSet/>
      <dgm:spPr/>
      <dgm:t>
        <a:bodyPr/>
        <a:lstStyle/>
        <a:p>
          <a:endParaRPr kumimoji="1" lang="ja-JP" altLang="en-US"/>
        </a:p>
      </dgm:t>
    </dgm:pt>
    <dgm:pt modelId="{25F1D52E-C660-4F6D-9A3E-22D55F0A8E0F}" type="sibTrans" cxnId="{32C10AC2-A324-45A6-BEB2-FE4392F4EEA5}">
      <dgm:prSet/>
      <dgm:spPr>
        <a:noFill/>
      </dgm:spPr>
      <dgm:t>
        <a:bodyPr/>
        <a:lstStyle/>
        <a:p>
          <a:endParaRPr kumimoji="1" lang="ja-JP" altLang="en-US"/>
        </a:p>
      </dgm:t>
    </dgm:pt>
    <dgm:pt modelId="{1DA6B9CD-E3FF-466C-81A6-6507BAF769F8}">
      <dgm:prSet phldrT="[テキスト]" custT="1"/>
      <dgm:spPr/>
      <dgm:t>
        <a:bodyPr/>
        <a:lstStyle/>
        <a:p>
          <a:pPr>
            <a:lnSpc>
              <a:spcPct val="50000"/>
            </a:lnSpc>
          </a:pPr>
          <a:r>
            <a:rPr kumimoji="1" lang="ja-JP" altLang="en-US" sz="1400" b="1" dirty="0" smtClean="0"/>
            <a:t>日本</a:t>
          </a:r>
          <a:endParaRPr kumimoji="1" lang="en-US" altLang="ja-JP" sz="1400" b="1" dirty="0" smtClean="0"/>
        </a:p>
        <a:p>
          <a:pPr>
            <a:lnSpc>
              <a:spcPct val="50000"/>
            </a:lnSpc>
          </a:pPr>
          <a:r>
            <a:rPr kumimoji="1" lang="ja-JP" altLang="en-US" sz="1400" b="1" dirty="0" smtClean="0"/>
            <a:t>年金</a:t>
          </a:r>
          <a:endParaRPr kumimoji="1" lang="en-US" altLang="ja-JP" sz="1400" b="1" dirty="0" smtClean="0"/>
        </a:p>
        <a:p>
          <a:pPr>
            <a:lnSpc>
              <a:spcPct val="50000"/>
            </a:lnSpc>
          </a:pPr>
          <a:r>
            <a:rPr kumimoji="1" lang="ja-JP" altLang="en-US" sz="1400" b="1" dirty="0" smtClean="0"/>
            <a:t>機構</a:t>
          </a:r>
          <a:endParaRPr kumimoji="1" lang="ja-JP" altLang="en-US" sz="1400" b="1" dirty="0"/>
        </a:p>
      </dgm:t>
    </dgm:pt>
    <dgm:pt modelId="{6B5CEF9B-F188-4733-BE03-9888757EA103}" type="parTrans" cxnId="{57A2692B-FA2E-42E5-BB7F-DA5246D87338}">
      <dgm:prSet/>
      <dgm:spPr/>
      <dgm:t>
        <a:bodyPr/>
        <a:lstStyle/>
        <a:p>
          <a:endParaRPr kumimoji="1" lang="ja-JP" altLang="en-US"/>
        </a:p>
      </dgm:t>
    </dgm:pt>
    <dgm:pt modelId="{D85FCBDE-9629-40F7-B743-182E94277A5C}" type="sibTrans" cxnId="{57A2692B-FA2E-42E5-BB7F-DA5246D87338}">
      <dgm:prSet/>
      <dgm:spPr>
        <a:noFill/>
      </dgm:spPr>
      <dgm:t>
        <a:bodyPr/>
        <a:lstStyle/>
        <a:p>
          <a:endParaRPr kumimoji="1" lang="ja-JP" altLang="en-US"/>
        </a:p>
      </dgm:t>
    </dgm:pt>
    <dgm:pt modelId="{D7A643BC-881B-4D64-A8CA-6DE51719EE83}">
      <dgm:prSet phldrT="[テキスト]" custT="1"/>
      <dgm:spPr/>
      <dgm:t>
        <a:bodyPr/>
        <a:lstStyle/>
        <a:p>
          <a:r>
            <a:rPr kumimoji="1" lang="ja-JP" altLang="en-US" sz="1200" b="1" dirty="0" smtClean="0"/>
            <a:t>ハローワーク</a:t>
          </a:r>
          <a:endParaRPr kumimoji="1" lang="ja-JP" altLang="en-US" sz="1200" b="1" dirty="0"/>
        </a:p>
      </dgm:t>
    </dgm:pt>
    <dgm:pt modelId="{439AC321-D05B-46D2-9100-89C745B6BA11}" type="parTrans" cxnId="{B206E985-D340-472C-BF78-108CAACE873C}">
      <dgm:prSet/>
      <dgm:spPr/>
      <dgm:t>
        <a:bodyPr/>
        <a:lstStyle/>
        <a:p>
          <a:endParaRPr kumimoji="1" lang="ja-JP" altLang="en-US"/>
        </a:p>
      </dgm:t>
    </dgm:pt>
    <dgm:pt modelId="{0C3E65C7-D8B8-4368-97AB-C52B32A7A804}" type="sibTrans" cxnId="{B206E985-D340-472C-BF78-108CAACE873C}">
      <dgm:prSet/>
      <dgm:spPr>
        <a:noFill/>
      </dgm:spPr>
      <dgm:t>
        <a:bodyPr/>
        <a:lstStyle/>
        <a:p>
          <a:endParaRPr kumimoji="1" lang="ja-JP" altLang="en-US"/>
        </a:p>
      </dgm:t>
    </dgm:pt>
    <dgm:pt modelId="{E8F243AF-EDA7-4903-B236-7F5C8E8A91CC}">
      <dgm:prSet custT="1"/>
      <dgm:spPr/>
      <dgm:t>
        <a:bodyPr/>
        <a:lstStyle/>
        <a:p>
          <a:pPr>
            <a:lnSpc>
              <a:spcPct val="50000"/>
            </a:lnSpc>
          </a:pPr>
          <a:r>
            <a:rPr kumimoji="1" lang="ja-JP" altLang="en-US" sz="1400" b="1" dirty="0" smtClean="0"/>
            <a:t>独立</a:t>
          </a:r>
          <a:endParaRPr kumimoji="1" lang="en-US" altLang="ja-JP" sz="1400" b="1" dirty="0" smtClean="0"/>
        </a:p>
        <a:p>
          <a:pPr>
            <a:lnSpc>
              <a:spcPct val="50000"/>
            </a:lnSpc>
          </a:pPr>
          <a:r>
            <a:rPr kumimoji="1" lang="ja-JP" altLang="en-US" sz="1400" b="1" dirty="0" smtClean="0"/>
            <a:t>行政</a:t>
          </a:r>
          <a:endParaRPr kumimoji="1" lang="en-US" altLang="ja-JP" sz="1400" b="1" dirty="0" smtClean="0"/>
        </a:p>
        <a:p>
          <a:pPr>
            <a:lnSpc>
              <a:spcPct val="50000"/>
            </a:lnSpc>
          </a:pPr>
          <a:r>
            <a:rPr kumimoji="1" lang="ja-JP" altLang="en-US" sz="1400" b="1" dirty="0" smtClean="0"/>
            <a:t>法人</a:t>
          </a:r>
          <a:endParaRPr kumimoji="1" lang="ja-JP" altLang="en-US" sz="1400" b="1" dirty="0"/>
        </a:p>
      </dgm:t>
    </dgm:pt>
    <dgm:pt modelId="{F85FE4E6-1579-499D-9E36-EE1F83B235CE}" type="parTrans" cxnId="{227BE3DE-0A76-49C8-8CD5-8200A11ABA65}">
      <dgm:prSet/>
      <dgm:spPr/>
      <dgm:t>
        <a:bodyPr/>
        <a:lstStyle/>
        <a:p>
          <a:endParaRPr kumimoji="1" lang="ja-JP" altLang="en-US"/>
        </a:p>
      </dgm:t>
    </dgm:pt>
    <dgm:pt modelId="{4DCCF72F-8D6A-4CF8-BB76-ED81444775A8}" type="sibTrans" cxnId="{227BE3DE-0A76-49C8-8CD5-8200A11ABA65}">
      <dgm:prSet/>
      <dgm:spPr>
        <a:noFill/>
      </dgm:spPr>
      <dgm:t>
        <a:bodyPr/>
        <a:lstStyle/>
        <a:p>
          <a:endParaRPr kumimoji="1" lang="ja-JP" altLang="en-US"/>
        </a:p>
      </dgm:t>
    </dgm:pt>
    <dgm:pt modelId="{0C142111-5F80-46C0-9D92-919600B492B5}" type="pres">
      <dgm:prSet presAssocID="{188A0FA4-2EBA-4A83-8824-3B8AD8BC88E6}" presName="cycle" presStyleCnt="0">
        <dgm:presLayoutVars>
          <dgm:dir/>
          <dgm:resizeHandles val="exact"/>
        </dgm:presLayoutVars>
      </dgm:prSet>
      <dgm:spPr/>
      <dgm:t>
        <a:bodyPr/>
        <a:lstStyle/>
        <a:p>
          <a:endParaRPr kumimoji="1" lang="ja-JP" altLang="en-US"/>
        </a:p>
      </dgm:t>
    </dgm:pt>
    <dgm:pt modelId="{1B5DD679-73E3-4241-84F2-66A9B3C50A4F}" type="pres">
      <dgm:prSet presAssocID="{18F4D9CB-BCA7-4156-8A53-80E4BE3E18DE}" presName="node" presStyleLbl="node1" presStyleIdx="0" presStyleCnt="6" custScaleX="79992" custScaleY="79992" custRadScaleRad="98558" custRadScaleInc="-10395">
        <dgm:presLayoutVars>
          <dgm:bulletEnabled val="1"/>
        </dgm:presLayoutVars>
      </dgm:prSet>
      <dgm:spPr/>
      <dgm:t>
        <a:bodyPr/>
        <a:lstStyle/>
        <a:p>
          <a:endParaRPr kumimoji="1" lang="ja-JP" altLang="en-US"/>
        </a:p>
      </dgm:t>
    </dgm:pt>
    <dgm:pt modelId="{C157ADF8-7266-43E4-AC87-1331C51955C6}" type="pres">
      <dgm:prSet presAssocID="{E7BC0DC6-BD44-4AE0-96B8-1F5FCDDABEC6}" presName="sibTrans" presStyleLbl="sibTrans2D1" presStyleIdx="0" presStyleCnt="6"/>
      <dgm:spPr/>
      <dgm:t>
        <a:bodyPr/>
        <a:lstStyle/>
        <a:p>
          <a:endParaRPr kumimoji="1" lang="ja-JP" altLang="en-US"/>
        </a:p>
      </dgm:t>
    </dgm:pt>
    <dgm:pt modelId="{19FF6FC9-D401-4465-BCDB-716011A253A2}" type="pres">
      <dgm:prSet presAssocID="{E7BC0DC6-BD44-4AE0-96B8-1F5FCDDABEC6}" presName="connectorText" presStyleLbl="sibTrans2D1" presStyleIdx="0" presStyleCnt="6"/>
      <dgm:spPr/>
      <dgm:t>
        <a:bodyPr/>
        <a:lstStyle/>
        <a:p>
          <a:endParaRPr kumimoji="1" lang="ja-JP" altLang="en-US"/>
        </a:p>
      </dgm:t>
    </dgm:pt>
    <dgm:pt modelId="{768A403A-ADE8-458F-B535-9D8AA30D1A4B}" type="pres">
      <dgm:prSet presAssocID="{C7DD1EDD-6353-4C70-ACB0-3BBA8D6C22A4}" presName="node" presStyleLbl="node1" presStyleIdx="1" presStyleCnt="6" custScaleX="79992" custScaleY="79992" custRadScaleRad="87813" custRadScaleInc="-16376">
        <dgm:presLayoutVars>
          <dgm:bulletEnabled val="1"/>
        </dgm:presLayoutVars>
      </dgm:prSet>
      <dgm:spPr/>
      <dgm:t>
        <a:bodyPr/>
        <a:lstStyle/>
        <a:p>
          <a:endParaRPr kumimoji="1" lang="ja-JP" altLang="en-US"/>
        </a:p>
      </dgm:t>
    </dgm:pt>
    <dgm:pt modelId="{0FAF220E-57D1-4DF4-8507-180F3A2AE1A0}" type="pres">
      <dgm:prSet presAssocID="{B76E8F17-553C-48F3-881D-71491D4FADBB}" presName="sibTrans" presStyleLbl="sibTrans2D1" presStyleIdx="1" presStyleCnt="6"/>
      <dgm:spPr/>
      <dgm:t>
        <a:bodyPr/>
        <a:lstStyle/>
        <a:p>
          <a:endParaRPr kumimoji="1" lang="ja-JP" altLang="en-US"/>
        </a:p>
      </dgm:t>
    </dgm:pt>
    <dgm:pt modelId="{ED84DF67-6C2A-4D70-8D11-E7D244C23F61}" type="pres">
      <dgm:prSet presAssocID="{B76E8F17-553C-48F3-881D-71491D4FADBB}" presName="connectorText" presStyleLbl="sibTrans2D1" presStyleIdx="1" presStyleCnt="6"/>
      <dgm:spPr/>
      <dgm:t>
        <a:bodyPr/>
        <a:lstStyle/>
        <a:p>
          <a:endParaRPr kumimoji="1" lang="ja-JP" altLang="en-US"/>
        </a:p>
      </dgm:t>
    </dgm:pt>
    <dgm:pt modelId="{B14EFDDE-F2EF-4DDB-8CB6-BEBCA900003A}" type="pres">
      <dgm:prSet presAssocID="{5004477A-E922-40CD-A183-AC7FA9B7C941}" presName="node" presStyleLbl="node1" presStyleIdx="2" presStyleCnt="6" custScaleX="79992" custScaleY="79992" custRadScaleRad="87021" custRadScaleInc="13863">
        <dgm:presLayoutVars>
          <dgm:bulletEnabled val="1"/>
        </dgm:presLayoutVars>
      </dgm:prSet>
      <dgm:spPr/>
      <dgm:t>
        <a:bodyPr/>
        <a:lstStyle/>
        <a:p>
          <a:endParaRPr kumimoji="1" lang="ja-JP" altLang="en-US"/>
        </a:p>
      </dgm:t>
    </dgm:pt>
    <dgm:pt modelId="{612268B1-5392-4180-A784-70722E0A82C1}" type="pres">
      <dgm:prSet presAssocID="{25F1D52E-C660-4F6D-9A3E-22D55F0A8E0F}" presName="sibTrans" presStyleLbl="sibTrans2D1" presStyleIdx="2" presStyleCnt="6"/>
      <dgm:spPr/>
      <dgm:t>
        <a:bodyPr/>
        <a:lstStyle/>
        <a:p>
          <a:endParaRPr kumimoji="1" lang="ja-JP" altLang="en-US"/>
        </a:p>
      </dgm:t>
    </dgm:pt>
    <dgm:pt modelId="{F7487C93-EEA2-417E-86E9-104BD87BDF0D}" type="pres">
      <dgm:prSet presAssocID="{25F1D52E-C660-4F6D-9A3E-22D55F0A8E0F}" presName="connectorText" presStyleLbl="sibTrans2D1" presStyleIdx="2" presStyleCnt="6"/>
      <dgm:spPr/>
      <dgm:t>
        <a:bodyPr/>
        <a:lstStyle/>
        <a:p>
          <a:endParaRPr kumimoji="1" lang="ja-JP" altLang="en-US"/>
        </a:p>
      </dgm:t>
    </dgm:pt>
    <dgm:pt modelId="{AD03D170-6E37-41CC-875A-2E7AF22CCB4F}" type="pres">
      <dgm:prSet presAssocID="{1DA6B9CD-E3FF-466C-81A6-6507BAF769F8}" presName="node" presStyleLbl="node1" presStyleIdx="3" presStyleCnt="6" custScaleX="79992" custScaleY="79992" custRadScaleRad="100603" custRadScaleInc="4256">
        <dgm:presLayoutVars>
          <dgm:bulletEnabled val="1"/>
        </dgm:presLayoutVars>
      </dgm:prSet>
      <dgm:spPr/>
      <dgm:t>
        <a:bodyPr/>
        <a:lstStyle/>
        <a:p>
          <a:endParaRPr kumimoji="1" lang="ja-JP" altLang="en-US"/>
        </a:p>
      </dgm:t>
    </dgm:pt>
    <dgm:pt modelId="{192D4137-C00F-4BCD-96C0-B2CC759277F9}" type="pres">
      <dgm:prSet presAssocID="{D85FCBDE-9629-40F7-B743-182E94277A5C}" presName="sibTrans" presStyleLbl="sibTrans2D1" presStyleIdx="3" presStyleCnt="6"/>
      <dgm:spPr/>
      <dgm:t>
        <a:bodyPr/>
        <a:lstStyle/>
        <a:p>
          <a:endParaRPr kumimoji="1" lang="ja-JP" altLang="en-US"/>
        </a:p>
      </dgm:t>
    </dgm:pt>
    <dgm:pt modelId="{E2FDB7B5-B3BF-4339-A08E-EE74F7C99BB0}" type="pres">
      <dgm:prSet presAssocID="{D85FCBDE-9629-40F7-B743-182E94277A5C}" presName="connectorText" presStyleLbl="sibTrans2D1" presStyleIdx="3" presStyleCnt="6"/>
      <dgm:spPr/>
      <dgm:t>
        <a:bodyPr/>
        <a:lstStyle/>
        <a:p>
          <a:endParaRPr kumimoji="1" lang="ja-JP" altLang="en-US"/>
        </a:p>
      </dgm:t>
    </dgm:pt>
    <dgm:pt modelId="{809F2A39-0455-4218-8921-A0E555A12014}" type="pres">
      <dgm:prSet presAssocID="{D7A643BC-881B-4D64-A8CA-6DE51719EE83}" presName="node" presStyleLbl="node1" presStyleIdx="4" presStyleCnt="6" custScaleX="79992" custScaleY="79992">
        <dgm:presLayoutVars>
          <dgm:bulletEnabled val="1"/>
        </dgm:presLayoutVars>
      </dgm:prSet>
      <dgm:spPr/>
      <dgm:t>
        <a:bodyPr/>
        <a:lstStyle/>
        <a:p>
          <a:endParaRPr kumimoji="1" lang="ja-JP" altLang="en-US"/>
        </a:p>
      </dgm:t>
    </dgm:pt>
    <dgm:pt modelId="{7A3D634D-DB9D-431B-A758-881230CCF714}" type="pres">
      <dgm:prSet presAssocID="{0C3E65C7-D8B8-4368-97AB-C52B32A7A804}" presName="sibTrans" presStyleLbl="sibTrans2D1" presStyleIdx="4" presStyleCnt="6"/>
      <dgm:spPr/>
      <dgm:t>
        <a:bodyPr/>
        <a:lstStyle/>
        <a:p>
          <a:endParaRPr kumimoji="1" lang="ja-JP" altLang="en-US"/>
        </a:p>
      </dgm:t>
    </dgm:pt>
    <dgm:pt modelId="{83FD2E3D-899F-421B-8D4D-0BF966287D4B}" type="pres">
      <dgm:prSet presAssocID="{0C3E65C7-D8B8-4368-97AB-C52B32A7A804}" presName="connectorText" presStyleLbl="sibTrans2D1" presStyleIdx="4" presStyleCnt="6"/>
      <dgm:spPr/>
      <dgm:t>
        <a:bodyPr/>
        <a:lstStyle/>
        <a:p>
          <a:endParaRPr kumimoji="1" lang="ja-JP" altLang="en-US"/>
        </a:p>
      </dgm:t>
    </dgm:pt>
    <dgm:pt modelId="{96052217-4697-491F-98A7-DA67A2D82062}" type="pres">
      <dgm:prSet presAssocID="{E8F243AF-EDA7-4903-B236-7F5C8E8A91CC}" presName="node" presStyleLbl="node1" presStyleIdx="5" presStyleCnt="6" custScaleX="79992" custScaleY="79992">
        <dgm:presLayoutVars>
          <dgm:bulletEnabled val="1"/>
        </dgm:presLayoutVars>
      </dgm:prSet>
      <dgm:spPr/>
      <dgm:t>
        <a:bodyPr/>
        <a:lstStyle/>
        <a:p>
          <a:endParaRPr kumimoji="1" lang="ja-JP" altLang="en-US"/>
        </a:p>
      </dgm:t>
    </dgm:pt>
    <dgm:pt modelId="{17B638D3-23CF-4F0D-B640-ACE432842202}" type="pres">
      <dgm:prSet presAssocID="{4DCCF72F-8D6A-4CF8-BB76-ED81444775A8}" presName="sibTrans" presStyleLbl="sibTrans2D1" presStyleIdx="5" presStyleCnt="6"/>
      <dgm:spPr/>
      <dgm:t>
        <a:bodyPr/>
        <a:lstStyle/>
        <a:p>
          <a:endParaRPr kumimoji="1" lang="ja-JP" altLang="en-US"/>
        </a:p>
      </dgm:t>
    </dgm:pt>
    <dgm:pt modelId="{A033AF35-B27B-46EE-8C37-08BE1561EA34}" type="pres">
      <dgm:prSet presAssocID="{4DCCF72F-8D6A-4CF8-BB76-ED81444775A8}" presName="connectorText" presStyleLbl="sibTrans2D1" presStyleIdx="5" presStyleCnt="6"/>
      <dgm:spPr/>
      <dgm:t>
        <a:bodyPr/>
        <a:lstStyle/>
        <a:p>
          <a:endParaRPr kumimoji="1" lang="ja-JP" altLang="en-US"/>
        </a:p>
      </dgm:t>
    </dgm:pt>
  </dgm:ptLst>
  <dgm:cxnLst>
    <dgm:cxn modelId="{47D38E0B-73BD-4432-894C-61D114C3AF6D}" type="presOf" srcId="{C7DD1EDD-6353-4C70-ACB0-3BBA8D6C22A4}" destId="{768A403A-ADE8-458F-B535-9D8AA30D1A4B}" srcOrd="0" destOrd="0" presId="urn:microsoft.com/office/officeart/2005/8/layout/cycle2"/>
    <dgm:cxn modelId="{57A2692B-FA2E-42E5-BB7F-DA5246D87338}" srcId="{188A0FA4-2EBA-4A83-8824-3B8AD8BC88E6}" destId="{1DA6B9CD-E3FF-466C-81A6-6507BAF769F8}" srcOrd="3" destOrd="0" parTransId="{6B5CEF9B-F188-4733-BE03-9888757EA103}" sibTransId="{D85FCBDE-9629-40F7-B743-182E94277A5C}"/>
    <dgm:cxn modelId="{10A616C0-E9F7-4826-899E-BF73131E86EB}" type="presOf" srcId="{25F1D52E-C660-4F6D-9A3E-22D55F0A8E0F}" destId="{612268B1-5392-4180-A784-70722E0A82C1}" srcOrd="0" destOrd="0" presId="urn:microsoft.com/office/officeart/2005/8/layout/cycle2"/>
    <dgm:cxn modelId="{E60117E8-8F7D-4A92-9257-FDC5B93BA92C}" type="presOf" srcId="{5004477A-E922-40CD-A183-AC7FA9B7C941}" destId="{B14EFDDE-F2EF-4DDB-8CB6-BEBCA900003A}" srcOrd="0" destOrd="0" presId="urn:microsoft.com/office/officeart/2005/8/layout/cycle2"/>
    <dgm:cxn modelId="{603CD59D-4950-4EFD-A954-49BEDBB000E8}" type="presOf" srcId="{E7BC0DC6-BD44-4AE0-96B8-1F5FCDDABEC6}" destId="{C157ADF8-7266-43E4-AC87-1331C51955C6}" srcOrd="0" destOrd="0" presId="urn:microsoft.com/office/officeart/2005/8/layout/cycle2"/>
    <dgm:cxn modelId="{A7A2B98F-7CE5-4AC3-9F45-9D19AFD80E0A}" type="presOf" srcId="{18F4D9CB-BCA7-4156-8A53-80E4BE3E18DE}" destId="{1B5DD679-73E3-4241-84F2-66A9B3C50A4F}" srcOrd="0" destOrd="0" presId="urn:microsoft.com/office/officeart/2005/8/layout/cycle2"/>
    <dgm:cxn modelId="{30B8FD54-CD56-490B-87E7-256FC2F2E9B1}" type="presOf" srcId="{E7BC0DC6-BD44-4AE0-96B8-1F5FCDDABEC6}" destId="{19FF6FC9-D401-4465-BCDB-716011A253A2}" srcOrd="1" destOrd="0" presId="urn:microsoft.com/office/officeart/2005/8/layout/cycle2"/>
    <dgm:cxn modelId="{81B00950-E843-45B8-B23E-CDAD5BE68C9D}" type="presOf" srcId="{1DA6B9CD-E3FF-466C-81A6-6507BAF769F8}" destId="{AD03D170-6E37-41CC-875A-2E7AF22CCB4F}" srcOrd="0" destOrd="0" presId="urn:microsoft.com/office/officeart/2005/8/layout/cycle2"/>
    <dgm:cxn modelId="{29CCC471-EE92-4974-B0F9-4462435907E5}" type="presOf" srcId="{D85FCBDE-9629-40F7-B743-182E94277A5C}" destId="{192D4137-C00F-4BCD-96C0-B2CC759277F9}" srcOrd="0" destOrd="0" presId="urn:microsoft.com/office/officeart/2005/8/layout/cycle2"/>
    <dgm:cxn modelId="{2307F6B5-6B24-41F9-A671-AE8F1716B703}" type="presOf" srcId="{4DCCF72F-8D6A-4CF8-BB76-ED81444775A8}" destId="{A033AF35-B27B-46EE-8C37-08BE1561EA34}" srcOrd="1" destOrd="0" presId="urn:microsoft.com/office/officeart/2005/8/layout/cycle2"/>
    <dgm:cxn modelId="{65C8674F-8BA4-4044-8277-AFADE07F1366}" type="presOf" srcId="{0C3E65C7-D8B8-4368-97AB-C52B32A7A804}" destId="{7A3D634D-DB9D-431B-A758-881230CCF714}" srcOrd="0" destOrd="0" presId="urn:microsoft.com/office/officeart/2005/8/layout/cycle2"/>
    <dgm:cxn modelId="{F6F507D3-EAAE-42E7-8908-C80DA7FCF4FC}" type="presOf" srcId="{D7A643BC-881B-4D64-A8CA-6DE51719EE83}" destId="{809F2A39-0455-4218-8921-A0E555A12014}" srcOrd="0" destOrd="0" presId="urn:microsoft.com/office/officeart/2005/8/layout/cycle2"/>
    <dgm:cxn modelId="{75092BB4-06CB-4E46-8CC8-99F1D9878DA4}" type="presOf" srcId="{4DCCF72F-8D6A-4CF8-BB76-ED81444775A8}" destId="{17B638D3-23CF-4F0D-B640-ACE432842202}" srcOrd="0" destOrd="0" presId="urn:microsoft.com/office/officeart/2005/8/layout/cycle2"/>
    <dgm:cxn modelId="{43390ED2-AF85-4D40-B276-DAA9452BC411}" type="presOf" srcId="{0C3E65C7-D8B8-4368-97AB-C52B32A7A804}" destId="{83FD2E3D-899F-421B-8D4D-0BF966287D4B}" srcOrd="1" destOrd="0" presId="urn:microsoft.com/office/officeart/2005/8/layout/cycle2"/>
    <dgm:cxn modelId="{08AFF6BD-3A2B-43DA-93F1-790B1278E55E}" type="presOf" srcId="{E8F243AF-EDA7-4903-B236-7F5C8E8A91CC}" destId="{96052217-4697-491F-98A7-DA67A2D82062}" srcOrd="0" destOrd="0" presId="urn:microsoft.com/office/officeart/2005/8/layout/cycle2"/>
    <dgm:cxn modelId="{227BE3DE-0A76-49C8-8CD5-8200A11ABA65}" srcId="{188A0FA4-2EBA-4A83-8824-3B8AD8BC88E6}" destId="{E8F243AF-EDA7-4903-B236-7F5C8E8A91CC}" srcOrd="5" destOrd="0" parTransId="{F85FE4E6-1579-499D-9E36-EE1F83B235CE}" sibTransId="{4DCCF72F-8D6A-4CF8-BB76-ED81444775A8}"/>
    <dgm:cxn modelId="{AE123601-D9D3-479F-86B7-9D682DDC2293}" srcId="{188A0FA4-2EBA-4A83-8824-3B8AD8BC88E6}" destId="{18F4D9CB-BCA7-4156-8A53-80E4BE3E18DE}" srcOrd="0" destOrd="0" parTransId="{6041A9A8-0262-4835-A341-ECD71641764F}" sibTransId="{E7BC0DC6-BD44-4AE0-96B8-1F5FCDDABEC6}"/>
    <dgm:cxn modelId="{760BB7D2-4B67-436A-B3ED-4F71DF11F74E}" type="presOf" srcId="{25F1D52E-C660-4F6D-9A3E-22D55F0A8E0F}" destId="{F7487C93-EEA2-417E-86E9-104BD87BDF0D}" srcOrd="1" destOrd="0" presId="urn:microsoft.com/office/officeart/2005/8/layout/cycle2"/>
    <dgm:cxn modelId="{B206E985-D340-472C-BF78-108CAACE873C}" srcId="{188A0FA4-2EBA-4A83-8824-3B8AD8BC88E6}" destId="{D7A643BC-881B-4D64-A8CA-6DE51719EE83}" srcOrd="4" destOrd="0" parTransId="{439AC321-D05B-46D2-9100-89C745B6BA11}" sibTransId="{0C3E65C7-D8B8-4368-97AB-C52B32A7A804}"/>
    <dgm:cxn modelId="{C6C4C01B-307B-466B-AD94-55F263C06ACC}" type="presOf" srcId="{D85FCBDE-9629-40F7-B743-182E94277A5C}" destId="{E2FDB7B5-B3BF-4339-A08E-EE74F7C99BB0}" srcOrd="1" destOrd="0" presId="urn:microsoft.com/office/officeart/2005/8/layout/cycle2"/>
    <dgm:cxn modelId="{742AF849-D398-4F10-AF54-B358ED76E51B}" type="presOf" srcId="{188A0FA4-2EBA-4A83-8824-3B8AD8BC88E6}" destId="{0C142111-5F80-46C0-9D92-919600B492B5}" srcOrd="0" destOrd="0" presId="urn:microsoft.com/office/officeart/2005/8/layout/cycle2"/>
    <dgm:cxn modelId="{32C10AC2-A324-45A6-BEB2-FE4392F4EEA5}" srcId="{188A0FA4-2EBA-4A83-8824-3B8AD8BC88E6}" destId="{5004477A-E922-40CD-A183-AC7FA9B7C941}" srcOrd="2" destOrd="0" parTransId="{456A3871-D4A4-41B7-8269-C8A3CC6D17C8}" sibTransId="{25F1D52E-C660-4F6D-9A3E-22D55F0A8E0F}"/>
    <dgm:cxn modelId="{95316D90-0AC5-48FA-BD02-A3D2EB1D7B09}" type="presOf" srcId="{B76E8F17-553C-48F3-881D-71491D4FADBB}" destId="{ED84DF67-6C2A-4D70-8D11-E7D244C23F61}" srcOrd="1" destOrd="0" presId="urn:microsoft.com/office/officeart/2005/8/layout/cycle2"/>
    <dgm:cxn modelId="{7E597A61-61C4-43AA-A159-9AC410EC1415}" srcId="{188A0FA4-2EBA-4A83-8824-3B8AD8BC88E6}" destId="{C7DD1EDD-6353-4C70-ACB0-3BBA8D6C22A4}" srcOrd="1" destOrd="0" parTransId="{EE2739CB-D78B-42BA-A7D4-99015E9568FA}" sibTransId="{B76E8F17-553C-48F3-881D-71491D4FADBB}"/>
    <dgm:cxn modelId="{6C3A4F20-1666-4C47-92A4-C423BD46E72A}" type="presOf" srcId="{B76E8F17-553C-48F3-881D-71491D4FADBB}" destId="{0FAF220E-57D1-4DF4-8507-180F3A2AE1A0}" srcOrd="0" destOrd="0" presId="urn:microsoft.com/office/officeart/2005/8/layout/cycle2"/>
    <dgm:cxn modelId="{70F0166A-C4A1-4498-83F8-60D9ABB4C6D6}" type="presParOf" srcId="{0C142111-5F80-46C0-9D92-919600B492B5}" destId="{1B5DD679-73E3-4241-84F2-66A9B3C50A4F}" srcOrd="0" destOrd="0" presId="urn:microsoft.com/office/officeart/2005/8/layout/cycle2"/>
    <dgm:cxn modelId="{55A51589-A216-48C2-BAAA-40A661F019F9}" type="presParOf" srcId="{0C142111-5F80-46C0-9D92-919600B492B5}" destId="{C157ADF8-7266-43E4-AC87-1331C51955C6}" srcOrd="1" destOrd="0" presId="urn:microsoft.com/office/officeart/2005/8/layout/cycle2"/>
    <dgm:cxn modelId="{B298D8E0-D5D6-4EFC-99D1-966DB616F105}" type="presParOf" srcId="{C157ADF8-7266-43E4-AC87-1331C51955C6}" destId="{19FF6FC9-D401-4465-BCDB-716011A253A2}" srcOrd="0" destOrd="0" presId="urn:microsoft.com/office/officeart/2005/8/layout/cycle2"/>
    <dgm:cxn modelId="{3E4FD9D0-41F8-484B-98F0-5300AA6373CB}" type="presParOf" srcId="{0C142111-5F80-46C0-9D92-919600B492B5}" destId="{768A403A-ADE8-458F-B535-9D8AA30D1A4B}" srcOrd="2" destOrd="0" presId="urn:microsoft.com/office/officeart/2005/8/layout/cycle2"/>
    <dgm:cxn modelId="{7BCF2DB7-9070-4BD3-B649-1A259702B26B}" type="presParOf" srcId="{0C142111-5F80-46C0-9D92-919600B492B5}" destId="{0FAF220E-57D1-4DF4-8507-180F3A2AE1A0}" srcOrd="3" destOrd="0" presId="urn:microsoft.com/office/officeart/2005/8/layout/cycle2"/>
    <dgm:cxn modelId="{FE703318-14AD-4C10-8AF7-DCD8F6532DC0}" type="presParOf" srcId="{0FAF220E-57D1-4DF4-8507-180F3A2AE1A0}" destId="{ED84DF67-6C2A-4D70-8D11-E7D244C23F61}" srcOrd="0" destOrd="0" presId="urn:microsoft.com/office/officeart/2005/8/layout/cycle2"/>
    <dgm:cxn modelId="{0802EBF5-B0E8-40F1-8F5D-407942EB96EF}" type="presParOf" srcId="{0C142111-5F80-46C0-9D92-919600B492B5}" destId="{B14EFDDE-F2EF-4DDB-8CB6-BEBCA900003A}" srcOrd="4" destOrd="0" presId="urn:microsoft.com/office/officeart/2005/8/layout/cycle2"/>
    <dgm:cxn modelId="{A29C02A1-06FD-4C6B-AFCB-9E56686FF255}" type="presParOf" srcId="{0C142111-5F80-46C0-9D92-919600B492B5}" destId="{612268B1-5392-4180-A784-70722E0A82C1}" srcOrd="5" destOrd="0" presId="urn:microsoft.com/office/officeart/2005/8/layout/cycle2"/>
    <dgm:cxn modelId="{60E9A3BD-FAFB-40AF-BF78-A58BB167ED0C}" type="presParOf" srcId="{612268B1-5392-4180-A784-70722E0A82C1}" destId="{F7487C93-EEA2-417E-86E9-104BD87BDF0D}" srcOrd="0" destOrd="0" presId="urn:microsoft.com/office/officeart/2005/8/layout/cycle2"/>
    <dgm:cxn modelId="{EC9BC9FF-0CAC-43BE-BAAA-75044A1227A7}" type="presParOf" srcId="{0C142111-5F80-46C0-9D92-919600B492B5}" destId="{AD03D170-6E37-41CC-875A-2E7AF22CCB4F}" srcOrd="6" destOrd="0" presId="urn:microsoft.com/office/officeart/2005/8/layout/cycle2"/>
    <dgm:cxn modelId="{CC848A91-720D-4683-81FB-4A4E840470E2}" type="presParOf" srcId="{0C142111-5F80-46C0-9D92-919600B492B5}" destId="{192D4137-C00F-4BCD-96C0-B2CC759277F9}" srcOrd="7" destOrd="0" presId="urn:microsoft.com/office/officeart/2005/8/layout/cycle2"/>
    <dgm:cxn modelId="{1CBAC321-5DE7-4D04-8179-ADE415A03B2E}" type="presParOf" srcId="{192D4137-C00F-4BCD-96C0-B2CC759277F9}" destId="{E2FDB7B5-B3BF-4339-A08E-EE74F7C99BB0}" srcOrd="0" destOrd="0" presId="urn:microsoft.com/office/officeart/2005/8/layout/cycle2"/>
    <dgm:cxn modelId="{A040EF81-5CAF-4BA9-ABAB-9CAAD89D9A74}" type="presParOf" srcId="{0C142111-5F80-46C0-9D92-919600B492B5}" destId="{809F2A39-0455-4218-8921-A0E555A12014}" srcOrd="8" destOrd="0" presId="urn:microsoft.com/office/officeart/2005/8/layout/cycle2"/>
    <dgm:cxn modelId="{CFA80FDF-D62B-45D0-A9CA-B2C525B1155F}" type="presParOf" srcId="{0C142111-5F80-46C0-9D92-919600B492B5}" destId="{7A3D634D-DB9D-431B-A758-881230CCF714}" srcOrd="9" destOrd="0" presId="urn:microsoft.com/office/officeart/2005/8/layout/cycle2"/>
    <dgm:cxn modelId="{902662A5-9729-4652-AB6D-5F4501015BFD}" type="presParOf" srcId="{7A3D634D-DB9D-431B-A758-881230CCF714}" destId="{83FD2E3D-899F-421B-8D4D-0BF966287D4B}" srcOrd="0" destOrd="0" presId="urn:microsoft.com/office/officeart/2005/8/layout/cycle2"/>
    <dgm:cxn modelId="{64C9B74C-0E19-404D-B314-49630128F49C}" type="presParOf" srcId="{0C142111-5F80-46C0-9D92-919600B492B5}" destId="{96052217-4697-491F-98A7-DA67A2D82062}" srcOrd="10" destOrd="0" presId="urn:microsoft.com/office/officeart/2005/8/layout/cycle2"/>
    <dgm:cxn modelId="{2E9CBE7D-748B-41AA-ADC3-63F89645D22C}" type="presParOf" srcId="{0C142111-5F80-46C0-9D92-919600B492B5}" destId="{17B638D3-23CF-4F0D-B640-ACE432842202}" srcOrd="11" destOrd="0" presId="urn:microsoft.com/office/officeart/2005/8/layout/cycle2"/>
    <dgm:cxn modelId="{6408631B-AC90-4FA3-806A-3537309FFB87}" type="presParOf" srcId="{17B638D3-23CF-4F0D-B640-ACE432842202}" destId="{A033AF35-B27B-46EE-8C37-08BE1561EA34}"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15D44-0C9C-4BAE-B799-25C05505B36C}"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kumimoji="1" lang="ja-JP" altLang="en-US"/>
        </a:p>
      </dgm:t>
    </dgm:pt>
    <dgm:pt modelId="{59C45409-E91E-4C3F-BA3B-1B5D006CD384}">
      <dgm:prSet phldrT="[テキスト]">
        <dgm:style>
          <a:lnRef idx="1">
            <a:schemeClr val="accent4"/>
          </a:lnRef>
          <a:fillRef idx="2">
            <a:schemeClr val="accent4"/>
          </a:fillRef>
          <a:effectRef idx="1">
            <a:schemeClr val="accent4"/>
          </a:effectRef>
          <a:fontRef idx="minor">
            <a:schemeClr val="dk1"/>
          </a:fontRef>
        </dgm:style>
      </dgm:prSet>
      <dgm:spPr>
        <a:ln w="38100"/>
      </dgm:spPr>
      <dgm:t>
        <a:bodyPr/>
        <a:lstStyle/>
        <a:p>
          <a:endParaRPr kumimoji="1" lang="en-US" altLang="ja-JP" b="1" dirty="0" smtClean="0"/>
        </a:p>
      </dgm:t>
    </dgm:pt>
    <dgm:pt modelId="{0D7B8EE2-6055-4D8F-8939-CD14DDCB4BE7}" type="parTrans" cxnId="{CFC824FF-2085-4001-B7CE-37C8178E38A8}">
      <dgm:prSet/>
      <dgm:spPr/>
      <dgm:t>
        <a:bodyPr/>
        <a:lstStyle/>
        <a:p>
          <a:endParaRPr kumimoji="1" lang="ja-JP" altLang="en-US"/>
        </a:p>
      </dgm:t>
    </dgm:pt>
    <dgm:pt modelId="{26B1B306-9226-4079-A60E-8BD9BD433041}" type="sibTrans" cxnId="{CFC824FF-2085-4001-B7CE-37C8178E38A8}">
      <dgm:prSet/>
      <dgm:spPr/>
      <dgm:t>
        <a:bodyPr/>
        <a:lstStyle/>
        <a:p>
          <a:endParaRPr kumimoji="1" lang="ja-JP" altLang="en-US"/>
        </a:p>
      </dgm:t>
    </dgm:pt>
    <dgm:pt modelId="{8B75D1D7-1C61-45AE-9E07-4786D287C945}">
      <dgm:prSet phldrT="[テキスト]" custT="1"/>
      <dgm:spPr/>
      <dgm:t>
        <a:bodyPr/>
        <a:lstStyle/>
        <a:p>
          <a:r>
            <a:rPr kumimoji="1" lang="ja-JP" altLang="en-US" sz="1400" b="1" dirty="0" smtClean="0"/>
            <a:t>市区</a:t>
          </a:r>
          <a:r>
            <a:rPr kumimoji="1" lang="ja-JP" altLang="en-US" sz="1400" b="1" dirty="0" smtClean="0">
              <a:latin typeface="ＭＳ ゴシック" panose="020B0609070205080204" pitchFamily="49" charset="-128"/>
              <a:ea typeface="ＭＳ ゴシック" panose="020B0609070205080204" pitchFamily="49" charset="-128"/>
            </a:rPr>
            <a:t>町村</a:t>
          </a:r>
          <a:endParaRPr kumimoji="1" lang="ja-JP" altLang="en-US" sz="1400" b="1" dirty="0">
            <a:latin typeface="ＭＳ ゴシック" panose="020B0609070205080204" pitchFamily="49" charset="-128"/>
            <a:ea typeface="ＭＳ ゴシック" panose="020B0609070205080204" pitchFamily="49" charset="-128"/>
          </a:endParaRPr>
        </a:p>
      </dgm:t>
    </dgm:pt>
    <dgm:pt modelId="{A91D3FCA-8CD2-41CF-8EA0-9501D2FC1AFF}" type="parTrans" cxnId="{C049F5D6-A681-4183-BFE0-D55DA12B67E6}">
      <dgm:prSet/>
      <dgm:spPr/>
      <dgm:t>
        <a:bodyPr/>
        <a:lstStyle/>
        <a:p>
          <a:endParaRPr kumimoji="1" lang="ja-JP" altLang="en-US"/>
        </a:p>
      </dgm:t>
    </dgm:pt>
    <dgm:pt modelId="{7A5C59F5-2D8B-4910-A7AE-B9B1AA515AF2}" type="sibTrans" cxnId="{C049F5D6-A681-4183-BFE0-D55DA12B67E6}">
      <dgm:prSet/>
      <dgm:spPr/>
      <dgm:t>
        <a:bodyPr/>
        <a:lstStyle/>
        <a:p>
          <a:endParaRPr kumimoji="1" lang="ja-JP" altLang="en-US"/>
        </a:p>
      </dgm:t>
    </dgm:pt>
    <dgm:pt modelId="{173DEF69-EB26-4F76-8155-DC8D9E98CC61}">
      <dgm:prSet phldrT="[テキスト]" custT="1"/>
      <dgm:spPr/>
      <dgm:t>
        <a:bodyPr/>
        <a:lstStyle/>
        <a:p>
          <a:pPr>
            <a:lnSpc>
              <a:spcPct val="50000"/>
            </a:lnSpc>
          </a:pPr>
          <a:r>
            <a:rPr kumimoji="1" lang="ja-JP" altLang="en-US" sz="1400" b="1" dirty="0" smtClean="0"/>
            <a:t>都道</a:t>
          </a:r>
          <a:endParaRPr kumimoji="1" lang="en-US" altLang="ja-JP" sz="1400" b="1" dirty="0" smtClean="0"/>
        </a:p>
        <a:p>
          <a:pPr>
            <a:lnSpc>
              <a:spcPct val="50000"/>
            </a:lnSpc>
          </a:pPr>
          <a:r>
            <a:rPr kumimoji="1" lang="ja-JP" altLang="en-US" sz="1400" b="1" dirty="0" smtClean="0"/>
            <a:t>府県</a:t>
          </a:r>
          <a:endParaRPr kumimoji="1" lang="ja-JP" altLang="en-US" sz="1400" b="1" dirty="0"/>
        </a:p>
      </dgm:t>
    </dgm:pt>
    <dgm:pt modelId="{406AC047-5240-4B96-B69E-94ED1BA0B827}" type="parTrans" cxnId="{19F66F12-C4AE-47A7-8F47-FD20AF712618}">
      <dgm:prSet/>
      <dgm:spPr/>
      <dgm:t>
        <a:bodyPr/>
        <a:lstStyle/>
        <a:p>
          <a:endParaRPr kumimoji="1" lang="ja-JP" altLang="en-US"/>
        </a:p>
      </dgm:t>
    </dgm:pt>
    <dgm:pt modelId="{9C545EFF-BD55-4F1C-8401-DF499C812176}" type="sibTrans" cxnId="{19F66F12-C4AE-47A7-8F47-FD20AF712618}">
      <dgm:prSet/>
      <dgm:spPr/>
      <dgm:t>
        <a:bodyPr/>
        <a:lstStyle/>
        <a:p>
          <a:endParaRPr kumimoji="1" lang="ja-JP" altLang="en-US"/>
        </a:p>
      </dgm:t>
    </dgm:pt>
    <dgm:pt modelId="{F77ECAEA-43A9-4703-9C4A-B42B7587885A}">
      <dgm:prSet phldrT="[テキスト]" custT="1"/>
      <dgm:spPr/>
      <dgm:t>
        <a:bodyPr/>
        <a:lstStyle/>
        <a:p>
          <a:pPr>
            <a:lnSpc>
              <a:spcPct val="50000"/>
            </a:lnSpc>
          </a:pPr>
          <a:r>
            <a:rPr kumimoji="1" lang="ja-JP" altLang="en-US" sz="1400" b="1" dirty="0" smtClean="0"/>
            <a:t>健康</a:t>
          </a:r>
          <a:endParaRPr kumimoji="1" lang="en-US" altLang="ja-JP" sz="1400" b="1" dirty="0" smtClean="0"/>
        </a:p>
        <a:p>
          <a:pPr>
            <a:lnSpc>
              <a:spcPct val="50000"/>
            </a:lnSpc>
          </a:pPr>
          <a:r>
            <a:rPr kumimoji="1" lang="ja-JP" altLang="en-US" sz="1400" b="1" dirty="0" smtClean="0"/>
            <a:t>保険</a:t>
          </a:r>
          <a:endParaRPr kumimoji="1" lang="en-US" altLang="ja-JP" sz="1400" b="1" dirty="0" smtClean="0"/>
        </a:p>
        <a:p>
          <a:pPr>
            <a:lnSpc>
              <a:spcPct val="50000"/>
            </a:lnSpc>
          </a:pPr>
          <a:r>
            <a:rPr kumimoji="1" lang="ja-JP" altLang="en-US" sz="1400" b="1" dirty="0" smtClean="0"/>
            <a:t>組合</a:t>
          </a:r>
          <a:endParaRPr kumimoji="1" lang="ja-JP" altLang="en-US" sz="1400" b="1" dirty="0"/>
        </a:p>
      </dgm:t>
    </dgm:pt>
    <dgm:pt modelId="{D102CC36-C545-468A-A4C9-7A068070EF10}" type="parTrans" cxnId="{BA86D479-B511-40C0-B135-072C30BCFC56}">
      <dgm:prSet/>
      <dgm:spPr/>
      <dgm:t>
        <a:bodyPr/>
        <a:lstStyle/>
        <a:p>
          <a:endParaRPr kumimoji="1" lang="ja-JP" altLang="en-US"/>
        </a:p>
      </dgm:t>
    </dgm:pt>
    <dgm:pt modelId="{9C586753-06EF-4D16-AE96-DECD7D03B6A2}" type="sibTrans" cxnId="{BA86D479-B511-40C0-B135-072C30BCFC56}">
      <dgm:prSet/>
      <dgm:spPr/>
      <dgm:t>
        <a:bodyPr/>
        <a:lstStyle/>
        <a:p>
          <a:endParaRPr kumimoji="1" lang="ja-JP" altLang="en-US"/>
        </a:p>
      </dgm:t>
    </dgm:pt>
    <dgm:pt modelId="{028BB97C-E2E1-4C91-85B3-DBCBBCC3145B}">
      <dgm:prSet phldrT="[テキスト]" custT="1"/>
      <dgm:spPr/>
      <dgm:t>
        <a:bodyPr/>
        <a:lstStyle/>
        <a:p>
          <a:pPr>
            <a:lnSpc>
              <a:spcPct val="50000"/>
            </a:lnSpc>
          </a:pPr>
          <a:r>
            <a:rPr kumimoji="1" lang="ja-JP" altLang="en-US" sz="1400" b="1" dirty="0" smtClean="0"/>
            <a:t>日本</a:t>
          </a:r>
          <a:endParaRPr kumimoji="1" lang="en-US" altLang="ja-JP" sz="1400" b="1" dirty="0" smtClean="0"/>
        </a:p>
        <a:p>
          <a:pPr>
            <a:lnSpc>
              <a:spcPct val="50000"/>
            </a:lnSpc>
          </a:pPr>
          <a:r>
            <a:rPr kumimoji="1" lang="ja-JP" altLang="en-US" sz="1400" b="1" dirty="0" smtClean="0"/>
            <a:t>年金</a:t>
          </a:r>
          <a:endParaRPr kumimoji="1" lang="en-US" altLang="ja-JP" sz="1400" b="1" dirty="0" smtClean="0"/>
        </a:p>
        <a:p>
          <a:pPr>
            <a:lnSpc>
              <a:spcPct val="50000"/>
            </a:lnSpc>
          </a:pPr>
          <a:r>
            <a:rPr kumimoji="1" lang="ja-JP" altLang="en-US" sz="1400" b="1" dirty="0" smtClean="0"/>
            <a:t>機構</a:t>
          </a:r>
          <a:endParaRPr kumimoji="1" lang="ja-JP" altLang="en-US" sz="1400" b="1" dirty="0"/>
        </a:p>
      </dgm:t>
    </dgm:pt>
    <dgm:pt modelId="{5544EE92-76AF-47D2-A57A-A966EEFDB156}" type="parTrans" cxnId="{9FF7D619-799F-4878-BCE1-BCB4AE0ACBCA}">
      <dgm:prSet/>
      <dgm:spPr/>
      <dgm:t>
        <a:bodyPr/>
        <a:lstStyle/>
        <a:p>
          <a:endParaRPr kumimoji="1" lang="ja-JP" altLang="en-US"/>
        </a:p>
      </dgm:t>
    </dgm:pt>
    <dgm:pt modelId="{AD2CF641-9A6B-496F-BFAE-ED63FDFE6ECE}" type="sibTrans" cxnId="{9FF7D619-799F-4878-BCE1-BCB4AE0ACBCA}">
      <dgm:prSet/>
      <dgm:spPr/>
      <dgm:t>
        <a:bodyPr/>
        <a:lstStyle/>
        <a:p>
          <a:endParaRPr kumimoji="1" lang="ja-JP" altLang="en-US"/>
        </a:p>
      </dgm:t>
    </dgm:pt>
    <dgm:pt modelId="{3C41986B-BE6D-4E99-A48A-C809D4B0D5C4}">
      <dgm:prSet custT="1"/>
      <dgm:spPr/>
      <dgm:t>
        <a:bodyPr/>
        <a:lstStyle/>
        <a:p>
          <a:pPr>
            <a:lnSpc>
              <a:spcPct val="50000"/>
            </a:lnSpc>
          </a:pPr>
          <a:r>
            <a:rPr kumimoji="1" lang="ja-JP" altLang="en-US" sz="1200" b="1" dirty="0" smtClean="0"/>
            <a:t>ハロー</a:t>
          </a:r>
          <a:endParaRPr kumimoji="1" lang="en-US" altLang="ja-JP" sz="1200" b="1" dirty="0" smtClean="0"/>
        </a:p>
        <a:p>
          <a:pPr>
            <a:lnSpc>
              <a:spcPct val="50000"/>
            </a:lnSpc>
          </a:pPr>
          <a:r>
            <a:rPr kumimoji="1" lang="ja-JP" altLang="en-US" sz="1200" b="1" dirty="0" smtClean="0"/>
            <a:t>ワーク</a:t>
          </a:r>
          <a:endParaRPr kumimoji="1" lang="ja-JP" altLang="en-US" sz="1200" b="1" dirty="0"/>
        </a:p>
      </dgm:t>
    </dgm:pt>
    <dgm:pt modelId="{61990FA7-40F6-4217-BBAB-9859F9F745D7}" type="parTrans" cxnId="{B328415C-E1F2-4EF9-BFC2-B09C2B0F85D4}">
      <dgm:prSet/>
      <dgm:spPr/>
      <dgm:t>
        <a:bodyPr/>
        <a:lstStyle/>
        <a:p>
          <a:endParaRPr kumimoji="1" lang="ja-JP" altLang="en-US"/>
        </a:p>
      </dgm:t>
    </dgm:pt>
    <dgm:pt modelId="{F63A285C-0700-40B4-A588-18FC5245A9D1}" type="sibTrans" cxnId="{B328415C-E1F2-4EF9-BFC2-B09C2B0F85D4}">
      <dgm:prSet/>
      <dgm:spPr/>
      <dgm:t>
        <a:bodyPr/>
        <a:lstStyle/>
        <a:p>
          <a:endParaRPr kumimoji="1" lang="ja-JP" altLang="en-US"/>
        </a:p>
      </dgm:t>
    </dgm:pt>
    <dgm:pt modelId="{C4CE1880-8702-45AE-B285-930BE9F0CC8B}">
      <dgm:prSet custT="1"/>
      <dgm:spPr/>
      <dgm:t>
        <a:bodyPr/>
        <a:lstStyle/>
        <a:p>
          <a:pPr>
            <a:lnSpc>
              <a:spcPct val="50000"/>
            </a:lnSpc>
          </a:pPr>
          <a:r>
            <a:rPr kumimoji="1" lang="ja-JP" altLang="en-US" sz="1400" b="1" dirty="0" smtClean="0"/>
            <a:t>独立</a:t>
          </a:r>
          <a:endParaRPr kumimoji="1" lang="en-US" altLang="ja-JP" sz="1400" b="1" dirty="0" smtClean="0"/>
        </a:p>
        <a:p>
          <a:pPr>
            <a:lnSpc>
              <a:spcPct val="50000"/>
            </a:lnSpc>
          </a:pPr>
          <a:r>
            <a:rPr kumimoji="1" lang="ja-JP" altLang="en-US" sz="1400" b="1" dirty="0" smtClean="0"/>
            <a:t>行政</a:t>
          </a:r>
          <a:endParaRPr kumimoji="1" lang="en-US" altLang="ja-JP" sz="1400" b="1" dirty="0" smtClean="0"/>
        </a:p>
        <a:p>
          <a:pPr>
            <a:lnSpc>
              <a:spcPct val="50000"/>
            </a:lnSpc>
          </a:pPr>
          <a:r>
            <a:rPr kumimoji="1" lang="ja-JP" altLang="en-US" sz="1400" b="1" dirty="0" smtClean="0"/>
            <a:t>法人</a:t>
          </a:r>
          <a:endParaRPr kumimoji="1" lang="ja-JP" altLang="en-US" sz="1400" b="1" dirty="0"/>
        </a:p>
      </dgm:t>
    </dgm:pt>
    <dgm:pt modelId="{67612CA9-B025-422B-B63B-3B01AAF69D60}" type="parTrans" cxnId="{59C49BB6-2A19-46E9-8A2A-4A7256637E7A}">
      <dgm:prSet/>
      <dgm:spPr/>
      <dgm:t>
        <a:bodyPr/>
        <a:lstStyle/>
        <a:p>
          <a:endParaRPr kumimoji="1" lang="ja-JP" altLang="en-US"/>
        </a:p>
      </dgm:t>
    </dgm:pt>
    <dgm:pt modelId="{7A088962-10E5-4887-8FE6-171D85400343}" type="sibTrans" cxnId="{59C49BB6-2A19-46E9-8A2A-4A7256637E7A}">
      <dgm:prSet/>
      <dgm:spPr/>
      <dgm:t>
        <a:bodyPr/>
        <a:lstStyle/>
        <a:p>
          <a:endParaRPr kumimoji="1" lang="ja-JP" altLang="en-US"/>
        </a:p>
      </dgm:t>
    </dgm:pt>
    <dgm:pt modelId="{3488BA9F-F904-429D-93E3-6919A697023D}" type="pres">
      <dgm:prSet presAssocID="{C6315D44-0C9C-4BAE-B799-25C05505B36C}" presName="cycle" presStyleCnt="0">
        <dgm:presLayoutVars>
          <dgm:chMax val="1"/>
          <dgm:dir/>
          <dgm:animLvl val="ctr"/>
          <dgm:resizeHandles val="exact"/>
        </dgm:presLayoutVars>
      </dgm:prSet>
      <dgm:spPr/>
      <dgm:t>
        <a:bodyPr/>
        <a:lstStyle/>
        <a:p>
          <a:endParaRPr kumimoji="1" lang="ja-JP" altLang="en-US"/>
        </a:p>
      </dgm:t>
    </dgm:pt>
    <dgm:pt modelId="{333441FD-2246-41CB-90EF-734DD27EB52E}" type="pres">
      <dgm:prSet presAssocID="{59C45409-E91E-4C3F-BA3B-1B5D006CD384}" presName="centerShape" presStyleLbl="node0" presStyleIdx="0" presStyleCnt="1" custScaleX="139200" custScaleY="139200" custLinFactNeighborX="0" custLinFactNeighborY="-875"/>
      <dgm:spPr/>
      <dgm:t>
        <a:bodyPr/>
        <a:lstStyle/>
        <a:p>
          <a:endParaRPr kumimoji="1" lang="ja-JP" altLang="en-US"/>
        </a:p>
      </dgm:t>
    </dgm:pt>
    <dgm:pt modelId="{9F012259-489C-4A5C-8E93-1AE29FDB7D0B}" type="pres">
      <dgm:prSet presAssocID="{A91D3FCA-8CD2-41CF-8EA0-9501D2FC1AFF}" presName="Name9" presStyleLbl="parChTrans1D2" presStyleIdx="0" presStyleCnt="6"/>
      <dgm:spPr/>
      <dgm:t>
        <a:bodyPr/>
        <a:lstStyle/>
        <a:p>
          <a:endParaRPr kumimoji="1" lang="ja-JP" altLang="en-US"/>
        </a:p>
      </dgm:t>
    </dgm:pt>
    <dgm:pt modelId="{B151D6CD-6049-4335-B0FC-2ADCF01E0823}" type="pres">
      <dgm:prSet presAssocID="{A91D3FCA-8CD2-41CF-8EA0-9501D2FC1AFF}" presName="connTx" presStyleLbl="parChTrans1D2" presStyleIdx="0" presStyleCnt="6"/>
      <dgm:spPr/>
      <dgm:t>
        <a:bodyPr/>
        <a:lstStyle/>
        <a:p>
          <a:endParaRPr kumimoji="1" lang="ja-JP" altLang="en-US"/>
        </a:p>
      </dgm:t>
    </dgm:pt>
    <dgm:pt modelId="{2BC81321-B074-4E80-A6AA-ADFB08C18592}" type="pres">
      <dgm:prSet presAssocID="{8B75D1D7-1C61-45AE-9E07-4786D287C945}" presName="node" presStyleLbl="node1" presStyleIdx="0" presStyleCnt="6" custScaleX="78868" custScaleY="74381" custRadScaleRad="109597" custRadScaleInc="1201">
        <dgm:presLayoutVars>
          <dgm:bulletEnabled val="1"/>
        </dgm:presLayoutVars>
      </dgm:prSet>
      <dgm:spPr/>
      <dgm:t>
        <a:bodyPr/>
        <a:lstStyle/>
        <a:p>
          <a:endParaRPr kumimoji="1" lang="ja-JP" altLang="en-US"/>
        </a:p>
      </dgm:t>
    </dgm:pt>
    <dgm:pt modelId="{BDC427EA-6818-4160-966D-2A41AA669716}" type="pres">
      <dgm:prSet presAssocID="{406AC047-5240-4B96-B69E-94ED1BA0B827}" presName="Name9" presStyleLbl="parChTrans1D2" presStyleIdx="1" presStyleCnt="6"/>
      <dgm:spPr/>
      <dgm:t>
        <a:bodyPr/>
        <a:lstStyle/>
        <a:p>
          <a:endParaRPr kumimoji="1" lang="ja-JP" altLang="en-US"/>
        </a:p>
      </dgm:t>
    </dgm:pt>
    <dgm:pt modelId="{F27094B4-23C1-48A7-A88C-04C5C8079DD2}" type="pres">
      <dgm:prSet presAssocID="{406AC047-5240-4B96-B69E-94ED1BA0B827}" presName="connTx" presStyleLbl="parChTrans1D2" presStyleIdx="1" presStyleCnt="6"/>
      <dgm:spPr/>
      <dgm:t>
        <a:bodyPr/>
        <a:lstStyle/>
        <a:p>
          <a:endParaRPr kumimoji="1" lang="ja-JP" altLang="en-US"/>
        </a:p>
      </dgm:t>
    </dgm:pt>
    <dgm:pt modelId="{90135046-1865-4651-BE93-A33572334FFF}" type="pres">
      <dgm:prSet presAssocID="{173DEF69-EB26-4F76-8155-DC8D9E98CC61}" presName="node" presStyleLbl="node1" presStyleIdx="1" presStyleCnt="6" custScaleX="74381" custScaleY="74381" custRadScaleRad="116301" custRadScaleInc="-6218">
        <dgm:presLayoutVars>
          <dgm:bulletEnabled val="1"/>
        </dgm:presLayoutVars>
      </dgm:prSet>
      <dgm:spPr/>
      <dgm:t>
        <a:bodyPr/>
        <a:lstStyle/>
        <a:p>
          <a:endParaRPr kumimoji="1" lang="ja-JP" altLang="en-US"/>
        </a:p>
      </dgm:t>
    </dgm:pt>
    <dgm:pt modelId="{8723A97D-EAC3-4CD3-A421-88A0DFC9B486}" type="pres">
      <dgm:prSet presAssocID="{D102CC36-C545-468A-A4C9-7A068070EF10}" presName="Name9" presStyleLbl="parChTrans1D2" presStyleIdx="2" presStyleCnt="6"/>
      <dgm:spPr/>
      <dgm:t>
        <a:bodyPr/>
        <a:lstStyle/>
        <a:p>
          <a:endParaRPr kumimoji="1" lang="ja-JP" altLang="en-US"/>
        </a:p>
      </dgm:t>
    </dgm:pt>
    <dgm:pt modelId="{AC29F723-CFA4-41FD-A6B4-D619CA58FBF0}" type="pres">
      <dgm:prSet presAssocID="{D102CC36-C545-468A-A4C9-7A068070EF10}" presName="connTx" presStyleLbl="parChTrans1D2" presStyleIdx="2" presStyleCnt="6"/>
      <dgm:spPr/>
      <dgm:t>
        <a:bodyPr/>
        <a:lstStyle/>
        <a:p>
          <a:endParaRPr kumimoji="1" lang="ja-JP" altLang="en-US"/>
        </a:p>
      </dgm:t>
    </dgm:pt>
    <dgm:pt modelId="{764A6711-5247-4463-8C25-19DBB85D41C4}" type="pres">
      <dgm:prSet presAssocID="{F77ECAEA-43A9-4703-9C4A-B42B7587885A}" presName="node" presStyleLbl="node1" presStyleIdx="2" presStyleCnt="6" custScaleX="74381" custScaleY="74381" custRadScaleRad="107783" custRadScaleInc="-15186">
        <dgm:presLayoutVars>
          <dgm:bulletEnabled val="1"/>
        </dgm:presLayoutVars>
      </dgm:prSet>
      <dgm:spPr/>
      <dgm:t>
        <a:bodyPr/>
        <a:lstStyle/>
        <a:p>
          <a:endParaRPr kumimoji="1" lang="ja-JP" altLang="en-US"/>
        </a:p>
      </dgm:t>
    </dgm:pt>
    <dgm:pt modelId="{EDBD146A-853F-44C2-B8FF-A8D3FE03C626}" type="pres">
      <dgm:prSet presAssocID="{5544EE92-76AF-47D2-A57A-A966EEFDB156}" presName="Name9" presStyleLbl="parChTrans1D2" presStyleIdx="3" presStyleCnt="6"/>
      <dgm:spPr/>
      <dgm:t>
        <a:bodyPr/>
        <a:lstStyle/>
        <a:p>
          <a:endParaRPr kumimoji="1" lang="ja-JP" altLang="en-US"/>
        </a:p>
      </dgm:t>
    </dgm:pt>
    <dgm:pt modelId="{972307EA-2D3B-4ED5-B1AB-1C54D63868C4}" type="pres">
      <dgm:prSet presAssocID="{5544EE92-76AF-47D2-A57A-A966EEFDB156}" presName="connTx" presStyleLbl="parChTrans1D2" presStyleIdx="3" presStyleCnt="6"/>
      <dgm:spPr/>
      <dgm:t>
        <a:bodyPr/>
        <a:lstStyle/>
        <a:p>
          <a:endParaRPr kumimoji="1" lang="ja-JP" altLang="en-US"/>
        </a:p>
      </dgm:t>
    </dgm:pt>
    <dgm:pt modelId="{A7A10D76-C80C-478F-B712-CB4C1D89829E}" type="pres">
      <dgm:prSet presAssocID="{028BB97C-E2E1-4C91-85B3-DBCBBCC3145B}" presName="node" presStyleLbl="node1" presStyleIdx="3" presStyleCnt="6" custScaleX="74381" custScaleY="74381">
        <dgm:presLayoutVars>
          <dgm:bulletEnabled val="1"/>
        </dgm:presLayoutVars>
      </dgm:prSet>
      <dgm:spPr/>
      <dgm:t>
        <a:bodyPr/>
        <a:lstStyle/>
        <a:p>
          <a:endParaRPr kumimoji="1" lang="ja-JP" altLang="en-US"/>
        </a:p>
      </dgm:t>
    </dgm:pt>
    <dgm:pt modelId="{D510BA81-12CF-4A28-97F5-F4D2B8C6356A}" type="pres">
      <dgm:prSet presAssocID="{61990FA7-40F6-4217-BBAB-9859F9F745D7}" presName="Name9" presStyleLbl="parChTrans1D2" presStyleIdx="4" presStyleCnt="6"/>
      <dgm:spPr/>
      <dgm:t>
        <a:bodyPr/>
        <a:lstStyle/>
        <a:p>
          <a:endParaRPr kumimoji="1" lang="ja-JP" altLang="en-US"/>
        </a:p>
      </dgm:t>
    </dgm:pt>
    <dgm:pt modelId="{2F017D92-CC91-43EC-AB63-DA5E23FF7B76}" type="pres">
      <dgm:prSet presAssocID="{61990FA7-40F6-4217-BBAB-9859F9F745D7}" presName="connTx" presStyleLbl="parChTrans1D2" presStyleIdx="4" presStyleCnt="6"/>
      <dgm:spPr/>
      <dgm:t>
        <a:bodyPr/>
        <a:lstStyle/>
        <a:p>
          <a:endParaRPr kumimoji="1" lang="ja-JP" altLang="en-US"/>
        </a:p>
      </dgm:t>
    </dgm:pt>
    <dgm:pt modelId="{52791C95-1515-4796-848B-6E888CBFFAF8}" type="pres">
      <dgm:prSet presAssocID="{3C41986B-BE6D-4E99-A48A-C809D4B0D5C4}" presName="node" presStyleLbl="node1" presStyleIdx="4" presStyleCnt="6" custScaleX="74381" custScaleY="74381" custRadScaleRad="108807" custRadScaleInc="16864">
        <dgm:presLayoutVars>
          <dgm:bulletEnabled val="1"/>
        </dgm:presLayoutVars>
      </dgm:prSet>
      <dgm:spPr/>
      <dgm:t>
        <a:bodyPr/>
        <a:lstStyle/>
        <a:p>
          <a:endParaRPr kumimoji="1" lang="ja-JP" altLang="en-US"/>
        </a:p>
      </dgm:t>
    </dgm:pt>
    <dgm:pt modelId="{9B307BE9-8A4B-466D-927F-F8178ECE3B83}" type="pres">
      <dgm:prSet presAssocID="{67612CA9-B025-422B-B63B-3B01AAF69D60}" presName="Name9" presStyleLbl="parChTrans1D2" presStyleIdx="5" presStyleCnt="6"/>
      <dgm:spPr/>
      <dgm:t>
        <a:bodyPr/>
        <a:lstStyle/>
        <a:p>
          <a:endParaRPr kumimoji="1" lang="ja-JP" altLang="en-US"/>
        </a:p>
      </dgm:t>
    </dgm:pt>
    <dgm:pt modelId="{871FA6D1-51F0-4F01-9057-B2EC806B5800}" type="pres">
      <dgm:prSet presAssocID="{67612CA9-B025-422B-B63B-3B01AAF69D60}" presName="connTx" presStyleLbl="parChTrans1D2" presStyleIdx="5" presStyleCnt="6"/>
      <dgm:spPr/>
      <dgm:t>
        <a:bodyPr/>
        <a:lstStyle/>
        <a:p>
          <a:endParaRPr kumimoji="1" lang="ja-JP" altLang="en-US"/>
        </a:p>
      </dgm:t>
    </dgm:pt>
    <dgm:pt modelId="{8D98846D-EC7D-432C-AECC-56F5EB120A95}" type="pres">
      <dgm:prSet presAssocID="{C4CE1880-8702-45AE-B285-930BE9F0CC8B}" presName="node" presStyleLbl="node1" presStyleIdx="5" presStyleCnt="6" custScaleX="74381" custScaleY="74381" custRadScaleRad="117634" custRadScaleInc="6226">
        <dgm:presLayoutVars>
          <dgm:bulletEnabled val="1"/>
        </dgm:presLayoutVars>
      </dgm:prSet>
      <dgm:spPr/>
      <dgm:t>
        <a:bodyPr/>
        <a:lstStyle/>
        <a:p>
          <a:endParaRPr kumimoji="1" lang="ja-JP" altLang="en-US"/>
        </a:p>
      </dgm:t>
    </dgm:pt>
  </dgm:ptLst>
  <dgm:cxnLst>
    <dgm:cxn modelId="{549E6105-CE01-4095-98A6-E50B2EBF30B4}" type="presOf" srcId="{173DEF69-EB26-4F76-8155-DC8D9E98CC61}" destId="{90135046-1865-4651-BE93-A33572334FFF}" srcOrd="0" destOrd="0" presId="urn:microsoft.com/office/officeart/2005/8/layout/radial1"/>
    <dgm:cxn modelId="{6EE7682F-8871-4808-8901-040D808BAFA9}" type="presOf" srcId="{A91D3FCA-8CD2-41CF-8EA0-9501D2FC1AFF}" destId="{9F012259-489C-4A5C-8E93-1AE29FDB7D0B}" srcOrd="0" destOrd="0" presId="urn:microsoft.com/office/officeart/2005/8/layout/radial1"/>
    <dgm:cxn modelId="{9FF7D619-799F-4878-BCE1-BCB4AE0ACBCA}" srcId="{59C45409-E91E-4C3F-BA3B-1B5D006CD384}" destId="{028BB97C-E2E1-4C91-85B3-DBCBBCC3145B}" srcOrd="3" destOrd="0" parTransId="{5544EE92-76AF-47D2-A57A-A966EEFDB156}" sibTransId="{AD2CF641-9A6B-496F-BFAE-ED63FDFE6ECE}"/>
    <dgm:cxn modelId="{19F66F12-C4AE-47A7-8F47-FD20AF712618}" srcId="{59C45409-E91E-4C3F-BA3B-1B5D006CD384}" destId="{173DEF69-EB26-4F76-8155-DC8D9E98CC61}" srcOrd="1" destOrd="0" parTransId="{406AC047-5240-4B96-B69E-94ED1BA0B827}" sibTransId="{9C545EFF-BD55-4F1C-8401-DF499C812176}"/>
    <dgm:cxn modelId="{5E4FDC8A-B530-4692-86BC-FF7FA961F946}" type="presOf" srcId="{406AC047-5240-4B96-B69E-94ED1BA0B827}" destId="{F27094B4-23C1-48A7-A88C-04C5C8079DD2}" srcOrd="1" destOrd="0" presId="urn:microsoft.com/office/officeart/2005/8/layout/radial1"/>
    <dgm:cxn modelId="{9C484D56-7271-4F02-9405-51224205A9E7}" type="presOf" srcId="{C6315D44-0C9C-4BAE-B799-25C05505B36C}" destId="{3488BA9F-F904-429D-93E3-6919A697023D}" srcOrd="0" destOrd="0" presId="urn:microsoft.com/office/officeart/2005/8/layout/radial1"/>
    <dgm:cxn modelId="{C049F5D6-A681-4183-BFE0-D55DA12B67E6}" srcId="{59C45409-E91E-4C3F-BA3B-1B5D006CD384}" destId="{8B75D1D7-1C61-45AE-9E07-4786D287C945}" srcOrd="0" destOrd="0" parTransId="{A91D3FCA-8CD2-41CF-8EA0-9501D2FC1AFF}" sibTransId="{7A5C59F5-2D8B-4910-A7AE-B9B1AA515AF2}"/>
    <dgm:cxn modelId="{59C49BB6-2A19-46E9-8A2A-4A7256637E7A}" srcId="{59C45409-E91E-4C3F-BA3B-1B5D006CD384}" destId="{C4CE1880-8702-45AE-B285-930BE9F0CC8B}" srcOrd="5" destOrd="0" parTransId="{67612CA9-B025-422B-B63B-3B01AAF69D60}" sibTransId="{7A088962-10E5-4887-8FE6-171D85400343}"/>
    <dgm:cxn modelId="{EDB33D5D-D07B-4E74-B673-ECA6AFF5A9D2}" type="presOf" srcId="{D102CC36-C545-468A-A4C9-7A068070EF10}" destId="{AC29F723-CFA4-41FD-A6B4-D619CA58FBF0}" srcOrd="1" destOrd="0" presId="urn:microsoft.com/office/officeart/2005/8/layout/radial1"/>
    <dgm:cxn modelId="{9E7D5572-7A6D-4111-83C9-0B8DB54BA167}" type="presOf" srcId="{F77ECAEA-43A9-4703-9C4A-B42B7587885A}" destId="{764A6711-5247-4463-8C25-19DBB85D41C4}" srcOrd="0" destOrd="0" presId="urn:microsoft.com/office/officeart/2005/8/layout/radial1"/>
    <dgm:cxn modelId="{E9A1AF5E-615A-4831-9896-9E6DC3F32C5C}" type="presOf" srcId="{67612CA9-B025-422B-B63B-3B01AAF69D60}" destId="{871FA6D1-51F0-4F01-9057-B2EC806B5800}" srcOrd="1" destOrd="0" presId="urn:microsoft.com/office/officeart/2005/8/layout/radial1"/>
    <dgm:cxn modelId="{C5DADB7B-6A49-4554-A7A1-C7DB8941D449}" type="presOf" srcId="{406AC047-5240-4B96-B69E-94ED1BA0B827}" destId="{BDC427EA-6818-4160-966D-2A41AA669716}" srcOrd="0" destOrd="0" presId="urn:microsoft.com/office/officeart/2005/8/layout/radial1"/>
    <dgm:cxn modelId="{6708B13B-4443-4990-B259-3288B3178A61}" type="presOf" srcId="{D102CC36-C545-468A-A4C9-7A068070EF10}" destId="{8723A97D-EAC3-4CD3-A421-88A0DFC9B486}" srcOrd="0" destOrd="0" presId="urn:microsoft.com/office/officeart/2005/8/layout/radial1"/>
    <dgm:cxn modelId="{EB86DEF5-7AF4-4F00-A1AC-4EAA51411FBE}" type="presOf" srcId="{5544EE92-76AF-47D2-A57A-A966EEFDB156}" destId="{972307EA-2D3B-4ED5-B1AB-1C54D63868C4}" srcOrd="1" destOrd="0" presId="urn:microsoft.com/office/officeart/2005/8/layout/radial1"/>
    <dgm:cxn modelId="{B328415C-E1F2-4EF9-BFC2-B09C2B0F85D4}" srcId="{59C45409-E91E-4C3F-BA3B-1B5D006CD384}" destId="{3C41986B-BE6D-4E99-A48A-C809D4B0D5C4}" srcOrd="4" destOrd="0" parTransId="{61990FA7-40F6-4217-BBAB-9859F9F745D7}" sibTransId="{F63A285C-0700-40B4-A588-18FC5245A9D1}"/>
    <dgm:cxn modelId="{5A2176E5-86BA-4DAA-AE01-86F300324F1A}" type="presOf" srcId="{5544EE92-76AF-47D2-A57A-A966EEFDB156}" destId="{EDBD146A-853F-44C2-B8FF-A8D3FE03C626}" srcOrd="0" destOrd="0" presId="urn:microsoft.com/office/officeart/2005/8/layout/radial1"/>
    <dgm:cxn modelId="{82168925-9C20-4480-93BB-C5CD4B8110F9}" type="presOf" srcId="{61990FA7-40F6-4217-BBAB-9859F9F745D7}" destId="{2F017D92-CC91-43EC-AB63-DA5E23FF7B76}" srcOrd="1" destOrd="0" presId="urn:microsoft.com/office/officeart/2005/8/layout/radial1"/>
    <dgm:cxn modelId="{F5E40279-E5CE-430E-85B4-018C18CE107E}" type="presOf" srcId="{3C41986B-BE6D-4E99-A48A-C809D4B0D5C4}" destId="{52791C95-1515-4796-848B-6E888CBFFAF8}" srcOrd="0" destOrd="0" presId="urn:microsoft.com/office/officeart/2005/8/layout/radial1"/>
    <dgm:cxn modelId="{BA86D479-B511-40C0-B135-072C30BCFC56}" srcId="{59C45409-E91E-4C3F-BA3B-1B5D006CD384}" destId="{F77ECAEA-43A9-4703-9C4A-B42B7587885A}" srcOrd="2" destOrd="0" parTransId="{D102CC36-C545-468A-A4C9-7A068070EF10}" sibTransId="{9C586753-06EF-4D16-AE96-DECD7D03B6A2}"/>
    <dgm:cxn modelId="{2C1325FD-280F-4667-B9C8-6E0DA0490AEC}" type="presOf" srcId="{59C45409-E91E-4C3F-BA3B-1B5D006CD384}" destId="{333441FD-2246-41CB-90EF-734DD27EB52E}" srcOrd="0" destOrd="0" presId="urn:microsoft.com/office/officeart/2005/8/layout/radial1"/>
    <dgm:cxn modelId="{17B8A013-6347-4B58-AFC7-87F99016D876}" type="presOf" srcId="{C4CE1880-8702-45AE-B285-930BE9F0CC8B}" destId="{8D98846D-EC7D-432C-AECC-56F5EB120A95}" srcOrd="0" destOrd="0" presId="urn:microsoft.com/office/officeart/2005/8/layout/radial1"/>
    <dgm:cxn modelId="{E8D1FB1C-8C9F-4A4F-B424-3C2030D50C3B}" type="presOf" srcId="{028BB97C-E2E1-4C91-85B3-DBCBBCC3145B}" destId="{A7A10D76-C80C-478F-B712-CB4C1D89829E}" srcOrd="0" destOrd="0" presId="urn:microsoft.com/office/officeart/2005/8/layout/radial1"/>
    <dgm:cxn modelId="{DB883973-A1CC-4A84-915C-590631E1AA82}" type="presOf" srcId="{A91D3FCA-8CD2-41CF-8EA0-9501D2FC1AFF}" destId="{B151D6CD-6049-4335-B0FC-2ADCF01E0823}" srcOrd="1" destOrd="0" presId="urn:microsoft.com/office/officeart/2005/8/layout/radial1"/>
    <dgm:cxn modelId="{699311BB-98E6-4925-8BDE-35C8F2084CF9}" type="presOf" srcId="{8B75D1D7-1C61-45AE-9E07-4786D287C945}" destId="{2BC81321-B074-4E80-A6AA-ADFB08C18592}" srcOrd="0" destOrd="0" presId="urn:microsoft.com/office/officeart/2005/8/layout/radial1"/>
    <dgm:cxn modelId="{DA2809C1-9BB0-48EE-967F-5993D463DD2B}" type="presOf" srcId="{67612CA9-B025-422B-B63B-3B01AAF69D60}" destId="{9B307BE9-8A4B-466D-927F-F8178ECE3B83}" srcOrd="0" destOrd="0" presId="urn:microsoft.com/office/officeart/2005/8/layout/radial1"/>
    <dgm:cxn modelId="{CFC824FF-2085-4001-B7CE-37C8178E38A8}" srcId="{C6315D44-0C9C-4BAE-B799-25C05505B36C}" destId="{59C45409-E91E-4C3F-BA3B-1B5D006CD384}" srcOrd="0" destOrd="0" parTransId="{0D7B8EE2-6055-4D8F-8939-CD14DDCB4BE7}" sibTransId="{26B1B306-9226-4079-A60E-8BD9BD433041}"/>
    <dgm:cxn modelId="{7604B4AB-7801-45A3-BD38-9288F51ACC26}" type="presOf" srcId="{61990FA7-40F6-4217-BBAB-9859F9F745D7}" destId="{D510BA81-12CF-4A28-97F5-F4D2B8C6356A}" srcOrd="0" destOrd="0" presId="urn:microsoft.com/office/officeart/2005/8/layout/radial1"/>
    <dgm:cxn modelId="{80B63536-9161-4615-8D5C-DCDA2641B0CE}" type="presParOf" srcId="{3488BA9F-F904-429D-93E3-6919A697023D}" destId="{333441FD-2246-41CB-90EF-734DD27EB52E}" srcOrd="0" destOrd="0" presId="urn:microsoft.com/office/officeart/2005/8/layout/radial1"/>
    <dgm:cxn modelId="{3822EB6C-73B3-47E6-A8F0-3D4C8A8C97B9}" type="presParOf" srcId="{3488BA9F-F904-429D-93E3-6919A697023D}" destId="{9F012259-489C-4A5C-8E93-1AE29FDB7D0B}" srcOrd="1" destOrd="0" presId="urn:microsoft.com/office/officeart/2005/8/layout/radial1"/>
    <dgm:cxn modelId="{93959B09-01C4-4B7F-B003-21C9F7580B16}" type="presParOf" srcId="{9F012259-489C-4A5C-8E93-1AE29FDB7D0B}" destId="{B151D6CD-6049-4335-B0FC-2ADCF01E0823}" srcOrd="0" destOrd="0" presId="urn:microsoft.com/office/officeart/2005/8/layout/radial1"/>
    <dgm:cxn modelId="{787FA5FA-962E-48EB-A645-B7C7CD6395AE}" type="presParOf" srcId="{3488BA9F-F904-429D-93E3-6919A697023D}" destId="{2BC81321-B074-4E80-A6AA-ADFB08C18592}" srcOrd="2" destOrd="0" presId="urn:microsoft.com/office/officeart/2005/8/layout/radial1"/>
    <dgm:cxn modelId="{3AE0D264-719E-4E02-AC1F-B947E5B2EE87}" type="presParOf" srcId="{3488BA9F-F904-429D-93E3-6919A697023D}" destId="{BDC427EA-6818-4160-966D-2A41AA669716}" srcOrd="3" destOrd="0" presId="urn:microsoft.com/office/officeart/2005/8/layout/radial1"/>
    <dgm:cxn modelId="{E0C1B853-3927-4944-93B7-EC91EFE4A94B}" type="presParOf" srcId="{BDC427EA-6818-4160-966D-2A41AA669716}" destId="{F27094B4-23C1-48A7-A88C-04C5C8079DD2}" srcOrd="0" destOrd="0" presId="urn:microsoft.com/office/officeart/2005/8/layout/radial1"/>
    <dgm:cxn modelId="{859BAF68-B7B3-4F0C-847A-C836EE46433D}" type="presParOf" srcId="{3488BA9F-F904-429D-93E3-6919A697023D}" destId="{90135046-1865-4651-BE93-A33572334FFF}" srcOrd="4" destOrd="0" presId="urn:microsoft.com/office/officeart/2005/8/layout/radial1"/>
    <dgm:cxn modelId="{EE44F3C8-386B-43A0-8A22-EFFDB6C53A51}" type="presParOf" srcId="{3488BA9F-F904-429D-93E3-6919A697023D}" destId="{8723A97D-EAC3-4CD3-A421-88A0DFC9B486}" srcOrd="5" destOrd="0" presId="urn:microsoft.com/office/officeart/2005/8/layout/radial1"/>
    <dgm:cxn modelId="{2F674072-CB7F-4176-BED6-AD6F6DE3C582}" type="presParOf" srcId="{8723A97D-EAC3-4CD3-A421-88A0DFC9B486}" destId="{AC29F723-CFA4-41FD-A6B4-D619CA58FBF0}" srcOrd="0" destOrd="0" presId="urn:microsoft.com/office/officeart/2005/8/layout/radial1"/>
    <dgm:cxn modelId="{E75F27EC-60E9-474F-AC5A-2405DFAEDCFD}" type="presParOf" srcId="{3488BA9F-F904-429D-93E3-6919A697023D}" destId="{764A6711-5247-4463-8C25-19DBB85D41C4}" srcOrd="6" destOrd="0" presId="urn:microsoft.com/office/officeart/2005/8/layout/radial1"/>
    <dgm:cxn modelId="{E69665AC-25F4-4CF5-A8AC-C8F2EC91FCED}" type="presParOf" srcId="{3488BA9F-F904-429D-93E3-6919A697023D}" destId="{EDBD146A-853F-44C2-B8FF-A8D3FE03C626}" srcOrd="7" destOrd="0" presId="urn:microsoft.com/office/officeart/2005/8/layout/radial1"/>
    <dgm:cxn modelId="{E81D2A66-2879-4C09-9462-5D7EEAD28958}" type="presParOf" srcId="{EDBD146A-853F-44C2-B8FF-A8D3FE03C626}" destId="{972307EA-2D3B-4ED5-B1AB-1C54D63868C4}" srcOrd="0" destOrd="0" presId="urn:microsoft.com/office/officeart/2005/8/layout/radial1"/>
    <dgm:cxn modelId="{E5A1DDB9-8E1F-4207-96EC-299874EE7E3B}" type="presParOf" srcId="{3488BA9F-F904-429D-93E3-6919A697023D}" destId="{A7A10D76-C80C-478F-B712-CB4C1D89829E}" srcOrd="8" destOrd="0" presId="urn:microsoft.com/office/officeart/2005/8/layout/radial1"/>
    <dgm:cxn modelId="{F139AFCA-9FF6-4AB7-B4E3-78DDE12A1FCC}" type="presParOf" srcId="{3488BA9F-F904-429D-93E3-6919A697023D}" destId="{D510BA81-12CF-4A28-97F5-F4D2B8C6356A}" srcOrd="9" destOrd="0" presId="urn:microsoft.com/office/officeart/2005/8/layout/radial1"/>
    <dgm:cxn modelId="{7D59983E-DD05-4763-B28F-8121F5DF94C3}" type="presParOf" srcId="{D510BA81-12CF-4A28-97F5-F4D2B8C6356A}" destId="{2F017D92-CC91-43EC-AB63-DA5E23FF7B76}" srcOrd="0" destOrd="0" presId="urn:microsoft.com/office/officeart/2005/8/layout/radial1"/>
    <dgm:cxn modelId="{794C6786-7B9B-45B6-95B8-5CEFE21EC2B5}" type="presParOf" srcId="{3488BA9F-F904-429D-93E3-6919A697023D}" destId="{52791C95-1515-4796-848B-6E888CBFFAF8}" srcOrd="10" destOrd="0" presId="urn:microsoft.com/office/officeart/2005/8/layout/radial1"/>
    <dgm:cxn modelId="{A3BEC315-261F-4EDC-B338-EDFBCEB7A7A9}" type="presParOf" srcId="{3488BA9F-F904-429D-93E3-6919A697023D}" destId="{9B307BE9-8A4B-466D-927F-F8178ECE3B83}" srcOrd="11" destOrd="0" presId="urn:microsoft.com/office/officeart/2005/8/layout/radial1"/>
    <dgm:cxn modelId="{F74A5430-1C38-463F-AAD1-9B8A54DF980C}" type="presParOf" srcId="{9B307BE9-8A4B-466D-927F-F8178ECE3B83}" destId="{871FA6D1-51F0-4F01-9057-B2EC806B5800}" srcOrd="0" destOrd="0" presId="urn:microsoft.com/office/officeart/2005/8/layout/radial1"/>
    <dgm:cxn modelId="{AE2F4452-4BC4-48D3-A598-B6628DC83DB1}" type="presParOf" srcId="{3488BA9F-F904-429D-93E3-6919A697023D}" destId="{8D98846D-EC7D-432C-AECC-56F5EB120A95}" srcOrd="12" destOrd="0" presId="urn:microsoft.com/office/officeart/2005/8/layout/radial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DD679-73E3-4241-84F2-66A9B3C50A4F}">
      <dsp:nvSpPr>
        <dsp:cNvPr id="0" name=""/>
        <dsp:cNvSpPr/>
      </dsp:nvSpPr>
      <dsp:spPr>
        <a:xfrm>
          <a:off x="1549327" y="159309"/>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市区町村</a:t>
          </a:r>
          <a:endParaRPr kumimoji="1" lang="ja-JP" altLang="en-US" sz="1400" b="1" kern="1200" dirty="0"/>
        </a:p>
      </dsp:txBody>
      <dsp:txXfrm>
        <a:off x="1655628" y="265610"/>
        <a:ext cx="513270" cy="513270"/>
      </dsp:txXfrm>
    </dsp:sp>
    <dsp:sp modelId="{C157ADF8-7266-43E4-AC87-1331C51955C6}">
      <dsp:nvSpPr>
        <dsp:cNvPr id="0" name=""/>
        <dsp:cNvSpPr/>
      </dsp:nvSpPr>
      <dsp:spPr>
        <a:xfrm rot="1913848">
          <a:off x="2296016" y="692942"/>
          <a:ext cx="273091"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2302202" y="732549"/>
        <a:ext cx="191164" cy="183754"/>
      </dsp:txXfrm>
    </dsp:sp>
    <dsp:sp modelId="{768A403A-ADE8-458F-B535-9D8AA30D1A4B}">
      <dsp:nvSpPr>
        <dsp:cNvPr id="0" name=""/>
        <dsp:cNvSpPr/>
      </dsp:nvSpPr>
      <dsp:spPr>
        <a:xfrm>
          <a:off x="2603048" y="815128"/>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都道</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府県</a:t>
          </a:r>
          <a:endParaRPr kumimoji="1" lang="ja-JP" altLang="en-US" sz="1400" b="1" kern="1200" dirty="0"/>
        </a:p>
      </dsp:txBody>
      <dsp:txXfrm>
        <a:off x="2709349" y="921429"/>
        <a:ext cx="513270" cy="513270"/>
      </dsp:txXfrm>
    </dsp:sp>
    <dsp:sp modelId="{0FAF220E-57D1-4DF4-8507-180F3A2AE1A0}">
      <dsp:nvSpPr>
        <dsp:cNvPr id="0" name=""/>
        <dsp:cNvSpPr/>
      </dsp:nvSpPr>
      <dsp:spPr>
        <a:xfrm rot="5400011">
          <a:off x="2800609" y="1690536"/>
          <a:ext cx="330746"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0800000">
        <a:off x="2846548" y="1705850"/>
        <a:ext cx="238869" cy="183754"/>
      </dsp:txXfrm>
    </dsp:sp>
    <dsp:sp modelId="{B14EFDDE-F2EF-4DDB-8CB6-BEBCA900003A}">
      <dsp:nvSpPr>
        <dsp:cNvPr id="0" name=""/>
        <dsp:cNvSpPr/>
      </dsp:nvSpPr>
      <dsp:spPr>
        <a:xfrm>
          <a:off x="2603044" y="2165051"/>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健康</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保険</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組合</a:t>
          </a:r>
          <a:endParaRPr kumimoji="1" lang="ja-JP" altLang="en-US" sz="1400" b="1" kern="1200" dirty="0"/>
        </a:p>
      </dsp:txBody>
      <dsp:txXfrm>
        <a:off x="2709345" y="2271352"/>
        <a:ext cx="513270" cy="513270"/>
      </dsp:txXfrm>
    </dsp:sp>
    <dsp:sp modelId="{612268B1-5392-4180-A784-70722E0A82C1}">
      <dsp:nvSpPr>
        <dsp:cNvPr id="0" name=""/>
        <dsp:cNvSpPr/>
      </dsp:nvSpPr>
      <dsp:spPr>
        <a:xfrm rot="8708524">
          <a:off x="2332387" y="2722685"/>
          <a:ext cx="268428"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0800000">
        <a:off x="2405690" y="2760924"/>
        <a:ext cx="187900" cy="183754"/>
      </dsp:txXfrm>
    </dsp:sp>
    <dsp:sp modelId="{AD03D170-6E37-41CC-875A-2E7AF22CCB4F}">
      <dsp:nvSpPr>
        <dsp:cNvPr id="0" name=""/>
        <dsp:cNvSpPr/>
      </dsp:nvSpPr>
      <dsp:spPr>
        <a:xfrm>
          <a:off x="1591818" y="2869389"/>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日本</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年金</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機構</a:t>
          </a:r>
          <a:endParaRPr kumimoji="1" lang="ja-JP" altLang="en-US" sz="1400" b="1" kern="1200" dirty="0"/>
        </a:p>
      </dsp:txBody>
      <dsp:txXfrm>
        <a:off x="1698119" y="2975690"/>
        <a:ext cx="513270" cy="513270"/>
      </dsp:txXfrm>
    </dsp:sp>
    <dsp:sp modelId="{192D4137-C00F-4BCD-96C0-B2CC759277F9}">
      <dsp:nvSpPr>
        <dsp:cNvPr id="0" name=""/>
        <dsp:cNvSpPr/>
      </dsp:nvSpPr>
      <dsp:spPr>
        <a:xfrm rot="12656672">
          <a:off x="1225551" y="2739514"/>
          <a:ext cx="325273"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rot="10800000">
        <a:off x="1310889" y="2824388"/>
        <a:ext cx="233396" cy="183754"/>
      </dsp:txXfrm>
    </dsp:sp>
    <dsp:sp modelId="{809F2A39-0455-4218-8921-A0E555A12014}">
      <dsp:nvSpPr>
        <dsp:cNvPr id="0" name=""/>
        <dsp:cNvSpPr/>
      </dsp:nvSpPr>
      <dsp:spPr>
        <a:xfrm>
          <a:off x="442894" y="2180558"/>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b="1" kern="1200" dirty="0" smtClean="0"/>
            <a:t>ハローワーク</a:t>
          </a:r>
          <a:endParaRPr kumimoji="1" lang="ja-JP" altLang="en-US" sz="1200" b="1" kern="1200" dirty="0"/>
        </a:p>
      </dsp:txBody>
      <dsp:txXfrm>
        <a:off x="549195" y="2286859"/>
        <a:ext cx="513270" cy="513270"/>
      </dsp:txXfrm>
    </dsp:sp>
    <dsp:sp modelId="{7A3D634D-DB9D-431B-A758-881230CCF714}">
      <dsp:nvSpPr>
        <dsp:cNvPr id="0" name=""/>
        <dsp:cNvSpPr/>
      </dsp:nvSpPr>
      <dsp:spPr>
        <a:xfrm rot="16200000">
          <a:off x="637278" y="1718947"/>
          <a:ext cx="337103"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683217" y="1826138"/>
        <a:ext cx="245226" cy="183754"/>
      </dsp:txXfrm>
    </dsp:sp>
    <dsp:sp modelId="{96052217-4697-491F-98A7-DA67A2D82062}">
      <dsp:nvSpPr>
        <dsp:cNvPr id="0" name=""/>
        <dsp:cNvSpPr/>
      </dsp:nvSpPr>
      <dsp:spPr>
        <a:xfrm>
          <a:off x="442894" y="818641"/>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独立</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行政</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法人</a:t>
          </a:r>
          <a:endParaRPr kumimoji="1" lang="ja-JP" altLang="en-US" sz="1400" b="1" kern="1200" dirty="0"/>
        </a:p>
      </dsp:txBody>
      <dsp:txXfrm>
        <a:off x="549195" y="924942"/>
        <a:ext cx="513270" cy="513270"/>
      </dsp:txXfrm>
    </dsp:sp>
    <dsp:sp modelId="{17B638D3-23CF-4F0D-B640-ACE432842202}">
      <dsp:nvSpPr>
        <dsp:cNvPr id="0" name=""/>
        <dsp:cNvSpPr/>
      </dsp:nvSpPr>
      <dsp:spPr>
        <a:xfrm rot="19752538">
          <a:off x="1202843" y="703098"/>
          <a:ext cx="297921"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kumimoji="1" lang="ja-JP" altLang="en-US" sz="1300" kern="1200"/>
        </a:p>
      </dsp:txBody>
      <dsp:txXfrm>
        <a:off x="1209142" y="787226"/>
        <a:ext cx="208545" cy="183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441FD-2246-41CB-90EF-734DD27EB52E}">
      <dsp:nvSpPr>
        <dsp:cNvPr id="0" name=""/>
        <dsp:cNvSpPr/>
      </dsp:nvSpPr>
      <dsp:spPr>
        <a:xfrm>
          <a:off x="1306520" y="1056003"/>
          <a:ext cx="1341390" cy="1341390"/>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38100"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endParaRPr kumimoji="1" lang="en-US" altLang="ja-JP" sz="6100" b="1" kern="1200" dirty="0" smtClean="0"/>
        </a:p>
      </dsp:txBody>
      <dsp:txXfrm>
        <a:off x="1502962" y="1252445"/>
        <a:ext cx="948506" cy="948506"/>
      </dsp:txXfrm>
    </dsp:sp>
    <dsp:sp modelId="{9F012259-489C-4A5C-8E93-1AE29FDB7D0B}">
      <dsp:nvSpPr>
        <dsp:cNvPr id="0" name=""/>
        <dsp:cNvSpPr/>
      </dsp:nvSpPr>
      <dsp:spPr>
        <a:xfrm rot="16221969">
          <a:off x="1820846" y="872399"/>
          <a:ext cx="323377" cy="43863"/>
        </a:xfrm>
        <a:custGeom>
          <a:avLst/>
          <a:gdLst/>
          <a:ahLst/>
          <a:cxnLst/>
          <a:rect l="0" t="0" r="0" b="0"/>
          <a:pathLst>
            <a:path>
              <a:moveTo>
                <a:pt x="0" y="21931"/>
              </a:moveTo>
              <a:lnTo>
                <a:pt x="323377"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974450" y="886247"/>
        <a:ext cx="16168" cy="16168"/>
      </dsp:txXfrm>
    </dsp:sp>
    <dsp:sp modelId="{2BC81321-B074-4E80-A6AA-ADFB08C18592}">
      <dsp:nvSpPr>
        <dsp:cNvPr id="0" name=""/>
        <dsp:cNvSpPr/>
      </dsp:nvSpPr>
      <dsp:spPr>
        <a:xfrm>
          <a:off x="1605856" y="15885"/>
          <a:ext cx="760005"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市区</a:t>
          </a:r>
          <a:r>
            <a:rPr kumimoji="1" lang="ja-JP" altLang="en-US" sz="1400" b="1" kern="1200" dirty="0" smtClean="0">
              <a:latin typeface="ＭＳ ゴシック" panose="020B0609070205080204" pitchFamily="49" charset="-128"/>
              <a:ea typeface="ＭＳ ゴシック" panose="020B0609070205080204" pitchFamily="49" charset="-128"/>
            </a:rPr>
            <a:t>町村</a:t>
          </a:r>
          <a:endParaRPr kumimoji="1" lang="ja-JP" altLang="en-US" sz="1400" b="1" kern="1200" dirty="0">
            <a:latin typeface="ＭＳ ゴシック" panose="020B0609070205080204" pitchFamily="49" charset="-128"/>
            <a:ea typeface="ＭＳ ゴシック" panose="020B0609070205080204" pitchFamily="49" charset="-128"/>
          </a:endParaRPr>
        </a:p>
      </dsp:txBody>
      <dsp:txXfrm>
        <a:off x="1717156" y="120853"/>
        <a:ext cx="537405" cy="506830"/>
      </dsp:txXfrm>
    </dsp:sp>
    <dsp:sp modelId="{BDC427EA-6818-4160-966D-2A41AA669716}">
      <dsp:nvSpPr>
        <dsp:cNvPr id="0" name=""/>
        <dsp:cNvSpPr/>
      </dsp:nvSpPr>
      <dsp:spPr>
        <a:xfrm rot="19732358">
          <a:off x="2521257" y="1250033"/>
          <a:ext cx="417930" cy="43863"/>
        </a:xfrm>
        <a:custGeom>
          <a:avLst/>
          <a:gdLst/>
          <a:ahLst/>
          <a:cxnLst/>
          <a:rect l="0" t="0" r="0" b="0"/>
          <a:pathLst>
            <a:path>
              <a:moveTo>
                <a:pt x="0" y="21931"/>
              </a:moveTo>
              <a:lnTo>
                <a:pt x="417930"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719774" y="1261516"/>
        <a:ext cx="20896" cy="20896"/>
      </dsp:txXfrm>
    </dsp:sp>
    <dsp:sp modelId="{90135046-1865-4651-BE93-A33572334FFF}">
      <dsp:nvSpPr>
        <dsp:cNvPr id="0" name=""/>
        <dsp:cNvSpPr/>
      </dsp:nvSpPr>
      <dsp:spPr>
        <a:xfrm>
          <a:off x="2857501" y="620295"/>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都道</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府県</a:t>
          </a:r>
          <a:endParaRPr kumimoji="1" lang="ja-JP" altLang="en-US" sz="1400" b="1" kern="1200" dirty="0"/>
        </a:p>
      </dsp:txBody>
      <dsp:txXfrm>
        <a:off x="2962469" y="725263"/>
        <a:ext cx="506830" cy="506830"/>
      </dsp:txXfrm>
    </dsp:sp>
    <dsp:sp modelId="{8723A97D-EAC3-4CD3-A421-88A0DFC9B486}">
      <dsp:nvSpPr>
        <dsp:cNvPr id="0" name=""/>
        <dsp:cNvSpPr/>
      </dsp:nvSpPr>
      <dsp:spPr>
        <a:xfrm rot="1576702">
          <a:off x="2561434" y="2075231"/>
          <a:ext cx="332148" cy="43863"/>
        </a:xfrm>
        <a:custGeom>
          <a:avLst/>
          <a:gdLst/>
          <a:ahLst/>
          <a:cxnLst/>
          <a:rect l="0" t="0" r="0" b="0"/>
          <a:pathLst>
            <a:path>
              <a:moveTo>
                <a:pt x="0" y="21931"/>
              </a:moveTo>
              <a:lnTo>
                <a:pt x="332148"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719204" y="2088859"/>
        <a:ext cx="16607" cy="16607"/>
      </dsp:txXfrm>
    </dsp:sp>
    <dsp:sp modelId="{764A6711-5247-4463-8C25-19DBB85D41C4}">
      <dsp:nvSpPr>
        <dsp:cNvPr id="0" name=""/>
        <dsp:cNvSpPr/>
      </dsp:nvSpPr>
      <dsp:spPr>
        <a:xfrm>
          <a:off x="2839381" y="1970974"/>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健康</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保険</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組合</a:t>
          </a:r>
          <a:endParaRPr kumimoji="1" lang="ja-JP" altLang="en-US" sz="1400" b="1" kern="1200" dirty="0"/>
        </a:p>
      </dsp:txBody>
      <dsp:txXfrm>
        <a:off x="2944349" y="2075942"/>
        <a:ext cx="506830" cy="506830"/>
      </dsp:txXfrm>
    </dsp:sp>
    <dsp:sp modelId="{EDBD146A-853F-44C2-B8FF-A8D3FE03C626}">
      <dsp:nvSpPr>
        <dsp:cNvPr id="0" name=""/>
        <dsp:cNvSpPr/>
      </dsp:nvSpPr>
      <dsp:spPr>
        <a:xfrm rot="5400000">
          <a:off x="1853756" y="2498921"/>
          <a:ext cx="246918" cy="43863"/>
        </a:xfrm>
        <a:custGeom>
          <a:avLst/>
          <a:gdLst/>
          <a:ahLst/>
          <a:cxnLst/>
          <a:rect l="0" t="0" r="0" b="0"/>
          <a:pathLst>
            <a:path>
              <a:moveTo>
                <a:pt x="0" y="21931"/>
              </a:moveTo>
              <a:lnTo>
                <a:pt x="246918"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971043" y="2514680"/>
        <a:ext cx="12345" cy="12345"/>
      </dsp:txXfrm>
    </dsp:sp>
    <dsp:sp modelId="{A7A10D76-C80C-478F-B712-CB4C1D89829E}">
      <dsp:nvSpPr>
        <dsp:cNvPr id="0" name=""/>
        <dsp:cNvSpPr/>
      </dsp:nvSpPr>
      <dsp:spPr>
        <a:xfrm>
          <a:off x="1618832" y="2644312"/>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日本</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年金</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機構</a:t>
          </a:r>
          <a:endParaRPr kumimoji="1" lang="ja-JP" altLang="en-US" sz="1400" b="1" kern="1200" dirty="0"/>
        </a:p>
      </dsp:txBody>
      <dsp:txXfrm>
        <a:off x="1723800" y="2749280"/>
        <a:ext cx="506830" cy="506830"/>
      </dsp:txXfrm>
    </dsp:sp>
    <dsp:sp modelId="{D510BA81-12CF-4A28-97F5-F4D2B8C6356A}">
      <dsp:nvSpPr>
        <dsp:cNvPr id="0" name=""/>
        <dsp:cNvSpPr/>
      </dsp:nvSpPr>
      <dsp:spPr>
        <a:xfrm rot="9253758">
          <a:off x="1045559" y="2071323"/>
          <a:ext cx="344815" cy="43863"/>
        </a:xfrm>
        <a:custGeom>
          <a:avLst/>
          <a:gdLst/>
          <a:ahLst/>
          <a:cxnLst/>
          <a:rect l="0" t="0" r="0" b="0"/>
          <a:pathLst>
            <a:path>
              <a:moveTo>
                <a:pt x="0" y="21931"/>
              </a:moveTo>
              <a:lnTo>
                <a:pt x="344815"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1209346" y="2084634"/>
        <a:ext cx="17240" cy="17240"/>
      </dsp:txXfrm>
    </dsp:sp>
    <dsp:sp modelId="{52791C95-1515-4796-848B-6E888CBFFAF8}">
      <dsp:nvSpPr>
        <dsp:cNvPr id="0" name=""/>
        <dsp:cNvSpPr/>
      </dsp:nvSpPr>
      <dsp:spPr>
        <a:xfrm>
          <a:off x="381584" y="1965643"/>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50000"/>
            </a:lnSpc>
            <a:spcBef>
              <a:spcPct val="0"/>
            </a:spcBef>
            <a:spcAft>
              <a:spcPct val="35000"/>
            </a:spcAft>
          </a:pPr>
          <a:r>
            <a:rPr kumimoji="1" lang="ja-JP" altLang="en-US" sz="1200" b="1" kern="1200" dirty="0" smtClean="0"/>
            <a:t>ハロー</a:t>
          </a:r>
          <a:endParaRPr kumimoji="1" lang="en-US" altLang="ja-JP" sz="1200" b="1" kern="1200" dirty="0" smtClean="0"/>
        </a:p>
        <a:p>
          <a:pPr lvl="0" algn="ctr" defTabSz="533400">
            <a:lnSpc>
              <a:spcPct val="50000"/>
            </a:lnSpc>
            <a:spcBef>
              <a:spcPct val="0"/>
            </a:spcBef>
            <a:spcAft>
              <a:spcPct val="35000"/>
            </a:spcAft>
          </a:pPr>
          <a:r>
            <a:rPr kumimoji="1" lang="ja-JP" altLang="en-US" sz="1200" b="1" kern="1200" dirty="0" smtClean="0"/>
            <a:t>ワーク</a:t>
          </a:r>
          <a:endParaRPr kumimoji="1" lang="ja-JP" altLang="en-US" sz="1200" b="1" kern="1200" dirty="0"/>
        </a:p>
      </dsp:txBody>
      <dsp:txXfrm>
        <a:off x="486552" y="2070611"/>
        <a:ext cx="506830" cy="506830"/>
      </dsp:txXfrm>
    </dsp:sp>
    <dsp:sp modelId="{9B307BE9-8A4B-466D-927F-F8178ECE3B83}">
      <dsp:nvSpPr>
        <dsp:cNvPr id="0" name=""/>
        <dsp:cNvSpPr/>
      </dsp:nvSpPr>
      <dsp:spPr>
        <a:xfrm rot="12668293">
          <a:off x="999819" y="1245569"/>
          <a:ext cx="434644" cy="43863"/>
        </a:xfrm>
        <a:custGeom>
          <a:avLst/>
          <a:gdLst/>
          <a:ahLst/>
          <a:cxnLst/>
          <a:rect l="0" t="0" r="0" b="0"/>
          <a:pathLst>
            <a:path>
              <a:moveTo>
                <a:pt x="0" y="21931"/>
              </a:moveTo>
              <a:lnTo>
                <a:pt x="434644"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1206276" y="1256634"/>
        <a:ext cx="21732" cy="21732"/>
      </dsp:txXfrm>
    </dsp:sp>
    <dsp:sp modelId="{8D98846D-EC7D-432C-AECC-56F5EB120A95}">
      <dsp:nvSpPr>
        <dsp:cNvPr id="0" name=""/>
        <dsp:cNvSpPr/>
      </dsp:nvSpPr>
      <dsp:spPr>
        <a:xfrm>
          <a:off x="365999" y="611417"/>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独立</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行政</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法人</a:t>
          </a:r>
          <a:endParaRPr kumimoji="1" lang="ja-JP" altLang="en-US" sz="1400" b="1" kern="1200" dirty="0"/>
        </a:p>
      </dsp:txBody>
      <dsp:txXfrm>
        <a:off x="470967" y="716385"/>
        <a:ext cx="506830" cy="5068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448" cy="497838"/>
          </a:xfrm>
          <a:prstGeom prst="rect">
            <a:avLst/>
          </a:prstGeom>
        </p:spPr>
        <p:txBody>
          <a:bodyPr vert="horz" lIns="91298" tIns="45649" rIns="91298" bIns="456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5" y="1"/>
            <a:ext cx="2945448" cy="497838"/>
          </a:xfrm>
          <a:prstGeom prst="rect">
            <a:avLst/>
          </a:prstGeom>
        </p:spPr>
        <p:txBody>
          <a:bodyPr vert="horz" lIns="91298" tIns="45649" rIns="91298" bIns="45649" rtlCol="0"/>
          <a:lstStyle>
            <a:lvl1pPr algn="r">
              <a:defRPr sz="1200"/>
            </a:lvl1pPr>
          </a:lstStyle>
          <a:p>
            <a:fld id="{176A7EA5-C7E9-44C8-902F-298E60C77714}" type="datetimeFigureOut">
              <a:rPr kumimoji="1" lang="ja-JP" altLang="en-US" smtClean="0"/>
              <a:t>2022/4/26</a:t>
            </a:fld>
            <a:endParaRPr kumimoji="1" lang="ja-JP" altLang="en-US"/>
          </a:p>
        </p:txBody>
      </p:sp>
      <p:sp>
        <p:nvSpPr>
          <p:cNvPr id="4" name="フッター プレースホルダー 3"/>
          <p:cNvSpPr>
            <a:spLocks noGrp="1"/>
          </p:cNvSpPr>
          <p:nvPr>
            <p:ph type="ftr" sz="quarter" idx="2"/>
          </p:nvPr>
        </p:nvSpPr>
        <p:spPr>
          <a:xfrm>
            <a:off x="2" y="9428802"/>
            <a:ext cx="2945448" cy="497838"/>
          </a:xfrm>
          <a:prstGeom prst="rect">
            <a:avLst/>
          </a:prstGeom>
        </p:spPr>
        <p:txBody>
          <a:bodyPr vert="horz" lIns="91298" tIns="45649" rIns="91298" bIns="456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5" y="9428802"/>
            <a:ext cx="2945448" cy="497838"/>
          </a:xfrm>
          <a:prstGeom prst="rect">
            <a:avLst/>
          </a:prstGeom>
        </p:spPr>
        <p:txBody>
          <a:bodyPr vert="horz" lIns="91298" tIns="45649" rIns="91298" bIns="45649" rtlCol="0" anchor="b"/>
          <a:lstStyle>
            <a:lvl1pPr algn="r">
              <a:defRPr sz="1200"/>
            </a:lvl1pPr>
          </a:lstStyle>
          <a:p>
            <a:fld id="{80D02133-064F-463F-920D-C6F32D0687B7}" type="slidenum">
              <a:rPr kumimoji="1" lang="ja-JP" altLang="en-US" smtClean="0"/>
              <a:t>‹#›</a:t>
            </a:fld>
            <a:endParaRPr kumimoji="1" lang="ja-JP" altLang="en-US"/>
          </a:p>
        </p:txBody>
      </p:sp>
    </p:spTree>
    <p:extLst>
      <p:ext uri="{BB962C8B-B14F-4D97-AF65-F5344CB8AC3E}">
        <p14:creationId xmlns:p14="http://schemas.microsoft.com/office/powerpoint/2010/main" val="3213414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448" cy="497838"/>
          </a:xfrm>
          <a:prstGeom prst="rect">
            <a:avLst/>
          </a:prstGeom>
        </p:spPr>
        <p:txBody>
          <a:bodyPr vert="horz" lIns="91298" tIns="45649" rIns="91298" bIns="456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5" y="1"/>
            <a:ext cx="2945448" cy="497838"/>
          </a:xfrm>
          <a:prstGeom prst="rect">
            <a:avLst/>
          </a:prstGeom>
        </p:spPr>
        <p:txBody>
          <a:bodyPr vert="horz" lIns="91298" tIns="45649" rIns="91298" bIns="45649" rtlCol="0"/>
          <a:lstStyle>
            <a:lvl1pPr algn="r">
              <a:defRPr sz="1200"/>
            </a:lvl1pPr>
          </a:lstStyle>
          <a:p>
            <a:fld id="{43BAB0A2-230E-48E3-9DFE-0CD9F91CEC16}" type="datetimeFigureOut">
              <a:rPr kumimoji="1" lang="ja-JP" altLang="en-US" smtClean="0"/>
              <a:t>2022/4/26</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298" tIns="45649" rIns="91298" bIns="45649"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98" tIns="45649" rIns="91298" bIns="4564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802"/>
            <a:ext cx="2945448" cy="497838"/>
          </a:xfrm>
          <a:prstGeom prst="rect">
            <a:avLst/>
          </a:prstGeom>
        </p:spPr>
        <p:txBody>
          <a:bodyPr vert="horz" lIns="91298" tIns="45649" rIns="91298" bIns="456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5" y="9428802"/>
            <a:ext cx="2945448" cy="497838"/>
          </a:xfrm>
          <a:prstGeom prst="rect">
            <a:avLst/>
          </a:prstGeom>
        </p:spPr>
        <p:txBody>
          <a:bodyPr vert="horz" lIns="91298" tIns="45649" rIns="91298" bIns="45649" rtlCol="0" anchor="b"/>
          <a:lstStyle>
            <a:lvl1pPr algn="r">
              <a:defRPr sz="1200"/>
            </a:lvl1pPr>
          </a:lstStyle>
          <a:p>
            <a:fld id="{3B864EF3-0CCC-4586-BD4E-5AB2FB3E6BB5}" type="slidenum">
              <a:rPr kumimoji="1" lang="ja-JP" altLang="en-US" smtClean="0"/>
              <a:t>‹#›</a:t>
            </a:fld>
            <a:endParaRPr kumimoji="1" lang="ja-JP" altLang="en-US"/>
          </a:p>
        </p:txBody>
      </p:sp>
    </p:spTree>
    <p:extLst>
      <p:ext uri="{BB962C8B-B14F-4D97-AF65-F5344CB8AC3E}">
        <p14:creationId xmlns:p14="http://schemas.microsoft.com/office/powerpoint/2010/main" val="1630160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1290638"/>
            <a:ext cx="4830763" cy="3344862"/>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0</a:t>
            </a:fld>
            <a:endParaRPr kumimoji="1" lang="ja-JP" altLang="en-US"/>
          </a:p>
        </p:txBody>
      </p:sp>
    </p:spTree>
    <p:extLst>
      <p:ext uri="{BB962C8B-B14F-4D97-AF65-F5344CB8AC3E}">
        <p14:creationId xmlns:p14="http://schemas.microsoft.com/office/powerpoint/2010/main" val="166178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マインバーカードは、</a:t>
            </a:r>
            <a:r>
              <a:rPr lang="en-US" altLang="ja-JP" dirty="0" smtClean="0"/>
              <a:t>12</a:t>
            </a:r>
            <a:r>
              <a:rPr lang="ja-JP" altLang="en-US" dirty="0" smtClean="0"/>
              <a:t>桁のマイナンバーが記載されたカードで、公的な身分証明書として利用されるほか、様々な用途に利用が可能となっています。</a:t>
            </a:r>
            <a:endParaRPr lang="en-US" altLang="ja-JP" dirty="0" smtClean="0"/>
          </a:p>
          <a:p>
            <a:pPr defTabSz="911614">
              <a:defRPr/>
            </a:pPr>
            <a:r>
              <a:rPr lang="ja-JP" altLang="en-US" dirty="0" smtClean="0"/>
              <a:t>　マイナンバーカードは、ＩＣチップ内に電子証明書を搭載しており、次のページで説明するマイナポータルにログインする際にも利用します。</a:t>
            </a:r>
            <a:endParaRPr lang="en-US" altLang="ja-JP" dirty="0" smtClean="0"/>
          </a:p>
          <a:p>
            <a:pPr defTabSz="911614">
              <a:defRPr/>
            </a:pPr>
            <a:r>
              <a:rPr lang="ja-JP" altLang="en-US" dirty="0" smtClean="0"/>
              <a:t>　マイナンバーカードの利活用の場面としては、身分証明書としての利用はもちろんですが、コンビニでの各種証明書の取得、健康保険証としての利用などが現在あり、今後、利用の場面はますます増えるものと考えられます。</a:t>
            </a:r>
            <a:endParaRPr lang="en-US" altLang="ja-JP" dirty="0" smtClean="0"/>
          </a:p>
          <a:p>
            <a:pPr defTabSz="911614">
              <a:defRPr/>
            </a:pPr>
            <a:r>
              <a:rPr lang="ja-JP" altLang="en-US" dirty="0" smtClean="0"/>
              <a:t>　マイナンバーカードの詳しい内容については、マイナンバーカード総合サイトホームページを参考にしてください。</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3688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マイナポータルは、デジタル庁が運営するオンラインサービスで、行政機関等への各種申請などが可能となる国民一人一人に用意されたポータルサイトです。</a:t>
            </a:r>
            <a:endParaRPr lang="en-US" altLang="ja-JP" dirty="0" smtClean="0"/>
          </a:p>
          <a:p>
            <a:pPr defTabSz="911614">
              <a:defRPr/>
            </a:pPr>
            <a:r>
              <a:rPr lang="ja-JP" altLang="en-US" dirty="0" smtClean="0"/>
              <a:t>　マイナポータルでできることとしては、行政機関の手続の検索・申請、行政機関等が保有する自身の所得・個人住民税の情報などの確認、行政機関等からのお知らせサービス受信、自身の情報が行政機関間でやりとりされた履歴の確認、</a:t>
            </a:r>
            <a:r>
              <a:rPr lang="en-US" altLang="ja-JP" dirty="0" smtClean="0"/>
              <a:t>e-Tax</a:t>
            </a:r>
            <a:r>
              <a:rPr lang="ja-JP" altLang="en-US" dirty="0" err="1" smtClean="0"/>
              <a:t>やねんきん</a:t>
            </a:r>
            <a:r>
              <a:rPr lang="ja-JP" altLang="en-US" dirty="0" smtClean="0"/>
              <a:t>ネットなどの外部サイトとの連携、があります。</a:t>
            </a:r>
            <a:endParaRPr lang="en-US" altLang="ja-JP" dirty="0" smtClean="0"/>
          </a:p>
          <a:p>
            <a:pPr defTabSz="911614">
              <a:defRPr/>
            </a:pPr>
            <a:r>
              <a:rPr lang="ja-JP" altLang="en-US" dirty="0" smtClean="0"/>
              <a:t>　マイナポータルの利用には、マイナンバーカード、４桁の利用者証明用電子証明書パスワード、スマートフォン等が必要になります。</a:t>
            </a:r>
            <a:endParaRPr lang="en-US" altLang="ja-JP" dirty="0" smtClean="0"/>
          </a:p>
          <a:p>
            <a:pPr defTabSz="911614">
              <a:defRPr/>
            </a:pPr>
            <a:r>
              <a:rPr lang="ja-JP" altLang="en-US" dirty="0" smtClean="0"/>
              <a:t>　マイナポータルには、様々な機能が随時追加されていますので、詳細については、マイナポータルホームページを参考にしてください。</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72680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1">
              <a:lnSpc>
                <a:spcPts val="2000"/>
              </a:lnSpc>
              <a:defRPr/>
            </a:pPr>
            <a:r>
              <a:rPr lang="ja-JP" altLang="en-US" dirty="0" smtClean="0"/>
              <a:t>　第１節では、</a:t>
            </a:r>
            <a:r>
              <a:rPr kumimoji="1" lang="ja-JP" altLang="en-US" dirty="0" smtClean="0"/>
              <a:t>マイナンバー制度について、様々なメリットがあることを学びました。しかし、メリットがある一方、マイナンバーの利用のリスクについて懸念を抱く国民も少なくありません。</a:t>
            </a:r>
            <a:endParaRPr kumimoji="1" lang="en-US" altLang="ja-JP" dirty="0" smtClean="0"/>
          </a:p>
          <a:p>
            <a:pPr>
              <a:lnSpc>
                <a:spcPts val="2000"/>
              </a:lnSpc>
            </a:pPr>
            <a:r>
              <a:rPr kumimoji="1" lang="ja-JP" altLang="en-US" dirty="0" smtClean="0"/>
              <a:t>　第２節では、国民が抱く懸念を理解し、マイナンバーを安心して利用するための安全対策について学びましょう。</a:t>
            </a:r>
            <a:endParaRPr kumimoji="1" lang="en-US" altLang="ja-JP" dirty="0" smtClean="0"/>
          </a:p>
          <a:p>
            <a:pPr>
              <a:lnSpc>
                <a:spcPts val="2000"/>
              </a:lnSpc>
            </a:pPr>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2528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1">
              <a:defRPr/>
            </a:pPr>
            <a:r>
              <a:rPr kumimoji="1" lang="ja-JP" altLang="en-US" dirty="0" smtClean="0"/>
              <a:t>　マイナンバー制度では、漏えいや不正利用等を防ぐため、</a:t>
            </a:r>
            <a:r>
              <a:rPr lang="ja-JP" altLang="en-US" dirty="0" smtClean="0"/>
              <a:t>「制度面における保護措置」と「システム面における保護措置」を設けています。</a:t>
            </a:r>
            <a:endParaRPr kumimoji="1" lang="ja-JP" altLang="en-US" dirty="0" smtClean="0"/>
          </a:p>
          <a:p>
            <a:pPr defTabSz="914251">
              <a:defRPr/>
            </a:pPr>
            <a:r>
              <a:rPr kumimoji="1" lang="ja-JP" altLang="en-US" dirty="0" smtClean="0"/>
              <a:t>　国民の中には、マイナンバーを用いることにより集約されたデータが漏えいするのではないか、誰かが自身のマイナンバーを不正に利用し、財産等に被害を負うのではないか、また、国家によりすべての国民のデータが一元管理されてしまうのではないか、と懸念を持たれる方もおられると思います。</a:t>
            </a:r>
            <a:endParaRPr kumimoji="1" lang="en-US" altLang="ja-JP" dirty="0" smtClean="0"/>
          </a:p>
          <a:p>
            <a:r>
              <a:rPr lang="ja-JP" altLang="en-US" dirty="0"/>
              <a:t>　そういった懸念に対応するために、厳格な本人確認や個人情報保護委員会による監視等の「制度面における保護措置」と</a:t>
            </a:r>
            <a:r>
              <a:rPr kumimoji="1" lang="ja-JP" altLang="en-US" dirty="0" smtClean="0"/>
              <a:t>個人情報の分散管理やマイナンバー自体を利用しない情報連携等の「システム面における保護措置」を設けています。</a:t>
            </a:r>
            <a:endParaRPr kumimoji="1" lang="en-US" altLang="ja-JP" dirty="0" smtClean="0"/>
          </a:p>
          <a:p>
            <a:r>
              <a:rPr kumimoji="1" lang="ja-JP" altLang="en-US" dirty="0" smtClean="0"/>
              <a:t>　以降のページで各種保護措置の内容を説明していきます。</a:t>
            </a:r>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2803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特定個人情報の漏えい、滅失、毀損などを防ぐために、制度面においても各種の保護措置が設けられています。</a:t>
            </a:r>
            <a:endParaRPr lang="en-US" altLang="ja-JP" dirty="0" smtClean="0"/>
          </a:p>
          <a:p>
            <a:pPr defTabSz="911614">
              <a:defRPr/>
            </a:pPr>
            <a:r>
              <a:rPr lang="ja-JP" altLang="en-US" dirty="0" smtClean="0"/>
              <a:t>　①から④については、このあとのページで個別に説明します。</a:t>
            </a:r>
            <a:endParaRPr lang="en-US" altLang="ja-JP" dirty="0" smtClean="0"/>
          </a:p>
          <a:p>
            <a:pPr defTabSz="911614">
              <a:defRPr/>
            </a:pPr>
            <a:r>
              <a:rPr lang="ja-JP" altLang="en-US" dirty="0" smtClean="0"/>
              <a:t>　⑤は、個人情報保護委員会による監視・監督で、個人情報保護委員会では、情報連携による特定個人情報のやりとりを監視するとともに、特定個人情報の適正な取扱いを確保するために立入検査等を行う権限があります。</a:t>
            </a:r>
            <a:endParaRPr lang="en-US" altLang="ja-JP" dirty="0" smtClean="0"/>
          </a:p>
          <a:p>
            <a:pPr defTabSz="911614">
              <a:defRPr/>
            </a:pPr>
            <a:r>
              <a:rPr lang="ja-JP" altLang="en-US" dirty="0" smtClean="0"/>
              <a:t>　⑥の特定個人情報保護評価は、特定個人情報ファイルを保有しようとする又は保有する行政機関等に特定個人情報の漏えいその他の事態を発生させるリスクを分析させ、リスクを軽減するための措置を講ずることを宣言するものです。行政機関等は、マイナンバーを利用する事務ごとに特定個人情報保護評価書を作成します。</a:t>
            </a:r>
            <a:endParaRPr lang="en-US" altLang="ja-JP" dirty="0" smtClean="0"/>
          </a:p>
          <a:p>
            <a:pPr defTabSz="911614">
              <a:defRPr/>
            </a:pPr>
            <a:r>
              <a:rPr lang="ja-JP" altLang="en-US" dirty="0" smtClean="0"/>
              <a:t>　⑦は、罰則の強化で、個人情報保護法の罰則よりも重い罰則がマイナンバー法では用意されています。</a:t>
            </a:r>
            <a:endParaRPr lang="en-US" altLang="ja-JP" dirty="0" smtClean="0"/>
          </a:p>
          <a:p>
            <a:pPr defTabSz="911614">
              <a:defRPr/>
            </a:pPr>
            <a:r>
              <a:rPr lang="ja-JP" altLang="en-US" dirty="0" smtClean="0"/>
              <a:t>　⑧は、国民がマイナポータル等により行政機関等の間で行われた情報連携の記録を確認できるようにすることにより、自己の情報がどこからどこに提供されているのかを確認できるようにしています。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68901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マイナンバーの提供を受ける際には、他人によるなりすましを防止するため、提供されたマイナンバーが本人のものであることを確認しなければならないこととなっています。</a:t>
            </a:r>
            <a:endParaRPr lang="en-US" altLang="ja-JP" dirty="0" smtClean="0"/>
          </a:p>
          <a:p>
            <a:pPr defTabSz="911614">
              <a:defRPr/>
            </a:pPr>
            <a:r>
              <a:rPr lang="ja-JP" altLang="en-US" dirty="0" smtClean="0"/>
              <a:t>　具体的な本人確認は、番号確認として、提供されたマイナンバーが正しいか、身元確認として、手続を行っている者が番号の正しい持ち主であるか、を確認します。</a:t>
            </a:r>
            <a:endParaRPr lang="en-US" altLang="ja-JP" dirty="0" smtClean="0"/>
          </a:p>
          <a:p>
            <a:pPr defTabSz="911614">
              <a:defRPr/>
            </a:pPr>
            <a:r>
              <a:rPr lang="ja-JP" altLang="en-US" dirty="0" smtClean="0"/>
              <a:t>本人確認が厳格に行われることにより、なりすましなどの不正なマイナンバーの利用は防止されます。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9692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主な本人確認書類を示していますが、マイナンバーカードは１枚で番号確認と身元確認が可能となるため、本人確認の場面でも非常に便利です。</a:t>
            </a:r>
            <a:endParaRPr lang="en-US" altLang="ja-JP" dirty="0" smtClean="0"/>
          </a:p>
          <a:p>
            <a:pPr defTabSz="911614">
              <a:defRPr/>
            </a:pPr>
            <a:r>
              <a:rPr lang="ja-JP" altLang="en-US" dirty="0" smtClean="0"/>
              <a:t>　なお、例として通知カードを示していますが、令和２年５月</a:t>
            </a:r>
            <a:r>
              <a:rPr lang="en-US" altLang="ja-JP" dirty="0" smtClean="0"/>
              <a:t>25</a:t>
            </a:r>
            <a:r>
              <a:rPr lang="ja-JP" altLang="en-US" dirty="0" smtClean="0"/>
              <a:t>日からは個人番号通知書によりマイナンバーの通知は行われています。ただし、通知カードは、通知カードに記載された氏名、住所等が住民票に記載されている事項と一致しているときは、引き続きマイナンバーを証明する書類として使用でき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47211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マイナンバーや特定個人情報は、自由に利用、提供、収集・保管はできません。マイナンバー法によってあらかじめ限定的に定めた事務以外で利用することはできません。</a:t>
            </a:r>
            <a:endParaRPr lang="en-US" altLang="ja-JP" dirty="0" smtClean="0"/>
          </a:p>
          <a:p>
            <a:pPr defTabSz="911614">
              <a:defRPr/>
            </a:pPr>
            <a:r>
              <a:rPr lang="ja-JP" altLang="en-US" dirty="0" smtClean="0"/>
              <a:t>　利用できる事務としては、個人番号利用事務、個人番号関係事務、マイナンバー法第</a:t>
            </a:r>
            <a:r>
              <a:rPr lang="en-US" altLang="ja-JP" dirty="0" smtClean="0"/>
              <a:t>19</a:t>
            </a:r>
            <a:r>
              <a:rPr lang="ja-JP" altLang="en-US" dirty="0" smtClean="0"/>
              <a:t>条</a:t>
            </a:r>
            <a:r>
              <a:rPr lang="en-US" altLang="ja-JP" dirty="0" smtClean="0"/>
              <a:t>13</a:t>
            </a:r>
            <a:r>
              <a:rPr lang="ja-JP" altLang="en-US" dirty="0" smtClean="0"/>
              <a:t>号から</a:t>
            </a:r>
            <a:r>
              <a:rPr lang="en-US" altLang="ja-JP" dirty="0" smtClean="0"/>
              <a:t>17</a:t>
            </a:r>
            <a:r>
              <a:rPr lang="ja-JP" altLang="en-US" dirty="0" smtClean="0"/>
              <a:t>号までの事務があります。そのほか、例外的に、金融機関が激甚災害時等に金銭の支払を行う場合や人の生命、身体又は財産の保護のために必要がある場合には、利用できます。</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882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提供を求めることができる場合は、個人番号利用事務等を処理するために必要がある場合に限られます。</a:t>
            </a:r>
            <a:endParaRPr lang="en-US" altLang="ja-JP" dirty="0" smtClean="0"/>
          </a:p>
          <a:p>
            <a:pPr defTabSz="911614">
              <a:defRPr/>
            </a:pPr>
            <a:r>
              <a:rPr lang="ja-JP" altLang="en-US" dirty="0" smtClean="0"/>
              <a:t>　次ページに示されているマイナンバー法第</a:t>
            </a:r>
            <a:r>
              <a:rPr lang="en-US" altLang="ja-JP" dirty="0" smtClean="0"/>
              <a:t>19</a:t>
            </a:r>
            <a:r>
              <a:rPr lang="ja-JP" altLang="en-US" dirty="0" smtClean="0"/>
              <a:t>条各号に定められている場合を除き、マイナンバーの提供や特定個人情報の提供、収集・保管は禁止されています。</a:t>
            </a:r>
            <a:endParaRPr lang="en-US" altLang="ja-JP" dirty="0" smtClean="0"/>
          </a:p>
          <a:p>
            <a:pPr defTabSz="911614">
              <a:defRPr/>
            </a:pPr>
            <a:r>
              <a:rPr lang="ja-JP" altLang="en-US" dirty="0" smtClean="0"/>
              <a:t>　また、個人番号利用事務等を処理する必要がなくなった場合で、文書管理に関する規程等によって定められている保存期間を経過したときには、マイナンバーをできるだけ速やかに廃棄又は削除しなければなりません。</a:t>
            </a:r>
            <a:endParaRPr lang="en-US" altLang="ja-JP" dirty="0" smtClean="0"/>
          </a:p>
          <a:p>
            <a:pPr defTabSz="911614">
              <a:defRPr/>
            </a:pPr>
            <a:r>
              <a:rPr lang="ja-JP" altLang="en-US" dirty="0" smtClean="0"/>
              <a:t>　参考として、マイナンバー法第</a:t>
            </a:r>
            <a:r>
              <a:rPr lang="en-US" altLang="ja-JP" dirty="0" smtClean="0"/>
              <a:t>19</a:t>
            </a:r>
            <a:r>
              <a:rPr lang="ja-JP" altLang="en-US" dirty="0" smtClean="0"/>
              <a:t>条各号を次のページに示しています。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0846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マイナンバー法第</a:t>
            </a:r>
            <a:r>
              <a:rPr lang="en-US" altLang="ja-JP" dirty="0" smtClean="0"/>
              <a:t>19</a:t>
            </a:r>
            <a:r>
              <a:rPr lang="ja-JP" altLang="en-US" dirty="0" smtClean="0"/>
              <a:t>条各号はこのページに記載のとおりです。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8507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35525" cy="33496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1</a:t>
            </a:fld>
            <a:endParaRPr kumimoji="1" lang="ja-JP" altLang="en-US"/>
          </a:p>
        </p:txBody>
      </p:sp>
    </p:spTree>
    <p:extLst>
      <p:ext uri="{BB962C8B-B14F-4D97-AF65-F5344CB8AC3E}">
        <p14:creationId xmlns:p14="http://schemas.microsoft.com/office/powerpoint/2010/main" val="234820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個人番号利用事務等を委託する場合、委託先に対して必要かつ適切な監督を行う必要があります。</a:t>
            </a:r>
            <a:endParaRPr lang="en-US" altLang="ja-JP" dirty="0" smtClean="0"/>
          </a:p>
          <a:p>
            <a:pPr defTabSz="911614">
              <a:defRPr/>
            </a:pPr>
            <a:r>
              <a:rPr lang="ja-JP" altLang="en-US" dirty="0" smtClean="0"/>
              <a:t>　行政機関や地方公共団体等の委託者において果たすべき安全管理措置と同等の措置が、委託先においても講じられる必要があります。</a:t>
            </a:r>
            <a:endParaRPr lang="en-US" altLang="ja-JP" dirty="0" smtClean="0"/>
          </a:p>
          <a:p>
            <a:pPr defTabSz="911614">
              <a:defRPr/>
            </a:pPr>
            <a:r>
              <a:rPr lang="ja-JP" altLang="en-US" dirty="0" smtClean="0"/>
              <a:t>　必要かつ適切な監督を行うためのポイントについて、次のページで説明します。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19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3597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委託先に対する必要かつ適切な監督のポイントは次の３つです。</a:t>
            </a:r>
            <a:endParaRPr lang="en-US" altLang="ja-JP" dirty="0" smtClean="0"/>
          </a:p>
          <a:p>
            <a:pPr defTabSz="911614">
              <a:defRPr/>
            </a:pPr>
            <a:r>
              <a:rPr lang="ja-JP" altLang="en-US" dirty="0" smtClean="0"/>
              <a:t>　「委託先の適切な選定」「委託先に安全管理措置を遵守させるための必要な契約の締結」「委託先における特定個人情報の取扱状況の把握」の３点です。</a:t>
            </a:r>
            <a:endParaRPr lang="en-US" altLang="ja-JP" dirty="0" smtClean="0"/>
          </a:p>
          <a:p>
            <a:pPr defTabSz="911614">
              <a:defRPr/>
            </a:pPr>
            <a:r>
              <a:rPr lang="ja-JP" altLang="en-US" dirty="0" smtClean="0"/>
              <a:t>　まず、「委託先の適切な選定」ですが、委託先が委託者と同等の安全管理措置が講じられるかの確認を選定段階で行います。</a:t>
            </a:r>
            <a:endParaRPr lang="en-US" altLang="ja-JP" dirty="0" smtClean="0"/>
          </a:p>
          <a:p>
            <a:pPr defTabSz="911614">
              <a:defRPr/>
            </a:pPr>
            <a:r>
              <a:rPr lang="ja-JP" altLang="en-US" dirty="0" smtClean="0"/>
              <a:t>　次に、実際に安全管理措置を実施させるために必要な条項を含んだ契約を締結します。契約に盛り込む必要がある内容は、スライドのとおりで、この</a:t>
            </a:r>
            <a:r>
              <a:rPr lang="en-US" altLang="ja-JP" dirty="0" smtClean="0"/>
              <a:t>10</a:t>
            </a:r>
            <a:r>
              <a:rPr lang="ja-JP" altLang="en-US" dirty="0" smtClean="0"/>
              <a:t>項目となります。</a:t>
            </a:r>
            <a:endParaRPr lang="en-US" altLang="ja-JP" dirty="0" smtClean="0"/>
          </a:p>
          <a:p>
            <a:pPr defTabSz="911614">
              <a:defRPr/>
            </a:pPr>
            <a:r>
              <a:rPr lang="ja-JP" altLang="en-US" dirty="0" smtClean="0"/>
              <a:t>　そして、委託期間中には、契約条項が実際に実施されているか、委託先における特定個人情報の取扱状況を、委託先からの報告や実地の監査等の方法により把握します。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85271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マイナンバー法により委託者の許諾なしに、委託先が再委託を行うことは禁止されています。</a:t>
            </a:r>
            <a:endParaRPr lang="en-US" altLang="ja-JP" dirty="0" smtClean="0"/>
          </a:p>
          <a:p>
            <a:pPr defTabSz="911614">
              <a:defRPr/>
            </a:pPr>
            <a:r>
              <a:rPr lang="ja-JP" altLang="en-US" dirty="0" smtClean="0"/>
              <a:t>　委託先が再委託する場合は、最初の委託者の許諾を得た場合に限り、再委託をすることができます。</a:t>
            </a:r>
            <a:endParaRPr lang="en-US" altLang="ja-JP" dirty="0" smtClean="0"/>
          </a:p>
          <a:p>
            <a:pPr defTabSz="911614">
              <a:defRPr/>
            </a:pPr>
            <a:r>
              <a:rPr lang="ja-JP" altLang="en-US" dirty="0" smtClean="0"/>
              <a:t>　下の図にもあるように、委託先甲は乙に再委託をする場合、委託者である行政機関等から再委託の許諾を受ける必要があります。また、再委託先乙が丙に再委託する場合、再々委託の許諾を元の委託者である行政機関等から受ける必要があります。このように元々の委託者が知らないところで委託の階層が深くなることを防ぐ措置が制度面で講じられています。</a:t>
            </a:r>
            <a:endParaRPr lang="en-US" altLang="ja-JP" dirty="0" smtClean="0"/>
          </a:p>
          <a:p>
            <a:pPr defTabSz="911614">
              <a:defRPr/>
            </a:pPr>
            <a:r>
              <a:rPr lang="ja-JP" altLang="en-US" dirty="0" smtClean="0"/>
              <a:t>　そのほか、委託者は、再委託先等に対しても、委託先を通じて間接的な監督義務を負っています。</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6000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kern="0" dirty="0">
                <a:solidFill>
                  <a:prstClr val="black"/>
                </a:solidFill>
                <a:latin typeface="+mj-ea"/>
              </a:rPr>
              <a:t>　個人番号利用事務等実施者は、個人番号の漏えい、滅失、毀損の防止、その他個人番号の適切な管理のために、安全管理措置を講じなければなりません。</a:t>
            </a:r>
          </a:p>
          <a:p>
            <a:pPr defTabSz="911614">
              <a:defRPr/>
            </a:pPr>
            <a:r>
              <a:rPr lang="ja-JP" altLang="en-US" dirty="0" smtClean="0"/>
              <a:t>　講ずべき安全管理措置の内容は、</a:t>
            </a:r>
            <a:r>
              <a:rPr lang="ja-JP" altLang="en-US" dirty="0">
                <a:latin typeface="ＭＳ ゴシック" panose="020B0609070205080204" pitchFamily="49" charset="-128"/>
                <a:ea typeface="ＭＳ ゴシック" panose="020B0609070205080204" pitchFamily="49" charset="-128"/>
              </a:rPr>
              <a:t>「</a:t>
            </a:r>
            <a:r>
              <a:rPr lang="ja-JP" altLang="en-US" dirty="0"/>
              <a:t>特定個人情報の適正な取扱いに関するガイドライン」の別添に示されています。</a:t>
            </a:r>
            <a:endParaRPr lang="en-US" altLang="ja-JP" dirty="0"/>
          </a:p>
          <a:p>
            <a:pPr defTabSz="911614">
              <a:defRPr/>
            </a:pPr>
            <a:r>
              <a:rPr lang="ja-JP" altLang="en-US" dirty="0"/>
              <a:t>　また、ガイドライン以外にも、セキュリティポリシー等を考慮して安全管理措置について検討する必要があります。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25117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ガイドラインの別添では、ここには記載していないですが、「１で安全管理措置の検討手順」を示し、ここで示している「２の講ずべき安全管理措置の内容」でＡ基本方針の策定、Ｂ取扱規程等の見直し等、Ｃ組織的安全管理措置、Ｄ人的安全管理措置、Ｅ物理的安全管理措置、Ｆ技術的安全管理措置について、具体的に行うべき安全管理措置を手法の例示とともに示しています。</a:t>
            </a:r>
            <a:endParaRPr lang="en-US" altLang="ja-JP" dirty="0" smtClean="0"/>
          </a:p>
          <a:p>
            <a:pPr defTabSz="911614">
              <a:defRPr/>
            </a:pPr>
            <a:r>
              <a:rPr lang="ja-JP" altLang="en-US" dirty="0" smtClean="0"/>
              <a:t>　また、令和４年４月１日以降のガイドラインでは、Ｇ外的環境の把握が追加されています。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3130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特定個人情報の漏えい、滅失、毀損等を防ぐために、システム面においても各種の保護措置が講じられています。</a:t>
            </a:r>
            <a:endParaRPr kumimoji="1" lang="en-US" altLang="ja-JP" dirty="0" smtClean="0"/>
          </a:p>
          <a:p>
            <a:r>
              <a:rPr kumimoji="1" lang="ja-JP" altLang="en-US" dirty="0" smtClean="0"/>
              <a:t>　具体的には、「個人情報の分散管理」「マイナンバーを直接用いない情報連携」「アクセス制限・管理」「通信の暗号化」の４つです。</a:t>
            </a:r>
            <a:endParaRPr kumimoji="1" lang="en-US" altLang="ja-JP" dirty="0" smtClean="0"/>
          </a:p>
          <a:p>
            <a:r>
              <a:rPr kumimoji="1" lang="ja-JP" altLang="en-US" dirty="0" smtClean="0"/>
              <a:t>　次のページからは各種保護措置について、もう少し詳しく説明します。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2164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prstClr val="black"/>
                </a:solidFill>
              </a:rPr>
              <a:t>　マイナンバー制度では、各行政機関等が保有している個人情報を特定の機関に集約して、その集約した個人情報を各行政機関が閲覧する「一元管理」の方法は採用していません。</a:t>
            </a:r>
            <a:endParaRPr lang="en-US" altLang="ja-JP" dirty="0">
              <a:solidFill>
                <a:prstClr val="black"/>
              </a:solidFill>
            </a:endParaRPr>
          </a:p>
          <a:p>
            <a:r>
              <a:rPr lang="ja-JP" altLang="en-US" dirty="0">
                <a:solidFill>
                  <a:prstClr val="black"/>
                </a:solidFill>
              </a:rPr>
              <a:t>　　従来どおり、各行政機関等が個人情報を保有・管理し、他の機関の個人情報が必要となった場合には、マイナンバー法で定められる用途に限り、情報提供ネットワークシステムを使用して、情報の照会・提供を行うことができる「分散管理」の方法を採用しています。</a:t>
            </a:r>
            <a:endParaRPr lang="en-US" altLang="ja-JP" dirty="0">
              <a:solidFill>
                <a:prstClr val="black"/>
              </a:solidFill>
            </a:endParaRPr>
          </a:p>
          <a:p>
            <a:r>
              <a:rPr lang="ja-JP" altLang="en-US" dirty="0">
                <a:solidFill>
                  <a:prstClr val="black"/>
                </a:solidFill>
              </a:rPr>
              <a:t>　この情報提供ネットワークシステムは通信を暗号化しており、マイナンバーを直接用いず符号を利用しているため安全性が担保されています。</a:t>
            </a:r>
            <a:endParaRPr lang="en-US" altLang="ja-JP" dirty="0">
              <a:solidFill>
                <a:prstClr val="black"/>
              </a:solidFill>
            </a:endParaRPr>
          </a:p>
          <a:p>
            <a:r>
              <a:rPr lang="ja-JP" altLang="en-US" dirty="0">
                <a:solidFill>
                  <a:prstClr val="black"/>
                </a:solidFill>
              </a:rPr>
              <a:t>　</a:t>
            </a:r>
            <a:r>
              <a:rPr lang="ja-JP" altLang="en-US" dirty="0"/>
              <a:t>そのために、</a:t>
            </a:r>
            <a:r>
              <a:rPr lang="ja-JP" altLang="en-US" dirty="0" smtClean="0"/>
              <a:t>芋づる式で、ある個人のすべての情報が漏えいするという心配はありません。</a:t>
            </a:r>
            <a:endParaRPr lang="en-US" altLang="ja-JP" dirty="0" smtClean="0"/>
          </a:p>
          <a:p>
            <a:pPr defTabSz="914251">
              <a:defRPr/>
            </a:pPr>
            <a:r>
              <a:rPr lang="ja-JP" altLang="en-US" dirty="0">
                <a:solidFill>
                  <a:prstClr val="black"/>
                </a:solidFill>
              </a:rPr>
              <a:t>　また、分散して管理することで、仮にサイバー攻撃等のセキュリティ侵害を受けたとしても、まとめて個人情報が漏れず、被害を小さくできるというメリットがあります。</a:t>
            </a:r>
            <a:endParaRPr lang="en-US" altLang="ja-JP" dirty="0">
              <a:solidFill>
                <a:prstClr val="black"/>
              </a:solidFill>
            </a:endParaRPr>
          </a:p>
          <a:p>
            <a:pPr defTabSz="914251">
              <a:defRPr/>
            </a:pPr>
            <a:r>
              <a:rPr lang="ja-JP" altLang="en-US" dirty="0">
                <a:solidFill>
                  <a:prstClr val="black"/>
                </a:solidFill>
              </a:rPr>
              <a:t>　ただし、それぞれの個人情報は重要なものですので、各情報を管理する行政機関等において、それぞれで適切に管理する必要があります。</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148285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特定個人情報を取り扱う情報システムでは、限られた者のみにアクセス権が与えられるため、アクセス権限がない者は情報照会ができません。</a:t>
            </a:r>
            <a:endParaRPr lang="en-US" altLang="ja-JP" dirty="0"/>
          </a:p>
          <a:p>
            <a:r>
              <a:rPr lang="ja-JP" altLang="en-US" dirty="0"/>
              <a:t>　これは各機関が導入している基幹系システムを利用する場面でも、情報提供ネットワークシステムで情報連携をする場面でも同じです。</a:t>
            </a:r>
            <a:endParaRPr lang="en-US" altLang="ja-JP" dirty="0"/>
          </a:p>
          <a:p>
            <a:r>
              <a:rPr lang="ja-JP" altLang="en-US" dirty="0"/>
              <a:t>　また、不正アクセス者が仮にデータベースへアクセスできた場合でも、暗号化により情報の漏えいを防ぐ仕組みが導入されています。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43462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第２節では、マイナンバー制度の安全対策について学びました。</a:t>
            </a:r>
            <a:endParaRPr lang="en-US" altLang="ja-JP" dirty="0" smtClean="0"/>
          </a:p>
          <a:p>
            <a:pPr>
              <a:lnSpc>
                <a:spcPts val="2000"/>
              </a:lnSpc>
            </a:pPr>
            <a:r>
              <a:rPr lang="ja-JP" altLang="en-US" dirty="0"/>
              <a:t>　第３節では、第２節の内容を振り返りながら、事例を通じて、特定個人情報の適正な取扱いについて学んでいきます。</a:t>
            </a:r>
            <a:endParaRPr lang="en-US" altLang="ja-JP" dirty="0"/>
          </a:p>
          <a:p>
            <a:pPr>
              <a:lnSpc>
                <a:spcPts val="2000"/>
              </a:lnSpc>
            </a:pPr>
            <a:r>
              <a:rPr lang="ja-JP" altLang="en-US" dirty="0"/>
              <a:t>　個々の事例について、自分の組織だったらどのような防止策を講じるかなど、自身のことに置き換えて、適切な安全管理措置を考えてみましょう。</a:t>
            </a:r>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8553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事例１はマイナンバーカードの紛失事例です。</a:t>
            </a:r>
            <a:endParaRPr lang="en-US" altLang="ja-JP" dirty="0" smtClean="0"/>
          </a:p>
          <a:p>
            <a:pPr defTabSz="911614">
              <a:defRPr/>
            </a:pPr>
            <a:r>
              <a:rPr lang="ja-JP" altLang="en-US" dirty="0" smtClean="0"/>
              <a:t>　Ａ市では、マイナンバーカード交付申請者が、カード受取のために来庁した際に、担当職員において交付前のカードを確認したところカードが見当たらず、執務室内を捜索したものの見つからず紛失が発覚しました。</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9417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1" fontAlgn="base">
              <a:lnSpc>
                <a:spcPct val="150000"/>
              </a:lnSpc>
              <a:spcBef>
                <a:spcPct val="0"/>
              </a:spcBef>
              <a:spcAft>
                <a:spcPct val="0"/>
              </a:spcAft>
              <a:defRPr/>
            </a:pPr>
            <a:r>
              <a:rPr lang="ja-JP" altLang="en-US" dirty="0">
                <a:solidFill>
                  <a:prstClr val="black"/>
                </a:solidFill>
                <a:latin typeface="+mj-ea"/>
              </a:rPr>
              <a:t>　本研修資料は、特定個人情報等を取り扱う事務取扱担当者、保護責任者及び特定個人情報ファイルを取り扱う事務に従事する者を対象としており、特定個人情報等の漏えい、滅失、毀損の防止のための安全管理措置に関する内容を中心に作成されています。</a:t>
            </a:r>
            <a:endParaRPr lang="en-US" altLang="ja-JP" dirty="0">
              <a:solidFill>
                <a:prstClr val="black"/>
              </a:solidFill>
              <a:latin typeface="+mj-ea"/>
            </a:endParaRPr>
          </a:p>
          <a:p>
            <a:pPr defTabSz="914251" fontAlgn="base">
              <a:lnSpc>
                <a:spcPct val="150000"/>
              </a:lnSpc>
              <a:spcBef>
                <a:spcPct val="0"/>
              </a:spcBef>
              <a:spcAft>
                <a:spcPct val="0"/>
              </a:spcAft>
              <a:defRPr/>
            </a:pPr>
            <a:r>
              <a:rPr lang="ja-JP" altLang="en-US" dirty="0">
                <a:solidFill>
                  <a:prstClr val="black"/>
                </a:solidFill>
                <a:latin typeface="+mj-ea"/>
              </a:rPr>
              <a:t>　各機関で作成している業務マニュアルと本研修資料をよく理解することで、各機関においてより適切に特定個人情報等が取り扱われることを期待しています。</a:t>
            </a:r>
            <a:endParaRPr lang="en-US" altLang="ja-JP" dirty="0">
              <a:solidFill>
                <a:prstClr val="black"/>
              </a:solidFill>
              <a:latin typeface="+mj-ea"/>
            </a:endParaRPr>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3B864EF3-0CCC-4586-BD4E-5AB2FB3E6BB5}" type="slidenum">
              <a:rPr kumimoji="1" lang="ja-JP" altLang="en-US">
                <a:solidFill>
                  <a:srgbClr val="000000"/>
                </a:solidFill>
                <a:latin typeface="Times New Roman" pitchFamily="18" charset="0"/>
                <a:ea typeface="ＭＳ Ｐゴシック" charset="-128"/>
              </a:rPr>
              <a:pPr defTabSz="912972" fontAlgn="base">
                <a:spcBef>
                  <a:spcPct val="0"/>
                </a:spcBef>
                <a:spcAft>
                  <a:spcPct val="0"/>
                </a:spcAft>
                <a:defRPr/>
              </a:pPr>
              <a:t>2</a:t>
            </a:fld>
            <a:endParaRPr kumimoji="1" lang="ja-JP" altLang="en-US">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32732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smtClean="0"/>
              <a:t>　紛失の直接の原因は不明ですが、マイナンバーカードの管理状況がよくなかったことが大きな要因と考えられますので、紛失が生じないような管理方法を検討する必要があります。</a:t>
            </a:r>
            <a:endParaRPr lang="en-US" altLang="ja-JP" dirty="0" smtClean="0"/>
          </a:p>
          <a:p>
            <a:pPr defTabSz="911614">
              <a:defRPr/>
            </a:pPr>
            <a:r>
              <a:rPr lang="ja-JP" altLang="en-US" dirty="0" smtClean="0"/>
              <a:t>　具体的な防止策としては、持ち出し状況の記録を確実に残すことや鍵付きキャビネットで保管するといった物理的な安全管理措置が考えられます。</a:t>
            </a:r>
            <a:endParaRPr lang="en-US" altLang="ja-JP" dirty="0" smtClean="0"/>
          </a:p>
          <a:p>
            <a:pPr defTabSz="911614">
              <a:defRPr/>
            </a:pPr>
            <a:r>
              <a:rPr lang="ja-JP" altLang="en-US" dirty="0" smtClean="0"/>
              <a:t>　また、特定個人情報の取扱いに関する監査を行い、管理状況を定期的に確認し、必要な場合には、管理方法の見直しを行うといった組織的な安全管理措置を採ることも考えられます。</a:t>
            </a:r>
            <a:endParaRPr lang="en-US" altLang="ja-JP" dirty="0" smtClean="0"/>
          </a:p>
          <a:p>
            <a:pPr defTabSz="911614">
              <a:defRPr/>
            </a:pPr>
            <a:r>
              <a:rPr lang="ja-JP" altLang="en-US" dirty="0" smtClean="0"/>
              <a:t>　監査はこの事例に限らず、漏えい等事案の防止のために有効です。定期的に監査を実施して、安全管理措置の状況を確認し、必要があれば見直しをしましょう。</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29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0397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事例２は証明書の誤交付の事例です。</a:t>
            </a:r>
            <a:endParaRPr lang="en-US" altLang="ja-JP" dirty="0" smtClean="0"/>
          </a:p>
          <a:p>
            <a:pPr defTabSz="911614">
              <a:defRPr/>
            </a:pPr>
            <a:r>
              <a:rPr lang="ja-JP" altLang="en-US" dirty="0" smtClean="0"/>
              <a:t>　Ａ市では、転出者のＸさんに郵便によりマイナンバーが記載された転出証明書を送付する際に、誤って別人のＹさんの証明書を送付してしまいました。</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714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smtClean="0"/>
              <a:t>　転出証明書を封入する際のミスと考えられますので、ミスを防止するような対策として、封入する書類の中身と封筒の宛先に誤りがないか、ダブルチェックすることが考えられます。また、複数人でダブルチェックする体制について業務マニュアルで定めておくと、毎回確実にチェックする体制が整備できます。</a:t>
            </a:r>
            <a:endParaRPr lang="en-US" altLang="ja-JP" dirty="0" smtClean="0"/>
          </a:p>
          <a:p>
            <a:pPr defTabSz="911614">
              <a:defRPr/>
            </a:pPr>
            <a:r>
              <a:rPr lang="ja-JP" altLang="en-US" dirty="0" smtClean="0"/>
              <a:t>　そのほか、総括責任者や保護責任者の事務取扱担当者の監督や特定個人情報の取扱いについての教育研修を適切に実施することも考えられます。</a:t>
            </a:r>
            <a:endParaRPr lang="en-US" altLang="ja-JP" dirty="0" smtClean="0"/>
          </a:p>
          <a:p>
            <a:r>
              <a:rPr lang="ja-JP" altLang="en-US" dirty="0" smtClean="0"/>
              <a:t>　特定個人情報を取り扱う上で、必要な安全</a:t>
            </a:r>
            <a:r>
              <a:rPr lang="ja-JP" altLang="en-US" dirty="0"/>
              <a:t>管理措置が生じた場合には、取扱規程等を見直しましょう。取扱規程等に盛り込み、かつ、当該規程に基づく取扱いを徹底させることで、安全管理措置を確実に講じることができます。事例２の事案に限らず、他の事案でも同様です。</a:t>
            </a:r>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51856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ガイドラインでは、４種類の教育研修を行うこととされています。</a:t>
            </a:r>
            <a:endParaRPr lang="en-US" altLang="ja-JP" dirty="0" smtClean="0"/>
          </a:p>
          <a:p>
            <a:pPr defTabSz="911614">
              <a:defRPr/>
            </a:pPr>
            <a:r>
              <a:rPr lang="ja-JP" altLang="en-US" dirty="0" smtClean="0"/>
              <a:t>事務取扱担当者には、特定個人情報等の適正な取扱いに関する研修、特定個人情報等を取り扱う情報システムの管理者には、情報システムの管理、運用及びセキュリティ対策に関する研修、保護責任者には、課室等における特定個人情報等の適切な管理のために必要な研修、特定個人情報ファイルを取り扱う事務に従事する者には、サイバーセキュリティ研修、があります。</a:t>
            </a:r>
            <a:endParaRPr lang="en-US" altLang="ja-JP" dirty="0" smtClean="0"/>
          </a:p>
          <a:p>
            <a:r>
              <a:rPr lang="ja-JP" altLang="en-US" dirty="0" smtClean="0"/>
              <a:t>　研修対象者は、</a:t>
            </a:r>
            <a:r>
              <a:rPr lang="ja-JP" altLang="en-US" dirty="0"/>
              <a:t>受講対象となった研修は必ず受講しましょう。また、総括責任者等は、受講対象者の受講漏れがないように、出欠状況の確認、未受講者へのフォローアップを確実に行いましょう。</a:t>
            </a:r>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672784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1">
              <a:lnSpc>
                <a:spcPct val="150000"/>
              </a:lnSpc>
              <a:defRPr/>
            </a:pPr>
            <a:r>
              <a:rPr lang="ja-JP" altLang="en-US" dirty="0" smtClean="0"/>
              <a:t>　事例３は文書の誤廃棄の事例です。</a:t>
            </a:r>
            <a:endParaRPr lang="en-US" altLang="ja-JP" dirty="0" smtClean="0"/>
          </a:p>
          <a:p>
            <a:pPr>
              <a:lnSpc>
                <a:spcPct val="150000"/>
              </a:lnSpc>
            </a:pPr>
            <a:r>
              <a:rPr lang="ja-JP" altLang="en-US" dirty="0"/>
              <a:t>　書</a:t>
            </a:r>
            <a:r>
              <a:rPr lang="ja-JP" altLang="ja-JP" dirty="0"/>
              <a:t>棚の整理の際に、職員から提出された特定個人情報が記録された申請書等を綴った文書ファイルの紛失が発覚し</a:t>
            </a:r>
            <a:r>
              <a:rPr lang="ja-JP" altLang="en-US" dirty="0"/>
              <a:t>ました。</a:t>
            </a:r>
            <a:r>
              <a:rPr lang="ja-JP" altLang="ja-JP" dirty="0"/>
              <a:t>年度末の不要文書の廃棄作業の際に、誤廃棄したと思われ</a:t>
            </a:r>
            <a:r>
              <a:rPr lang="ja-JP" altLang="en-US" dirty="0"/>
              <a:t>ます。</a:t>
            </a:r>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204504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smtClean="0"/>
              <a:t>　誤廃棄を防ぐための対策としては、不要な文書を廃棄する際に、廃棄してはいけない書類が混入していないか、複数人でチェックすることや書庫等に保管する場合も、必要な文書と不要な文書が混在しないように場所を明確に分けて保管することが考えられます。</a:t>
            </a:r>
            <a:endParaRPr lang="en-US" altLang="ja-JP" dirty="0" smtClean="0"/>
          </a:p>
          <a:p>
            <a:pPr defTabSz="911614">
              <a:defRPr/>
            </a:pPr>
            <a:r>
              <a:rPr lang="ja-JP" altLang="en-US" dirty="0" smtClean="0"/>
              <a:t>　また、文書の取扱状況について把握することにより、どこで問題が起こったのかが分かり、誤廃棄である可能性が高いのか低いのかを判断できる体制を整備することも必要です。</a:t>
            </a:r>
            <a:endParaRPr lang="en-US" altLang="ja-JP" dirty="0" smtClean="0"/>
          </a:p>
          <a:p>
            <a:pPr defTabSz="911614">
              <a:defRPr/>
            </a:pPr>
            <a:r>
              <a:rPr lang="ja-JP" altLang="en-US" dirty="0" smtClean="0"/>
              <a:t>　そのためには、文書ファイルの管理簿を作成し、利用状況を把握することや文書の廃棄伺いや廃棄目録を作成し、廃棄の記録を保存することが考えられます。</a:t>
            </a:r>
            <a:endParaRPr lang="en-US" altLang="ja-JP" dirty="0" smtClean="0"/>
          </a:p>
          <a:p>
            <a:pPr defTabSz="911614">
              <a:defRPr/>
            </a:pPr>
            <a:r>
              <a:rPr lang="ja-JP" altLang="en-US" dirty="0" smtClean="0"/>
              <a:t>　保存期限が過ぎて不要になった書類は速やかに廃棄し、必ず廃棄の記録を残しましょう。</a:t>
            </a:r>
            <a:endParaRPr lang="en-US" altLang="ja-JP" dirty="0" smtClean="0"/>
          </a:p>
          <a:p>
            <a:pPr defTabSz="911614">
              <a:defRPr/>
            </a:pPr>
            <a:r>
              <a:rPr lang="ja-JP" altLang="en-US" dirty="0" smtClean="0"/>
              <a:t>廃棄を外部に委託する場合には、委託先が確実に廃棄を行ったか証明書等により必ず確認しましょう。</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719574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事例４はＵＳＢメモリの紛失の事例です。</a:t>
            </a:r>
            <a:endParaRPr lang="en-US" altLang="ja-JP" dirty="0" smtClean="0"/>
          </a:p>
          <a:p>
            <a:pPr defTabSz="911614">
              <a:defRPr/>
            </a:pPr>
            <a:r>
              <a:rPr lang="ja-JP" altLang="en-US" dirty="0" smtClean="0"/>
              <a:t>　従業員等の特定個人情報が記録された年末調整用のデータが入ったＵＳＢメモリを、持ち運ぶ際に紛失してしまった事例です。</a:t>
            </a:r>
            <a:endParaRPr lang="en-US" altLang="ja-JP" dirty="0" smtClean="0"/>
          </a:p>
          <a:p>
            <a:pPr defTabSz="911614">
              <a:defRPr/>
            </a:pP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10840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a:latin typeface="+mj-ea"/>
              </a:rPr>
              <a:t>　</a:t>
            </a:r>
            <a:r>
              <a:rPr lang="en-US" altLang="ja-JP" dirty="0">
                <a:latin typeface="+mj-ea"/>
              </a:rPr>
              <a:t>USB</a:t>
            </a:r>
            <a:r>
              <a:rPr lang="ja-JP" altLang="en-US" dirty="0">
                <a:latin typeface="+mj-ea"/>
              </a:rPr>
              <a:t>メモリを持ち運んだ際に紛失したということですので、安全に持ち運ぶための運搬方法を検討する必要があります。</a:t>
            </a:r>
            <a:endParaRPr lang="en-US" altLang="ja-JP" dirty="0">
              <a:latin typeface="+mj-ea"/>
            </a:endParaRPr>
          </a:p>
          <a:p>
            <a:pPr defTabSz="911614">
              <a:defRPr/>
            </a:pPr>
            <a:r>
              <a:rPr lang="ja-JP" altLang="en-US" dirty="0">
                <a:latin typeface="+mj-ea"/>
              </a:rPr>
              <a:t>　専用の鍵付きのカバンなどで運搬することで紛失自体を防ぐことや紛失した際の漏えいを防ぐために持ち運ぶデータの暗号化を行うことが考えられます。</a:t>
            </a:r>
            <a:endParaRPr lang="en-US" altLang="ja-JP" dirty="0">
              <a:latin typeface="+mj-ea"/>
            </a:endParaRPr>
          </a:p>
          <a:p>
            <a:pPr defTabSz="911614">
              <a:defRPr/>
            </a:pPr>
            <a:r>
              <a:rPr lang="ja-JP" altLang="en-US" dirty="0">
                <a:latin typeface="+mj-ea"/>
              </a:rPr>
              <a:t>　また、</a:t>
            </a:r>
            <a:r>
              <a:rPr lang="en-US" altLang="ja-JP" dirty="0">
                <a:latin typeface="+mj-ea"/>
              </a:rPr>
              <a:t>USB</a:t>
            </a:r>
            <a:r>
              <a:rPr lang="ja-JP" altLang="en-US" dirty="0">
                <a:latin typeface="+mj-ea"/>
              </a:rPr>
              <a:t>メモリ等の電子媒体は大量のデータを保存できることから、紛失した際の影響も甚大となります。そのため、電子媒体の利用を必要最小限に限定するような体制を検討することも重要です。</a:t>
            </a:r>
            <a:endParaRPr lang="en-US" altLang="ja-JP" dirty="0">
              <a:latin typeface="+mj-ea"/>
            </a:endParaRPr>
          </a:p>
          <a:p>
            <a:pPr defTabSz="911614">
              <a:defRPr/>
            </a:pPr>
            <a:r>
              <a:rPr lang="ja-JP" altLang="en-US" dirty="0">
                <a:latin typeface="+mj-ea"/>
              </a:rPr>
              <a:t>　電子媒体を管理者が管理し、使用する際にはルールに基づき許可を申請することで、必要以上に利用することができなくしたり、許可された電子媒体以外を接続できないように資産管理ソフトを利用して接続を制御することが考えられます。</a:t>
            </a:r>
            <a:endParaRPr lang="en-US" altLang="ja-JP" dirty="0">
              <a:latin typeface="+mj-ea"/>
            </a:endParaRPr>
          </a:p>
          <a:p>
            <a:pPr defTabSz="911614">
              <a:defRPr/>
            </a:pPr>
            <a:r>
              <a:rPr lang="ja-JP" altLang="en-US" dirty="0">
                <a:latin typeface="+mj-ea"/>
              </a:rPr>
              <a:t>　</a:t>
            </a:r>
            <a:r>
              <a:rPr lang="en-US" altLang="ja-JP" dirty="0">
                <a:latin typeface="+mj-ea"/>
              </a:rPr>
              <a:t>USB</a:t>
            </a:r>
            <a:r>
              <a:rPr lang="ja-JP" altLang="en-US" dirty="0">
                <a:latin typeface="+mj-ea"/>
              </a:rPr>
              <a:t>メモリ等の紛失が起これば、膨大なデータが漏えいする可能性があります。紛失等のリスクを考えて各種の安全策を講じましょう。</a:t>
            </a:r>
          </a:p>
          <a:p>
            <a:pPr defTabSz="911614">
              <a:defRPr/>
            </a:pPr>
            <a:endParaRPr lang="ja-JP" altLang="en-US" dirty="0">
              <a:latin typeface="+mj-ea"/>
            </a:endParaRPr>
          </a:p>
          <a:p>
            <a:pPr defTabSz="911614">
              <a:defRPr/>
            </a:pP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12396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事例５は職員による情報システムの不正な利用の事例です。</a:t>
            </a:r>
            <a:endParaRPr lang="en-US" altLang="ja-JP" dirty="0" smtClean="0"/>
          </a:p>
          <a:p>
            <a:pPr defTabSz="911614">
              <a:defRPr/>
            </a:pPr>
            <a:r>
              <a:rPr lang="ja-JP" altLang="en-US" dirty="0"/>
              <a:t>　職員が業務に関係なくシステムを使って、有名スポーツ選手の特定個人情報を閲覧した事例です。</a:t>
            </a:r>
            <a:endParaRPr lang="en-US" altLang="ja-JP" dirty="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753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a:latin typeface="+mj-ea"/>
              </a:rPr>
              <a:t>　職員が不正利用をしないように、けん制するための対策などを検討する必要があります。</a:t>
            </a:r>
          </a:p>
          <a:p>
            <a:pPr defTabSz="911614">
              <a:defRPr/>
            </a:pPr>
            <a:r>
              <a:rPr lang="ja-JP" altLang="en-US" dirty="0" smtClean="0"/>
              <a:t>　システムのログインログやアクセスログを定期的に確認することや不正利用をした職員に対して厳正な処分を行うことが考えられます。</a:t>
            </a:r>
            <a:endParaRPr lang="en-US" altLang="ja-JP" dirty="0" smtClean="0"/>
          </a:p>
          <a:p>
            <a:pPr defTabSz="911614">
              <a:defRPr/>
            </a:pPr>
            <a:r>
              <a:rPr lang="ja-JP" altLang="en-US" dirty="0" smtClean="0"/>
              <a:t>　また、</a:t>
            </a:r>
            <a:r>
              <a:rPr lang="ja-JP" altLang="en-US" dirty="0">
                <a:latin typeface="+mj-ea"/>
              </a:rPr>
              <a:t>業務上必要のない職員がアクセスしないように、システムへのアクセスを防止する対策を検討する必要もあります。</a:t>
            </a:r>
          </a:p>
          <a:p>
            <a:pPr defTabSz="911614">
              <a:defRPr/>
            </a:pPr>
            <a:r>
              <a:rPr lang="ja-JP" altLang="en-US" kern="0" dirty="0">
                <a:solidFill>
                  <a:prstClr val="black"/>
                </a:solidFill>
                <a:latin typeface="+mj-ea"/>
              </a:rPr>
              <a:t>　システムのアクセス権を、業務上システムの利用が必要な職員にのみ付与したり、システム上の権限を担当する業務で必要なものに限定し、アクセス権限を最小化することが考えられます。</a:t>
            </a:r>
            <a:endParaRPr lang="en-US" altLang="ja-JP" kern="0" dirty="0">
              <a:solidFill>
                <a:prstClr val="black"/>
              </a:solidFill>
              <a:latin typeface="+mj-ea"/>
            </a:endParaRPr>
          </a:p>
          <a:p>
            <a:pPr defTabSz="911614">
              <a:defRPr/>
            </a:pPr>
            <a:r>
              <a:rPr lang="ja-JP" altLang="en-US" dirty="0"/>
              <a:t>　繰り返しとなりますが、システムのログについて定期的に分析・確認する必要があります。また、ログの分析結果を職員に周知することで、不正行為の抑止・けん制となることも期待できます。アクセス権の付与を適切に行うことも重要です。</a:t>
            </a:r>
            <a:endParaRPr lang="en-US" altLang="ja-JP" dirty="0"/>
          </a:p>
          <a:p>
            <a:pPr defTabSz="911614">
              <a:defRPr/>
            </a:pPr>
            <a:endParaRPr lang="en-US" altLang="ja-JP" kern="0" dirty="0">
              <a:solidFill>
                <a:prstClr val="black"/>
              </a:solidFill>
              <a:latin typeface="+mj-ea"/>
            </a:endParaRPr>
          </a:p>
          <a:p>
            <a:pPr defTabSz="911614">
              <a:defRPr/>
            </a:pPr>
            <a:endParaRPr lang="en-US" altLang="ja-JP" kern="0" dirty="0">
              <a:solidFill>
                <a:prstClr val="black"/>
              </a:solidFill>
              <a:latin typeface="+mj-ea"/>
            </a:endParaRPr>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5091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第１章は事務取扱担当者研修です。</a:t>
            </a:r>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3</a:t>
            </a:fld>
            <a:endParaRPr kumimoji="1" lang="ja-JP" altLang="en-US"/>
          </a:p>
        </p:txBody>
      </p:sp>
    </p:spTree>
    <p:extLst>
      <p:ext uri="{BB962C8B-B14F-4D97-AF65-F5344CB8AC3E}">
        <p14:creationId xmlns:p14="http://schemas.microsoft.com/office/powerpoint/2010/main" val="67683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事例６は委託先に廃棄を依頼したハードディスクの流出事例です。</a:t>
            </a:r>
            <a:endParaRPr lang="en-US" altLang="ja-JP" dirty="0" smtClean="0"/>
          </a:p>
          <a:p>
            <a:pPr defTabSz="911614">
              <a:defRPr/>
            </a:pPr>
            <a:r>
              <a:rPr lang="ja-JP" altLang="en-US" dirty="0"/>
              <a:t>　</a:t>
            </a:r>
            <a:r>
              <a:rPr lang="en-US" altLang="ja-JP" dirty="0"/>
              <a:t>A</a:t>
            </a:r>
            <a:r>
              <a:rPr lang="ja-JP" altLang="en-US" dirty="0"/>
              <a:t>市では、特定個人情報を保存した</a:t>
            </a:r>
            <a:r>
              <a:rPr lang="en-US" altLang="ja-JP" dirty="0"/>
              <a:t>HDD</a:t>
            </a:r>
            <a:r>
              <a:rPr lang="ja-JP" altLang="en-US" dirty="0"/>
              <a:t>のデータ削除及び廃棄を委託していましたが、当該</a:t>
            </a:r>
            <a:r>
              <a:rPr lang="en-US" altLang="ja-JP" dirty="0"/>
              <a:t>HDD</a:t>
            </a:r>
            <a:r>
              <a:rPr lang="ja-JP" altLang="en-US" dirty="0"/>
              <a:t>が流出していたことが、後日発覚しました。</a:t>
            </a:r>
            <a:endParaRPr lang="en-US" altLang="ja-JP" dirty="0"/>
          </a:p>
          <a:p>
            <a:pPr defTabSz="911614">
              <a:defRPr/>
            </a:pP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39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97202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smtClean="0"/>
              <a:t>　事例４でも電子媒体の紛失を取り上げましたが、電子媒体が流出すると大量の特定個人情報等の漏えいにつながることがあります。事例６では、委託先でのデータ削除・媒体廃棄が問題となっていますが、委託先等でのデータ削除・媒体廃棄を確実に把握する必要があります。</a:t>
            </a:r>
            <a:endParaRPr lang="en-US" altLang="ja-JP" dirty="0" smtClean="0"/>
          </a:p>
          <a:p>
            <a:pPr defTabSz="911614">
              <a:defRPr/>
            </a:pPr>
            <a:r>
              <a:rPr lang="ja-JP" altLang="en-US" kern="0" dirty="0">
                <a:solidFill>
                  <a:prstClr val="black"/>
                </a:solidFill>
                <a:latin typeface="+mj-ea"/>
              </a:rPr>
              <a:t>　防止策としては、データ削除・媒体廃棄の完了についての報告書等の証跡を求めることや委託先でデータ削除・媒体廃棄に</a:t>
            </a:r>
            <a:r>
              <a:rPr lang="ja-JP" altLang="en-US" kern="0" dirty="0" smtClean="0">
                <a:solidFill>
                  <a:prstClr val="black"/>
                </a:solidFill>
                <a:latin typeface="+mj-ea"/>
              </a:rPr>
              <a:t>立ち会い</a:t>
            </a:r>
            <a:r>
              <a:rPr lang="ja-JP" altLang="en-US" kern="0" dirty="0">
                <a:solidFill>
                  <a:prstClr val="black"/>
                </a:solidFill>
                <a:latin typeface="+mj-ea"/>
              </a:rPr>
              <a:t>確認することが考えられます。</a:t>
            </a:r>
            <a:endParaRPr lang="en-US" altLang="ja-JP" kern="0" dirty="0">
              <a:solidFill>
                <a:prstClr val="black"/>
              </a:solidFill>
              <a:latin typeface="+mj-ea"/>
            </a:endParaRPr>
          </a:p>
          <a:p>
            <a:r>
              <a:rPr lang="ja-JP" altLang="en-US" dirty="0"/>
              <a:t>　本事例のように、データ削除・媒体廃棄の作業を委託する際は、復元不可能な状態で削除・廃棄するとともに、確実に削除・廃棄が実施された事実を証明書等により確認する必要があります。また、自身でデータ削除・媒体廃棄をする際は、復元不可能な手段で削除・廃棄し、削除・廃棄した記録を保存する必要があり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40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43124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事例７は無許諾の再委託の事例です。</a:t>
            </a:r>
            <a:endParaRPr lang="en-US" altLang="ja-JP" dirty="0" smtClean="0"/>
          </a:p>
          <a:p>
            <a:pPr>
              <a:lnSpc>
                <a:spcPct val="100000"/>
              </a:lnSpc>
            </a:pPr>
            <a:r>
              <a:rPr lang="ja-JP" altLang="en-US" dirty="0"/>
              <a:t>　Ａ市は、事業者Ｘに特定個人情報の入力業務を委託していました。</a:t>
            </a:r>
            <a:endParaRPr lang="en-US" altLang="ja-JP" dirty="0"/>
          </a:p>
          <a:p>
            <a:pPr>
              <a:lnSpc>
                <a:spcPct val="100000"/>
              </a:lnSpc>
            </a:pPr>
            <a:r>
              <a:rPr lang="ja-JP" altLang="en-US" dirty="0"/>
              <a:t>事業者Ｘは、特定個人情報の入力業務の一部について、Ａ市の許諾を得ずに、事業者Ｙに再委託していました。</a:t>
            </a:r>
            <a:endParaRPr lang="en-US" altLang="ja-JP" dirty="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41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763156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a:latin typeface="+mj-ea"/>
              </a:rPr>
              <a:t>　事業者Ｘが再委託の要件を把握</a:t>
            </a:r>
            <a:r>
              <a:rPr lang="ja-JP" altLang="en-US" dirty="0" smtClean="0">
                <a:latin typeface="+mj-ea"/>
              </a:rPr>
              <a:t>していなかった</a:t>
            </a:r>
            <a:r>
              <a:rPr lang="ja-JP" altLang="en-US" dirty="0">
                <a:latin typeface="+mj-ea"/>
              </a:rPr>
              <a:t>ことが要因かもしれませんので、再委託の要件を双方で認識するための検討が必要です。また、委託先の作業状況の確認不足の可能性もあるので、確認体制も整備する必要があります。</a:t>
            </a:r>
            <a:endParaRPr lang="en-US" altLang="ja-JP" dirty="0">
              <a:latin typeface="+mj-ea"/>
            </a:endParaRPr>
          </a:p>
          <a:p>
            <a:pPr defTabSz="911614">
              <a:defRPr/>
            </a:pPr>
            <a:r>
              <a:rPr lang="ja-JP" altLang="en-US" dirty="0">
                <a:latin typeface="+mj-ea"/>
              </a:rPr>
              <a:t>　防止策としては、再委託の要件について契約書に確実に盛り込むことで双方の認識のあいまいな部分を排除することや再委託を実施する際には、書面で許諾申請を受け、書面で許諾の可否を通知することが考えられます。また、現地確認や作業の進捗を定期的に報告させることにより、委託先のキャパシティを超えた作業を行っている状況でないかを確認することも無許諾の再委託を防止する上では有効です。</a:t>
            </a:r>
            <a:endParaRPr lang="en-US" altLang="ja-JP" dirty="0">
              <a:latin typeface="+mj-ea"/>
            </a:endParaRPr>
          </a:p>
          <a:p>
            <a:pPr>
              <a:lnSpc>
                <a:spcPct val="100000"/>
              </a:lnSpc>
            </a:pPr>
            <a:r>
              <a:rPr lang="ja-JP" altLang="en-US" dirty="0"/>
              <a:t>　再委託を実施する際には、委託者の許諾を必ず得る必要があります。</a:t>
            </a:r>
            <a:endParaRPr lang="en-US" altLang="ja-JP" dirty="0"/>
          </a:p>
          <a:p>
            <a:pPr>
              <a:lnSpc>
                <a:spcPct val="100000"/>
              </a:lnSpc>
            </a:pPr>
            <a:r>
              <a:rPr lang="ja-JP" altLang="en-US" dirty="0"/>
              <a:t>　委託者の許諾を得ない状態での特定個人情報の再委託先への提供は漏えいに該当します。</a:t>
            </a:r>
            <a:endParaRPr lang="en-US" altLang="ja-JP" dirty="0"/>
          </a:p>
          <a:p>
            <a:pPr defTabSz="911614">
              <a:defRPr/>
            </a:pPr>
            <a:endParaRPr lang="ja-JP" altLang="en-US" dirty="0">
              <a:latin typeface="+mj-ea"/>
            </a:endParaRPr>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42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88656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事例８は漏えい等事案が発生した際の報告体制についての事例です。</a:t>
            </a:r>
            <a:endParaRPr lang="en-US" altLang="ja-JP" dirty="0" smtClean="0"/>
          </a:p>
          <a:p>
            <a:pPr defTabSz="911614">
              <a:defRPr/>
            </a:pPr>
            <a:r>
              <a:rPr lang="ja-JP" altLang="en-US" dirty="0"/>
              <a:t>Ａ機構において、漏えい等事案が発生した際の体制を整備していましたが、セキュリティ管理者が不在であったため、セキュリティ管理者への報告が事案発生の３日後となりました。</a:t>
            </a:r>
            <a:endParaRPr lang="en-US" altLang="ja-JP" dirty="0"/>
          </a:p>
          <a:p>
            <a:pPr defTabSz="911614">
              <a:defRPr/>
            </a:pPr>
            <a:r>
              <a:rPr lang="ja-JP" altLang="en-US" dirty="0"/>
              <a:t>　その上、セキュリティ管理者に報告後、次の連絡先であるセキュリティ責任者及びシステム管理者が不在であったため、総括セキュリティ責任者と理事長への報告が事案発生の７日後になりました。</a:t>
            </a:r>
            <a:endParaRPr lang="en-US" altLang="ja-JP" dirty="0"/>
          </a:p>
          <a:p>
            <a:pPr defTabSz="911614">
              <a:defRPr/>
            </a:pPr>
            <a:endParaRPr lang="en-US" altLang="ja-JP" dirty="0"/>
          </a:p>
          <a:p>
            <a:pPr defTabSz="911614">
              <a:defRPr/>
            </a:pP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43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27322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この事例の防止策を考えてみましょう。</a:t>
            </a:r>
            <a:endParaRPr lang="en-US" altLang="ja-JP" dirty="0" smtClean="0"/>
          </a:p>
          <a:p>
            <a:pPr defTabSz="911614">
              <a:defRPr/>
            </a:pPr>
            <a:r>
              <a:rPr lang="ja-JP" altLang="en-US" dirty="0">
                <a:latin typeface="+mj-ea"/>
              </a:rPr>
              <a:t>　報告が１週間も遅れてしまったのは、報告先となっている職員が不在時の対応についてルールが定められていなかったことが要因ですので、報告ルールを確立する必要があります。</a:t>
            </a:r>
            <a:endParaRPr lang="en-US" altLang="ja-JP" dirty="0">
              <a:latin typeface="+mj-ea"/>
            </a:endParaRPr>
          </a:p>
          <a:p>
            <a:pPr defTabSz="911614">
              <a:defRPr/>
            </a:pPr>
            <a:r>
              <a:rPr lang="ja-JP" altLang="en-US" dirty="0">
                <a:latin typeface="+mj-ea"/>
              </a:rPr>
              <a:t>　具体的には、報告先の職員が不在の場合、上位の職員へ報告するルールを定めることが考えられます。</a:t>
            </a:r>
            <a:endParaRPr lang="en-US" altLang="ja-JP" dirty="0">
              <a:latin typeface="+mj-ea"/>
            </a:endParaRPr>
          </a:p>
          <a:p>
            <a:pPr defTabSz="911614">
              <a:defRPr/>
            </a:pPr>
            <a:r>
              <a:rPr lang="ja-JP" altLang="en-US" dirty="0">
                <a:latin typeface="+mj-ea"/>
              </a:rPr>
              <a:t>　また、職員等が、報告ルールに基づいて迅速に対応できるような対策も検討する必要があります。</a:t>
            </a:r>
            <a:endParaRPr lang="en-US" altLang="ja-JP" dirty="0">
              <a:latin typeface="+mj-ea"/>
            </a:endParaRPr>
          </a:p>
          <a:p>
            <a:pPr defTabSz="911614">
              <a:defRPr/>
            </a:pPr>
            <a:r>
              <a:rPr lang="ja-JP" altLang="en-US" dirty="0">
                <a:latin typeface="+mj-ea"/>
              </a:rPr>
              <a:t>　そのためには、漏えい時の報告フローについて職員に周知することや漏えいが発生した場合を想定した訓練を実施することが考えられます。</a:t>
            </a:r>
            <a:endParaRPr lang="en-US" altLang="ja-JP" dirty="0">
              <a:latin typeface="+mj-ea"/>
            </a:endParaRPr>
          </a:p>
          <a:p>
            <a:r>
              <a:rPr lang="ja-JP" altLang="en-US" dirty="0"/>
              <a:t>　ほかの緊急事態でも同じことが言えますが、漏えい等事案が発生した際には、迅速かつ適切な報告が最も重要です！</a:t>
            </a:r>
            <a:endParaRPr lang="en-US" altLang="ja-JP" dirty="0"/>
          </a:p>
          <a:p>
            <a:r>
              <a:rPr lang="ja-JP" altLang="en-US" dirty="0"/>
              <a:t>漏えい等事案が発生した際の報告先や報告方法を把握し、いざという時に迅速に対応できるようにしておきましょう。また、特定個人情報の漏えい等が発生した場合には、個人情報保護委員会への報告が必要となりますので、報告体制が整備されて</a:t>
            </a:r>
            <a:r>
              <a:rPr lang="ja-JP" altLang="en-US" dirty="0" smtClean="0"/>
              <a:t>いるか</a:t>
            </a:r>
            <a:r>
              <a:rPr lang="ja-JP" altLang="en-US" dirty="0"/>
              <a:t>確認しておいてください。</a:t>
            </a:r>
            <a:endParaRPr lang="en-US" altLang="ja-JP" dirty="0"/>
          </a:p>
          <a:p>
            <a:pPr defTabSz="911614">
              <a:defRPr/>
            </a:pPr>
            <a:endParaRPr lang="ja-JP" altLang="en-US" dirty="0">
              <a:latin typeface="+mj-ea"/>
            </a:endParaRPr>
          </a:p>
          <a:p>
            <a:pPr defTabSz="911614">
              <a:defRPr/>
            </a:pPr>
            <a:endParaRPr lang="ja-JP" altLang="en-US" dirty="0">
              <a:latin typeface="+mj-ea"/>
            </a:endParaRPr>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44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324380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参考としてマイナンバーガイドライン行政機関等・地方公共団体等編の別添の「特定個人情報に関する安全管理措置」に記載されている内容を</a:t>
            </a:r>
            <a:r>
              <a:rPr kumimoji="1" lang="en-US" altLang="ja-JP" dirty="0" smtClean="0"/>
              <a:t>48</a:t>
            </a:r>
            <a:r>
              <a:rPr kumimoji="1" lang="ja-JP" altLang="en-US" dirty="0" smtClean="0"/>
              <a:t>ページまでで示しています。</a:t>
            </a:r>
            <a:endParaRPr kumimoji="1" lang="en-US" altLang="ja-JP" dirty="0" smtClean="0"/>
          </a:p>
          <a:p>
            <a:r>
              <a:rPr kumimoji="1" lang="ja-JP" altLang="en-US" dirty="0" smtClean="0"/>
              <a:t>　安全管理措置としては、組織的安全管理措置、人的安全管理措置、物理的安全管理措置、技術的安全管理措置の４つの措置があります。</a:t>
            </a:r>
            <a:endParaRPr kumimoji="1" lang="en-US" altLang="ja-JP" dirty="0" smtClean="0"/>
          </a:p>
          <a:p>
            <a:r>
              <a:rPr kumimoji="1" lang="ja-JP" altLang="en-US" dirty="0" smtClean="0"/>
              <a:t>この第１章の事務取扱担当者研修や、このあとの第３章のサイバーセキュリティ研修は、人的安全管理措置で求められる教育研修です。</a:t>
            </a:r>
            <a:endParaRPr kumimoji="1" lang="en-US" altLang="ja-JP" dirty="0" smtClean="0"/>
          </a:p>
          <a:p>
            <a:r>
              <a:rPr kumimoji="1" lang="ja-JP" altLang="en-US" dirty="0" smtClean="0"/>
              <a:t>　また、これまで見てきた事例について対応するガイドラインの箇所をここで示していますので、そちらも参考にしてみてください。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45</a:t>
            </a:fld>
            <a:endParaRPr kumimoji="1" lang="ja-JP" altLang="en-US"/>
          </a:p>
        </p:txBody>
      </p:sp>
    </p:spTree>
    <p:extLst>
      <p:ext uri="{BB962C8B-B14F-4D97-AF65-F5344CB8AC3E}">
        <p14:creationId xmlns:p14="http://schemas.microsoft.com/office/powerpoint/2010/main" val="1697998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46</a:t>
            </a:fld>
            <a:endParaRPr kumimoji="1" lang="ja-JP" altLang="en-US"/>
          </a:p>
        </p:txBody>
      </p:sp>
    </p:spTree>
    <p:extLst>
      <p:ext uri="{BB962C8B-B14F-4D97-AF65-F5344CB8AC3E}">
        <p14:creationId xmlns:p14="http://schemas.microsoft.com/office/powerpoint/2010/main" val="1487144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47</a:t>
            </a:fld>
            <a:endParaRPr kumimoji="1" lang="ja-JP" altLang="en-US"/>
          </a:p>
        </p:txBody>
      </p:sp>
    </p:spTree>
    <p:extLst>
      <p:ext uri="{BB962C8B-B14F-4D97-AF65-F5344CB8AC3E}">
        <p14:creationId xmlns:p14="http://schemas.microsoft.com/office/powerpoint/2010/main" val="2202428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48</a:t>
            </a:fld>
            <a:endParaRPr kumimoji="1" lang="ja-JP" altLang="en-US"/>
          </a:p>
        </p:txBody>
      </p:sp>
    </p:spTree>
    <p:extLst>
      <p:ext uri="{BB962C8B-B14F-4D97-AF65-F5344CB8AC3E}">
        <p14:creationId xmlns:p14="http://schemas.microsoft.com/office/powerpoint/2010/main" val="169294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第１節では、マイナンバー制度とはどのような制度なのかを学んでいきましょう。</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7597343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第２章は保護責任者研修です。</a:t>
            </a:r>
            <a:endParaRPr kumimoji="1" lang="en-US" altLang="ja-JP" dirty="0" smtClean="0"/>
          </a:p>
          <a:p>
            <a:r>
              <a:rPr kumimoji="1" lang="ja-JP" altLang="en-US" dirty="0" smtClean="0"/>
              <a:t>　事務取扱担当者の方は</a:t>
            </a:r>
            <a:r>
              <a:rPr kumimoji="1" lang="en-US" altLang="ja-JP" dirty="0" smtClean="0"/>
              <a:t>57</a:t>
            </a:r>
            <a:r>
              <a:rPr kumimoji="1" lang="ja-JP" altLang="en-US" dirty="0" smtClean="0"/>
              <a:t>ページからの章末問題を解きましょう。</a:t>
            </a:r>
            <a:endParaRPr kumimoji="1" lang="en-US" altLang="ja-JP" dirty="0" smtClean="0"/>
          </a:p>
          <a:p>
            <a:r>
              <a:rPr kumimoji="1" lang="ja-JP" altLang="en-US" dirty="0" smtClean="0"/>
              <a:t>　保護責任者の方は、本章で保護責任者の役割について理解しましょう。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49</a:t>
            </a:fld>
            <a:endParaRPr kumimoji="1" lang="ja-JP" altLang="en-US"/>
          </a:p>
        </p:txBody>
      </p:sp>
    </p:spTree>
    <p:extLst>
      <p:ext uri="{BB962C8B-B14F-4D97-AF65-F5344CB8AC3E}">
        <p14:creationId xmlns:p14="http://schemas.microsoft.com/office/powerpoint/2010/main" val="2765962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特定個人情報の適正な取扱いに関するガイドラインにおいて、保護責任者は、「特定個人情報の保護のために必要な安全管理措置を講ずるための組織体制の整備として、課室等に各１名設置され、部署内の特定個人情報の保護について責任を負う」とされており、部署内の特定個人情報の保護に関する責任者にあたります。</a:t>
            </a:r>
            <a:endParaRPr lang="en-US" altLang="ja-JP" dirty="0" smtClean="0"/>
          </a:p>
          <a:p>
            <a:pPr defTabSz="911614">
              <a:defRPr/>
            </a:pPr>
            <a:r>
              <a:rPr lang="ja-JP" altLang="en-US" dirty="0" smtClean="0"/>
              <a:t>　保護責任者の役割は「事務取扱担当者の監督」「事務取扱担当者等の教育」に大きく分けられます。</a:t>
            </a:r>
            <a:endParaRPr lang="en-US" altLang="ja-JP" dirty="0" smtClean="0"/>
          </a:p>
          <a:p>
            <a:pPr defTabSz="911614">
              <a:defRPr/>
            </a:pPr>
            <a:r>
              <a:rPr lang="ja-JP" altLang="en-US" dirty="0" smtClean="0"/>
              <a:t>　次のページからは保護責任者が具体的に行うべき事務について説明していきます。</a:t>
            </a:r>
            <a:endParaRPr lang="en-US" altLang="ja-JP" dirty="0" smtClean="0"/>
          </a:p>
          <a:p>
            <a:pPr marL="171422" indent="-171422" defTabSz="911614">
              <a:buFont typeface="Arial" panose="020B0604020202020204" pitchFamily="34" charset="0"/>
              <a:buChar char="•"/>
              <a:defRPr/>
            </a:pP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943831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保護責任者は、部署内で管理している情報システムの管理や事務マニュアル等の改訂等さまざまな事柄について、当該部署の責任者として監督する必要があります。</a:t>
            </a:r>
            <a:endParaRPr lang="en-US" altLang="ja-JP" dirty="0" smtClean="0"/>
          </a:p>
          <a:p>
            <a:pPr defTabSz="911614">
              <a:defRPr/>
            </a:pPr>
            <a:r>
              <a:rPr lang="ja-JP" altLang="en-US" dirty="0" smtClean="0"/>
              <a:t>　次のページでは具体的な監督業務について説明します。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75773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このページ以降では、具体的に保護責任者が事務取扱担当者を監督する上で留意すべき事項を示しています。</a:t>
            </a:r>
            <a:endParaRPr lang="en-US" altLang="ja-JP" dirty="0" smtClean="0"/>
          </a:p>
          <a:p>
            <a:pPr defTabSz="911614">
              <a:defRPr/>
            </a:pPr>
            <a:r>
              <a:rPr lang="ja-JP" altLang="en-US" dirty="0" smtClean="0"/>
              <a:t>　情報システムについては、アクセス権が適切に付与されているか、人事異動等の都度、アクセス権の追加・削除を行っているか、情報システムの業務外利用が行われていないか確認するために、ログを定期的に分析・確認しているか、などが挙げられます。</a:t>
            </a:r>
            <a:endParaRPr lang="en-US" altLang="ja-JP" dirty="0" smtClean="0"/>
          </a:p>
          <a:p>
            <a:pPr defTabSz="911614">
              <a:defRPr/>
            </a:pPr>
            <a:r>
              <a:rPr lang="ja-JP" altLang="en-US" dirty="0" smtClean="0"/>
              <a:t>　事務マニュアル等については、事務取扱担当者の指定と役割の明確化、人事異動等の都度、事務取扱担当者を指定しているか、事務マニュアルを適宜見直し、必要に応じて改訂等を行っているか、漏えい等が発生した場合の報告体制を整備し、報告フローの部署内への周知をおこなっているか、などが挙げられます。</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681946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委託先については、選定時に安全管理措置の状況を確認し、適切に選定しているか、再委託を許諾する場合、再委託先の安全管理措置の状況を確認しているか、委託期間中に委託先から契約内容の遵守状況について報告を受けているか、委託先が書類や電子媒体を廃棄する場合、証明書等により廃棄の事実を確認しているか、などが挙げられます。</a:t>
            </a:r>
            <a:endParaRPr lang="en-US" altLang="ja-JP" dirty="0" smtClean="0"/>
          </a:p>
          <a:p>
            <a:pPr defTabSz="911614">
              <a:defRPr/>
            </a:pPr>
            <a:r>
              <a:rPr lang="ja-JP" altLang="en-US" dirty="0" smtClean="0"/>
              <a:t>　端末については、盗難・紛失を防止するために、セキュリティワイヤ等による固定を行っているか、端末を固定できない場合は、退庁時に施錠できるキャビネット等に保管しているか、などが挙げられます。</a:t>
            </a:r>
            <a:endParaRPr lang="en-US" altLang="ja-JP" dirty="0" smtClean="0"/>
          </a:p>
          <a:p>
            <a:pPr defTabSz="911614">
              <a:defRPr/>
            </a:pPr>
            <a:r>
              <a:rPr lang="ja-JP" altLang="en-US" dirty="0" smtClean="0"/>
              <a:t>　廃棄については、保存期間を経過した個人番号の記載された書類等は、速やかに廃棄しているか、復元不可能な方法でデータの削除や書類・電子媒体の廃棄を行っているか、削除・廃棄の記録を残しているか、削除・廃棄を委託した場合は、証明書等により廃棄の事実を確認しているか、などが挙げられ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076236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書類・電子媒体については、許可した電子媒体以外の使用や端末への接続を制限しているか、電子媒体を施錠できるキャビネットや書庫等に保管しているか、書類・電子媒体を持ち運ぶ場合には、記録を残しているか、などが挙げられます。</a:t>
            </a:r>
            <a:endParaRPr lang="en-US" altLang="ja-JP" dirty="0" smtClean="0"/>
          </a:p>
          <a:p>
            <a:pPr defTabSz="911614">
              <a:defRPr/>
            </a:pPr>
            <a:r>
              <a:rPr lang="ja-JP" altLang="en-US" dirty="0" smtClean="0"/>
              <a:t>　書類等の持ち運びについては、電子媒体を持ち運ぶ場合は、データの暗号化等を行っているか、書類の場合は、封かん、目隠しシールの貼付などで特定個人情報等が容易に見えないようにしているか、庁舎内での移動であっても、紛失・盗難等が起こらないよう気をつけているか、などが挙げられます。</a:t>
            </a:r>
            <a:endParaRPr lang="en-US" altLang="ja-JP" dirty="0" smtClean="0"/>
          </a:p>
          <a:p>
            <a:pPr defTabSz="911614">
              <a:defRPr/>
            </a:pPr>
            <a:r>
              <a:rPr lang="ja-JP" altLang="en-US" dirty="0" smtClean="0"/>
              <a:t>　取扱区域・管理区域については、窓口等では、第三者からの閲覧を防止する措置がとられているか、事務取扱担当者以外の職員が容易に閲覧できる状況になっていないか、誤廃棄が起こらないよう保存書類と廃棄書類を分けて保管するようにしているか、管理区域は、入退室の記録、部外者が入る場合の立会い・監視設備の設置等が行われているか、などが挙げられます。</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19718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これまでのスライドでは、保護責任者による事務取扱担当者の監督についての留意すべき項目を見てきました。</a:t>
            </a:r>
            <a:endParaRPr lang="en-US" altLang="ja-JP" dirty="0" smtClean="0"/>
          </a:p>
          <a:p>
            <a:pPr defTabSz="911614">
              <a:defRPr/>
            </a:pPr>
            <a:r>
              <a:rPr lang="ja-JP" altLang="en-US" dirty="0" smtClean="0"/>
              <a:t>　ここでは、保護責任者が部署内の事務取扱担当者に特定個人情報の保護のために受講させる必要のある研修について見ていきます。</a:t>
            </a:r>
            <a:endParaRPr lang="en-US" altLang="ja-JP" dirty="0" smtClean="0"/>
          </a:p>
          <a:p>
            <a:pPr defTabSz="911614">
              <a:defRPr/>
            </a:pPr>
            <a:r>
              <a:rPr lang="ja-JP" altLang="en-US" dirty="0" smtClean="0"/>
              <a:t>　ガイドライン別添で示されている教育研修は、事務取扱担当者に対するもの、情報システムの管理に関する事務に従事する職員に対するもの、特定個人情報ファイルを取り扱う事務に従事する者に対するものがあります。</a:t>
            </a:r>
            <a:endParaRPr lang="en-US" altLang="ja-JP" dirty="0" smtClean="0"/>
          </a:p>
          <a:p>
            <a:pPr defTabSz="911614">
              <a:defRPr/>
            </a:pPr>
            <a:r>
              <a:rPr lang="ja-JP" altLang="en-US" dirty="0" smtClean="0"/>
              <a:t>　ガイドライン別添では、保護責任者に対する研修も含めて４つの研修を実施することを求めています。</a:t>
            </a:r>
            <a:endParaRPr lang="en-US" altLang="ja-JP" dirty="0" smtClean="0"/>
          </a:p>
          <a:p>
            <a:pPr defTabSz="911614">
              <a:defRPr/>
            </a:pPr>
            <a:r>
              <a:rPr lang="ja-JP" altLang="en-US" dirty="0" smtClean="0"/>
              <a:t>　教育研修を実施するに当たり、保護責任者は、まず、研修実施期間前には、研修対象者を把握し、研修参加者を指名します。</a:t>
            </a:r>
            <a:endParaRPr lang="en-US" altLang="ja-JP" dirty="0" smtClean="0"/>
          </a:p>
          <a:p>
            <a:pPr defTabSz="911614">
              <a:defRPr/>
            </a:pPr>
            <a:r>
              <a:rPr lang="ja-JP" altLang="en-US" dirty="0" smtClean="0"/>
              <a:t>　研修実施期間中には、研修対象者を研修に参加させるとともに、受講状況を適宜確認し、未受講の対象者が期間内に受講するよう促します。そして、研修実施期間後は、やむを得ず研修を受講できなかった職員へフォローアップを実施します。また、新規採用者や他部署からの異動者に対しては、個別で研修を行うことで対応します。</a:t>
            </a:r>
            <a:endParaRPr lang="en-US" altLang="ja-JP" dirty="0" smtClean="0"/>
          </a:p>
          <a:p>
            <a:pPr defTabSz="911614">
              <a:defRPr/>
            </a:pPr>
            <a:r>
              <a:rPr lang="ja-JP" altLang="en-US" dirty="0" smtClean="0"/>
              <a:t>　保護責任者の監督範囲は広いですが、監督者の視点でのチェックになりますので、工夫をすれば効率的に監督を実施することはできると思います。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05575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総括責任者は、特定個人情報等を取り扱う部署の保護責任者と事務取扱担当者が特定個人情報を適切に取り扱っているか、監査等を通じて確認する必要があります。</a:t>
            </a:r>
            <a:endParaRPr lang="en-US" altLang="ja-JP" dirty="0" smtClean="0"/>
          </a:p>
          <a:p>
            <a:pPr defTabSz="911614">
              <a:defRPr/>
            </a:pPr>
            <a:r>
              <a:rPr lang="ja-JP" altLang="en-US" dirty="0" smtClean="0"/>
              <a:t>　ガイドラインでは、総括責任者は監査責任者から特定個人情報等の管理状況についての監査結果の報告を受けることとなっています。また、総括責任者は、監査の結果等を踏まえ、必要があると認めるときは、取扱規程等の見直し等の措置を講ずる必要があります。</a:t>
            </a:r>
            <a:endParaRPr lang="en-US" altLang="ja-JP" dirty="0" smtClean="0"/>
          </a:p>
          <a:p>
            <a:pPr defTabSz="911614">
              <a:defRPr/>
            </a:pPr>
            <a:r>
              <a:rPr lang="ja-JP" altLang="en-US" dirty="0" smtClean="0"/>
              <a:t>　総括責任者は、組織全体の特定個人情報等に係る安全管理措置の監督者になりますので、特定個人情報等の取扱いに係る規程等が整備されているか把握する必要があります。また、インシデント発生時の報告体制も整備する必要があります。</a:t>
            </a:r>
            <a:endParaRPr lang="en-US" altLang="ja-JP" dirty="0" smtClean="0"/>
          </a:p>
          <a:p>
            <a:pPr defTabSz="911614">
              <a:defRPr/>
            </a:pPr>
            <a:r>
              <a:rPr lang="ja-JP" altLang="en-US" dirty="0" smtClean="0"/>
              <a:t>保護責任者は、総括責任者の役割についても理解しておきましょう。</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795421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ここからは第１章、第２章の章末テストです。</a:t>
            </a:r>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57</a:t>
            </a:fld>
            <a:endParaRPr kumimoji="1" lang="ja-JP" altLang="en-US"/>
          </a:p>
        </p:txBody>
      </p:sp>
    </p:spTree>
    <p:extLst>
      <p:ext uri="{BB962C8B-B14F-4D97-AF65-F5344CB8AC3E}">
        <p14:creationId xmlns:p14="http://schemas.microsoft.com/office/powerpoint/2010/main" val="160337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マイナンバー理解度テスト第１問。</a:t>
            </a:r>
            <a:endParaRPr lang="en-US" altLang="ja-JP" dirty="0" smtClean="0"/>
          </a:p>
          <a:p>
            <a:pPr defTabSz="911614">
              <a:defRPr/>
            </a:pPr>
            <a:r>
              <a:rPr lang="ja-JP" altLang="en-US" dirty="0" smtClean="0"/>
              <a:t>　窓口の申請手続で、マイナンバーカードの両面がコピーされたものが身分証明書の写しとして提出された。</a:t>
            </a:r>
            <a:endParaRPr lang="en-US" altLang="ja-JP" dirty="0" smtClean="0"/>
          </a:p>
          <a:p>
            <a:pPr defTabSz="911614">
              <a:defRPr/>
            </a:pPr>
            <a:r>
              <a:rPr lang="ja-JP" altLang="en-US" dirty="0" smtClean="0"/>
              <a:t>マイナンバーは申請に必要ないが、本人から提出されたものなので受け取って問題ない。</a:t>
            </a:r>
            <a:endParaRPr lang="en-US" altLang="ja-JP" dirty="0" smtClean="0"/>
          </a:p>
          <a:p>
            <a:pPr defTabSz="911614">
              <a:defRPr/>
            </a:pPr>
            <a:r>
              <a:rPr lang="ja-JP" altLang="en-US" dirty="0" smtClean="0"/>
              <a:t>　マルかバツか？</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4297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マイナンバー制度は、マイナンバー法、正式名称は行政手続における特定の個人を識別するための番号の利用等に関する法律、という法律に基づく制度です。</a:t>
            </a:r>
            <a:endParaRPr lang="en-US" altLang="ja-JP" dirty="0"/>
          </a:p>
          <a:p>
            <a:r>
              <a:rPr lang="ja-JP" altLang="en-US" dirty="0"/>
              <a:t>　「マイナンバー法」や「番号法」という略称で呼ばれており、マイナンバーや特定個人情報が適正に取り扱われるよう、法律等によって、利用範囲や取得・提供等の制限、監視・監督、罰則等について規定しています。</a:t>
            </a:r>
            <a:endParaRPr lang="en-US" altLang="ja-JP" dirty="0"/>
          </a:p>
          <a:p>
            <a:r>
              <a:rPr lang="ja-JP" altLang="en-US" dirty="0"/>
              <a:t>　マイナンバーは、住民票を有する全ての人が、１人に１つ、重複しないように付番された</a:t>
            </a:r>
            <a:r>
              <a:rPr lang="en-US" altLang="ja-JP" dirty="0"/>
              <a:t>12</a:t>
            </a:r>
            <a:r>
              <a:rPr lang="ja-JP" altLang="en-US" dirty="0"/>
              <a:t>桁の番号で、原則として一生涯同じ番号となります。</a:t>
            </a:r>
            <a:endParaRPr lang="en-US" altLang="ja-JP" dirty="0"/>
          </a:p>
          <a:p>
            <a:r>
              <a:rPr lang="ja-JP" altLang="en-US" dirty="0"/>
              <a:t>　マイナンバーを含む個人情報を特定個人情報といいます。</a:t>
            </a:r>
            <a:endParaRPr lang="en-US" altLang="ja-JP" dirty="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8037719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こたえはバツです。</a:t>
            </a:r>
            <a:endParaRPr lang="en-US" altLang="ja-JP" dirty="0" smtClean="0"/>
          </a:p>
          <a:p>
            <a:pPr defTabSz="911614">
              <a:defRPr/>
            </a:pPr>
            <a:r>
              <a:rPr lang="ja-JP" altLang="en-US" dirty="0" smtClean="0"/>
              <a:t>　特定個人情報の利用は、マイナンバー法で限定されており、規定される以外の目的で個人番号の収集・保管、特定個人情報ファイルを作成することは禁止されています。</a:t>
            </a:r>
            <a:endParaRPr lang="en-US" altLang="ja-JP" dirty="0" smtClean="0"/>
          </a:p>
          <a:p>
            <a:pPr defTabSz="911614">
              <a:defRPr/>
            </a:pPr>
            <a:r>
              <a:rPr lang="ja-JP" altLang="en-US" dirty="0" smtClean="0"/>
              <a:t>　たとえ本人の同意があったとしても、マイナンバー法で認められる場合以外は、個人番号を利用等することはできません。</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59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90528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第２問。</a:t>
            </a:r>
            <a:endParaRPr lang="en-US" altLang="ja-JP" dirty="0" smtClean="0"/>
          </a:p>
          <a:p>
            <a:pPr defTabSz="911614">
              <a:defRPr/>
            </a:pPr>
            <a:r>
              <a:rPr lang="ja-JP" altLang="en-US" dirty="0" smtClean="0"/>
              <a:t>　特定個人情報が記載された文書を年度末に廃棄した。廃棄した文書は不要となったものなので、廃棄の記録は残さなくてもよい。</a:t>
            </a:r>
            <a:endParaRPr lang="en-US" altLang="ja-JP" dirty="0" smtClean="0"/>
          </a:p>
          <a:p>
            <a:pPr defTabSz="911614">
              <a:defRPr/>
            </a:pPr>
            <a:r>
              <a:rPr lang="ja-JP" altLang="en-US" dirty="0" smtClean="0"/>
              <a:t>　マルかバツか？</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520258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こたえはバツです。</a:t>
            </a:r>
            <a:endParaRPr lang="en-US" altLang="ja-JP" dirty="0" smtClean="0"/>
          </a:p>
          <a:p>
            <a:pPr defTabSz="911614">
              <a:defRPr/>
            </a:pPr>
            <a:r>
              <a:rPr lang="ja-JP" altLang="en-US" dirty="0" smtClean="0"/>
              <a:t>　特定個人情報が記録された文書や電子媒体を廃棄した場合は、いつ、誰が、何を、どのような方法で廃棄したのかを記録として残す必要があります。</a:t>
            </a:r>
            <a:endParaRPr lang="en-US" altLang="ja-JP" dirty="0" smtClean="0"/>
          </a:p>
          <a:p>
            <a:pPr defTabSz="911614">
              <a:defRPr/>
            </a:pPr>
            <a:r>
              <a:rPr lang="ja-JP" altLang="en-US" dirty="0" smtClean="0"/>
              <a:t>　また、廃棄作業を外部事業者に委託する場合には、委託先から廃棄証明書等を提出してもらう等により、確実に廃棄が実施されたことを確認する必要があります。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236132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第３問。</a:t>
            </a:r>
            <a:endParaRPr lang="en-US" altLang="ja-JP" dirty="0" smtClean="0"/>
          </a:p>
          <a:p>
            <a:pPr defTabSz="911614">
              <a:defRPr/>
            </a:pPr>
            <a:r>
              <a:rPr lang="ja-JP" altLang="en-US" dirty="0" smtClean="0"/>
              <a:t>　マイナンバーカードの交付数が急増したため、一時的に他部署の職員に交付業務を手伝ってもらうことにした。一時的な作業なので、事務取扱担当者に指定しなくてよい。</a:t>
            </a:r>
            <a:endParaRPr lang="en-US" altLang="ja-JP" dirty="0" smtClean="0"/>
          </a:p>
          <a:p>
            <a:pPr defTabSz="911614">
              <a:defRPr/>
            </a:pPr>
            <a:r>
              <a:rPr lang="ja-JP" altLang="en-US" dirty="0" smtClean="0"/>
              <a:t>　マルかバツか？</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0753828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こたえはバツです。</a:t>
            </a:r>
            <a:endParaRPr lang="en-US" altLang="ja-JP" dirty="0" smtClean="0"/>
          </a:p>
          <a:p>
            <a:pPr defTabSz="911614">
              <a:defRPr/>
            </a:pPr>
            <a:r>
              <a:rPr lang="ja-JP" altLang="en-US" dirty="0" smtClean="0"/>
              <a:t>　一時的な作業協力であったとしても、特定個人情報を取り扱う場合には、事務取扱担当者に指定する必要があります。</a:t>
            </a:r>
            <a:endParaRPr lang="en-US" altLang="ja-JP" dirty="0" smtClean="0"/>
          </a:p>
          <a:p>
            <a:pPr defTabSz="911614">
              <a:defRPr/>
            </a:pPr>
            <a:r>
              <a:rPr lang="ja-JP" altLang="en-US" dirty="0" smtClean="0"/>
              <a:t>　業務の繁忙期等で他部署の職員に業務の応援等を依頼する際には、指定漏れのないよう注意してください。</a:t>
            </a:r>
            <a:endParaRPr lang="en-US" altLang="ja-JP" dirty="0" smtClean="0"/>
          </a:p>
          <a:p>
            <a:pPr defTabSz="911614">
              <a:defRPr/>
            </a:pPr>
            <a:r>
              <a:rPr lang="ja-JP" altLang="en-US" dirty="0" smtClean="0"/>
              <a:t>　また、非常勤職員や臨時職員についても、特定個人情報を取り扱う場合には、事務取扱担当者に指定する必要がありますので、都度指定するよう留意してください。</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950544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第４問。</a:t>
            </a:r>
            <a:endParaRPr lang="en-US" altLang="ja-JP" dirty="0" smtClean="0"/>
          </a:p>
          <a:p>
            <a:pPr defTabSz="911614">
              <a:defRPr/>
            </a:pPr>
            <a:r>
              <a:rPr lang="ja-JP" altLang="en-US" dirty="0" smtClean="0"/>
              <a:t>　特定個人情報を取り扱う情報システムのログは、不正アクセスなどの問題が起きたときに確認・分析するだけでは不十分である。</a:t>
            </a:r>
            <a:endParaRPr lang="en-US" altLang="ja-JP" dirty="0" smtClean="0"/>
          </a:p>
          <a:p>
            <a:pPr defTabSz="911614">
              <a:defRPr/>
            </a:pPr>
            <a:r>
              <a:rPr lang="ja-JP" altLang="en-US" dirty="0" smtClean="0"/>
              <a:t>　マルかバツか？</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000788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こたえはマルです。</a:t>
            </a:r>
            <a:endParaRPr lang="en-US" altLang="ja-JP" dirty="0" smtClean="0"/>
          </a:p>
          <a:p>
            <a:pPr defTabSz="911614">
              <a:defRPr/>
            </a:pPr>
            <a:r>
              <a:rPr lang="ja-JP" altLang="en-US" dirty="0" smtClean="0"/>
              <a:t>　特定個人情報を取り扱う情報システムの利用状況を記録したログの分析等は、定期的に実施する必要があります。</a:t>
            </a:r>
            <a:endParaRPr lang="en-US" altLang="ja-JP" dirty="0" smtClean="0"/>
          </a:p>
          <a:p>
            <a:pPr defTabSz="911614">
              <a:defRPr/>
            </a:pPr>
            <a:r>
              <a:rPr lang="ja-JP" altLang="en-US" dirty="0" smtClean="0"/>
              <a:t>　ログの分析等は、外部からの攻撃だけでなく、職員による不必要な閲覧等を防ぐ観点からも有用です。定期的に実施していることを職員に周知することにより、不正利用をけん制する効果も期待できます。</a:t>
            </a:r>
            <a:endParaRPr lang="en-US" altLang="ja-JP" dirty="0" smtClean="0"/>
          </a:p>
          <a:p>
            <a:pPr defTabSz="911614">
              <a:defRPr/>
            </a:pPr>
            <a:r>
              <a:rPr lang="ja-JP" altLang="en-US" dirty="0" smtClean="0"/>
              <a:t>　理解度テストはこれで終わりです。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47962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第３章はサイバーセキュリティ研修です。</a:t>
            </a:r>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66</a:t>
            </a:fld>
            <a:endParaRPr kumimoji="1" lang="ja-JP" altLang="en-US"/>
          </a:p>
        </p:txBody>
      </p:sp>
    </p:spTree>
    <p:extLst>
      <p:ext uri="{BB962C8B-B14F-4D97-AF65-F5344CB8AC3E}">
        <p14:creationId xmlns:p14="http://schemas.microsoft.com/office/powerpoint/2010/main" val="30436759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サイバー攻撃による情報漏えいのニュースを最近よく耳にすると思いますが、その手口は巧妙かつ悪質なものとなっており、ますます被害が拡大しています。</a:t>
            </a:r>
            <a:endParaRPr lang="en-US" altLang="ja-JP" dirty="0" smtClean="0"/>
          </a:p>
          <a:p>
            <a:pPr defTabSz="911614">
              <a:defRPr/>
            </a:pPr>
            <a:r>
              <a:rPr lang="ja-JP" altLang="en-US" dirty="0" smtClean="0"/>
              <a:t>　そのため、マイナンバーを含む多くの個人情報を取り扱っている我々は、サイバーセキュリティについての意識を強く持ち、脅威やリスクについて十分に理解しておく必要があります。</a:t>
            </a:r>
            <a:endParaRPr lang="en-US" altLang="ja-JP" dirty="0" smtClean="0"/>
          </a:p>
          <a:p>
            <a:pPr defTabSz="911614">
              <a:defRPr/>
            </a:pPr>
            <a:r>
              <a:rPr lang="ja-JP" altLang="en-US" dirty="0" smtClean="0"/>
              <a:t>　本章では、特に近年、組織として注意が必要なサイバーセキュリティの脅威を知ってもらうとともに、脅威への対策としてどのようなことが考えられるかを中心に学んでいきます。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5479558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サイバーセキュリティを知るには、情報セキュリティを知る必要があります。</a:t>
            </a:r>
            <a:endParaRPr lang="en-US" altLang="ja-JP" dirty="0" smtClean="0"/>
          </a:p>
          <a:p>
            <a:pPr defTabSz="911614">
              <a:defRPr/>
            </a:pPr>
            <a:r>
              <a:rPr lang="ja-JP" altLang="en-US" dirty="0" smtClean="0"/>
              <a:t>　情報セキュリティとは、情報資産の「機密性」「完全性」「可用性」を維持することです。頭文字をとってＣＩＡと呼ばれていますが、このＣＩＡを維持することにより、保有する情報資産の正確性や信頼性が向上します。</a:t>
            </a:r>
            <a:endParaRPr lang="en-US" altLang="ja-JP" dirty="0" smtClean="0"/>
          </a:p>
          <a:p>
            <a:pPr defTabSz="911614">
              <a:defRPr/>
            </a:pPr>
            <a:r>
              <a:rPr lang="ja-JP" altLang="en-US" dirty="0" smtClean="0"/>
              <a:t>　機密性は、認められた者だけが、情報にアクセスできる状態を確保することです。完全性は、情報が破壊、改ざん又は消去されていない状態を確保することです。可用性は、認められた者が、必要な時に中断することなく情報にアクセスできる状態を確保することです。</a:t>
            </a:r>
            <a:endParaRPr lang="en-US" altLang="ja-JP" dirty="0" smtClean="0"/>
          </a:p>
          <a:p>
            <a:pPr defTabSz="911614">
              <a:defRPr/>
            </a:pPr>
            <a:r>
              <a:rPr lang="ja-JP" altLang="en-US" dirty="0" smtClean="0"/>
              <a:t>　ＣＩＡの維持が必要な情報資産の具体例は、表で示したもので、ネットワークや、情報システムとその施設・設備、電磁的記録媒体などがあり、データのみならずシステムに関連する文書も対象に含まれています。</a:t>
            </a:r>
            <a:endParaRPr lang="en-US" altLang="ja-JP" dirty="0" smtClean="0"/>
          </a:p>
          <a:p>
            <a:pPr defTabSz="911614">
              <a:defRPr/>
            </a:pPr>
            <a:r>
              <a:rPr lang="ja-JP" altLang="en-US" dirty="0" smtClean="0"/>
              <a:t>　サイバーセキュリティとは、ＣＩＡの脅威となる原因に対処する考え方になりますので、次節では、ＣＩＡの脅威とその手口について具体的事例を紹介します。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27440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マイナンバー制度は、社会保障、税、災害対策の分野で効率的に情報を管理し、複数の機関が保有する個人の情報が同一人の情報であることを確認するために活用されるもので、行政を効率化し、国民の利便性を高め、公平・公正な社会を実現することを目的とした社会基盤となる制度です。</a:t>
            </a:r>
            <a:endParaRPr lang="en-US" altLang="ja-JP" dirty="0"/>
          </a:p>
          <a:p>
            <a:r>
              <a:rPr lang="ja-JP" altLang="en-US" dirty="0"/>
              <a:t>　行政の効率化ですが、のちほど説明する情報連携により、これまで相当な時間がかかっていた情報の照合、転記等に要する時間・労力が大幅に削減され、手続が正確でスムーズになりました。</a:t>
            </a:r>
            <a:endParaRPr lang="en-US" altLang="ja-JP" dirty="0"/>
          </a:p>
          <a:p>
            <a:r>
              <a:rPr lang="ja-JP" altLang="en-US" dirty="0"/>
              <a:t>　国民の利便性の向上については、情報連携により、社会保障・税関係の申請時に、課税証明書などの添付書類が削減されるなど、国民の負担が軽減されています。また、パソコンやスマートフォンなどから本人や家族が受けられる行政サービスのお知らせを受け取ることもできるようになっています。</a:t>
            </a:r>
            <a:endParaRPr lang="en-US" altLang="ja-JP" dirty="0"/>
          </a:p>
          <a:p>
            <a:r>
              <a:rPr lang="ja-JP" altLang="en-US" dirty="0"/>
              <a:t>　公平・公正な社会の実現については、国民の所得状況等が把握しやすくなり、税や社会保障の負担を不当に免れることや不正受給の防止、さらに本当に困っている方へのきめ細かな支援が可能になっ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7857781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事例１はランサムウェアによる被害です。</a:t>
            </a:r>
            <a:endParaRPr lang="en-US" altLang="ja-JP" dirty="0" smtClean="0"/>
          </a:p>
          <a:p>
            <a:pPr defTabSz="911614">
              <a:defRPr/>
            </a:pPr>
            <a:r>
              <a:rPr lang="ja-JP" altLang="en-US" dirty="0" smtClean="0"/>
              <a:t>　ランサムウェアとはウイルスの一種で、ＰＣやサーバー、スマートフォンがこのウイルスに感染すると、保存されているデータが暗号化されて利用できなくなったり、画面がロックされて端末が利用できなくなったりします。そして、それを復旧することと引き換えに金銭を要求される等の被害が発生します。</a:t>
            </a:r>
            <a:endParaRPr lang="en-US" altLang="ja-JP" dirty="0" smtClean="0"/>
          </a:p>
          <a:p>
            <a:pPr defTabSz="911614">
              <a:defRPr/>
            </a:pPr>
            <a:r>
              <a:rPr lang="ja-JP" altLang="en-US" dirty="0" smtClean="0"/>
              <a:t>　また、データを暴露すると脅迫され、金銭の支払の有無にかかわらず、データが暴露されてしまったケースが近年発生しています。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69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388426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ランサムウェアに感染させる攻撃手口としては次のようなものがあります。</a:t>
            </a:r>
            <a:endParaRPr lang="en-US" altLang="ja-JP" dirty="0" smtClean="0"/>
          </a:p>
          <a:p>
            <a:pPr defTabSz="911614">
              <a:defRPr/>
            </a:pPr>
            <a:r>
              <a:rPr lang="ja-JP" altLang="en-US" dirty="0" smtClean="0"/>
              <a:t>　メールの添付ファイルやメール本文中のリンクを開かせることで感染させる手口。</a:t>
            </a:r>
            <a:endParaRPr lang="en-US" altLang="ja-JP" dirty="0" smtClean="0"/>
          </a:p>
          <a:p>
            <a:pPr defTabSz="911614">
              <a:defRPr/>
            </a:pPr>
            <a:r>
              <a:rPr lang="ja-JP" altLang="en-US" dirty="0" smtClean="0"/>
              <a:t>　脆弱性等を悪用しランサムウェアをダウンロードさせるよう改ざんしたウェブサイトや攻撃者が用意したウェブサイトを閲覧させることで感染させる手口。</a:t>
            </a:r>
            <a:endParaRPr lang="en-US" altLang="ja-JP" dirty="0" smtClean="0"/>
          </a:p>
          <a:p>
            <a:pPr defTabSz="911614">
              <a:defRPr/>
            </a:pPr>
            <a:r>
              <a:rPr lang="ja-JP" altLang="en-US" dirty="0" smtClean="0"/>
              <a:t>　ソフトウェアの脆弱性が未対策のままインターネットに接続されているＰＣに対して、その脆弱性を悪用してインターネット経由で感染させる手口。</a:t>
            </a:r>
            <a:endParaRPr lang="en-US" altLang="ja-JP" dirty="0" smtClean="0"/>
          </a:p>
          <a:p>
            <a:pPr defTabSz="911614">
              <a:defRPr/>
            </a:pPr>
            <a:r>
              <a:rPr lang="ja-JP" altLang="en-US" dirty="0" smtClean="0"/>
              <a:t>　外部公開しているサーバーにリモートデスクトップ等で不正ログインし感染させる手口。があります。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51290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事例２は、標的型攻撃による機密情報の窃取です。</a:t>
            </a:r>
            <a:endParaRPr lang="en-US" altLang="ja-JP" dirty="0" smtClean="0"/>
          </a:p>
          <a:p>
            <a:pPr defTabSz="911614">
              <a:defRPr/>
            </a:pPr>
            <a:r>
              <a:rPr lang="ja-JP" altLang="en-US" dirty="0" smtClean="0"/>
              <a:t>　企業や民間団体そして官公庁等、特定の組織から機密情報等を窃取することを目的とした標的型攻撃が継続して発生しています。</a:t>
            </a:r>
            <a:endParaRPr lang="en-US" altLang="ja-JP" dirty="0" smtClean="0"/>
          </a:p>
          <a:p>
            <a:pPr defTabSz="911614">
              <a:defRPr/>
            </a:pPr>
            <a:r>
              <a:rPr lang="ja-JP" altLang="en-US" dirty="0" smtClean="0"/>
              <a:t>　攻撃者は新型コロナウイルス感染症の感染拡大による社会の変化や、それに伴うテレワークへの移行という過渡期に便乗し、状況に応じた巧みな手口で金銭や機密情報等を窃取します。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163356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攻撃手口としては、次のようなものがあります。</a:t>
            </a:r>
            <a:endParaRPr lang="en-US" altLang="ja-JP" dirty="0" smtClean="0"/>
          </a:p>
          <a:p>
            <a:pPr defTabSz="911614">
              <a:defRPr/>
            </a:pPr>
            <a:r>
              <a:rPr lang="ja-JP" altLang="en-US" dirty="0" smtClean="0"/>
              <a:t>　メールの添付ファイルやリンク先にウイルスを仕込み、それらを開かせることでＰＣをウイルスに感染させる。本文や件名、添付ファイル名は業務に関連するような内容に偽装され、実在する組織の差出人名が使われる場合もあります。また、複数回のメールのやりとりで油断させ、不審を抱かれにくいようにする手口が使われています。このような攻撃を、やり取り型攻撃といいます。</a:t>
            </a:r>
            <a:endParaRPr lang="en-US" altLang="ja-JP" dirty="0" smtClean="0"/>
          </a:p>
          <a:p>
            <a:pPr defTabSz="911614">
              <a:defRPr/>
            </a:pPr>
            <a:r>
              <a:rPr lang="ja-JP" altLang="en-US" dirty="0" smtClean="0"/>
              <a:t>　標的組織が頻繁に利用するウェブサイトを調査し、ウェブサイトを改ざんします。従業員がそのウェブサイトにアクセスするよう誘導することで、ＰＣをウイルスに感染させる手口があります。このような攻撃を、水飲み場型攻撃といいます。</a:t>
            </a:r>
            <a:endParaRPr lang="en-US" altLang="ja-JP" dirty="0" smtClean="0"/>
          </a:p>
          <a:p>
            <a:pPr defTabSz="911614">
              <a:defRPr/>
            </a:pPr>
            <a:r>
              <a:rPr lang="ja-JP" altLang="en-US" dirty="0" smtClean="0"/>
              <a:t>　標的組織が利用するクラウドサービスやウェブサーバーの脆弱性を悪用して不正アクセスし、認証情報等を窃取します。窃取した認証情報等を悪用して正規の経路で組織内部のシステムへ侵入し、ＰＣやサーバーをウイルスに感染させる手口もあり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885043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事例３は、テレワーク等のニューノーマルな働き方を狙った攻撃です。</a:t>
            </a:r>
            <a:endParaRPr lang="en-US" altLang="ja-JP" dirty="0" smtClean="0"/>
          </a:p>
          <a:p>
            <a:pPr defTabSz="911614">
              <a:defRPr/>
            </a:pPr>
            <a:r>
              <a:rPr lang="ja-JP" altLang="en-US" dirty="0" smtClean="0"/>
              <a:t>　新型コロナウイルス感染症のまん延に伴い、感染症対策の一環としてニューノーマルな働き方の一つであるテレワークが推奨されています。</a:t>
            </a:r>
            <a:endParaRPr lang="en-US" altLang="ja-JP" dirty="0" smtClean="0"/>
          </a:p>
          <a:p>
            <a:pPr defTabSz="911614">
              <a:defRPr/>
            </a:pPr>
            <a:r>
              <a:rPr lang="ja-JP" altLang="en-US" dirty="0" smtClean="0"/>
              <a:t>　組織のテレワークへの移行に伴い、ウェブ会議サービスやインターネット回線を利用して作られるプライベートネットワークである</a:t>
            </a:r>
            <a:r>
              <a:rPr lang="en-US" altLang="ja-JP" dirty="0" smtClean="0"/>
              <a:t>VPN</a:t>
            </a:r>
            <a:r>
              <a:rPr lang="ja-JP" altLang="en-US" dirty="0" smtClean="0"/>
              <a:t>等の本格的な活用が始まった中、それらを狙った攻撃が行われています。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73607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攻撃手口は次のとおりです。</a:t>
            </a:r>
            <a:endParaRPr lang="en-US" altLang="ja-JP" dirty="0" smtClean="0"/>
          </a:p>
          <a:p>
            <a:pPr defTabSz="911614">
              <a:defRPr/>
            </a:pPr>
            <a:r>
              <a:rPr lang="ja-JP" altLang="en-US" dirty="0" smtClean="0"/>
              <a:t>　ＶＰＮ等のテレワーク用に導入している製品の脆弱性を悪用し、社内システムに不正アクセスしたり、ＰＣ内の業務情報等を窃取したりします。また、ウェブ会議サービスの脆弱性を悪用し、ウェブ会議をのぞき見したりします。</a:t>
            </a:r>
            <a:endParaRPr lang="en-US" altLang="ja-JP" dirty="0" smtClean="0"/>
          </a:p>
          <a:p>
            <a:pPr defTabSz="911614">
              <a:defRPr/>
            </a:pPr>
            <a:r>
              <a:rPr lang="ja-JP" altLang="en-US" dirty="0" smtClean="0"/>
              <a:t>　また、発生要因は次のとおりです。</a:t>
            </a:r>
            <a:endParaRPr lang="en-US" altLang="ja-JP" dirty="0" smtClean="0"/>
          </a:p>
          <a:p>
            <a:pPr defTabSz="911614">
              <a:defRPr/>
            </a:pPr>
            <a:r>
              <a:rPr lang="ja-JP" altLang="en-US" dirty="0" smtClean="0"/>
              <a:t>　テレワークで利用しているＰＣ内のＯＳやソフトウェアのセキュリティ管理を組織側から行うのは難しいです。その中で、テレワークへの急な移行によりルール整備やセキュリティ対策のノウハウが不十分なまま利用を開始しています。このような体制不備が挙げられます。</a:t>
            </a:r>
            <a:endParaRPr lang="en-US" altLang="ja-JP" dirty="0" smtClean="0"/>
          </a:p>
          <a:p>
            <a:pPr defTabSz="911614">
              <a:defRPr/>
            </a:pPr>
            <a:r>
              <a:rPr lang="ja-JP" altLang="en-US" dirty="0" smtClean="0"/>
              <a:t>　私物ＰＣをテレワークで利用している場合、ウェブサイトやＳＮＳにアクセスしたり、私物のソフトウェアをインストールしたり等の私的利用をすることがあります。その際、ＰＣがウイルスに感染したり、攻撃者にソフトウェアの脆弱性を悪用され、テレワーク用の認証情報等を窃取されたりするおそれがあります。</a:t>
            </a:r>
            <a:endParaRPr lang="en-US" altLang="ja-JP" dirty="0" smtClean="0"/>
          </a:p>
          <a:p>
            <a:pPr defTabSz="911614">
              <a:defRPr/>
            </a:pPr>
            <a:r>
              <a:rPr lang="ja-JP" altLang="en-US" dirty="0" smtClean="0"/>
              <a:t>　また、組織支給のＰＣを利用している場合でも、適切なセキュリティ対策が行われていない自宅ネットワークを利用することで組織の適切なセキュリティ対策が適用されず、ＰＣがウイルスに感染するなどのおそれがあり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1926618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事例４は、内部不正による情報漏えいです。</a:t>
            </a:r>
            <a:endParaRPr lang="en-US" altLang="ja-JP" dirty="0" smtClean="0"/>
          </a:p>
          <a:p>
            <a:pPr defTabSz="911614">
              <a:defRPr/>
            </a:pPr>
            <a:r>
              <a:rPr lang="ja-JP" altLang="en-US" dirty="0" smtClean="0"/>
              <a:t>　組織に勤務する従業員や元従業員等の組織関係者による機密情報の持ち出しや悪用等の不正行為が発生しています。また、組織内における情報管理のルールを守らずに情報を持ち出し、紛失や情報漏えいにつながるケースも散見されます。</a:t>
            </a:r>
            <a:endParaRPr lang="en-US" altLang="ja-JP" dirty="0" smtClean="0"/>
          </a:p>
          <a:p>
            <a:pPr defTabSz="911614">
              <a:defRPr/>
            </a:pPr>
            <a:r>
              <a:rPr lang="ja-JP" altLang="en-US" dirty="0" smtClean="0"/>
              <a:t>　組織関係者による不正行為は、組織の社会的信用の失墜、損害賠償による経済的損失により、組織に多大な損害を与えます。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3389780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攻撃手口は次のとおりです。</a:t>
            </a:r>
            <a:endParaRPr lang="en-US" altLang="ja-JP" dirty="0" smtClean="0"/>
          </a:p>
          <a:p>
            <a:pPr defTabSz="911614">
              <a:defRPr/>
            </a:pPr>
            <a:r>
              <a:rPr lang="ja-JP" altLang="en-US" dirty="0" smtClean="0"/>
              <a:t>　付与されたアクセス権限を悪用し、組織の重要情報を窃取します。必要以上に高いアクセス権限が付与されている場合、より重要度の高い情報が窃取され、被害が大きくなるおそれがあります。</a:t>
            </a:r>
            <a:endParaRPr lang="en-US" altLang="ja-JP" dirty="0" smtClean="0"/>
          </a:p>
          <a:p>
            <a:pPr defTabSz="911614">
              <a:defRPr/>
            </a:pPr>
            <a:r>
              <a:rPr lang="ja-JP" altLang="en-US" dirty="0" smtClean="0"/>
              <a:t>　組織の離職者が、在職中に使用していたアカウントを悪用し、組織内部の情報を窃取します。</a:t>
            </a:r>
            <a:endParaRPr lang="en-US" altLang="ja-JP" dirty="0" smtClean="0"/>
          </a:p>
          <a:p>
            <a:pPr defTabSz="911614">
              <a:defRPr/>
            </a:pPr>
            <a:r>
              <a:rPr lang="ja-JP" altLang="en-US" dirty="0" smtClean="0"/>
              <a:t>　組織内部の情報を、ＵＳＢメモリやハードディスク等の外部記録媒体、メール、クラウドストレージ、スマホカメラ、紙媒体等を利用し、外部に不正に持ち出します。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1257283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事例５は、インターネット上のサービスへの不正ログインです。</a:t>
            </a:r>
            <a:endParaRPr lang="en-US" altLang="ja-JP" dirty="0" smtClean="0"/>
          </a:p>
          <a:p>
            <a:pPr defTabSz="911614">
              <a:defRPr/>
            </a:pPr>
            <a:r>
              <a:rPr lang="ja-JP" altLang="en-US" dirty="0" smtClean="0"/>
              <a:t>　組織が利用している、又は提供しているインターネットサービスに対して不正ログインが行われ、顧客情報やサービス利用者の個人情報等が窃取されたり、不正に操作されたりする被害が発生しています。</a:t>
            </a:r>
            <a:endParaRPr lang="en-US" altLang="ja-JP" dirty="0" smtClean="0"/>
          </a:p>
          <a:p>
            <a:pPr defTabSz="911614">
              <a:defRPr/>
            </a:pPr>
            <a:r>
              <a:rPr lang="ja-JP" altLang="en-US" dirty="0" smtClean="0"/>
              <a:t>　不正に入手されたＩＤとパスワードを使われ、正規の経路でログインされた場合、そのアクセスが正規のアクセスなのか不正アクセスなのか判断することは難しく、知らぬ間に被害が拡大してしまうおそれがあります。</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343133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攻撃手口は、次のとおりです。</a:t>
            </a:r>
            <a:endParaRPr lang="en-US" altLang="ja-JP" dirty="0" smtClean="0"/>
          </a:p>
          <a:p>
            <a:pPr defTabSz="911614">
              <a:defRPr/>
            </a:pPr>
            <a:r>
              <a:rPr lang="ja-JP" altLang="en-US" dirty="0" smtClean="0"/>
              <a:t>　パスワードリスト攻撃は、不正に入手したＩＤやパスワードのリストを使用し、自動的に入力するプログラム等を用いて、ログイン機能を持つインターネット上のサービスにログインを試みる攻撃です。複数のサービスでＩＤとパスワードを使いまわしていると、１つのサービスでＩＤとパスワードが流出した場合、それら全てのサービスでログインされるおそれがあります。</a:t>
            </a:r>
            <a:endParaRPr lang="en-US" altLang="ja-JP" dirty="0" smtClean="0"/>
          </a:p>
          <a:p>
            <a:pPr defTabSz="911614">
              <a:defRPr/>
            </a:pPr>
            <a:r>
              <a:rPr lang="ja-JP" altLang="en-US" dirty="0" smtClean="0"/>
              <a:t>　パスワード推測攻撃は、使われやすいパスワードを推測し、そのパスワードでログインを試みる攻撃です。また、アカウントの所有者が公開している氏名や誕生日などの個人情報からパスワードを推測して、ログインを試みる方法もあります。</a:t>
            </a:r>
            <a:endParaRPr lang="en-US" altLang="ja-JP" dirty="0" smtClean="0"/>
          </a:p>
          <a:p>
            <a:pPr defTabSz="911614">
              <a:defRPr/>
            </a:pPr>
            <a:r>
              <a:rPr lang="ja-JP" altLang="en-US" dirty="0" smtClean="0"/>
              <a:t>　これまでの事例でも攻撃手口として紹介していますが、ウイルスに感染させる方法もあります。サービスの利用者に悪意あるウェブサイトやメールに添付されたファイルを開かせることで、使用している端末をウイルスに感染させます。その後、利用者が端末でサービスにログインすることで、その時入力したＩＤやパスワードを窃取し、その認証情報で不正ログインし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3030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マイナンバーの利用は、大きく分けて、社会保障・税・災害対策の３分野に限定されています。</a:t>
            </a:r>
            <a:endParaRPr lang="en-US" altLang="ja-JP" dirty="0" smtClean="0"/>
          </a:p>
          <a:p>
            <a:pPr defTabSz="911614">
              <a:defRPr/>
            </a:pPr>
            <a:r>
              <a:rPr lang="ja-JP" altLang="en-US" dirty="0" smtClean="0"/>
              <a:t>　社会保障の分野では、年金、労働、福祉、医療などの場面で、各種資格取得や確認などに利用されています。</a:t>
            </a:r>
            <a:endParaRPr lang="en-US" altLang="ja-JP" dirty="0" smtClean="0"/>
          </a:p>
          <a:p>
            <a:pPr defTabSz="911614">
              <a:defRPr/>
            </a:pPr>
            <a:r>
              <a:rPr lang="ja-JP" altLang="en-US" dirty="0" smtClean="0"/>
              <a:t>　税の分野では、確定申告書や届出書、各種調書にマイナンバーを記載することで、適正公平な課税や徴収の実現のために利用されています。</a:t>
            </a:r>
            <a:endParaRPr lang="en-US" altLang="ja-JP" dirty="0" smtClean="0"/>
          </a:p>
          <a:p>
            <a:pPr defTabSz="911614">
              <a:defRPr/>
            </a:pPr>
            <a:r>
              <a:rPr lang="ja-JP" altLang="en-US" dirty="0" smtClean="0"/>
              <a:t>　また、災害時にも、</a:t>
            </a:r>
            <a:r>
              <a:rPr lang="ja-JP" altLang="en-US" dirty="0"/>
              <a:t>被災者の方への迅速・正確な支援が可能となるよう利用されます。</a:t>
            </a:r>
            <a:endParaRPr lang="en-US" altLang="ja-JP" dirty="0"/>
          </a:p>
          <a:p>
            <a:pPr defTabSz="911614">
              <a:defRPr/>
            </a:pPr>
            <a:r>
              <a:rPr lang="ja-JP" altLang="en-US" dirty="0"/>
              <a:t>　そのほか、独自利用事務と言われる地方公共団体が条例で定める事務に利用することができます。</a:t>
            </a:r>
            <a:endParaRPr kumimoji="1" lang="ja-JP" altLang="en-US"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2884356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事例６は、不注意による情報漏えい等の被害です。</a:t>
            </a:r>
            <a:endParaRPr lang="en-US" altLang="ja-JP" dirty="0" smtClean="0"/>
          </a:p>
          <a:p>
            <a:pPr defTabSz="911614">
              <a:defRPr/>
            </a:pPr>
            <a:r>
              <a:rPr lang="ja-JP" altLang="en-US" dirty="0" smtClean="0"/>
              <a:t>　組織において、情報管理体制の不備や情報リテラシーの不足等が原因となり、個人情報や機密情報を漏えいさせてしまう事例が多く見られています。特にテレワークの導入等で働く環境が変化している今、状況に応じた対応が求められ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79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13330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要因は次のとおりです。</a:t>
            </a:r>
            <a:endParaRPr lang="en-US" altLang="ja-JP" dirty="0" smtClean="0"/>
          </a:p>
          <a:p>
            <a:pPr defTabSz="911614">
              <a:defRPr/>
            </a:pPr>
            <a:r>
              <a:rPr lang="ja-JP" altLang="en-US" dirty="0" smtClean="0"/>
              <a:t>　個人情報や機密情報を取り扱う職員のセキュリティ意識が低いと、情報に対する重要性の認識不足から不用意な扱いをして情報を漏えいさせてしまいます。例えば、重要情報を保存した端末を外出先で紛失したり、宛先を十分に確認しないまま重要情報を含むメールを誤送信したりするケースが見られます。</a:t>
            </a:r>
            <a:endParaRPr lang="en-US" altLang="ja-JP" dirty="0" smtClean="0"/>
          </a:p>
          <a:p>
            <a:pPr defTabSz="911614">
              <a:defRPr/>
            </a:pPr>
            <a:r>
              <a:rPr lang="ja-JP" altLang="en-US" dirty="0" smtClean="0"/>
              <a:t>　体調不良や多忙等、情報を取り扱う職員が置かれた状況から注意力散漫になり、メールの誤送信等の情報漏えい事故を起こしてしまいます。</a:t>
            </a:r>
            <a:endParaRPr lang="en-US" altLang="ja-JP" dirty="0" smtClean="0"/>
          </a:p>
          <a:p>
            <a:pPr defTabSz="911614">
              <a:defRPr/>
            </a:pPr>
            <a:r>
              <a:rPr lang="ja-JP" altLang="en-US" dirty="0" smtClean="0"/>
              <a:t>　組織内の重要情報の定義・取扱規程・持出し許可手順や、作業時の確認プロセスに不備がある場合、情報漏えいが起こりやすいです。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28757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第２節では、主な脅威とその攻撃手口や要因について学びました。</a:t>
            </a:r>
            <a:endParaRPr lang="en-US" altLang="ja-JP" dirty="0" smtClean="0"/>
          </a:p>
          <a:p>
            <a:pPr defTabSz="911614">
              <a:defRPr/>
            </a:pPr>
            <a:r>
              <a:rPr lang="ja-JP" altLang="en-US" dirty="0" smtClean="0"/>
              <a:t>　第３節では、脅威に対してどのような対策を実施する必要があるのかを学びます。</a:t>
            </a:r>
            <a:endParaRPr lang="en-US" altLang="ja-JP" dirty="0" smtClean="0"/>
          </a:p>
          <a:p>
            <a:pPr defTabSz="911614">
              <a:defRPr/>
            </a:pPr>
            <a:r>
              <a:rPr lang="ja-JP" altLang="en-US" dirty="0" smtClean="0"/>
              <a:t>　サイバーセキュリティ対策の分類として、人的・技術的・物理的という３つの観点からの対策がありますので、順番に見ていきたいと思います。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895492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人的対策は、職員のミスや不正など、人によるセキュリティリスクに対応するための対策です。組織全体のセキュリティ対策への取り組みの方針や体制等を策定し運用します。</a:t>
            </a:r>
            <a:endParaRPr lang="en-US" altLang="ja-JP" dirty="0" smtClean="0"/>
          </a:p>
          <a:p>
            <a:pPr defTabSz="911614">
              <a:defRPr/>
            </a:pPr>
            <a:r>
              <a:rPr lang="ja-JP" altLang="en-US" dirty="0" smtClean="0"/>
              <a:t>　具体的には、職員への情報セキュリティ教育があります。</a:t>
            </a:r>
            <a:endParaRPr lang="en-US" altLang="ja-JP" dirty="0" smtClean="0"/>
          </a:p>
          <a:p>
            <a:pPr defTabSz="911614">
              <a:defRPr/>
            </a:pPr>
            <a:r>
              <a:rPr lang="ja-JP" altLang="en-US" dirty="0" smtClean="0"/>
              <a:t>　どのようなインシデントにおいても、背景には人が関わっています。職員の作業ミスを防いだり、不正に情報を持ち出すようなモラル低下によるインシデントを引き起こさないためにも、職員の情報リテラシーや情報モラルの向上に努めることが必要です。</a:t>
            </a:r>
            <a:endParaRPr lang="en-US" altLang="ja-JP" dirty="0" smtClean="0"/>
          </a:p>
          <a:p>
            <a:pPr defTabSz="911614">
              <a:defRPr/>
            </a:pPr>
            <a:r>
              <a:rPr lang="ja-JP" altLang="en-US" dirty="0" smtClean="0"/>
              <a:t>　マニュアル・ルールの整備をすることは、正しい手順を確立し、ミスを防ぐために効果的です。作業手順のマニュアル化や各種ルールの明確化、決められたルール等の周知などを行うことが大切です。</a:t>
            </a:r>
            <a:endParaRPr lang="en-US" altLang="ja-JP" dirty="0" smtClean="0"/>
          </a:p>
          <a:p>
            <a:pPr defTabSz="911614">
              <a:defRPr/>
            </a:pPr>
            <a:r>
              <a:rPr lang="ja-JP" altLang="en-US" dirty="0" smtClean="0"/>
              <a:t>　また、懲戒処分等について明確化することも、不正を防ぐという面で効果的です。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0430241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技術的対策は、システムやデータ、ネットワークなどのセキュリティリスクに対して、ハードウェアやソフトウェアから対応する対策です。ウイルス対策や暗号化のような技術を利用します。</a:t>
            </a:r>
            <a:endParaRPr lang="en-US" altLang="ja-JP" dirty="0" smtClean="0"/>
          </a:p>
          <a:p>
            <a:pPr defTabSz="911614">
              <a:defRPr/>
            </a:pPr>
            <a:r>
              <a:rPr lang="ja-JP" altLang="en-US" dirty="0" smtClean="0"/>
              <a:t>　セキュリティソフトなどを導入し、守りを固めることが大切です。次のような対策が挙げられます。</a:t>
            </a:r>
            <a:endParaRPr lang="en-US" altLang="ja-JP" dirty="0" smtClean="0"/>
          </a:p>
          <a:p>
            <a:pPr defTabSz="911614">
              <a:defRPr/>
            </a:pPr>
            <a:r>
              <a:rPr lang="ja-JP" altLang="en-US" dirty="0" smtClean="0"/>
              <a:t>　事例でも見てきましたが、ウイルスは情報セキュリティにとって大きな脅威です。ウイルス対策ソフトの導入や最新バージョンへの更新などのウイルス対策は重要です。不正アクセス対策として、ファイアウォールや侵入検知システムなどの設置・構築は必須です。不正アクセス等の監視のためのログ監視ツールの導入、権限の管理などのアクセス制御、ＵＳＢメモリなどの電子媒体を利用する際の暗号化によっても、技術的対策は行えます。</a:t>
            </a:r>
            <a:endParaRPr lang="en-US" altLang="ja-JP" dirty="0" smtClean="0"/>
          </a:p>
          <a:p>
            <a:pPr defTabSz="911614">
              <a:defRPr/>
            </a:pPr>
            <a:r>
              <a:rPr lang="ja-JP" altLang="en-US" dirty="0" smtClean="0"/>
              <a:t>　また、大切なデータはバックアップを取得し、通常利用するネットワークと切り離した別のネットワークやネットワーク外に格納することも考えましょう。</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9189885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ツールやシステムの導入には、それなりのコストがかかったり、現状システムへの影響を与える可能性がありますが、次のようなルール化も技術的対策です。</a:t>
            </a:r>
            <a:endParaRPr lang="en-US" altLang="ja-JP" dirty="0" smtClean="0"/>
          </a:p>
          <a:p>
            <a:pPr defTabSz="911614">
              <a:defRPr/>
            </a:pPr>
            <a:r>
              <a:rPr lang="ja-JP" altLang="en-US" dirty="0" smtClean="0"/>
              <a:t>　ＯＳやソフトウェアが最新の対策にアップデートされた状態での端末を利用する。外部記憶媒体へのデータ書き出しを不可とするような、データの取扱いに関するルールを明確にする。パスワードを付箋にメモして端末等に貼らない。いわゆるエグセファイルのような実行形式ファイルが添付されたメールの送受信禁止とする。などの技術的対策もあり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84</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078577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次に物理的対策です。不法侵入や破壊、紛失や災害などの物理的なセキュリティリスクに対応するための対策です。監視カメラの設置や警備員の配置のような方法により行います。</a:t>
            </a:r>
            <a:endParaRPr lang="en-US" altLang="ja-JP" dirty="0" smtClean="0"/>
          </a:p>
          <a:p>
            <a:pPr defTabSz="911614">
              <a:defRPr/>
            </a:pPr>
            <a:r>
              <a:rPr lang="ja-JP" altLang="en-US" dirty="0" smtClean="0"/>
              <a:t>　情報資産を取り扱う事務室のセキュリティ向上等が考えられます。代表的な例は次のとおりです。</a:t>
            </a:r>
            <a:endParaRPr lang="en-US" altLang="ja-JP" dirty="0" smtClean="0"/>
          </a:p>
          <a:p>
            <a:pPr defTabSz="911614">
              <a:defRPr/>
            </a:pPr>
            <a:r>
              <a:rPr lang="ja-JP" altLang="en-US" dirty="0" smtClean="0"/>
              <a:t>　出入口のスマートロック・生体認証等を導入する。前述した監視カメラの設置や警備員の配置、警備システムを導入する。パーテーション等を利用した外部からののぞき見を防止する。端末のセキュリティワイヤによる施錠や鍵付きキャビネットへの保管等の盗難防止対策を行う。などが挙げられます。</a:t>
            </a:r>
            <a:endParaRPr lang="en-US" altLang="ja-JP" dirty="0" smtClean="0"/>
          </a:p>
          <a:p>
            <a:pPr defTabSz="911614">
              <a:defRPr/>
            </a:pPr>
            <a:r>
              <a:rPr lang="ja-JP" altLang="en-US" dirty="0" smtClean="0"/>
              <a:t>　また、災害対策として複数バックアップを取得しておき、そのうち１つは遠隔地に保管することも考えましょう。</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85</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4739628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何かを設置したりするだけが物理的対策ではありません。次のような仕組みも対策として考えられます。</a:t>
            </a:r>
            <a:endParaRPr lang="en-US" altLang="ja-JP" dirty="0" smtClean="0"/>
          </a:p>
          <a:p>
            <a:pPr defTabSz="911614">
              <a:defRPr/>
            </a:pPr>
            <a:r>
              <a:rPr lang="ja-JP" altLang="en-US" dirty="0" smtClean="0"/>
              <a:t>　入退室等の記録をつける、外部作業員入室時の職員の立会い、職員証や部外者の入館証の明示による部外者の識別化などが挙げられます。</a:t>
            </a:r>
            <a:endParaRPr lang="en-US" altLang="ja-JP" dirty="0" smtClean="0"/>
          </a:p>
          <a:p>
            <a:pPr defTabSz="911614">
              <a:defRPr/>
            </a:pPr>
            <a:r>
              <a:rPr lang="ja-JP" altLang="en-US" dirty="0" smtClean="0"/>
              <a:t>　また、災害などによる被害も物理的なセキュリティリスクとなりますので、災害対策も必要です。　火災対策としてスプリンクラーや消火器の設置、停電対策として予備電源の準備、もしものときの行動を確認するための避難訓練などが挙げられます。</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86</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928522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第２節の事例は、数多くある情報セキュリティの脅威の一例を紹介したものです。取り巻く環境や対応すべき脅威は、日々変化しています。</a:t>
            </a:r>
            <a:endParaRPr lang="en-US" altLang="ja-JP" dirty="0" smtClean="0"/>
          </a:p>
          <a:p>
            <a:pPr defTabSz="911614">
              <a:defRPr/>
            </a:pPr>
            <a:r>
              <a:rPr lang="ja-JP" altLang="en-US" dirty="0" smtClean="0"/>
              <a:t>　情報セキュリティを確保するため、以下のように、プランでリスクや課題を整理した上でのポリシー等を策定し、ドゥでポリシー等に則った行動を行い、チェックでポリシー自体の評価や遵守状況の確認を行い、アクトでポリシーの見直し等を行います。このＰＤＣＡサイクルを繰り返し行い、適切な対策を見直していくことが大切で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87</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97592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lnSpc>
                <a:spcPct val="100000"/>
              </a:lnSpc>
              <a:defRPr/>
            </a:pPr>
            <a:r>
              <a:rPr lang="ja-JP" altLang="en-US" dirty="0">
                <a:latin typeface="+mn-ea"/>
              </a:rPr>
              <a:t>　どんなに高いセキュリティ対策を講じても、巧妙化したサイバー攻撃に対応するためには、職員一人一人のセキュリティ意識を高めていくことが必要です。</a:t>
            </a:r>
            <a:endParaRPr lang="en-US" altLang="ja-JP" dirty="0">
              <a:latin typeface="+mn-ea"/>
            </a:endParaRPr>
          </a:p>
          <a:p>
            <a:pPr defTabSz="457126">
              <a:lnSpc>
                <a:spcPct val="100000"/>
              </a:lnSpc>
            </a:pPr>
            <a:r>
              <a:rPr kumimoji="0" lang="ja-JP" altLang="en-US" dirty="0">
                <a:solidFill>
                  <a:prstClr val="black"/>
                </a:solidFill>
                <a:latin typeface="+mn-ea"/>
              </a:rPr>
              <a:t>　事務取扱担当者と保護責任者の方は、</a:t>
            </a:r>
            <a:r>
              <a:rPr lang="ja-JP" altLang="en-US" dirty="0">
                <a:latin typeface="+mn-ea"/>
              </a:rPr>
              <a:t>怪しいメールのファイルは開かない、ＵＲＬをクリックしないようにしましょう。業務で利用するＰＣのウイルス対策ソフトを最新化しましょう。業務上必要ない私用ＰＣの利用や資料の持ち出しはやめましょう。紹介しているような事例を見つけたら、すぐに上司や責任者に報告しましょう。</a:t>
            </a:r>
            <a:endParaRPr lang="en-US" altLang="ja-JP" dirty="0">
              <a:latin typeface="+mn-ea"/>
            </a:endParaRPr>
          </a:p>
          <a:p>
            <a:pPr defTabSz="457126">
              <a:lnSpc>
                <a:spcPct val="100000"/>
              </a:lnSpc>
            </a:pPr>
            <a:r>
              <a:rPr kumimoji="0" lang="ja-JP" altLang="en-US" dirty="0">
                <a:solidFill>
                  <a:prstClr val="black"/>
                </a:solidFill>
                <a:latin typeface="+mn-ea"/>
              </a:rPr>
              <a:t>　情報システムに関する事務に従事する方は、</a:t>
            </a:r>
            <a:r>
              <a:rPr lang="ja-JP" altLang="en-US" dirty="0">
                <a:latin typeface="+mn-ea"/>
              </a:rPr>
              <a:t>アカウントやアクセス権の棚卸を年</a:t>
            </a:r>
            <a:r>
              <a:rPr lang="en-US" altLang="ja-JP" dirty="0">
                <a:latin typeface="+mn-ea"/>
              </a:rPr>
              <a:t>1</a:t>
            </a:r>
            <a:r>
              <a:rPr lang="ja-JP" altLang="en-US" dirty="0">
                <a:latin typeface="+mn-ea"/>
              </a:rPr>
              <a:t>回はしましょう。情報システムのＯＳやソフトウェアの最新化をしましょう。情報システムでの作業は記録やログに残しましょう。紹介しているような事例を見つけたら、すぐに上司や責任者に報告しましょう。</a:t>
            </a:r>
            <a:endParaRPr lang="en-US" altLang="ja-JP" dirty="0">
              <a:latin typeface="+mn-ea"/>
            </a:endParaRPr>
          </a:p>
          <a:p>
            <a:pPr defTabSz="911614">
              <a:lnSpc>
                <a:spcPct val="100000"/>
              </a:lnSpc>
              <a:defRPr/>
            </a:pPr>
            <a:r>
              <a:rPr lang="ja-JP" altLang="en-US" dirty="0">
                <a:latin typeface="+mn-ea"/>
              </a:rPr>
              <a:t>　最後になりますが、どうしてセキュリティ対策が必要なのか、それぞれがよく理解することが大切です。</a:t>
            </a:r>
            <a:endParaRPr lang="en-US" altLang="ja-JP" dirty="0">
              <a:latin typeface="+mn-ea"/>
            </a:endParaRPr>
          </a:p>
          <a:p>
            <a:pPr defTabSz="911614">
              <a:lnSpc>
                <a:spcPct val="100000"/>
              </a:lnSpc>
              <a:defRPr/>
            </a:pP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88</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82159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情報連携」とは、国の行政機関や地方公共団体がそれぞれで管理している様々な同一人の情報を、「情報提供ネットワークシステム」と呼ばれる専用のネットワークシステムで紐付けし、相互に活用する仕組みです。</a:t>
            </a:r>
            <a:endParaRPr kumimoji="1" lang="en-US" altLang="ja-JP" dirty="0" smtClean="0"/>
          </a:p>
          <a:p>
            <a:r>
              <a:rPr kumimoji="1" lang="ja-JP" altLang="en-US" dirty="0" smtClean="0"/>
              <a:t>　この仕組みを利用して個人情報をやりとりすることで、各種の行政手続を行う際に住民が行政機関等に提出する住民票の写しや課税証明書などの添付書類の削減や行政のワンストップ化を実現します。</a:t>
            </a:r>
            <a:endParaRPr kumimoji="1" lang="en-US" altLang="ja-JP" dirty="0" smtClean="0"/>
          </a:p>
          <a:p>
            <a:r>
              <a:rPr kumimoji="1" lang="ja-JP" altLang="en-US" dirty="0" smtClean="0"/>
              <a:t>　この「児童手当の申請」の事例では、従来、児童手当の申請を行うために添付が必要だった「課税証明書」が、情報連携の仕組みにより、不要となることを示しています。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5560648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ここからは第３章の章末テストです。</a:t>
            </a:r>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89</a:t>
            </a:fld>
            <a:endParaRPr kumimoji="1" lang="ja-JP" altLang="en-US"/>
          </a:p>
        </p:txBody>
      </p:sp>
    </p:spTree>
    <p:extLst>
      <p:ext uri="{BB962C8B-B14F-4D97-AF65-F5344CB8AC3E}">
        <p14:creationId xmlns:p14="http://schemas.microsoft.com/office/powerpoint/2010/main" val="34956634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サイバーセキュリティ理解度テスト第１問。</a:t>
            </a:r>
            <a:endParaRPr lang="en-US" altLang="ja-JP" dirty="0" smtClean="0"/>
          </a:p>
          <a:p>
            <a:pPr defTabSz="911614">
              <a:defRPr/>
            </a:pPr>
            <a:r>
              <a:rPr lang="ja-JP" altLang="en-US" dirty="0" smtClean="0"/>
              <a:t>　情報システムやシステムを構成する機器にセキュリティ対策ソフト等を一旦導入すれば、その後はセキュリティ対策ソフト等を更新する必要はない。</a:t>
            </a:r>
            <a:endParaRPr lang="en-US" altLang="ja-JP" dirty="0" smtClean="0"/>
          </a:p>
          <a:p>
            <a:pPr defTabSz="911614">
              <a:defRPr/>
            </a:pPr>
            <a:r>
              <a:rPr lang="ja-JP" altLang="en-US" dirty="0" smtClean="0"/>
              <a:t>　マルかバツか？</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90</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518233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こたえはバツです。</a:t>
            </a:r>
            <a:endParaRPr lang="en-US" altLang="ja-JP" dirty="0" smtClean="0"/>
          </a:p>
          <a:p>
            <a:pPr defTabSz="911614">
              <a:defRPr/>
            </a:pPr>
            <a:r>
              <a:rPr lang="ja-JP" altLang="en-US" dirty="0" smtClean="0"/>
              <a:t>　第３章で紹介した事例の多くは、情報システムの脆弱性をついた攻撃によるものですので、被害に遭うリスクを減らすためには脆弱性をなくすことが重要になります。</a:t>
            </a:r>
            <a:endParaRPr lang="en-US" altLang="ja-JP" dirty="0" smtClean="0"/>
          </a:p>
          <a:p>
            <a:pPr defTabSz="911614">
              <a:defRPr/>
            </a:pPr>
            <a:r>
              <a:rPr lang="ja-JP" altLang="en-US" dirty="0" smtClean="0"/>
              <a:t>　セキュリティ対策ソフトを最新の状態に更新することは、ウイルスを検知するために必要なことです。</a:t>
            </a:r>
            <a:endParaRPr lang="en-US" altLang="ja-JP" dirty="0" smtClean="0"/>
          </a:p>
          <a:p>
            <a:pPr defTabSz="911614">
              <a:defRPr/>
            </a:pPr>
            <a:r>
              <a:rPr lang="ja-JP" altLang="en-US" dirty="0" smtClean="0"/>
              <a:t>　また、その他のソフトウェア等についても、自動更新機能等を活用し、最新の状態にすることにより脆弱性を排除できるため、外部からの不正アクセス等に対する対策になります。</a:t>
            </a:r>
            <a:endParaRPr lang="en-US" altLang="ja-JP" dirty="0" smtClean="0"/>
          </a:p>
          <a:p>
            <a:pPr defTabSz="911614">
              <a:defRPr/>
            </a:pPr>
            <a:r>
              <a:rPr lang="ja-JP" altLang="en-US" dirty="0" smtClean="0"/>
              <a:t>　それ以外にも、情報システムのログインログやアクセスログを定期的に分析・確認することにより、外部からの不正アクセス等を検知することができるほか、内部不正の早期発見や不正の抑止につながる可能性がありま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72288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第２問。</a:t>
            </a:r>
            <a:endParaRPr lang="en-US" altLang="ja-JP" dirty="0" smtClean="0"/>
          </a:p>
          <a:p>
            <a:pPr defTabSz="911614">
              <a:defRPr/>
            </a:pPr>
            <a:r>
              <a:rPr lang="ja-JP" altLang="en-US" dirty="0" smtClean="0"/>
              <a:t>　自宅でテレワークを行う際は、限られた空間であるため、職場よりも情報漏えいのリスクは低減されると考えられる。</a:t>
            </a:r>
            <a:endParaRPr lang="en-US" altLang="ja-JP" dirty="0" smtClean="0"/>
          </a:p>
          <a:p>
            <a:pPr defTabSz="911614">
              <a:defRPr/>
            </a:pPr>
            <a:r>
              <a:rPr lang="ja-JP" altLang="en-US" dirty="0" smtClean="0"/>
              <a:t>　マルかバツか？</a:t>
            </a:r>
            <a:endParaRPr lang="en-US" altLang="ja-JP" dirty="0" smtClean="0"/>
          </a:p>
          <a:p>
            <a:pPr defTabSz="911614">
              <a:defRPr/>
            </a:pP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1271560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こたえはバツです。</a:t>
            </a:r>
            <a:endParaRPr lang="en-US" altLang="ja-JP" dirty="0" smtClean="0"/>
          </a:p>
          <a:p>
            <a:pPr defTabSz="911614">
              <a:defRPr/>
            </a:pPr>
            <a:r>
              <a:rPr lang="ja-JP" altLang="en-US" dirty="0" smtClean="0"/>
              <a:t>　自宅ならではの情報漏えいリスクとしては、以下のことが考えられます。</a:t>
            </a:r>
            <a:endParaRPr lang="en-US" altLang="ja-JP" dirty="0" smtClean="0"/>
          </a:p>
          <a:p>
            <a:pPr defTabSz="911614">
              <a:defRPr/>
            </a:pPr>
            <a:r>
              <a:rPr lang="ja-JP" altLang="en-US" dirty="0" smtClean="0"/>
              <a:t>　自宅での使用のために持ち出した業務用パソコンや電子記憶媒体の紛失、自宅で使用している</a:t>
            </a:r>
            <a:r>
              <a:rPr lang="en-US" altLang="ja-JP" dirty="0" err="1" smtClean="0"/>
              <a:t>Wifi</a:t>
            </a:r>
            <a:r>
              <a:rPr lang="ja-JP" altLang="en-US" dirty="0" smtClean="0"/>
              <a:t>機器の脆弱性、</a:t>
            </a:r>
            <a:endParaRPr lang="en-US" altLang="ja-JP" dirty="0" smtClean="0"/>
          </a:p>
          <a:p>
            <a:pPr defTabSz="911614">
              <a:defRPr/>
            </a:pPr>
            <a:r>
              <a:rPr lang="ja-JP" altLang="en-US" dirty="0" smtClean="0"/>
              <a:t>上司や周りの職員の監視がないための内部不正、メールでのやりとりが多くなることにより、メール開封に対する注意不足が発生し、紛れ込んだ悪意あるメールを開封するなどのリスクがあります。</a:t>
            </a:r>
            <a:endParaRPr lang="en-US" altLang="ja-JP" dirty="0" smtClean="0"/>
          </a:p>
          <a:p>
            <a:pPr defTabSz="911614">
              <a:defRPr/>
            </a:pPr>
            <a:r>
              <a:rPr lang="ja-JP" altLang="en-US" dirty="0" smtClean="0"/>
              <a:t>　職場の整備された環境外では、情報漏えいのリスクが高くなるということ意識しましょう。</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55248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第３問。</a:t>
            </a:r>
            <a:endParaRPr lang="en-US" altLang="ja-JP" dirty="0" smtClean="0"/>
          </a:p>
          <a:p>
            <a:pPr defTabSz="911614">
              <a:defRPr/>
            </a:pPr>
            <a:r>
              <a:rPr lang="ja-JP" altLang="en-US" dirty="0" smtClean="0"/>
              <a:t>　システムやサービスごとに異なるパスワードを設定すると、パスワードを忘れてしまうおそれがあるため、パスワードは１つにまとめた方がよい。</a:t>
            </a:r>
            <a:endParaRPr lang="en-US" altLang="ja-JP" dirty="0" smtClean="0"/>
          </a:p>
          <a:p>
            <a:pPr defTabSz="911614">
              <a:defRPr/>
            </a:pPr>
            <a:r>
              <a:rPr lang="ja-JP" altLang="en-US" dirty="0" smtClean="0"/>
              <a:t>　マルかバツか？</a:t>
            </a:r>
            <a:endParaRPr lang="en-US" altLang="ja-JP" dirty="0" smtClean="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3283401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614">
              <a:defRPr/>
            </a:pPr>
            <a:r>
              <a:rPr lang="ja-JP" altLang="en-US" dirty="0" smtClean="0"/>
              <a:t>　</a:t>
            </a:r>
            <a:r>
              <a:rPr lang="ja-JP" altLang="en-US" dirty="0" err="1" smtClean="0"/>
              <a:t>こたえば</a:t>
            </a:r>
            <a:r>
              <a:rPr lang="ja-JP" altLang="en-US" dirty="0" smtClean="0"/>
              <a:t>バツです。</a:t>
            </a:r>
            <a:endParaRPr lang="en-US" altLang="ja-JP" dirty="0" smtClean="0"/>
          </a:p>
          <a:p>
            <a:pPr defTabSz="911614">
              <a:defRPr/>
            </a:pPr>
            <a:r>
              <a:rPr lang="ja-JP" altLang="en-US" dirty="0" smtClean="0"/>
              <a:t>　攻撃者の不正ログインによる被害を小さくするために、パスワードは各システムや各サービスで異なるものを設定しましょう。</a:t>
            </a:r>
            <a:endParaRPr lang="en-US" altLang="ja-JP" dirty="0" smtClean="0"/>
          </a:p>
          <a:p>
            <a:pPr defTabSz="911614">
              <a:defRPr/>
            </a:pPr>
            <a:r>
              <a:rPr lang="ja-JP" altLang="en-US" dirty="0" smtClean="0"/>
              <a:t>　</a:t>
            </a:r>
            <a:r>
              <a:rPr lang="en-US" altLang="ja-JP" dirty="0" smtClean="0"/>
              <a:t>1</a:t>
            </a:r>
            <a:r>
              <a:rPr lang="ja-JP" altLang="en-US" dirty="0" err="1" smtClean="0"/>
              <a:t>つの</a:t>
            </a:r>
            <a:r>
              <a:rPr lang="ja-JP" altLang="en-US" dirty="0" smtClean="0"/>
              <a:t>サービスでＩＤとパスワードが流出した場合、パスワードリスト攻撃を受けて、他のシステムやサービスで不正にログインされるおそれがあります。</a:t>
            </a:r>
            <a:endParaRPr lang="en-US" altLang="ja-JP" dirty="0" smtClean="0"/>
          </a:p>
          <a:p>
            <a:pPr defTabSz="911614">
              <a:defRPr/>
            </a:pPr>
            <a:r>
              <a:rPr lang="ja-JP" altLang="en-US" dirty="0" smtClean="0"/>
              <a:t>　正規の経路でログインされた場合、そのアクセスが正規のアクセスなのか不正アクセスなのかを判断することが難しく、知らぬ間に被害が拡大してしまうおそれがあります。</a:t>
            </a:r>
            <a:endParaRPr lang="en-US" altLang="ja-JP" dirty="0" smtClean="0"/>
          </a:p>
          <a:p>
            <a:pPr defTabSz="911614">
              <a:defRPr/>
            </a:pPr>
            <a:r>
              <a:rPr lang="ja-JP" altLang="en-US" dirty="0" smtClean="0"/>
              <a:t>　また、氏名や誕生日等の個人情報から容易に推測できるようなパスワードを設定すると、パスワード推測攻撃により、不正にログインされてしまうおそれがあります。</a:t>
            </a:r>
            <a:endParaRPr lang="en-US" altLang="ja-JP" dirty="0" smtClean="0"/>
          </a:p>
          <a:p>
            <a:pPr defTabSz="911614">
              <a:defRPr/>
            </a:pPr>
            <a:r>
              <a:rPr lang="ja-JP" altLang="en-US" dirty="0" smtClean="0"/>
              <a:t>　そのほか、内部不正や不正ログインを防ぐためには、１つのアカウントを複数の職員で共有しない、異動や退職等により使用しなくなったアカウントは削除するなど、アカウント管理も大切です。</a:t>
            </a:r>
            <a:endParaRPr lang="en-US" altLang="ja-JP" dirty="0"/>
          </a:p>
        </p:txBody>
      </p:sp>
      <p:sp>
        <p:nvSpPr>
          <p:cNvPr id="4" name="スライド番号プレースホルダー 3"/>
          <p:cNvSpPr>
            <a:spLocks noGrp="1"/>
          </p:cNvSpPr>
          <p:nvPr>
            <p:ph type="sldNum" sz="quarter" idx="10"/>
          </p:nvPr>
        </p:nvSpPr>
        <p:spPr/>
        <p:txBody>
          <a:bodyPr/>
          <a:lstStyle/>
          <a:p>
            <a:pPr defTabSz="912972"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12972" fontAlgn="base">
                <a:spcBef>
                  <a:spcPct val="0"/>
                </a:spcBef>
                <a:spcAft>
                  <a:spcPct val="0"/>
                </a:spcAft>
                <a:defRPr/>
              </a:pPr>
              <a:t>95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6298499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最後までおつきあいいただきありがとうございました。</a:t>
            </a:r>
            <a:endParaRPr kumimoji="1" lang="en-US" altLang="ja-JP" dirty="0" smtClean="0"/>
          </a:p>
          <a:p>
            <a:r>
              <a:rPr kumimoji="1" lang="ja-JP" altLang="en-US" dirty="0" smtClean="0"/>
              <a:t>　次のページのまとめテストに解答すれば研修は終了です。</a:t>
            </a:r>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96</a:t>
            </a:fld>
            <a:endParaRPr kumimoji="1" lang="ja-JP" altLang="en-US"/>
          </a:p>
        </p:txBody>
      </p:sp>
    </p:spTree>
    <p:extLst>
      <p:ext uri="{BB962C8B-B14F-4D97-AF65-F5344CB8AC3E}">
        <p14:creationId xmlns:p14="http://schemas.microsoft.com/office/powerpoint/2010/main" val="437555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97</a:t>
            </a:fld>
            <a:endParaRPr kumimoji="1" lang="ja-JP" altLang="en-US"/>
          </a:p>
        </p:txBody>
      </p:sp>
    </p:spTree>
    <p:extLst>
      <p:ext uri="{BB962C8B-B14F-4D97-AF65-F5344CB8AC3E}">
        <p14:creationId xmlns:p14="http://schemas.microsoft.com/office/powerpoint/2010/main" val="32723390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98</a:t>
            </a:fld>
            <a:endParaRPr kumimoji="1" lang="ja-JP" altLang="en-US"/>
          </a:p>
        </p:txBody>
      </p:sp>
    </p:spTree>
    <p:extLst>
      <p:ext uri="{BB962C8B-B14F-4D97-AF65-F5344CB8AC3E}">
        <p14:creationId xmlns:p14="http://schemas.microsoft.com/office/powerpoint/2010/main" val="16860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C28A621-C43E-43B5-A19B-CB8EFBB20967}"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767766" y="6320142"/>
            <a:ext cx="2228850" cy="365125"/>
          </a:xfrm>
        </p:spPr>
        <p:txBody>
          <a:bodyPr/>
          <a:lstStyle/>
          <a:p>
            <a:fld id="{0DDA533D-51EE-41F5-8E54-68DDAB339B93}" type="slidenum">
              <a:rPr lang="ja-JP" altLang="en-US" smtClean="0"/>
              <a:pPr/>
              <a:t>‹#›</a:t>
            </a:fld>
            <a:endParaRPr lang="ja-JP" altLang="en-US" dirty="0"/>
          </a:p>
        </p:txBody>
      </p:sp>
    </p:spTree>
    <p:extLst>
      <p:ext uri="{BB962C8B-B14F-4D97-AF65-F5344CB8AC3E}">
        <p14:creationId xmlns:p14="http://schemas.microsoft.com/office/powerpoint/2010/main" val="10733302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3C46519-04A1-40C9-ABFD-8A5FECDD459D}" type="datetime1">
              <a:rPr kumimoji="1" lang="ja-JP" altLang="en-US" smtClean="0"/>
              <a:t>2022/4/26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759529" y="6356351"/>
            <a:ext cx="2228850" cy="365125"/>
          </a:xfrm>
        </p:spPr>
        <p:txBody>
          <a:bodyPr/>
          <a:lstStyle>
            <a:lvl1pPr>
              <a:defRPr sz="1400">
                <a:latin typeface="ＭＳ ゴシック" panose="020B0609070205080204" pitchFamily="49" charset="-128"/>
                <a:ea typeface="ＭＳ ゴシック" panose="020B0609070205080204" pitchFamily="49" charset="-128"/>
              </a:defRPr>
            </a:lvl1pPr>
          </a:lstStyle>
          <a:p>
            <a:fld id="{0DDA533D-51EE-41F5-8E54-68DDAB339B93}" type="slidenum">
              <a:rPr kumimoji="1" lang="ja-JP" altLang="en-US" smtClean="0"/>
              <a:pPr/>
              <a:t>‹#›</a:t>
            </a:fld>
            <a:endParaRPr kumimoji="1" lang="ja-JP" altLang="en-US"/>
          </a:p>
        </p:txBody>
      </p:sp>
    </p:spTree>
    <p:extLst>
      <p:ext uri="{BB962C8B-B14F-4D97-AF65-F5344CB8AC3E}">
        <p14:creationId xmlns:p14="http://schemas.microsoft.com/office/powerpoint/2010/main" val="3075180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10E637C-C13E-4D33-9A41-369DF26D3F51}" type="datetime1">
              <a:rPr lang="ja-JP" altLang="en-US" smtClean="0">
                <a:solidFill>
                  <a:prstClr val="black">
                    <a:tint val="75000"/>
                  </a:prstClr>
                </a:solidFill>
              </a:rPr>
              <a:t>2022/4/26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126174"/>
            <a:ext cx="2311400" cy="365125"/>
          </a:xfrm>
        </p:spPr>
        <p:txBody>
          <a:bodyPr/>
          <a:lstStyle>
            <a:lvl1pPr>
              <a:defRPr sz="1600"/>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4977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0309EA-0A54-45DC-9ECA-478404C2EDAA}" type="datetime1">
              <a:rPr lang="ja-JP" altLang="en-US" smtClean="0">
                <a:solidFill>
                  <a:prstClr val="black">
                    <a:tint val="75000"/>
                  </a:prstClr>
                </a:solidFill>
              </a:rPr>
              <a:t>2022/4/26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594600" y="6173802"/>
            <a:ext cx="2311400" cy="365125"/>
          </a:xfrm>
        </p:spPr>
        <p:txBody>
          <a:bodyPr/>
          <a:lstStyle>
            <a:lvl1pPr>
              <a:defRPr sz="1600"/>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7427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6B55C1-7AC3-4727-B3B4-36EF006AFAE9}" type="datetime1">
              <a:rPr lang="ja-JP" altLang="en-US" smtClean="0">
                <a:solidFill>
                  <a:prstClr val="black">
                    <a:tint val="75000"/>
                  </a:prstClr>
                </a:solidFill>
              </a:rPr>
              <a:t>2022/4/26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60502" y="6099661"/>
            <a:ext cx="2311400" cy="365125"/>
          </a:xfrm>
        </p:spPr>
        <p:txBody>
          <a:bodyPr/>
          <a:lstStyle>
            <a:lvl1pPr>
              <a:defRPr sz="1600">
                <a:latin typeface="ＭＳ ゴシック" panose="020B0609070205080204" pitchFamily="49" charset="-128"/>
                <a:ea typeface="ＭＳ ゴシック" panose="020B0609070205080204" pitchFamily="49" charset="-128"/>
              </a:defRPr>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6064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FD39047-235F-4FF0-AAF7-CF49FF1741C9}" type="datetime1">
              <a:rPr kumimoji="1" lang="ja-JP" altLang="en-US" smtClean="0"/>
              <a:t>2022/4/26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DA533D-51EE-41F5-8E54-68DDAB339B93}" type="slidenum">
              <a:rPr lang="ja-JP" altLang="en-US" smtClean="0"/>
              <a:pPr/>
              <a:t>‹#›</a:t>
            </a:fld>
            <a:endParaRPr lang="ja-JP" altLang="en-US" dirty="0"/>
          </a:p>
        </p:txBody>
      </p:sp>
    </p:spTree>
    <p:extLst>
      <p:ext uri="{BB962C8B-B14F-4D97-AF65-F5344CB8AC3E}">
        <p14:creationId xmlns:p14="http://schemas.microsoft.com/office/powerpoint/2010/main" val="3888795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ABA52-A57A-42F6-832F-6FEF3894DF10}" type="datetime1">
              <a:rPr kumimoji="1" lang="ja-JP" altLang="en-US" smtClean="0"/>
              <a:t>2022/4/26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56352"/>
            <a:ext cx="2228850" cy="365125"/>
          </a:xfrm>
          <a:prstGeom prst="rect">
            <a:avLst/>
          </a:prstGeom>
        </p:spPr>
        <p:txBody>
          <a:bodyPr vert="horz" lIns="91440" tIns="45720" rIns="91440" bIns="45720" rtlCol="0" anchor="ctr"/>
          <a:lstStyle>
            <a:lvl1pPr algn="r">
              <a:defRPr sz="1400">
                <a:solidFill>
                  <a:schemeClr val="tx1">
                    <a:tint val="75000"/>
                  </a:schemeClr>
                </a:solidFill>
                <a:latin typeface="ＭＳ ゴシック" panose="020B0609070205080204" pitchFamily="49" charset="-128"/>
                <a:ea typeface="ＭＳ ゴシック" panose="020B0609070205080204" pitchFamily="49" charset="-128"/>
              </a:defRPr>
            </a:lvl1pPr>
          </a:lstStyle>
          <a:p>
            <a:fld id="{0DDA533D-51EE-41F5-8E54-68DDAB339B93}" type="slidenum">
              <a:rPr kumimoji="1" lang="ja-JP" altLang="en-US" smtClean="0"/>
              <a:pPr/>
              <a:t>‹#›</a:t>
            </a:fld>
            <a:endParaRPr kumimoji="1" lang="ja-JP" altLang="en-US"/>
          </a:p>
        </p:txBody>
      </p:sp>
    </p:spTree>
    <p:extLst>
      <p:ext uri="{BB962C8B-B14F-4D97-AF65-F5344CB8AC3E}">
        <p14:creationId xmlns:p14="http://schemas.microsoft.com/office/powerpoint/2010/main" val="125947131"/>
      </p:ext>
    </p:extLst>
  </p:cSld>
  <p:clrMap bg1="lt1" tx1="dk1" bg2="lt2" tx2="dk2" accent1="accent1" accent2="accent2" accent3="accent3" accent4="accent4" accent5="accent5" accent6="accent6" hlink="hlink" folHlink="folHlink"/>
  <p:sldLayoutIdLst>
    <p:sldLayoutId id="2147483685" r:id="rId1"/>
    <p:sldLayoutId id="2147483690"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30F36-1CDE-42F1-9E1C-9EB3F21522DD}" type="datetime1">
              <a:rPr lang="ja-JP" altLang="en-US" smtClean="0">
                <a:solidFill>
                  <a:prstClr val="black">
                    <a:tint val="75000"/>
                  </a:prstClr>
                </a:solidFill>
              </a:rPr>
              <a:t>2022/4/26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652265" y="6353119"/>
            <a:ext cx="2311400" cy="365125"/>
          </a:xfrm>
          <a:prstGeom prst="rect">
            <a:avLst/>
          </a:prstGeom>
        </p:spPr>
        <p:txBody>
          <a:bodyPr vert="horz" lIns="91440" tIns="45720" rIns="91440" bIns="45720" rtlCol="0" anchor="ctr"/>
          <a:lstStyle>
            <a:lvl1pPr algn="r">
              <a:defRPr sz="1400">
                <a:solidFill>
                  <a:schemeClr val="tx1">
                    <a:tint val="75000"/>
                  </a:schemeClr>
                </a:solidFill>
                <a:latin typeface="ＭＳ ゴシック" panose="020B0609070205080204" pitchFamily="49" charset="-128"/>
                <a:ea typeface="ＭＳ ゴシック" panose="020B0609070205080204" pitchFamily="49" charset="-128"/>
              </a:defRPr>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178504"/>
      </p:ext>
    </p:extLst>
  </p:cSld>
  <p:clrMap bg1="lt1" tx1="dk1" bg2="lt2" tx2="dk2" accent1="accent1" accent2="accent2" accent3="accent3" accent4="accent4" accent5="accent5" accent6="accent6" hlink="hlink" folHlink="folHlink"/>
  <p:sldLayoutIdLst>
    <p:sldLayoutId id="2147483698" r:id="rId1"/>
    <p:sldLayoutId id="2147483702" r:id="rId2"/>
    <p:sldLayoutId id="2147483703" r:id="rId3"/>
    <p:sldLayoutId id="2147483704" r:id="rId4"/>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emf"/><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3.wdp"/><Relationship Id="rId11" Type="http://schemas.openxmlformats.org/officeDocument/2006/relationships/hyperlink" Target="https://www.kojinbango-card.go.jp/" TargetMode="Externa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image" Target="../media/image29.emf"/><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hyperlink" Target="https://myna.go.jp/" TargetMode="External"/><Relationship Id="rId4" Type="http://schemas.microsoft.com/office/2007/relationships/hdphoto" Target="../media/hdphoto5.wdp"/><Relationship Id="rId9"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3.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emf"/><Relationship Id="rId5" Type="http://schemas.openxmlformats.org/officeDocument/2006/relationships/image" Target="../media/image49.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89.xml"/><Relationship Id="rId3" Type="http://schemas.openxmlformats.org/officeDocument/2006/relationships/slide" Target="slide5.xml"/><Relationship Id="rId7" Type="http://schemas.openxmlformats.org/officeDocument/2006/relationships/slide" Target="slide57.xml"/><Relationship Id="rId12" Type="http://schemas.openxmlformats.org/officeDocument/2006/relationships/slide" Target="slide8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1.xml"/><Relationship Id="rId11" Type="http://schemas.openxmlformats.org/officeDocument/2006/relationships/slide" Target="slide70.xml"/><Relationship Id="rId5" Type="http://schemas.openxmlformats.org/officeDocument/2006/relationships/slide" Target="slide28.xml"/><Relationship Id="rId15" Type="http://schemas.openxmlformats.org/officeDocument/2006/relationships/slide" Target="slide98.xml"/><Relationship Id="rId10" Type="http://schemas.openxmlformats.org/officeDocument/2006/relationships/slide" Target="slide69.xml"/><Relationship Id="rId4" Type="http://schemas.openxmlformats.org/officeDocument/2006/relationships/slide" Target="slide12.xml"/><Relationship Id="rId9" Type="http://schemas.openxmlformats.org/officeDocument/2006/relationships/slide" Target="slide68.xml"/><Relationship Id="rId14" Type="http://schemas.openxmlformats.org/officeDocument/2006/relationships/slide" Target="slide90.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wm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3.png"/><Relationship Id="rId5" Type="http://schemas.microsoft.com/office/2007/relationships/hdphoto" Target="../media/hdphoto7.wdp"/><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5.wmf"/></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png"/><Relationship Id="rId7" Type="http://schemas.openxmlformats.org/officeDocument/2006/relationships/image" Target="../media/image54.w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3.png"/><Relationship Id="rId5" Type="http://schemas.microsoft.com/office/2007/relationships/hdphoto" Target="../media/hdphoto7.wdp"/><Relationship Id="rId10" Type="http://schemas.openxmlformats.org/officeDocument/2006/relationships/image" Target="../media/image58.png"/><Relationship Id="rId4" Type="http://schemas.openxmlformats.org/officeDocument/2006/relationships/image" Target="../media/image52.png"/><Relationship Id="rId9"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2.wmf"/><Relationship Id="rId5" Type="http://schemas.openxmlformats.org/officeDocument/2006/relationships/image" Target="../media/image61.emf"/><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hyperlink" Target="https://cio.go.jp/sites/default/files/uploads/documents/digital/20211116_policies_posts_mynumber_security_06.pdf" TargetMode="Externa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68.png"/><Relationship Id="rId14" Type="http://schemas.microsoft.com/office/2007/relationships/diagramDrawing" Target="../diagrams/drawing2.xml"/></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emf"/><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72.emf"/><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7" Type="http://schemas.microsoft.com/office/2007/relationships/hdphoto" Target="../media/hdphoto9.wdp"/><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7" Type="http://schemas.microsoft.com/office/2007/relationships/hdphoto" Target="../media/hdphoto9.wdp"/><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93.png"/><Relationship Id="rId4" Type="http://schemas.microsoft.com/office/2007/relationships/hdphoto" Target="../media/hdphoto9.wdp"/></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93.png"/><Relationship Id="rId4" Type="http://schemas.microsoft.com/office/2007/relationships/hdphoto" Target="../media/hdphoto9.wdp"/></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6.png"/><Relationship Id="rId21" Type="http://schemas.openxmlformats.org/officeDocument/2006/relationships/image" Target="../media/image111.png"/><Relationship Id="rId7" Type="http://schemas.openxmlformats.org/officeDocument/2006/relationships/image" Target="../media/image99.png"/><Relationship Id="rId12" Type="http://schemas.openxmlformats.org/officeDocument/2006/relationships/image" Target="../media/image102.emf"/><Relationship Id="rId17" Type="http://schemas.openxmlformats.org/officeDocument/2006/relationships/image" Target="../media/image107.png"/><Relationship Id="rId2" Type="http://schemas.openxmlformats.org/officeDocument/2006/relationships/notesSlide" Target="../notesSlides/notesSlide52.xml"/><Relationship Id="rId16" Type="http://schemas.openxmlformats.org/officeDocument/2006/relationships/image" Target="../media/image106.wmf"/><Relationship Id="rId20"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1.png"/><Relationship Id="rId24" Type="http://schemas.openxmlformats.org/officeDocument/2006/relationships/image" Target="../media/image114.png"/><Relationship Id="rId5" Type="http://schemas.openxmlformats.org/officeDocument/2006/relationships/image" Target="../media/image87.png"/><Relationship Id="rId15" Type="http://schemas.openxmlformats.org/officeDocument/2006/relationships/image" Target="../media/image105.png"/><Relationship Id="rId23" Type="http://schemas.openxmlformats.org/officeDocument/2006/relationships/image" Target="../media/image113.png"/><Relationship Id="rId10" Type="http://schemas.openxmlformats.org/officeDocument/2006/relationships/image" Target="../media/image100.png"/><Relationship Id="rId19" Type="http://schemas.openxmlformats.org/officeDocument/2006/relationships/image" Target="../media/image109.emf"/><Relationship Id="rId4" Type="http://schemas.openxmlformats.org/officeDocument/2006/relationships/image" Target="../media/image97.png"/><Relationship Id="rId9" Type="http://schemas.openxmlformats.org/officeDocument/2006/relationships/image" Target="../media/image29.emf"/><Relationship Id="rId14" Type="http://schemas.openxmlformats.org/officeDocument/2006/relationships/image" Target="../media/image104.wmf"/><Relationship Id="rId22" Type="http://schemas.openxmlformats.org/officeDocument/2006/relationships/image" Target="../media/image112.png"/></Relationships>
</file>

<file path=ppt/slides/_rels/slide5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09.emf"/><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8.png"/><Relationship Id="rId7" Type="http://schemas.openxmlformats.org/officeDocument/2006/relationships/image" Target="../media/image121.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04.wmf"/><Relationship Id="rId4" Type="http://schemas.openxmlformats.org/officeDocument/2006/relationships/image" Target="../media/image119.png"/><Relationship Id="rId9" Type="http://schemas.openxmlformats.org/officeDocument/2006/relationships/image" Target="../media/image112.png"/></Relationships>
</file>

<file path=ppt/slides/_rels/slide55.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6.wmf"/><Relationship Id="rId7" Type="http://schemas.openxmlformats.org/officeDocument/2006/relationships/image" Target="../media/image29.emf"/><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122.png"/><Relationship Id="rId10" Type="http://schemas.openxmlformats.org/officeDocument/2006/relationships/image" Target="../media/image102.emf"/><Relationship Id="rId4" Type="http://schemas.openxmlformats.org/officeDocument/2006/relationships/image" Target="../media/image107.png"/><Relationship Id="rId9" Type="http://schemas.openxmlformats.org/officeDocument/2006/relationships/image" Target="../media/image125.png"/></Relationships>
</file>

<file path=ppt/slides/_rels/slide5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5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13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29.emf"/></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134.png"/></Relationships>
</file>

<file path=ppt/slides/_rels/slide62.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133.png"/><Relationship Id="rId4" Type="http://schemas.openxmlformats.org/officeDocument/2006/relationships/image" Target="../media/image132.png"/></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134.png"/></Relationships>
</file>

<file path=ppt/slides/_rels/slide6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33.png"/><Relationship Id="rId4" Type="http://schemas.openxmlformats.org/officeDocument/2006/relationships/image" Target="../media/image135.png"/></Relationships>
</file>

<file path=ppt/slides/_rels/slide6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36.png"/></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hyperlink" Target="https://www.ppc.go.jp/files/pdf/log_bunseki.pdf" TargetMode="External"/><Relationship Id="rId5" Type="http://schemas.openxmlformats.org/officeDocument/2006/relationships/image" Target="../media/image137.jpeg"/><Relationship Id="rId4" Type="http://schemas.openxmlformats.org/officeDocument/2006/relationships/image" Target="../media/image109.emf"/></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6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2.png"/><Relationship Id="rId4" Type="http://schemas.openxmlformats.org/officeDocument/2006/relationships/image" Target="../media/image14.jpe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s://www.ipa.go.jp/security/vuln/10threats2021.html" TargetMode="External"/><Relationship Id="rId5" Type="http://schemas.openxmlformats.org/officeDocument/2006/relationships/image" Target="../media/image145.png"/><Relationship Id="rId4" Type="http://schemas.openxmlformats.org/officeDocument/2006/relationships/image" Target="../media/image144.png"/></Relationships>
</file>

<file path=ppt/slides/_rels/slide7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54.png"/><Relationship Id="rId7" Type="http://schemas.openxmlformats.org/officeDocument/2006/relationships/hyperlink" Target="https://www.ipa.go.jp/security/vuln/10threats2021.html"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s>
</file>

<file path=ppt/slides/_rels/slide8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hyperlink" Target="https://www.ipa.go.jp/security/vuln/10threats2021.html"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63.png"/><Relationship Id="rId4" Type="http://schemas.openxmlformats.org/officeDocument/2006/relationships/image" Target="../media/image162.png"/></Relationships>
</file>

<file path=ppt/slides/_rels/slide8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165.png"/></Relationships>
</file>

<file path=ppt/slides/_rels/slide8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168.png"/><Relationship Id="rId4" Type="http://schemas.openxmlformats.org/officeDocument/2006/relationships/image" Target="../media/image167.png"/></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138.png"/><Relationship Id="rId5" Type="http://schemas.openxmlformats.org/officeDocument/2006/relationships/image" Target="../media/image171.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136.png"/></Relationships>
</file>

<file path=ppt/slides/_rels/slide92.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61.png"/></Relationships>
</file>

<file path=ppt/slides/_rels/slide9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3.xml"/><Relationship Id="rId1" Type="http://schemas.openxmlformats.org/officeDocument/2006/relationships/slideLayout" Target="../slideLayouts/slideLayout3.xml"/><Relationship Id="rId5" Type="http://schemas.openxmlformats.org/officeDocument/2006/relationships/image" Target="../media/image174.png"/><Relationship Id="rId4" Type="http://schemas.openxmlformats.org/officeDocument/2006/relationships/image" Target="../media/image173.png"/></Relationships>
</file>

<file path=ppt/slides/_rels/slide9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76.png"/></Relationships>
</file>

<file path=ppt/slides/_rels/slide9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136.png"/></Relationships>
</file>

<file path=ppt/slides/_rels/slide9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image" Target="../media/image177.png"/><Relationship Id="rId5" Type="http://schemas.openxmlformats.org/officeDocument/2006/relationships/image" Target="../media/image81.png"/><Relationship Id="rId4" Type="http://schemas.openxmlformats.org/officeDocument/2006/relationships/image" Target="../media/image133.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178.png"/></Relationships>
</file>

<file path=ppt/slides/_rels/slide98.x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notesSlide" Target="../notesSlides/notesSlide98.xml"/><Relationship Id="rId1" Type="http://schemas.openxmlformats.org/officeDocument/2006/relationships/slideLayout" Target="../slideLayouts/slideLayout5.xml"/><Relationship Id="rId4" Type="http://schemas.openxmlformats.org/officeDocument/2006/relationships/image" Target="../media/image180.emf"/></Relationships>
</file>

<file path=ppt/slides/_rels/slide99.x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881647"/>
            <a:ext cx="8420100" cy="628315"/>
          </a:xfrm>
          <a:ln>
            <a:solidFill>
              <a:schemeClr val="tx1"/>
            </a:solidFill>
            <a:prstDash val="solid"/>
          </a:ln>
        </p:spPr>
        <p:txBody>
          <a:bodyPr anchor="ctr">
            <a:noAutofit/>
          </a:bodyPr>
          <a:lstStyle/>
          <a:p>
            <a:pPr algn="dist"/>
            <a:r>
              <a:rPr lang="ja-JP" altLang="ja-JP" sz="2400" dirty="0" smtClean="0">
                <a:latin typeface="ＭＳ Ｐゴシック" panose="020B0600070205080204" pitchFamily="50" charset="-128"/>
                <a:ea typeface="ＭＳ Ｐゴシック" panose="020B0600070205080204" pitchFamily="50" charset="-128"/>
              </a:rPr>
              <a:t>特定個人情報の</a:t>
            </a:r>
            <a:r>
              <a:rPr lang="ja-JP" altLang="en-US" sz="2400" dirty="0" smtClean="0">
                <a:latin typeface="ＭＳ Ｐゴシック" panose="020B0600070205080204" pitchFamily="50" charset="-128"/>
                <a:ea typeface="ＭＳ Ｐゴシック" panose="020B0600070205080204" pitchFamily="50" charset="-128"/>
              </a:rPr>
              <a:t>適正な</a:t>
            </a:r>
            <a:r>
              <a:rPr lang="ja-JP" altLang="ja-JP" sz="2400" dirty="0" smtClean="0">
                <a:latin typeface="ＭＳ Ｐゴシック" panose="020B0600070205080204" pitchFamily="50" charset="-128"/>
                <a:ea typeface="ＭＳ Ｐゴシック" panose="020B0600070205080204" pitchFamily="50" charset="-128"/>
              </a:rPr>
              <a:t>取扱</a:t>
            </a:r>
            <a:r>
              <a:rPr lang="ja-JP" altLang="en-US" sz="2400" dirty="0" smtClean="0">
                <a:latin typeface="ＭＳ Ｐゴシック" panose="020B0600070205080204" pitchFamily="50" charset="-128"/>
                <a:ea typeface="ＭＳ Ｐゴシック" panose="020B0600070205080204" pitchFamily="50" charset="-128"/>
              </a:rPr>
              <a:t>いのための各種研修資料</a:t>
            </a:r>
            <a:endParaRPr lang="ja-JP" altLang="en-US" sz="24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4958662" y="5733256"/>
            <a:ext cx="4430045" cy="369332"/>
          </a:xfrm>
          <a:prstGeom prst="rect">
            <a:avLst/>
          </a:prstGeom>
          <a:noFill/>
        </p:spPr>
        <p:txBody>
          <a:bodyPr wrap="square" rtlCol="0">
            <a:spAutoFit/>
          </a:bodyPr>
          <a:lstStyle/>
          <a:p>
            <a:pPr algn="ctr"/>
            <a:r>
              <a:rPr lang="ja-JP" altLang="en-US" sz="1800" dirty="0">
                <a:latin typeface="ＭＳ Ｐゴシック" panose="020B0600070205080204" pitchFamily="50" charset="-128"/>
                <a:ea typeface="ＭＳ Ｐゴシック" panose="020B0600070205080204" pitchFamily="50" charset="-128"/>
              </a:rPr>
              <a:t>個人情報保護委員会事務局　</a:t>
            </a:r>
            <a:r>
              <a:rPr lang="ja-JP" altLang="en-US" dirty="0" smtClean="0">
                <a:latin typeface="ＭＳ Ｐゴシック" panose="020B0600070205080204" pitchFamily="50" charset="-128"/>
                <a:ea typeface="ＭＳ Ｐゴシック" panose="020B0600070205080204" pitchFamily="50" charset="-128"/>
              </a:rPr>
              <a:t>令和４</a:t>
            </a:r>
            <a:r>
              <a:rPr lang="ja-JP" altLang="en-US" sz="1800" dirty="0" smtClean="0">
                <a:latin typeface="ＭＳ Ｐゴシック" panose="020B0600070205080204" pitchFamily="50" charset="-128"/>
                <a:ea typeface="ＭＳ Ｐゴシック" panose="020B0600070205080204" pitchFamily="50" charset="-128"/>
              </a:rPr>
              <a:t>年</a:t>
            </a:r>
            <a:r>
              <a:rPr lang="ja-JP" altLang="en-US" dirty="0">
                <a:latin typeface="ＭＳ Ｐゴシック" panose="020B0600070205080204" pitchFamily="50" charset="-128"/>
                <a:ea typeface="ＭＳ Ｐゴシック" panose="020B0600070205080204" pitchFamily="50" charset="-128"/>
              </a:rPr>
              <a:t>３</a:t>
            </a:r>
            <a:r>
              <a:rPr lang="ja-JP" altLang="en-US" sz="1800" dirty="0" smtClean="0">
                <a:latin typeface="ＭＳ Ｐゴシック" panose="020B0600070205080204" pitchFamily="50" charset="-128"/>
                <a:ea typeface="ＭＳ Ｐゴシック" panose="020B0600070205080204" pitchFamily="50" charset="-128"/>
              </a:rPr>
              <a:t>月</a:t>
            </a:r>
            <a:endParaRPr lang="ja-JP" altLang="en-US" sz="1800" dirty="0">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79" y="515736"/>
            <a:ext cx="1282701" cy="85083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252" y="3788806"/>
            <a:ext cx="1136788" cy="159441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7932" y="710477"/>
            <a:ext cx="1632388" cy="2289519"/>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681" y="1442720"/>
            <a:ext cx="1267393" cy="1271006"/>
          </a:xfrm>
          <a:prstGeom prst="rect">
            <a:avLst/>
          </a:prstGeom>
        </p:spPr>
      </p:pic>
      <p:pic>
        <p:nvPicPr>
          <p:cNvPr id="13" name="図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57610" y="3822082"/>
            <a:ext cx="1253510" cy="1620142"/>
          </a:xfrm>
          <a:prstGeom prst="rect">
            <a:avLst/>
          </a:prstGeom>
        </p:spPr>
      </p:pic>
      <p:pic>
        <p:nvPicPr>
          <p:cNvPr id="14" name="図 13"/>
          <p:cNvPicPr preferRelativeResize="0">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2364" y="1386902"/>
            <a:ext cx="1048596" cy="1363974"/>
          </a:xfrm>
          <a:prstGeom prst="rect">
            <a:avLst/>
          </a:prstGeom>
          <a:noFill/>
          <a:ln>
            <a:noFill/>
          </a:ln>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5578" y="3808410"/>
            <a:ext cx="996342" cy="1397426"/>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4899" y="3471266"/>
            <a:ext cx="1482370" cy="2079110"/>
          </a:xfrm>
          <a:prstGeom prst="rect">
            <a:avLst/>
          </a:prstGeom>
        </p:spPr>
      </p:pic>
      <p:pic>
        <p:nvPicPr>
          <p:cNvPr id="17" name="図 1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950114" y="1366582"/>
            <a:ext cx="1184870" cy="1543878"/>
          </a:xfrm>
          <a:prstGeom prst="rect">
            <a:avLst/>
          </a:prstGeom>
        </p:spPr>
      </p:pic>
    </p:spTree>
    <p:extLst>
      <p:ext uri="{BB962C8B-B14F-4D97-AF65-F5344CB8AC3E}">
        <p14:creationId xmlns:p14="http://schemas.microsoft.com/office/powerpoint/2010/main" val="13842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nodeType="clickEffect">
                                  <p:stCondLst>
                                    <p:cond delay="0"/>
                                  </p:stCondLst>
                                  <p:childTnLst>
                                    <p:animRot by="120000">
                                      <p:cBhvr>
                                        <p:cTn id="72" dur="100" fill="hold">
                                          <p:stCondLst>
                                            <p:cond delay="0"/>
                                          </p:stCondLst>
                                        </p:cTn>
                                        <p:tgtEl>
                                          <p:spTgt spid="13"/>
                                        </p:tgtEl>
                                        <p:attrNameLst>
                                          <p:attrName>r</p:attrName>
                                        </p:attrNameLst>
                                      </p:cBhvr>
                                    </p:animRot>
                                    <p:animRot by="-240000">
                                      <p:cBhvr>
                                        <p:cTn id="73" dur="200" fill="hold">
                                          <p:stCondLst>
                                            <p:cond delay="200"/>
                                          </p:stCondLst>
                                        </p:cTn>
                                        <p:tgtEl>
                                          <p:spTgt spid="13"/>
                                        </p:tgtEl>
                                        <p:attrNameLst>
                                          <p:attrName>r</p:attrName>
                                        </p:attrNameLst>
                                      </p:cBhvr>
                                    </p:animRot>
                                    <p:animRot by="240000">
                                      <p:cBhvr>
                                        <p:cTn id="74" dur="200" fill="hold">
                                          <p:stCondLst>
                                            <p:cond delay="400"/>
                                          </p:stCondLst>
                                        </p:cTn>
                                        <p:tgtEl>
                                          <p:spTgt spid="13"/>
                                        </p:tgtEl>
                                        <p:attrNameLst>
                                          <p:attrName>r</p:attrName>
                                        </p:attrNameLst>
                                      </p:cBhvr>
                                    </p:animRot>
                                    <p:animRot by="-240000">
                                      <p:cBhvr>
                                        <p:cTn id="75" dur="200" fill="hold">
                                          <p:stCondLst>
                                            <p:cond delay="600"/>
                                          </p:stCondLst>
                                        </p:cTn>
                                        <p:tgtEl>
                                          <p:spTgt spid="13"/>
                                        </p:tgtEl>
                                        <p:attrNameLst>
                                          <p:attrName>r</p:attrName>
                                        </p:attrNameLst>
                                      </p:cBhvr>
                                    </p:animRot>
                                    <p:animRot by="120000">
                                      <p:cBhvr>
                                        <p:cTn id="76" dur="200" fill="hold">
                                          <p:stCondLst>
                                            <p:cond delay="800"/>
                                          </p:stCondLst>
                                        </p:cTn>
                                        <p:tgtEl>
                                          <p:spTgt spid="13"/>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15"/>
                                        </p:tgtEl>
                                        <p:attrNameLst>
                                          <p:attrName>r</p:attrName>
                                        </p:attrNameLst>
                                      </p:cBhvr>
                                    </p:animRot>
                                    <p:animRot by="-240000">
                                      <p:cBhvr>
                                        <p:cTn id="79" dur="200" fill="hold">
                                          <p:stCondLst>
                                            <p:cond delay="200"/>
                                          </p:stCondLst>
                                        </p:cTn>
                                        <p:tgtEl>
                                          <p:spTgt spid="15"/>
                                        </p:tgtEl>
                                        <p:attrNameLst>
                                          <p:attrName>r</p:attrName>
                                        </p:attrNameLst>
                                      </p:cBhvr>
                                    </p:animRot>
                                    <p:animRot by="240000">
                                      <p:cBhvr>
                                        <p:cTn id="80" dur="200" fill="hold">
                                          <p:stCondLst>
                                            <p:cond delay="400"/>
                                          </p:stCondLst>
                                        </p:cTn>
                                        <p:tgtEl>
                                          <p:spTgt spid="15"/>
                                        </p:tgtEl>
                                        <p:attrNameLst>
                                          <p:attrName>r</p:attrName>
                                        </p:attrNameLst>
                                      </p:cBhvr>
                                    </p:animRot>
                                    <p:animRot by="-240000">
                                      <p:cBhvr>
                                        <p:cTn id="81" dur="200" fill="hold">
                                          <p:stCondLst>
                                            <p:cond delay="600"/>
                                          </p:stCondLst>
                                        </p:cTn>
                                        <p:tgtEl>
                                          <p:spTgt spid="15"/>
                                        </p:tgtEl>
                                        <p:attrNameLst>
                                          <p:attrName>r</p:attrName>
                                        </p:attrNameLst>
                                      </p:cBhvr>
                                    </p:animRot>
                                    <p:animRot by="120000">
                                      <p:cBhvr>
                                        <p:cTn id="82" dur="200" fill="hold">
                                          <p:stCondLst>
                                            <p:cond delay="800"/>
                                          </p:stCondLst>
                                        </p:cTn>
                                        <p:tgtEl>
                                          <p:spTgt spid="15"/>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16"/>
                                        </p:tgtEl>
                                        <p:attrNameLst>
                                          <p:attrName>r</p:attrName>
                                        </p:attrNameLst>
                                      </p:cBhvr>
                                    </p:animRot>
                                    <p:animRot by="-240000">
                                      <p:cBhvr>
                                        <p:cTn id="85" dur="200" fill="hold">
                                          <p:stCondLst>
                                            <p:cond delay="200"/>
                                          </p:stCondLst>
                                        </p:cTn>
                                        <p:tgtEl>
                                          <p:spTgt spid="16"/>
                                        </p:tgtEl>
                                        <p:attrNameLst>
                                          <p:attrName>r</p:attrName>
                                        </p:attrNameLst>
                                      </p:cBhvr>
                                    </p:animRot>
                                    <p:animRot by="240000">
                                      <p:cBhvr>
                                        <p:cTn id="86" dur="200" fill="hold">
                                          <p:stCondLst>
                                            <p:cond delay="400"/>
                                          </p:stCondLst>
                                        </p:cTn>
                                        <p:tgtEl>
                                          <p:spTgt spid="16"/>
                                        </p:tgtEl>
                                        <p:attrNameLst>
                                          <p:attrName>r</p:attrName>
                                        </p:attrNameLst>
                                      </p:cBhvr>
                                    </p:animRot>
                                    <p:animRot by="-240000">
                                      <p:cBhvr>
                                        <p:cTn id="87" dur="200" fill="hold">
                                          <p:stCondLst>
                                            <p:cond delay="600"/>
                                          </p:stCondLst>
                                        </p:cTn>
                                        <p:tgtEl>
                                          <p:spTgt spid="16"/>
                                        </p:tgtEl>
                                        <p:attrNameLst>
                                          <p:attrName>r</p:attrName>
                                        </p:attrNameLst>
                                      </p:cBhvr>
                                    </p:animRot>
                                    <p:animRot by="120000">
                                      <p:cBhvr>
                                        <p:cTn id="88" dur="200" fill="hold">
                                          <p:stCondLst>
                                            <p:cond delay="800"/>
                                          </p:stCondLst>
                                        </p:cTn>
                                        <p:tgtEl>
                                          <p:spTgt spid="16"/>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10"/>
                                        </p:tgtEl>
                                        <p:attrNameLst>
                                          <p:attrName>r</p:attrName>
                                        </p:attrNameLst>
                                      </p:cBhvr>
                                    </p:animRot>
                                    <p:animRot by="-240000">
                                      <p:cBhvr>
                                        <p:cTn id="91" dur="200" fill="hold">
                                          <p:stCondLst>
                                            <p:cond delay="200"/>
                                          </p:stCondLst>
                                        </p:cTn>
                                        <p:tgtEl>
                                          <p:spTgt spid="10"/>
                                        </p:tgtEl>
                                        <p:attrNameLst>
                                          <p:attrName>r</p:attrName>
                                        </p:attrNameLst>
                                      </p:cBhvr>
                                    </p:animRot>
                                    <p:animRot by="240000">
                                      <p:cBhvr>
                                        <p:cTn id="92" dur="200" fill="hold">
                                          <p:stCondLst>
                                            <p:cond delay="400"/>
                                          </p:stCondLst>
                                        </p:cTn>
                                        <p:tgtEl>
                                          <p:spTgt spid="10"/>
                                        </p:tgtEl>
                                        <p:attrNameLst>
                                          <p:attrName>r</p:attrName>
                                        </p:attrNameLst>
                                      </p:cBhvr>
                                    </p:animRot>
                                    <p:animRot by="-240000">
                                      <p:cBhvr>
                                        <p:cTn id="93" dur="200" fill="hold">
                                          <p:stCondLst>
                                            <p:cond delay="600"/>
                                          </p:stCondLst>
                                        </p:cTn>
                                        <p:tgtEl>
                                          <p:spTgt spid="10"/>
                                        </p:tgtEl>
                                        <p:attrNameLst>
                                          <p:attrName>r</p:attrName>
                                        </p:attrNameLst>
                                      </p:cBhvr>
                                    </p:animRot>
                                    <p:animRot by="120000">
                                      <p:cBhvr>
                                        <p:cTn id="9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70000" y="304278"/>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70000" y="741679"/>
            <a:ext cx="9298868" cy="4644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１－５　マイナンバーカード</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74769" y="2229526"/>
            <a:ext cx="3024000" cy="504000"/>
          </a:xfrm>
          <a:prstGeom prst="roundRect">
            <a:avLst/>
          </a:prstGeom>
          <a:solidFill>
            <a:srgbClr val="70AD47">
              <a:lumMod val="20000"/>
              <a:lumOff val="80000"/>
            </a:srgbClr>
          </a:solid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マイナンバーカードの特徴</a:t>
            </a:r>
          </a:p>
        </p:txBody>
      </p:sp>
      <p:sp>
        <p:nvSpPr>
          <p:cNvPr id="19" name="楕円 18"/>
          <p:cNvSpPr/>
          <p:nvPr/>
        </p:nvSpPr>
        <p:spPr>
          <a:xfrm>
            <a:off x="304007" y="2864352"/>
            <a:ext cx="4536000" cy="972000"/>
          </a:xfrm>
          <a:prstGeom prst="ellipse">
            <a:avLst/>
          </a:prstGeom>
          <a:solidFill>
            <a:sysClr val="window" lastClr="FFFFFF"/>
          </a:solidFill>
          <a:ln w="38100" cap="flat" cmpd="sng" algn="ctr">
            <a:solidFill>
              <a:srgbClr val="00B050"/>
            </a:solidFill>
            <a:prstDash val="solid"/>
            <a:miter lim="800000"/>
          </a:ln>
          <a:effectLst/>
        </p:spPr>
        <p:txBody>
          <a:bodyPr lIns="36000" rIns="36000" rtlCol="0" anchor="ctr"/>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 name="楕円 19"/>
          <p:cNvSpPr/>
          <p:nvPr/>
        </p:nvSpPr>
        <p:spPr>
          <a:xfrm>
            <a:off x="4961849" y="2824598"/>
            <a:ext cx="4536000" cy="1008000"/>
          </a:xfrm>
          <a:prstGeom prst="ellipse">
            <a:avLst/>
          </a:prstGeom>
          <a:solidFill>
            <a:sysClr val="window" lastClr="FFFFFF"/>
          </a:solidFill>
          <a:ln w="38100" cap="flat" cmpd="sng" algn="ctr">
            <a:solidFill>
              <a:srgbClr val="00B050"/>
            </a:solidFill>
            <a:prstDash val="solid"/>
            <a:miter lim="800000"/>
          </a:ln>
          <a:effectLst/>
        </p:spPr>
        <p:txBody>
          <a:bodyPr lIns="36000" rIns="36000" rtlCol="0" anchor="ctr"/>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pSp>
        <p:nvGrpSpPr>
          <p:cNvPr id="10" name="グループ化 9"/>
          <p:cNvGrpSpPr/>
          <p:nvPr/>
        </p:nvGrpSpPr>
        <p:grpSpPr>
          <a:xfrm>
            <a:off x="3566124" y="2084746"/>
            <a:ext cx="2622864" cy="971592"/>
            <a:chOff x="6571998" y="3577273"/>
            <a:chExt cx="2859608" cy="1149902"/>
          </a:xfrm>
        </p:grpSpPr>
        <p:grpSp>
          <p:nvGrpSpPr>
            <p:cNvPr id="11" name="グループ化 10"/>
            <p:cNvGrpSpPr/>
            <p:nvPr/>
          </p:nvGrpSpPr>
          <p:grpSpPr>
            <a:xfrm>
              <a:off x="6571998" y="3577273"/>
              <a:ext cx="2859608" cy="1149902"/>
              <a:chOff x="6919944" y="4175490"/>
              <a:chExt cx="2225694" cy="813629"/>
            </a:xfrm>
          </p:grpSpPr>
          <p:grpSp>
            <p:nvGrpSpPr>
              <p:cNvPr id="14" name="グループ化 13"/>
              <p:cNvGrpSpPr/>
              <p:nvPr/>
            </p:nvGrpSpPr>
            <p:grpSpPr>
              <a:xfrm>
                <a:off x="6919944" y="4392149"/>
                <a:ext cx="2225694" cy="596970"/>
                <a:chOff x="7495504" y="4436885"/>
                <a:chExt cx="2225694" cy="596970"/>
              </a:xfrm>
            </p:grpSpPr>
            <p:pic>
              <p:nvPicPr>
                <p:cNvPr id="16"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5504" y="4436885"/>
                  <a:ext cx="1029012" cy="5955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2609" y="4439185"/>
                  <a:ext cx="1018589" cy="5946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bwMode="auto">
              <a:xfrm>
                <a:off x="7203725" y="4175490"/>
                <a:ext cx="1725165" cy="307744"/>
              </a:xfrm>
              <a:prstGeom prst="rect">
                <a:avLst/>
              </a:prstGeom>
              <a:noFill/>
              <a:ln w="9525" algn="ctr">
                <a:noFill/>
                <a:miter lim="800000"/>
                <a:headEnd/>
                <a:tailEnd/>
              </a:ln>
              <a:effectLst/>
            </p:spPr>
            <p:txBody>
              <a:bodyPr wrap="square" lIns="91406" tIns="45704" rIns="91406" bIns="45704"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マイ</a:t>
                </a:r>
                <a:r>
                  <a:rPr kumimoji="1" lang="ja-JP" altLang="en-US" sz="14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ナンバ</a:t>
                </a:r>
                <a:r>
                  <a:rPr kumimoji="1" lang="ja-JP" altLang="en-US" sz="1400" b="0" i="0" u="none" strike="noStrike" kern="120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ーカード</a:t>
                </a:r>
              </a:p>
            </p:txBody>
          </p:sp>
        </p:grpSp>
        <p:sp>
          <p:nvSpPr>
            <p:cNvPr id="12" name="角丸四角形 11"/>
            <p:cNvSpPr/>
            <p:nvPr/>
          </p:nvSpPr>
          <p:spPr>
            <a:xfrm>
              <a:off x="6586589" y="3880471"/>
              <a:ext cx="1307498" cy="844706"/>
            </a:xfrm>
            <a:prstGeom prst="roundRect">
              <a:avLst>
                <a:gd name="adj" fmla="val 492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8122904" y="3880471"/>
              <a:ext cx="1307498" cy="844706"/>
            </a:xfrm>
            <a:prstGeom prst="roundRect">
              <a:avLst>
                <a:gd name="adj" fmla="val 492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1" name="角丸四角形 20"/>
          <p:cNvSpPr/>
          <p:nvPr/>
        </p:nvSpPr>
        <p:spPr>
          <a:xfrm>
            <a:off x="270000" y="3958682"/>
            <a:ext cx="3024000" cy="504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マイナンバーカードの利活用</a:t>
            </a:r>
          </a:p>
        </p:txBody>
      </p:sp>
      <p:sp>
        <p:nvSpPr>
          <p:cNvPr id="23" name="楕円 22"/>
          <p:cNvSpPr/>
          <p:nvPr/>
        </p:nvSpPr>
        <p:spPr>
          <a:xfrm>
            <a:off x="306257" y="4536000"/>
            <a:ext cx="3096000" cy="1007355"/>
          </a:xfrm>
          <a:prstGeom prst="ellipse">
            <a:avLst/>
          </a:prstGeom>
          <a:solidFill>
            <a:sysClr val="window" lastClr="FFFFFF"/>
          </a:solidFill>
          <a:ln w="38100" cap="flat" cmpd="sng" algn="ctr">
            <a:solidFill>
              <a:srgbClr val="FFC000"/>
            </a:solidFill>
            <a:prstDash val="solid"/>
            <a:miter lim="800000"/>
          </a:ln>
          <a:effectLst/>
        </p:spPr>
        <p:txBody>
          <a:bodyPr lIns="36000" tIns="36000" r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smtClean="0">
              <a:ln>
                <a:noFill/>
              </a:ln>
              <a:solidFill>
                <a:prstClr val="black"/>
              </a:solidFill>
              <a:effectLst/>
              <a:uLnTx/>
              <a:uFillTx/>
              <a:latin typeface="+mj-ea"/>
              <a:ea typeface="+mj-ea"/>
              <a:cs typeface="+mn-cs"/>
            </a:endParaRPr>
          </a:p>
        </p:txBody>
      </p:sp>
      <p:pic>
        <p:nvPicPr>
          <p:cNvPr id="24"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15" b="95361" l="1205" r="98394">
                        <a14:backgroundMark x1="10442" y1="3093" x2="10442" y2="3093"/>
                      </a14:backgroundRemoval>
                    </a14:imgEffect>
                  </a14:imgLayer>
                </a14:imgProps>
              </a:ext>
              <a:ext uri="{28A0092B-C50C-407E-A947-70E740481C1C}">
                <a14:useLocalDpi xmlns:a14="http://schemas.microsoft.com/office/drawing/2010/main" val="0"/>
              </a:ext>
            </a:extLst>
          </a:blip>
          <a:srcRect/>
          <a:stretch>
            <a:fillRect/>
          </a:stretch>
        </p:blipFill>
        <p:spPr bwMode="auto">
          <a:xfrm>
            <a:off x="2429884" y="5162762"/>
            <a:ext cx="1134767" cy="884115"/>
          </a:xfrm>
          <a:prstGeom prst="rect">
            <a:avLst/>
          </a:prstGeom>
          <a:noFill/>
          <a:ln>
            <a:noFill/>
          </a:ln>
        </p:spPr>
      </p:pic>
      <p:sp>
        <p:nvSpPr>
          <p:cNvPr id="25" name="楕円 24"/>
          <p:cNvSpPr/>
          <p:nvPr/>
        </p:nvSpPr>
        <p:spPr>
          <a:xfrm>
            <a:off x="3470423" y="4500000"/>
            <a:ext cx="3096000" cy="1008000"/>
          </a:xfrm>
          <a:prstGeom prst="ellipse">
            <a:avLst/>
          </a:prstGeom>
          <a:solidFill>
            <a:sysClr val="window" lastClr="FFFFFF"/>
          </a:solidFill>
          <a:ln w="38100" cap="flat" cmpd="sng" algn="ctr">
            <a:solidFill>
              <a:srgbClr val="FFC000"/>
            </a:solidFill>
            <a:prstDash val="solid"/>
            <a:miter lim="800000"/>
          </a:ln>
          <a:effectLst/>
        </p:spPr>
        <p:txBody>
          <a:bodyPr lIns="72000" tIns="36000" rIns="72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mj-ea"/>
              <a:ea typeface="+mj-ea"/>
              <a:cs typeface="+mn-cs"/>
            </a:endParaRPr>
          </a:p>
        </p:txBody>
      </p:sp>
      <p:pic>
        <p:nvPicPr>
          <p:cNvPr id="26" name="図 25"/>
          <p:cNvPicPr>
            <a:picLocks noChangeAspect="1"/>
          </p:cNvPicPr>
          <p:nvPr/>
        </p:nvPicPr>
        <p:blipFill>
          <a:blip r:embed="rId7"/>
          <a:stretch>
            <a:fillRect/>
          </a:stretch>
        </p:blipFill>
        <p:spPr>
          <a:xfrm>
            <a:off x="5421030" y="5260957"/>
            <a:ext cx="1197651" cy="882319"/>
          </a:xfrm>
          <a:prstGeom prst="rect">
            <a:avLst/>
          </a:prstGeom>
        </p:spPr>
      </p:pic>
      <p:sp>
        <p:nvSpPr>
          <p:cNvPr id="27" name="楕円 26"/>
          <p:cNvSpPr/>
          <p:nvPr/>
        </p:nvSpPr>
        <p:spPr>
          <a:xfrm>
            <a:off x="6623342" y="4500000"/>
            <a:ext cx="3096000" cy="1008000"/>
          </a:xfrm>
          <a:prstGeom prst="ellipse">
            <a:avLst/>
          </a:prstGeom>
          <a:solidFill>
            <a:sysClr val="window" lastClr="FFFFFF"/>
          </a:solidFill>
          <a:ln w="38100" cap="flat" cmpd="sng" algn="ctr">
            <a:solidFill>
              <a:srgbClr val="FFC000"/>
            </a:solidFill>
            <a:prstDash val="solid"/>
            <a:miter lim="800000"/>
          </a:ln>
          <a:effectLst/>
        </p:spPr>
        <p:txBody>
          <a:bodyPr lIns="0" tIns="36000" rIns="0" b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smtClean="0">
              <a:ln>
                <a:noFill/>
              </a:ln>
              <a:solidFill>
                <a:prstClr val="black"/>
              </a:solidFill>
              <a:effectLst/>
              <a:uLnTx/>
              <a:uFillTx/>
              <a:latin typeface="+mj-ea"/>
              <a:ea typeface="+mj-ea"/>
              <a:cs typeface="+mn-cs"/>
            </a:endParaRPr>
          </a:p>
        </p:txBody>
      </p:sp>
      <p:pic>
        <p:nvPicPr>
          <p:cNvPr id="28" name="図 27"/>
          <p:cNvPicPr>
            <a:picLocks noChangeAspect="1"/>
          </p:cNvPicPr>
          <p:nvPr/>
        </p:nvPicPr>
        <p:blipFill>
          <a:blip r:embed="rId8"/>
          <a:stretch>
            <a:fillRect/>
          </a:stretch>
        </p:blipFill>
        <p:spPr>
          <a:xfrm>
            <a:off x="8517204" y="5342445"/>
            <a:ext cx="883419" cy="574857"/>
          </a:xfrm>
          <a:prstGeom prst="rect">
            <a:avLst/>
          </a:prstGeom>
        </p:spPr>
      </p:pic>
      <p:sp>
        <p:nvSpPr>
          <p:cNvPr id="30" name="四角形吹き出し 29"/>
          <p:cNvSpPr/>
          <p:nvPr/>
        </p:nvSpPr>
        <p:spPr>
          <a:xfrm>
            <a:off x="274599" y="1300706"/>
            <a:ext cx="7897126" cy="756000"/>
          </a:xfrm>
          <a:prstGeom prst="wedgeRectCallout">
            <a:avLst>
              <a:gd name="adj1" fmla="val 56460"/>
              <a:gd name="adj2" fmla="val 9328"/>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n-ea"/>
                <a:cs typeface="+mn-cs"/>
              </a:rPr>
              <a:t>マイナンバーカードは、マイナンバーが記載されたカードで、</a:t>
            </a:r>
            <a:r>
              <a:rPr kumimoji="1" lang="ja-JP" altLang="en-US" sz="1600" b="0" i="0" u="sng" strike="noStrike" kern="0" cap="none" spc="0" normalizeH="0" baseline="0" noProof="0" dirty="0" smtClean="0">
                <a:ln>
                  <a:noFill/>
                </a:ln>
                <a:solidFill>
                  <a:srgbClr val="FF0000"/>
                </a:solidFill>
                <a:effectLst/>
                <a:uLnTx/>
                <a:uFillTx/>
                <a:latin typeface="+mn-ea"/>
                <a:cs typeface="+mn-cs"/>
              </a:rPr>
              <a:t>公的な身分証明書</a:t>
            </a:r>
            <a:r>
              <a:rPr kumimoji="1" lang="ja-JP" altLang="en-US" sz="1600" b="0" i="0" u="none" strike="noStrike" kern="0" cap="none" spc="0" normalizeH="0" baseline="0" noProof="0" dirty="0" smtClean="0">
                <a:ln>
                  <a:noFill/>
                </a:ln>
                <a:solidFill>
                  <a:prstClr val="black"/>
                </a:solidFill>
                <a:effectLst/>
                <a:uLnTx/>
                <a:uFillTx/>
                <a:latin typeface="+mn-ea"/>
                <a:cs typeface="+mn-cs"/>
              </a:rPr>
              <a:t>として利用されるほか、様々な用途に利用が可能です。市区町村に申請すると交付されます。</a:t>
            </a:r>
            <a:endParaRPr kumimoji="1" lang="en-US" altLang="ja-JP" sz="1600" b="0" i="0" u="none" strike="noStrike" kern="0" cap="none" spc="0" normalizeH="0" baseline="0" noProof="0" dirty="0" smtClean="0">
              <a:ln>
                <a:noFill/>
              </a:ln>
              <a:solidFill>
                <a:prstClr val="black"/>
              </a:solidFill>
              <a:effectLst/>
              <a:uLnTx/>
              <a:uFillTx/>
              <a:latin typeface="+mn-ea"/>
              <a:cs typeface="+mn-cs"/>
            </a:endParaRPr>
          </a:p>
        </p:txBody>
      </p:sp>
      <p:pic>
        <p:nvPicPr>
          <p:cNvPr id="7" name="Picture 8"/>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343" b="89792" l="2913" r="96359">
                        <a14:foregroundMark x1="31311" y1="38408" x2="38592" y2="55709"/>
                        <a14:foregroundMark x1="40534" y1="56747" x2="61408" y2="55709"/>
                        <a14:foregroundMark x1="63835" y1="53287" x2="63835" y2="44983"/>
                        <a14:foregroundMark x1="63350" y1="46713" x2="63350" y2="39100"/>
                        <a14:foregroundMark x1="6553" y1="46367" x2="6553" y2="46367"/>
                        <a14:foregroundMark x1="10437" y1="47751" x2="13350" y2="47059"/>
                        <a14:foregroundMark x1="14320" y1="47059" x2="14320" y2="47059"/>
                        <a14:foregroundMark x1="81796" y1="54325" x2="81796" y2="54325"/>
                      </a14:backgroundRemoval>
                    </a14:imgEffect>
                  </a14:imgLayer>
                </a14:imgProps>
              </a:ext>
            </a:extLst>
          </a:blip>
          <a:srcRect/>
          <a:stretch>
            <a:fillRect/>
          </a:stretch>
        </p:blipFill>
        <p:spPr bwMode="auto">
          <a:xfrm>
            <a:off x="8659386" y="916027"/>
            <a:ext cx="1116000" cy="1669976"/>
          </a:xfrm>
          <a:prstGeom prst="rect">
            <a:avLst/>
          </a:prstGeom>
          <a:noFill/>
          <a:ln w="9525">
            <a:noFill/>
            <a:miter lim="800000"/>
            <a:headEnd/>
            <a:tailEnd/>
          </a:ln>
        </p:spPr>
      </p:pic>
      <p:sp>
        <p:nvSpPr>
          <p:cNvPr id="31"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a:t>
            </a:r>
          </a:p>
        </p:txBody>
      </p:sp>
      <p:sp>
        <p:nvSpPr>
          <p:cNvPr id="2" name="正方形/長方形 1"/>
          <p:cNvSpPr/>
          <p:nvPr/>
        </p:nvSpPr>
        <p:spPr>
          <a:xfrm>
            <a:off x="1064278" y="3060000"/>
            <a:ext cx="3060838" cy="630942"/>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ＭＳ Ｐゴシック" panose="020B0600070205080204" pitchFamily="50" charset="-128"/>
              </a:rPr>
              <a:t>顔写真付きのプラスチック製カードで</a:t>
            </a:r>
            <a:r>
              <a:rPr kumimoji="1" lang="ja-JP" altLang="en-US" sz="1400" kern="0" dirty="0" smtClean="0">
                <a:solidFill>
                  <a:prstClr val="black"/>
                </a:solidFill>
                <a:latin typeface="ＭＳ Ｐゴシック" panose="020B0600070205080204" pitchFamily="50" charset="-128"/>
              </a:rPr>
              <a:t>、</a:t>
            </a:r>
            <a:endParaRPr kumimoji="1" lang="en-US" altLang="ja-JP" sz="1400" kern="0" dirty="0" smtClean="0">
              <a:solidFill>
                <a:prstClr val="black"/>
              </a:solidFill>
              <a:latin typeface="ＭＳ Ｐゴシック" panose="020B0600070205080204" pitchFamily="50" charset="-128"/>
            </a:endParaRPr>
          </a:p>
          <a:p>
            <a:pPr lvl="0" defTabSz="914400" fontAlgn="base">
              <a:lnSpc>
                <a:spcPts val="1800"/>
              </a:lnSpc>
              <a:spcBef>
                <a:spcPts val="600"/>
              </a:spcBef>
              <a:spcAft>
                <a:spcPct val="0"/>
              </a:spcAft>
              <a:defRPr/>
            </a:pPr>
            <a:r>
              <a:rPr kumimoji="1" lang="ja-JP" altLang="en-US" sz="1400" kern="0" dirty="0" smtClean="0">
                <a:solidFill>
                  <a:prstClr val="black"/>
                </a:solidFill>
                <a:latin typeface="ＭＳ Ｐゴシック" panose="020B0600070205080204" pitchFamily="50" charset="-128"/>
              </a:rPr>
              <a:t>マイナンバー</a:t>
            </a:r>
            <a:r>
              <a:rPr kumimoji="1" lang="ja-JP" altLang="en-US" sz="1400" kern="0" dirty="0">
                <a:solidFill>
                  <a:prstClr val="black"/>
                </a:solidFill>
                <a:latin typeface="ＭＳ Ｐゴシック" panose="020B0600070205080204" pitchFamily="50" charset="-128"/>
              </a:rPr>
              <a:t>を裏面に記載。</a:t>
            </a:r>
            <a:endParaRPr kumimoji="1" lang="en-US" altLang="ja-JP" sz="1400" kern="0" dirty="0">
              <a:solidFill>
                <a:prstClr val="black"/>
              </a:solidFill>
              <a:latin typeface="ＭＳ Ｐゴシック" panose="020B0600070205080204" pitchFamily="50" charset="-128"/>
            </a:endParaRPr>
          </a:p>
        </p:txBody>
      </p:sp>
      <p:sp>
        <p:nvSpPr>
          <p:cNvPr id="3" name="正方形/長方形 2"/>
          <p:cNvSpPr/>
          <p:nvPr/>
        </p:nvSpPr>
        <p:spPr>
          <a:xfrm>
            <a:off x="5640684" y="3060000"/>
            <a:ext cx="3405518" cy="630942"/>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ＭＳ Ｐゴシック" panose="020B0600070205080204" pitchFamily="50" charset="-128"/>
              </a:rPr>
              <a:t>ＩＣチップ内に電子的に個人を認証する</a:t>
            </a:r>
            <a:r>
              <a:rPr kumimoji="1" lang="ja-JP" altLang="en-US" sz="1400" kern="0" dirty="0" smtClean="0">
                <a:solidFill>
                  <a:prstClr val="black"/>
                </a:solidFill>
                <a:latin typeface="ＭＳ Ｐゴシック" panose="020B0600070205080204" pitchFamily="50" charset="-128"/>
              </a:rPr>
              <a:t>機能</a:t>
            </a:r>
            <a:endParaRPr kumimoji="1" lang="en-US" altLang="ja-JP" sz="1400" kern="0" dirty="0" smtClean="0">
              <a:solidFill>
                <a:prstClr val="black"/>
              </a:solidFill>
              <a:latin typeface="ＭＳ Ｐゴシック" panose="020B0600070205080204" pitchFamily="50" charset="-128"/>
            </a:endParaRPr>
          </a:p>
          <a:p>
            <a:pPr lvl="0" defTabSz="914400" fontAlgn="base">
              <a:lnSpc>
                <a:spcPts val="1800"/>
              </a:lnSpc>
              <a:spcBef>
                <a:spcPts val="600"/>
              </a:spcBef>
              <a:spcAft>
                <a:spcPct val="0"/>
              </a:spcAft>
              <a:defRPr/>
            </a:pPr>
            <a:r>
              <a:rPr kumimoji="1" lang="ja-JP" altLang="en-US" sz="1400" kern="0" dirty="0" smtClean="0">
                <a:solidFill>
                  <a:prstClr val="black"/>
                </a:solidFill>
                <a:latin typeface="ＭＳ Ｐゴシック" panose="020B0600070205080204" pitchFamily="50" charset="-128"/>
              </a:rPr>
              <a:t>（</a:t>
            </a:r>
            <a:r>
              <a:rPr kumimoji="1" lang="ja-JP" altLang="en-US" sz="1400" kern="0" dirty="0">
                <a:solidFill>
                  <a:prstClr val="black"/>
                </a:solidFill>
                <a:latin typeface="ＭＳ Ｐゴシック" panose="020B0600070205080204" pitchFamily="50" charset="-128"/>
              </a:rPr>
              <a:t>電子証明書）を搭載。</a:t>
            </a:r>
            <a:endParaRPr kumimoji="1" lang="en-US" altLang="ja-JP" sz="1400" kern="0" dirty="0">
              <a:solidFill>
                <a:prstClr val="black"/>
              </a:solidFill>
              <a:latin typeface="ＭＳ Ｐゴシック" panose="020B0600070205080204" pitchFamily="50" charset="-128"/>
            </a:endParaRPr>
          </a:p>
        </p:txBody>
      </p:sp>
      <p:sp>
        <p:nvSpPr>
          <p:cNvPr id="6" name="正方形/長方形 5"/>
          <p:cNvSpPr/>
          <p:nvPr/>
        </p:nvSpPr>
        <p:spPr>
          <a:xfrm>
            <a:off x="393577" y="4878054"/>
            <a:ext cx="292357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本人確認の公的</a:t>
            </a:r>
            <a:r>
              <a:rPr kumimoji="1" lang="ja-JP" altLang="en-US" sz="1400" kern="0" dirty="0" smtClean="0">
                <a:solidFill>
                  <a:prstClr val="black"/>
                </a:solidFill>
                <a:latin typeface="+mj-ea"/>
              </a:rPr>
              <a:t>な身分証明書として</a:t>
            </a:r>
            <a:endParaRPr kumimoji="1" lang="en-US" altLang="ja-JP" sz="1400" kern="0" dirty="0">
              <a:solidFill>
                <a:prstClr val="black"/>
              </a:solidFill>
              <a:latin typeface="+mj-ea"/>
            </a:endParaRPr>
          </a:p>
        </p:txBody>
      </p:sp>
      <p:sp>
        <p:nvSpPr>
          <p:cNvPr id="8" name="正方形/長方形 7"/>
          <p:cNvSpPr/>
          <p:nvPr/>
        </p:nvSpPr>
        <p:spPr>
          <a:xfrm>
            <a:off x="3883816" y="4739150"/>
            <a:ext cx="2442968" cy="553998"/>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コンビニなどで住民票などの各種証明</a:t>
            </a:r>
            <a:r>
              <a:rPr kumimoji="1" lang="ja-JP" altLang="en-US" sz="1400" kern="0" dirty="0" smtClean="0">
                <a:solidFill>
                  <a:prstClr val="black"/>
                </a:solidFill>
                <a:latin typeface="+mj-ea"/>
              </a:rPr>
              <a:t>書取得のために</a:t>
            </a:r>
            <a:endParaRPr kumimoji="1" lang="en-US" altLang="ja-JP" sz="1400" kern="0" dirty="0">
              <a:solidFill>
                <a:prstClr val="black"/>
              </a:solidFill>
              <a:latin typeface="+mj-ea"/>
            </a:endParaRPr>
          </a:p>
        </p:txBody>
      </p:sp>
      <p:sp>
        <p:nvSpPr>
          <p:cNvPr id="17" name="正方形/長方形 16"/>
          <p:cNvSpPr/>
          <p:nvPr/>
        </p:nvSpPr>
        <p:spPr>
          <a:xfrm>
            <a:off x="6894761" y="4739150"/>
            <a:ext cx="2721679" cy="553998"/>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健康保険証等との一体化により、他のサービスのカードとして</a:t>
            </a:r>
            <a:endParaRPr kumimoji="1" lang="en-US" altLang="ja-JP" sz="1400" kern="0" dirty="0">
              <a:solidFill>
                <a:prstClr val="black"/>
              </a:solidFill>
              <a:latin typeface="+mj-ea"/>
            </a:endParaRPr>
          </a:p>
        </p:txBody>
      </p:sp>
      <p:sp>
        <p:nvSpPr>
          <p:cNvPr id="32" name="テキスト ボックス 31"/>
          <p:cNvSpPr txBox="1"/>
          <p:nvPr/>
        </p:nvSpPr>
        <p:spPr>
          <a:xfrm>
            <a:off x="304007" y="6064477"/>
            <a:ext cx="7138193" cy="577081"/>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a:t>
            </a:r>
            <a:r>
              <a:rPr kumimoji="1" lang="ja-JP" altLang="en-US" sz="1050" kern="0" dirty="0" smtClean="0">
                <a:solidFill>
                  <a:prstClr val="black"/>
                </a:solidFill>
                <a:latin typeface="+mj-ea"/>
                <a:ea typeface="+mj-ea"/>
              </a:rPr>
              <a:t>マイナンバーカード</a:t>
            </a: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の詳しい内容については、以下のマイナンバーカード総合サイトホームページを参考にしてください。</a:t>
            </a:r>
            <a:endParaRPr kumimoji="1" lang="en-US" altLang="ja-JP" sz="1050" b="0" i="0" u="none" strike="noStrike" kern="0" cap="none" spc="0" normalizeH="0" baseline="0" noProof="0" dirty="0" smtClean="0">
              <a:ln>
                <a:noFill/>
              </a:ln>
              <a:solidFill>
                <a:prstClr val="black"/>
              </a:solidFill>
              <a:effectLst/>
              <a:uLnTx/>
              <a:uFillTx/>
              <a:latin typeface="+mj-ea"/>
              <a:ea typeface="+mj-ea"/>
              <a:cs typeface="+mn-cs"/>
            </a:endParaRPr>
          </a:p>
          <a:p>
            <a:pPr lvl="0" defTabSz="914400">
              <a:lnSpc>
                <a:spcPct val="150000"/>
              </a:lnSpc>
              <a:defRPr/>
            </a:pPr>
            <a:r>
              <a:rPr kumimoji="1" lang="ja-JP" altLang="en-US" sz="1050" kern="0" dirty="0" smtClean="0">
                <a:solidFill>
                  <a:prstClr val="black"/>
                </a:solidFill>
                <a:latin typeface="+mj-ea"/>
                <a:ea typeface="+mj-ea"/>
              </a:rPr>
              <a:t>　　（</a:t>
            </a:r>
            <a:r>
              <a:rPr kumimoji="1" lang="en-US" altLang="ja-JP" sz="1050" kern="0" dirty="0" smtClean="0">
                <a:solidFill>
                  <a:prstClr val="black"/>
                </a:solidFill>
                <a:latin typeface="+mj-ea"/>
                <a:ea typeface="+mj-ea"/>
                <a:hlinkClick r:id="rId11"/>
              </a:rPr>
              <a:t>https</a:t>
            </a:r>
            <a:r>
              <a:rPr kumimoji="1" lang="en-US" altLang="ja-JP" sz="1050" kern="0" dirty="0">
                <a:solidFill>
                  <a:prstClr val="black"/>
                </a:solidFill>
                <a:latin typeface="+mj-ea"/>
                <a:ea typeface="+mj-ea"/>
                <a:hlinkClick r:id="rId11"/>
              </a:rPr>
              <a:t>://www.kojinbango-card.go.jp</a:t>
            </a:r>
            <a:r>
              <a:rPr kumimoji="1" lang="en-US" altLang="ja-JP" sz="1050" kern="0" dirty="0" smtClean="0">
                <a:solidFill>
                  <a:prstClr val="black"/>
                </a:solidFill>
                <a:latin typeface="+mj-ea"/>
                <a:ea typeface="+mj-ea"/>
                <a:hlinkClick r:id="rId11"/>
              </a:rPr>
              <a:t>/</a:t>
            </a:r>
            <a:r>
              <a:rPr kumimoji="1" lang="ja-JP" altLang="en-US" sz="1050" kern="0" dirty="0" smtClean="0">
                <a:solidFill>
                  <a:prstClr val="black"/>
                </a:solidFill>
                <a:latin typeface="+mj-ea"/>
                <a:ea typeface="+mj-ea"/>
              </a:rPr>
              <a:t>）</a:t>
            </a:r>
            <a:endParaRPr kumimoji="1" lang="ja-JP" altLang="en-US" sz="1050" b="0" i="0" u="none" strike="noStrike" kern="0" cap="none" spc="0" normalizeH="0" baseline="0" noProof="0" dirty="0" smtClean="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1340593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774586" y="2984535"/>
            <a:ext cx="1584000" cy="1296000"/>
            <a:chOff x="842357" y="2466872"/>
            <a:chExt cx="1873134" cy="1505771"/>
          </a:xfrm>
          <a:solidFill>
            <a:srgbClr val="E7E6E6">
              <a:lumMod val="75000"/>
            </a:srgbClr>
          </a:solidFill>
        </p:grpSpPr>
        <p:sp>
          <p:nvSpPr>
            <p:cNvPr id="38" name="二等辺三角形 37"/>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smtClean="0">
                <a:ln>
                  <a:noFill/>
                </a:ln>
                <a:solidFill>
                  <a:prstClr val="white"/>
                </a:solidFill>
                <a:effectLst/>
                <a:uLnTx/>
                <a:uFillTx/>
                <a:latin typeface="+mj-ea"/>
                <a:ea typeface="+mj-ea"/>
                <a:cs typeface="+mn-cs"/>
              </a:endParaRPr>
            </a:p>
          </p:txBody>
        </p:sp>
        <p:sp>
          <p:nvSpPr>
            <p:cNvPr id="39" name="正方形/長方形 38"/>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smtClean="0">
                <a:ln>
                  <a:noFill/>
                </a:ln>
                <a:solidFill>
                  <a:prstClr val="black"/>
                </a:solidFill>
                <a:effectLst/>
                <a:uLnTx/>
                <a:uFillTx/>
                <a:latin typeface="+mj-ea"/>
                <a:ea typeface="+mj-ea"/>
                <a:cs typeface="+mn-cs"/>
              </a:endParaRPr>
            </a:p>
          </p:txBody>
        </p:sp>
      </p:grpSp>
      <p:sp>
        <p:nvSpPr>
          <p:cNvPr id="4" name="角丸四角形 3"/>
          <p:cNvSpPr/>
          <p:nvPr/>
        </p:nvSpPr>
        <p:spPr>
          <a:xfrm>
            <a:off x="270000" y="284822"/>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70000" y="751117"/>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１－６　マイナポータル</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四角形吹き出し 8"/>
          <p:cNvSpPr/>
          <p:nvPr/>
        </p:nvSpPr>
        <p:spPr>
          <a:xfrm>
            <a:off x="2025570" y="1372112"/>
            <a:ext cx="7596932" cy="756000"/>
          </a:xfrm>
          <a:prstGeom prst="wedgeRectCallout">
            <a:avLst>
              <a:gd name="adj1" fmla="val -58525"/>
              <a:gd name="adj2" fmla="val 1178"/>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rPr>
              <a:t>マイナポータルは、政府（デジタル庁）が運営するオンラインサービスで、行政機関等への各種申請などが可能となる国民</a:t>
            </a:r>
            <a:r>
              <a:rPr kumimoji="1" lang="ja-JP" altLang="en-US" sz="1600" kern="0" dirty="0" smtClean="0">
                <a:solidFill>
                  <a:prstClr val="black"/>
                </a:solidFill>
                <a:latin typeface="+mj-ea"/>
                <a:ea typeface="+mj-ea"/>
              </a:rPr>
              <a:t>一人</a:t>
            </a:r>
            <a:r>
              <a:rPr kumimoji="1" lang="ja-JP" altLang="en-US" sz="1600" kern="0" dirty="0">
                <a:solidFill>
                  <a:prstClr val="black"/>
                </a:solidFill>
                <a:latin typeface="+mj-ea"/>
                <a:ea typeface="+mj-ea"/>
              </a:rPr>
              <a:t>一人</a:t>
            </a:r>
            <a:r>
              <a:rPr kumimoji="1" lang="ja-JP" altLang="en-US" sz="1600" b="0" i="0" u="none" strike="noStrike" kern="0" cap="none" spc="0" normalizeH="0" baseline="0" noProof="0" dirty="0" smtClean="0">
                <a:ln>
                  <a:noFill/>
                </a:ln>
                <a:solidFill>
                  <a:prstClr val="black"/>
                </a:solidFill>
                <a:effectLst/>
                <a:uLnTx/>
                <a:uFillTx/>
                <a:latin typeface="+mj-ea"/>
                <a:ea typeface="+mj-ea"/>
              </a:rPr>
              <a:t>に用意されたポータルサイトです。</a:t>
            </a:r>
            <a:endParaRPr kumimoji="1" lang="en-US" altLang="ja-JP" sz="1600" b="0" i="0" u="none" strike="noStrike" kern="0" cap="none" spc="0" normalizeH="0" baseline="0" noProof="0" dirty="0" smtClean="0">
              <a:ln>
                <a:noFill/>
              </a:ln>
              <a:solidFill>
                <a:prstClr val="black"/>
              </a:solidFill>
              <a:effectLst/>
              <a:uLnTx/>
              <a:uFillTx/>
              <a:latin typeface="+mj-ea"/>
              <a:ea typeface="+mj-ea"/>
            </a:endParaRPr>
          </a:p>
        </p:txBody>
      </p:sp>
      <p:pic>
        <p:nvPicPr>
          <p:cNvPr id="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3846" l="0" r="89730">
                        <a14:foregroundMark x1="23784" y1="22692" x2="23784" y2="22692"/>
                        <a14:foregroundMark x1="20000" y1="26923" x2="20000" y2="26923"/>
                        <a14:foregroundMark x1="26486" y1="30385" x2="26486" y2="30385"/>
                        <a14:foregroundMark x1="26486" y1="32308" x2="26486" y2="32308"/>
                        <a14:foregroundMark x1="42703" y1="24231" x2="42703" y2="24231"/>
                        <a14:foregroundMark x1="44865" y1="31538" x2="44865" y2="31538"/>
                        <a14:foregroundMark x1="41081" y1="38462" x2="41081" y2="38462"/>
                        <a14:foregroundMark x1="38919" y1="42692" x2="35135" y2="43846"/>
                        <a14:foregroundMark x1="23784" y1="48077" x2="23784" y2="48077"/>
                        <a14:foregroundMark x1="20000" y1="45385" x2="20000" y2="45385"/>
                        <a14:foregroundMark x1="31351" y1="40385" x2="31351" y2="40385"/>
                        <a14:foregroundMark x1="24865" y1="40385" x2="24865" y2="40385"/>
                        <a14:foregroundMark x1="20000" y1="48846" x2="20000" y2="48846"/>
                        <a14:foregroundMark x1="20000" y1="56154" x2="20000" y2="56154"/>
                        <a14:foregroundMark x1="16216" y1="55000" x2="16216" y2="55000"/>
                        <a14:foregroundMark x1="23784" y1="57692" x2="23784" y2="57692"/>
                        <a14:foregroundMark x1="34054" y1="55000" x2="34054" y2="55000"/>
                        <a14:foregroundMark x1="34054" y1="53462" x2="34054" y2="53462"/>
                        <a14:foregroundMark x1="38919" y1="50769" x2="38919" y2="50769"/>
                        <a14:foregroundMark x1="38919" y1="48077" x2="38919" y2="48077"/>
                        <a14:foregroundMark x1="24865" y1="51538" x2="24865" y2="51538"/>
                        <a14:foregroundMark x1="40000" y1="48077" x2="40000" y2="48077"/>
                        <a14:foregroundMark x1="49730" y1="45385" x2="49730" y2="45385"/>
                        <a14:foregroundMark x1="49730" y1="50000" x2="49730" y2="50000"/>
                        <a14:foregroundMark x1="49730" y1="51538" x2="49730" y2="54231"/>
                        <a14:foregroundMark x1="32432" y1="59615" x2="32432" y2="59615"/>
                        <a14:foregroundMark x1="18919" y1="61538" x2="18919" y2="61538"/>
                        <a14:foregroundMark x1="11351" y1="61538" x2="11351" y2="61538"/>
                        <a14:foregroundMark x1="11351" y1="65000" x2="11351" y2="65000"/>
                        <a14:foregroundMark x1="17838" y1="67692" x2="17838" y2="67692"/>
                        <a14:foregroundMark x1="18919" y1="69231" x2="18919" y2="69231"/>
                        <a14:foregroundMark x1="27568" y1="71154" x2="27568" y2="71154"/>
                        <a14:foregroundMark x1="31351" y1="67692" x2="31351" y2="67692"/>
                        <a14:foregroundMark x1="40000" y1="63077" x2="40000" y2="63077"/>
                        <a14:foregroundMark x1="28649" y1="67692" x2="28649" y2="67692"/>
                        <a14:foregroundMark x1="18919" y1="70000" x2="18919" y2="70000"/>
                        <a14:foregroundMark x1="12973" y1="71154" x2="12973" y2="71154"/>
                        <a14:foregroundMark x1="12973" y1="71923" x2="12973" y2="71923"/>
                        <a14:foregroundMark x1="18919" y1="74615" x2="18919" y2="74615"/>
                        <a14:foregroundMark x1="27568" y1="74615" x2="27568" y2="74615"/>
                        <a14:foregroundMark x1="30270" y1="76538" x2="30270" y2="76538"/>
                        <a14:foregroundMark x1="21622" y1="78846" x2="21622" y2="78846"/>
                        <a14:foregroundMark x1="22703" y1="80769" x2="22703" y2="80769"/>
                        <a14:foregroundMark x1="62162" y1="60385" x2="62162" y2="60385"/>
                        <a14:foregroundMark x1="63243" y1="55000" x2="63243" y2="55000"/>
                        <a14:foregroundMark x1="63243" y1="55000" x2="63243" y2="55000"/>
                        <a14:foregroundMark x1="42703" y1="26154" x2="42703" y2="26154"/>
                        <a14:foregroundMark x1="35135" y1="21538" x2="35135" y2="21538"/>
                        <a14:foregroundMark x1="36216" y1="21538" x2="36216" y2="21538"/>
                        <a14:foregroundMark x1="42703" y1="21538" x2="42703" y2="21538"/>
                        <a14:foregroundMark x1="47568" y1="21538" x2="47568" y2="21538"/>
                        <a14:foregroundMark x1="48649" y1="21538" x2="49730" y2="26154"/>
                        <a14:foregroundMark x1="51351" y1="31538" x2="51351" y2="31538"/>
                        <a14:foregroundMark x1="49730" y1="35769" x2="49730" y2="35769"/>
                        <a14:foregroundMark x1="47568" y1="38462" x2="47568" y2="38462"/>
                        <a14:foregroundMark x1="14054" y1="45385" x2="14054" y2="45385"/>
                        <a14:foregroundMark x1="11351" y1="46538" x2="11351" y2="48846"/>
                        <a14:foregroundMark x1="25405" y1="61538" x2="25405" y2="61538"/>
                        <a14:foregroundMark x1="26486" y1="73846" x2="26486" y2="73846"/>
                        <a14:foregroundMark x1="26486" y1="74615" x2="26486" y2="74615"/>
                        <a14:foregroundMark x1="19459" y1="69231" x2="19459" y2="69231"/>
                        <a14:foregroundMark x1="19459" y1="59615" x2="19459" y2="59615"/>
                        <a14:foregroundMark x1="19459" y1="56154" x2="19459" y2="56154"/>
                        <a14:foregroundMark x1="19459" y1="54231" x2="19459" y2="54231"/>
                        <a14:foregroundMark x1="25405" y1="52692" x2="25405" y2="52692"/>
                        <a14:foregroundMark x1="25405" y1="52692" x2="25405" y2="52692"/>
                        <a14:foregroundMark x1="30270" y1="52692" x2="30270" y2="52692"/>
                        <a14:foregroundMark x1="34054" y1="54231" x2="36757" y2="56923"/>
                        <a14:foregroundMark x1="36757" y1="56923" x2="36757" y2="56923"/>
                        <a14:foregroundMark x1="36757" y1="62308" x2="36757" y2="62308"/>
                        <a14:foregroundMark x1="35135" y1="66538" x2="35135" y2="66538"/>
                        <a14:foregroundMark x1="24324" y1="68462" x2="24324" y2="68462"/>
                        <a14:foregroundMark x1="31892" y1="72692" x2="31892" y2="72692"/>
                        <a14:foregroundMark x1="19459" y1="65000" x2="19459" y2="65000"/>
                      </a14:backgroundRemoval>
                    </a14:imgEffect>
                  </a14:imgLayer>
                </a14:imgProps>
              </a:ext>
            </a:extLst>
          </a:blip>
          <a:srcRect/>
          <a:stretch>
            <a:fillRect/>
          </a:stretch>
        </p:blipFill>
        <p:spPr bwMode="auto">
          <a:xfrm>
            <a:off x="428039" y="655652"/>
            <a:ext cx="1198823" cy="1862212"/>
          </a:xfrm>
          <a:prstGeom prst="rect">
            <a:avLst/>
          </a:prstGeom>
          <a:noFill/>
          <a:ln w="9525">
            <a:noFill/>
            <a:miter lim="800000"/>
            <a:headEnd/>
            <a:tailEnd/>
          </a:ln>
        </p:spPr>
      </p:pic>
      <p:sp>
        <p:nvSpPr>
          <p:cNvPr id="11" name="角丸四角形 10"/>
          <p:cNvSpPr/>
          <p:nvPr/>
        </p:nvSpPr>
        <p:spPr>
          <a:xfrm>
            <a:off x="271451" y="2422385"/>
            <a:ext cx="3483033" cy="429832"/>
          </a:xfrm>
          <a:prstGeom prst="roundRect">
            <a:avLst/>
          </a:prstGeom>
          <a:solidFill>
            <a:srgbClr val="5B9BD5">
              <a:lumMod val="20000"/>
              <a:lumOff val="80000"/>
            </a:srgbClr>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マイナポータルでできること</a:t>
            </a:r>
          </a:p>
        </p:txBody>
      </p:sp>
      <p:grpSp>
        <p:nvGrpSpPr>
          <p:cNvPr id="12" name="グループ化 11"/>
          <p:cNvGrpSpPr/>
          <p:nvPr/>
        </p:nvGrpSpPr>
        <p:grpSpPr>
          <a:xfrm>
            <a:off x="458655" y="2988000"/>
            <a:ext cx="1584000" cy="1296000"/>
            <a:chOff x="842357" y="2466872"/>
            <a:chExt cx="1873134" cy="1505771"/>
          </a:xfrm>
        </p:grpSpPr>
        <p:sp>
          <p:nvSpPr>
            <p:cNvPr id="13" name="二等辺三角形 12"/>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smtClean="0">
                <a:ln>
                  <a:noFill/>
                </a:ln>
                <a:solidFill>
                  <a:prstClr val="white"/>
                </a:solidFill>
                <a:effectLst/>
                <a:uLnTx/>
                <a:uFillTx/>
                <a:latin typeface="+mj-ea"/>
                <a:ea typeface="+mj-ea"/>
                <a:cs typeface="+mn-cs"/>
              </a:endParaRPr>
            </a:p>
          </p:txBody>
        </p:sp>
        <p:sp>
          <p:nvSpPr>
            <p:cNvPr id="14" name="正方形/長方形 13"/>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smtClean="0">
                <a:ln>
                  <a:noFill/>
                </a:ln>
                <a:solidFill>
                  <a:prstClr val="black"/>
                </a:solidFill>
                <a:effectLst/>
                <a:uLnTx/>
                <a:uFillTx/>
                <a:latin typeface="+mj-ea"/>
                <a:ea typeface="+mj-ea"/>
                <a:cs typeface="+mn-cs"/>
              </a:endParaRPr>
            </a:p>
          </p:txBody>
        </p:sp>
      </p:grpSp>
      <p:grpSp>
        <p:nvGrpSpPr>
          <p:cNvPr id="19" name="グループ化 18"/>
          <p:cNvGrpSpPr/>
          <p:nvPr/>
        </p:nvGrpSpPr>
        <p:grpSpPr>
          <a:xfrm>
            <a:off x="2300588" y="2988000"/>
            <a:ext cx="1584000" cy="1296000"/>
            <a:chOff x="842357" y="2466872"/>
            <a:chExt cx="1873134" cy="1505771"/>
          </a:xfrm>
          <a:solidFill>
            <a:srgbClr val="E7E6E6">
              <a:lumMod val="75000"/>
            </a:srgbClr>
          </a:solidFill>
        </p:grpSpPr>
        <p:sp>
          <p:nvSpPr>
            <p:cNvPr id="20" name="二等辺三角形 19"/>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smtClean="0">
                <a:ln>
                  <a:noFill/>
                </a:ln>
                <a:solidFill>
                  <a:prstClr val="white"/>
                </a:solidFill>
                <a:effectLst/>
                <a:uLnTx/>
                <a:uFillTx/>
                <a:latin typeface="+mj-ea"/>
                <a:ea typeface="+mj-ea"/>
                <a:cs typeface="+mn-cs"/>
              </a:endParaRPr>
            </a:p>
          </p:txBody>
        </p:sp>
        <p:sp>
          <p:nvSpPr>
            <p:cNvPr id="21" name="正方形/長方形 20"/>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smtClean="0">
                <a:ln>
                  <a:noFill/>
                </a:ln>
                <a:solidFill>
                  <a:prstClr val="black"/>
                </a:solidFill>
                <a:effectLst/>
                <a:uLnTx/>
                <a:uFillTx/>
                <a:latin typeface="+mj-ea"/>
                <a:ea typeface="+mj-ea"/>
                <a:cs typeface="+mn-cs"/>
              </a:endParaRPr>
            </a:p>
          </p:txBody>
        </p:sp>
      </p:grpSp>
      <p:grpSp>
        <p:nvGrpSpPr>
          <p:cNvPr id="22" name="グループ化 21"/>
          <p:cNvGrpSpPr/>
          <p:nvPr/>
        </p:nvGrpSpPr>
        <p:grpSpPr>
          <a:xfrm>
            <a:off x="4123687" y="2988000"/>
            <a:ext cx="1584000" cy="1296000"/>
            <a:chOff x="842357" y="2466872"/>
            <a:chExt cx="1873134" cy="1505771"/>
          </a:xfrm>
          <a:solidFill>
            <a:sysClr val="window" lastClr="FFFFFF"/>
          </a:solidFill>
        </p:grpSpPr>
        <p:sp>
          <p:nvSpPr>
            <p:cNvPr id="23" name="二等辺三角形 22"/>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smtClean="0">
                <a:ln>
                  <a:noFill/>
                </a:ln>
                <a:solidFill>
                  <a:prstClr val="white"/>
                </a:solidFill>
                <a:effectLst/>
                <a:uLnTx/>
                <a:uFillTx/>
                <a:latin typeface="+mj-ea"/>
                <a:ea typeface="+mj-ea"/>
                <a:cs typeface="+mn-cs"/>
              </a:endParaRPr>
            </a:p>
          </p:txBody>
        </p:sp>
        <p:sp>
          <p:nvSpPr>
            <p:cNvPr id="24" name="正方形/長方形 23"/>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smtClean="0">
                <a:ln>
                  <a:noFill/>
                </a:ln>
                <a:solidFill>
                  <a:prstClr val="black"/>
                </a:solidFill>
                <a:effectLst/>
                <a:uLnTx/>
                <a:uFillTx/>
                <a:latin typeface="+mj-ea"/>
                <a:ea typeface="+mj-ea"/>
                <a:cs typeface="+mn-cs"/>
              </a:endParaRPr>
            </a:p>
          </p:txBody>
        </p:sp>
      </p:grpSp>
      <p:grpSp>
        <p:nvGrpSpPr>
          <p:cNvPr id="25" name="グループ化 24"/>
          <p:cNvGrpSpPr/>
          <p:nvPr/>
        </p:nvGrpSpPr>
        <p:grpSpPr>
          <a:xfrm>
            <a:off x="5949243" y="2988000"/>
            <a:ext cx="1584000" cy="1296000"/>
            <a:chOff x="842357" y="2466872"/>
            <a:chExt cx="1873134" cy="1505771"/>
          </a:xfrm>
          <a:solidFill>
            <a:srgbClr val="E7E6E6">
              <a:lumMod val="75000"/>
            </a:srgbClr>
          </a:solidFill>
        </p:grpSpPr>
        <p:sp>
          <p:nvSpPr>
            <p:cNvPr id="26" name="二等辺三角形 25"/>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smtClean="0">
                <a:ln>
                  <a:noFill/>
                </a:ln>
                <a:solidFill>
                  <a:prstClr val="white"/>
                </a:solidFill>
                <a:effectLst/>
                <a:uLnTx/>
                <a:uFillTx/>
                <a:latin typeface="+mj-ea"/>
                <a:ea typeface="+mj-ea"/>
                <a:cs typeface="+mn-cs"/>
              </a:endParaRPr>
            </a:p>
          </p:txBody>
        </p:sp>
        <p:sp>
          <p:nvSpPr>
            <p:cNvPr id="27" name="正方形/長方形 26"/>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smtClean="0">
                <a:ln>
                  <a:noFill/>
                </a:ln>
                <a:solidFill>
                  <a:prstClr val="black"/>
                </a:solidFill>
                <a:effectLst/>
                <a:uLnTx/>
                <a:uFillTx/>
                <a:latin typeface="+mj-ea"/>
                <a:ea typeface="+mj-ea"/>
                <a:cs typeface="+mn-cs"/>
              </a:endParaRPr>
            </a:p>
          </p:txBody>
        </p:sp>
      </p:grpSp>
      <p:pic>
        <p:nvPicPr>
          <p:cNvPr id="28" name="図 27"/>
          <p:cNvPicPr>
            <a:picLocks noChangeAspect="1"/>
          </p:cNvPicPr>
          <p:nvPr/>
        </p:nvPicPr>
        <p:blipFill>
          <a:blip r:embed="rId5"/>
          <a:stretch>
            <a:fillRect/>
          </a:stretch>
        </p:blipFill>
        <p:spPr>
          <a:xfrm>
            <a:off x="401284" y="3876850"/>
            <a:ext cx="788324" cy="1072748"/>
          </a:xfrm>
          <a:prstGeom prst="rect">
            <a:avLst/>
          </a:prstGeom>
        </p:spPr>
      </p:pic>
      <p:pic>
        <p:nvPicPr>
          <p:cNvPr id="29" name="図 28"/>
          <p:cNvPicPr>
            <a:picLocks noChangeAspect="1"/>
          </p:cNvPicPr>
          <p:nvPr/>
        </p:nvPicPr>
        <p:blipFill>
          <a:blip r:embed="rId6"/>
          <a:stretch>
            <a:fillRect/>
          </a:stretch>
        </p:blipFill>
        <p:spPr>
          <a:xfrm>
            <a:off x="8967301" y="3832892"/>
            <a:ext cx="646993" cy="1041973"/>
          </a:xfrm>
          <a:prstGeom prst="rect">
            <a:avLst/>
          </a:prstGeom>
        </p:spPr>
      </p:pic>
      <p:sp>
        <p:nvSpPr>
          <p:cNvPr id="30" name="テキスト ボックス 29"/>
          <p:cNvSpPr txBox="1"/>
          <p:nvPr/>
        </p:nvSpPr>
        <p:spPr>
          <a:xfrm>
            <a:off x="265850" y="5043000"/>
            <a:ext cx="9360802" cy="523220"/>
          </a:xfrm>
          <a:prstGeom prst="rect">
            <a:avLst/>
          </a:prstGeom>
          <a:solidFill>
            <a:sysClr val="window" lastClr="FFFFFF"/>
          </a:solidFill>
          <a:ln w="12700" cap="flat" cmpd="sng" algn="ctr">
            <a:solidFill>
              <a:srgbClr val="FFC000"/>
            </a:solidFill>
            <a:prstDash val="dash"/>
            <a:miter lim="800000"/>
          </a:ln>
          <a:effectLst/>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j-ea"/>
                <a:ea typeface="+mj-ea"/>
                <a:cs typeface="+mn-cs"/>
              </a:rPr>
              <a:t>マイナポータルの利用には、マイナンバーカード、登録した利用者証明用電子証明書パスワード（</a:t>
            </a:r>
            <a:r>
              <a:rPr kumimoji="1" lang="en-US" altLang="ja-JP" sz="1400" b="0" i="0" u="none" strike="noStrike" kern="0" cap="none" spc="0" normalizeH="0" baseline="0" noProof="0" dirty="0" smtClean="0">
                <a:ln>
                  <a:noFill/>
                </a:ln>
                <a:solidFill>
                  <a:prstClr val="black"/>
                </a:solidFill>
                <a:effectLst/>
                <a:uLnTx/>
                <a:uFillTx/>
                <a:latin typeface="+mj-ea"/>
                <a:ea typeface="+mj-ea"/>
                <a:cs typeface="+mn-cs"/>
              </a:rPr>
              <a:t>4</a:t>
            </a:r>
            <a:r>
              <a:rPr kumimoji="1" lang="ja-JP" altLang="en-US" sz="1400" b="0" i="0" u="none" strike="noStrike" kern="0" cap="none" spc="0" normalizeH="0" baseline="0" noProof="0" dirty="0" smtClean="0">
                <a:ln>
                  <a:noFill/>
                </a:ln>
                <a:solidFill>
                  <a:prstClr val="black"/>
                </a:solidFill>
                <a:effectLst/>
                <a:uLnTx/>
                <a:uFillTx/>
                <a:latin typeface="+mj-ea"/>
                <a:ea typeface="+mj-ea"/>
                <a:cs typeface="+mn-cs"/>
              </a:rPr>
              <a:t>桁）、ＩＣカードが読み取れるＩＣカードリーダーやスマートフォン等が必要です。</a:t>
            </a:r>
          </a:p>
        </p:txBody>
      </p:sp>
      <p:pic>
        <p:nvPicPr>
          <p:cNvPr id="31" name="図 30"/>
          <p:cNvPicPr>
            <a:picLocks noChangeAspect="1"/>
          </p:cNvPicPr>
          <p:nvPr/>
        </p:nvPicPr>
        <p:blipFill>
          <a:blip r:embed="rId7"/>
          <a:stretch>
            <a:fillRect/>
          </a:stretch>
        </p:blipFill>
        <p:spPr>
          <a:xfrm>
            <a:off x="7766934" y="5779144"/>
            <a:ext cx="548938" cy="709177"/>
          </a:xfrm>
          <a:prstGeom prst="rect">
            <a:avLst/>
          </a:prstGeom>
        </p:spPr>
      </p:pic>
      <p:pic>
        <p:nvPicPr>
          <p:cNvPr id="32" name="図 31"/>
          <p:cNvPicPr>
            <a:picLocks noChangeAspect="1"/>
          </p:cNvPicPr>
          <p:nvPr/>
        </p:nvPicPr>
        <p:blipFill>
          <a:blip r:embed="rId8"/>
          <a:stretch>
            <a:fillRect/>
          </a:stretch>
        </p:blipFill>
        <p:spPr>
          <a:xfrm>
            <a:off x="8484889" y="5780234"/>
            <a:ext cx="918176" cy="706995"/>
          </a:xfrm>
          <a:prstGeom prst="rect">
            <a:avLst/>
          </a:prstGeom>
        </p:spPr>
      </p:pic>
      <p:sp>
        <p:nvSpPr>
          <p:cNvPr id="35" name="スライド番号プレースホルダー 5"/>
          <p:cNvSpPr txBox="1">
            <a:spLocks/>
          </p:cNvSpPr>
          <p:nvPr/>
        </p:nvSpPr>
        <p:spPr>
          <a:xfrm>
            <a:off x="9614294" y="6257576"/>
            <a:ext cx="259285"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10</a:t>
            </a:r>
          </a:p>
        </p:txBody>
      </p:sp>
      <p:sp>
        <p:nvSpPr>
          <p:cNvPr id="2" name="正方形/長方形 1"/>
          <p:cNvSpPr/>
          <p:nvPr/>
        </p:nvSpPr>
        <p:spPr>
          <a:xfrm>
            <a:off x="338292" y="3559985"/>
            <a:ext cx="1848080" cy="400110"/>
          </a:xfrm>
          <a:prstGeom prst="rect">
            <a:avLst/>
          </a:prstGeom>
        </p:spPr>
        <p:txBody>
          <a:bodyPr wrap="square">
            <a:spAutoFit/>
          </a:bodyPr>
          <a:lstStyle/>
          <a:p>
            <a:pPr lvl="0" algn="ctr" defTabSz="914400">
              <a:defRPr/>
            </a:pPr>
            <a:r>
              <a:rPr kumimoji="1" lang="ja-JP" altLang="en-US" sz="1000" kern="0" dirty="0">
                <a:solidFill>
                  <a:prstClr val="black"/>
                </a:solidFill>
                <a:latin typeface="+mj-ea"/>
              </a:rPr>
              <a:t>行政</a:t>
            </a:r>
            <a:r>
              <a:rPr kumimoji="1" lang="ja-JP" altLang="en-US" sz="1000" kern="0" dirty="0" smtClean="0">
                <a:solidFill>
                  <a:prstClr val="black"/>
                </a:solidFill>
                <a:latin typeface="+mj-ea"/>
              </a:rPr>
              <a:t>機関の手続の</a:t>
            </a:r>
            <a:endParaRPr kumimoji="1" lang="en-US" altLang="ja-JP" sz="1000" kern="0" dirty="0" smtClean="0">
              <a:solidFill>
                <a:prstClr val="black"/>
              </a:solidFill>
              <a:latin typeface="+mj-ea"/>
            </a:endParaRPr>
          </a:p>
          <a:p>
            <a:pPr lvl="0" algn="ctr" defTabSz="914400">
              <a:defRPr/>
            </a:pPr>
            <a:r>
              <a:rPr kumimoji="1" lang="ja-JP" altLang="en-US" sz="1000" kern="0" dirty="0" smtClean="0">
                <a:solidFill>
                  <a:prstClr val="black"/>
                </a:solidFill>
                <a:latin typeface="+mj-ea"/>
              </a:rPr>
              <a:t>検索</a:t>
            </a:r>
            <a:r>
              <a:rPr kumimoji="1" lang="ja-JP" altLang="en-US" sz="1000" kern="0" dirty="0">
                <a:solidFill>
                  <a:prstClr val="black"/>
                </a:solidFill>
                <a:latin typeface="+mj-ea"/>
              </a:rPr>
              <a:t>・申請</a:t>
            </a:r>
          </a:p>
        </p:txBody>
      </p:sp>
      <p:sp>
        <p:nvSpPr>
          <p:cNvPr id="3" name="正方形/長方形 2"/>
          <p:cNvSpPr/>
          <p:nvPr/>
        </p:nvSpPr>
        <p:spPr>
          <a:xfrm>
            <a:off x="2460741" y="3132000"/>
            <a:ext cx="1261326" cy="307777"/>
          </a:xfrm>
          <a:prstGeom prst="rect">
            <a:avLst/>
          </a:prstGeom>
        </p:spPr>
        <p:txBody>
          <a:bodyPr wrap="square">
            <a:spAutoFit/>
          </a:bodyPr>
          <a:lstStyle/>
          <a:p>
            <a:pPr lvl="0" algn="ctr" defTabSz="914400">
              <a:defRPr/>
            </a:pPr>
            <a:r>
              <a:rPr kumimoji="1" lang="ja-JP" altLang="en-US" sz="1400" kern="0" dirty="0" smtClean="0">
                <a:solidFill>
                  <a:prstClr val="black"/>
                </a:solidFill>
                <a:latin typeface="+mj-ea"/>
              </a:rPr>
              <a:t>わたしの情報</a:t>
            </a:r>
            <a:endParaRPr kumimoji="1" lang="en-US" altLang="ja-JP" sz="1400" kern="0" dirty="0" smtClean="0">
              <a:solidFill>
                <a:prstClr val="black"/>
              </a:solidFill>
              <a:latin typeface="+mj-ea"/>
            </a:endParaRPr>
          </a:p>
        </p:txBody>
      </p:sp>
      <p:sp>
        <p:nvSpPr>
          <p:cNvPr id="6" name="正方形/長方形 5"/>
          <p:cNvSpPr/>
          <p:nvPr/>
        </p:nvSpPr>
        <p:spPr>
          <a:xfrm>
            <a:off x="6009075" y="3132000"/>
            <a:ext cx="1387159" cy="307777"/>
          </a:xfrm>
          <a:prstGeom prst="rect">
            <a:avLst/>
          </a:prstGeom>
        </p:spPr>
        <p:txBody>
          <a:bodyPr wrap="square">
            <a:spAutoFit/>
          </a:bodyPr>
          <a:lstStyle/>
          <a:p>
            <a:pPr lvl="0" algn="ctr" defTabSz="914400">
              <a:defRPr/>
            </a:pPr>
            <a:r>
              <a:rPr kumimoji="1" lang="ja-JP" altLang="en-US" sz="1400" kern="0" dirty="0" smtClean="0">
                <a:solidFill>
                  <a:prstClr val="black"/>
                </a:solidFill>
                <a:latin typeface="+mj-ea"/>
              </a:rPr>
              <a:t>やりとり履歴</a:t>
            </a:r>
            <a:endParaRPr kumimoji="1" lang="en-US" altLang="ja-JP" sz="1400" kern="0" dirty="0" smtClean="0">
              <a:solidFill>
                <a:prstClr val="black"/>
              </a:solidFill>
              <a:latin typeface="+mj-ea"/>
            </a:endParaRPr>
          </a:p>
        </p:txBody>
      </p:sp>
      <p:sp>
        <p:nvSpPr>
          <p:cNvPr id="7" name="正方形/長方形 6"/>
          <p:cNvSpPr/>
          <p:nvPr/>
        </p:nvSpPr>
        <p:spPr>
          <a:xfrm>
            <a:off x="7839259" y="3132000"/>
            <a:ext cx="1450218" cy="307777"/>
          </a:xfrm>
          <a:prstGeom prst="rect">
            <a:avLst/>
          </a:prstGeom>
        </p:spPr>
        <p:txBody>
          <a:bodyPr wrap="square">
            <a:spAutoFit/>
          </a:bodyPr>
          <a:lstStyle/>
          <a:p>
            <a:pPr lvl="0" algn="ctr" defTabSz="914400">
              <a:defRPr/>
            </a:pPr>
            <a:r>
              <a:rPr kumimoji="1" lang="ja-JP" altLang="en-US" sz="1400" kern="0" dirty="0" smtClean="0">
                <a:solidFill>
                  <a:prstClr val="black"/>
                </a:solidFill>
                <a:latin typeface="+mj-ea"/>
              </a:rPr>
              <a:t>もっとつながる</a:t>
            </a:r>
            <a:endParaRPr kumimoji="1" lang="en-US" altLang="ja-JP" sz="1400" kern="0" dirty="0" smtClean="0">
              <a:solidFill>
                <a:prstClr val="black"/>
              </a:solidFill>
              <a:latin typeface="+mj-ea"/>
            </a:endParaRPr>
          </a:p>
        </p:txBody>
      </p:sp>
      <p:pic>
        <p:nvPicPr>
          <p:cNvPr id="36" name="図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2191" y="5799613"/>
            <a:ext cx="1212637" cy="7111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13739" y="5807178"/>
            <a:ext cx="5887535" cy="577081"/>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a:t>
            </a: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マイナポータルの詳しい内容については、以下のマイナポータルホームページを参考にしてください。</a:t>
            </a:r>
            <a:endParaRPr kumimoji="1" lang="en-US" altLang="ja-JP" sz="1050" b="0" i="0" u="none" strike="noStrike" kern="0" cap="none" spc="0" normalizeH="0" baseline="0" noProof="0" dirty="0" smtClean="0">
              <a:ln>
                <a:noFill/>
              </a:ln>
              <a:solidFill>
                <a:prstClr val="black"/>
              </a:solidFill>
              <a:effectLst/>
              <a:uLnTx/>
              <a:uFillTx/>
              <a:latin typeface="+mj-ea"/>
              <a:ea typeface="+mj-ea"/>
              <a:cs typeface="+mn-cs"/>
            </a:endParaRPr>
          </a:p>
          <a:p>
            <a:pPr lvl="0" defTabSz="914400">
              <a:lnSpc>
                <a:spcPct val="150000"/>
              </a:lnSpc>
              <a:defRPr/>
            </a:pPr>
            <a:r>
              <a:rPr kumimoji="1" lang="ja-JP" altLang="en-US" sz="1050" kern="0" dirty="0" smtClean="0">
                <a:solidFill>
                  <a:prstClr val="black"/>
                </a:solidFill>
                <a:latin typeface="+mj-ea"/>
                <a:ea typeface="+mj-ea"/>
              </a:rPr>
              <a:t>　　（</a:t>
            </a:r>
            <a:r>
              <a:rPr kumimoji="1" lang="en-US" altLang="ja-JP" sz="1050" kern="0" dirty="0" smtClean="0">
                <a:solidFill>
                  <a:prstClr val="black"/>
                </a:solidFill>
                <a:latin typeface="+mj-ea"/>
                <a:ea typeface="+mj-ea"/>
                <a:hlinkClick r:id="rId10"/>
              </a:rPr>
              <a:t>https</a:t>
            </a:r>
            <a:r>
              <a:rPr kumimoji="1" lang="en-US" altLang="ja-JP" sz="1050" kern="0" dirty="0">
                <a:solidFill>
                  <a:prstClr val="black"/>
                </a:solidFill>
                <a:latin typeface="+mj-ea"/>
                <a:ea typeface="+mj-ea"/>
                <a:hlinkClick r:id="rId10"/>
              </a:rPr>
              <a:t>://myna.go.jp</a:t>
            </a:r>
            <a:r>
              <a:rPr kumimoji="1" lang="en-US" altLang="ja-JP" sz="1050" kern="0" dirty="0" smtClean="0">
                <a:solidFill>
                  <a:prstClr val="black"/>
                </a:solidFill>
                <a:latin typeface="+mj-ea"/>
                <a:ea typeface="+mj-ea"/>
                <a:hlinkClick r:id="rId10"/>
              </a:rPr>
              <a:t>/</a:t>
            </a:r>
            <a:r>
              <a:rPr kumimoji="1" lang="ja-JP" altLang="en-US" sz="1050" kern="0" dirty="0" smtClean="0">
                <a:solidFill>
                  <a:prstClr val="black"/>
                </a:solidFill>
                <a:latin typeface="+mj-ea"/>
                <a:ea typeface="+mj-ea"/>
              </a:rPr>
              <a:t>）</a:t>
            </a:r>
            <a:endParaRPr kumimoji="1" lang="ja-JP" altLang="en-US" sz="1050" b="0" i="0" u="none" strike="noStrike" kern="0" cap="none" spc="0" normalizeH="0" baseline="0" noProof="0" dirty="0" smtClean="0">
              <a:ln>
                <a:noFill/>
              </a:ln>
              <a:solidFill>
                <a:prstClr val="black"/>
              </a:solidFill>
              <a:effectLst/>
              <a:uLnTx/>
              <a:uFillTx/>
              <a:latin typeface="+mj-ea"/>
              <a:ea typeface="+mj-ea"/>
              <a:cs typeface="+mn-cs"/>
            </a:endParaRPr>
          </a:p>
        </p:txBody>
      </p:sp>
      <p:sp>
        <p:nvSpPr>
          <p:cNvPr id="34" name="正方形/長方形 33"/>
          <p:cNvSpPr/>
          <p:nvPr/>
        </p:nvSpPr>
        <p:spPr>
          <a:xfrm>
            <a:off x="600136" y="3057417"/>
            <a:ext cx="1321980" cy="523220"/>
          </a:xfrm>
          <a:prstGeom prst="rect">
            <a:avLst/>
          </a:prstGeom>
        </p:spPr>
        <p:txBody>
          <a:bodyPr wrap="square">
            <a:spAutoFit/>
          </a:bodyPr>
          <a:lstStyle/>
          <a:p>
            <a:pPr lvl="0" algn="ctr" defTabSz="914400">
              <a:defRPr/>
            </a:pPr>
            <a:r>
              <a:rPr kumimoji="1" lang="ja-JP" altLang="en-US" sz="1400" kern="0" dirty="0" smtClean="0">
                <a:solidFill>
                  <a:prstClr val="black"/>
                </a:solidFill>
                <a:latin typeface="+mj-ea"/>
              </a:rPr>
              <a:t>手続の検索・</a:t>
            </a:r>
            <a:endParaRPr kumimoji="1" lang="en-US" altLang="ja-JP" sz="1400" kern="0" dirty="0" smtClean="0">
              <a:solidFill>
                <a:prstClr val="black"/>
              </a:solidFill>
              <a:latin typeface="+mj-ea"/>
            </a:endParaRPr>
          </a:p>
          <a:p>
            <a:pPr lvl="0" algn="ctr" defTabSz="914400">
              <a:defRPr/>
            </a:pPr>
            <a:r>
              <a:rPr kumimoji="1" lang="ja-JP" altLang="en-US" sz="1400" kern="0" dirty="0" smtClean="0">
                <a:solidFill>
                  <a:prstClr val="black"/>
                </a:solidFill>
                <a:latin typeface="+mj-ea"/>
              </a:rPr>
              <a:t>電子申請</a:t>
            </a:r>
            <a:endParaRPr kumimoji="1" lang="en-US" altLang="ja-JP" sz="1400" kern="0" dirty="0" smtClean="0">
              <a:solidFill>
                <a:prstClr val="black"/>
              </a:solidFill>
              <a:latin typeface="+mj-ea"/>
            </a:endParaRPr>
          </a:p>
        </p:txBody>
      </p:sp>
      <p:sp>
        <p:nvSpPr>
          <p:cNvPr id="40" name="正方形/長方形 39"/>
          <p:cNvSpPr/>
          <p:nvPr/>
        </p:nvSpPr>
        <p:spPr>
          <a:xfrm>
            <a:off x="7837757" y="3494469"/>
            <a:ext cx="1430936" cy="400110"/>
          </a:xfrm>
          <a:prstGeom prst="rect">
            <a:avLst/>
          </a:prstGeom>
        </p:spPr>
        <p:txBody>
          <a:bodyPr wrap="square">
            <a:spAutoFit/>
          </a:bodyPr>
          <a:lstStyle/>
          <a:p>
            <a:pPr lvl="0" algn="ctr" defTabSz="914400">
              <a:defRPr/>
            </a:pPr>
            <a:r>
              <a:rPr kumimoji="1" lang="en-US" altLang="ja-JP" sz="1000" kern="0" dirty="0">
                <a:solidFill>
                  <a:prstClr val="black"/>
                </a:solidFill>
                <a:latin typeface="+mj-ea"/>
              </a:rPr>
              <a:t>e</a:t>
            </a:r>
            <a:r>
              <a:rPr kumimoji="1" lang="en-US" altLang="ja-JP" sz="1000" kern="0" dirty="0" smtClean="0">
                <a:solidFill>
                  <a:prstClr val="black"/>
                </a:solidFill>
                <a:latin typeface="+mj-ea"/>
              </a:rPr>
              <a:t>-Tax</a:t>
            </a:r>
            <a:r>
              <a:rPr kumimoji="1" lang="ja-JP" altLang="en-US" sz="1000" kern="0" dirty="0" smtClean="0">
                <a:solidFill>
                  <a:prstClr val="black"/>
                </a:solidFill>
                <a:latin typeface="+mj-ea"/>
              </a:rPr>
              <a:t>など、外部サイト</a:t>
            </a:r>
            <a:endParaRPr kumimoji="1" lang="en-US" altLang="ja-JP" sz="1000" kern="0" dirty="0" smtClean="0">
              <a:solidFill>
                <a:prstClr val="black"/>
              </a:solidFill>
              <a:latin typeface="+mj-ea"/>
            </a:endParaRPr>
          </a:p>
          <a:p>
            <a:pPr lvl="0" algn="ctr" defTabSz="914400">
              <a:defRPr/>
            </a:pPr>
            <a:r>
              <a:rPr kumimoji="1" lang="ja-JP" altLang="en-US" sz="1000" kern="0" dirty="0" smtClean="0">
                <a:solidFill>
                  <a:prstClr val="black"/>
                </a:solidFill>
                <a:latin typeface="+mj-ea"/>
              </a:rPr>
              <a:t>との連携</a:t>
            </a:r>
            <a:endParaRPr kumimoji="1" lang="en-US" altLang="ja-JP" sz="1000" kern="0" dirty="0" smtClean="0">
              <a:solidFill>
                <a:prstClr val="black"/>
              </a:solidFill>
              <a:latin typeface="+mj-ea"/>
            </a:endParaRPr>
          </a:p>
        </p:txBody>
      </p:sp>
      <p:sp>
        <p:nvSpPr>
          <p:cNvPr id="41" name="正方形/長方形 40"/>
          <p:cNvSpPr/>
          <p:nvPr/>
        </p:nvSpPr>
        <p:spPr>
          <a:xfrm>
            <a:off x="6015879" y="3443379"/>
            <a:ext cx="1430936" cy="553998"/>
          </a:xfrm>
          <a:prstGeom prst="rect">
            <a:avLst/>
          </a:prstGeom>
        </p:spPr>
        <p:txBody>
          <a:bodyPr wrap="square">
            <a:spAutoFit/>
          </a:bodyPr>
          <a:lstStyle/>
          <a:p>
            <a:pPr lvl="0" algn="ctr" defTabSz="914400">
              <a:defRPr/>
            </a:pPr>
            <a:r>
              <a:rPr kumimoji="1" lang="ja-JP" altLang="en-US" sz="1000" kern="0" dirty="0" smtClean="0">
                <a:solidFill>
                  <a:prstClr val="black"/>
                </a:solidFill>
                <a:latin typeface="+mj-ea"/>
              </a:rPr>
              <a:t>「わたしの情報」が</a:t>
            </a:r>
            <a:endParaRPr kumimoji="1" lang="en-US" altLang="ja-JP" sz="1000" kern="0" dirty="0" smtClean="0">
              <a:solidFill>
                <a:prstClr val="black"/>
              </a:solidFill>
              <a:latin typeface="+mj-ea"/>
            </a:endParaRPr>
          </a:p>
          <a:p>
            <a:pPr lvl="0" algn="ctr" defTabSz="914400">
              <a:defRPr/>
            </a:pPr>
            <a:r>
              <a:rPr kumimoji="1" lang="ja-JP" altLang="en-US" sz="1000" kern="0" dirty="0" smtClean="0">
                <a:solidFill>
                  <a:prstClr val="black"/>
                </a:solidFill>
                <a:latin typeface="+mj-ea"/>
              </a:rPr>
              <a:t>行政機関間で</a:t>
            </a:r>
            <a:endParaRPr kumimoji="1" lang="en-US" altLang="ja-JP" sz="1000" kern="0" dirty="0" smtClean="0">
              <a:solidFill>
                <a:prstClr val="black"/>
              </a:solidFill>
              <a:latin typeface="+mj-ea"/>
            </a:endParaRPr>
          </a:p>
          <a:p>
            <a:pPr lvl="0" algn="ctr" defTabSz="914400">
              <a:defRPr/>
            </a:pPr>
            <a:r>
              <a:rPr kumimoji="1" lang="ja-JP" altLang="en-US" sz="1000" kern="0" dirty="0" smtClean="0">
                <a:solidFill>
                  <a:prstClr val="black"/>
                </a:solidFill>
                <a:latin typeface="+mj-ea"/>
              </a:rPr>
              <a:t>やりとりされた履歴</a:t>
            </a:r>
            <a:endParaRPr kumimoji="1" lang="en-US" altLang="ja-JP" sz="1000" kern="0" dirty="0" smtClean="0">
              <a:solidFill>
                <a:prstClr val="black"/>
              </a:solidFill>
              <a:latin typeface="+mj-ea"/>
            </a:endParaRPr>
          </a:p>
        </p:txBody>
      </p:sp>
      <p:sp>
        <p:nvSpPr>
          <p:cNvPr id="42" name="正方形/長方形 41"/>
          <p:cNvSpPr/>
          <p:nvPr/>
        </p:nvSpPr>
        <p:spPr>
          <a:xfrm>
            <a:off x="4383873" y="3132000"/>
            <a:ext cx="1019403" cy="307777"/>
          </a:xfrm>
          <a:prstGeom prst="rect">
            <a:avLst/>
          </a:prstGeom>
        </p:spPr>
        <p:txBody>
          <a:bodyPr wrap="square">
            <a:spAutoFit/>
          </a:bodyPr>
          <a:lstStyle/>
          <a:p>
            <a:pPr lvl="0" algn="ctr" defTabSz="914400">
              <a:defRPr/>
            </a:pPr>
            <a:r>
              <a:rPr kumimoji="1" lang="ja-JP" altLang="en-US" sz="1400" kern="0" dirty="0" smtClean="0">
                <a:solidFill>
                  <a:prstClr val="black"/>
                </a:solidFill>
                <a:latin typeface="+mj-ea"/>
              </a:rPr>
              <a:t>お</a:t>
            </a:r>
            <a:r>
              <a:rPr kumimoji="1" lang="ja-JP" altLang="en-US" sz="1400" kern="0" dirty="0">
                <a:solidFill>
                  <a:prstClr val="black"/>
                </a:solidFill>
                <a:latin typeface="+mj-ea"/>
              </a:rPr>
              <a:t>知</a:t>
            </a:r>
            <a:r>
              <a:rPr kumimoji="1" lang="ja-JP" altLang="en-US" sz="1400" kern="0" dirty="0" smtClean="0">
                <a:solidFill>
                  <a:prstClr val="black"/>
                </a:solidFill>
                <a:latin typeface="+mj-ea"/>
              </a:rPr>
              <a:t>らせ</a:t>
            </a:r>
            <a:endParaRPr kumimoji="1" lang="en-US" altLang="ja-JP" sz="1400" kern="0" dirty="0" smtClean="0">
              <a:solidFill>
                <a:prstClr val="black"/>
              </a:solidFill>
              <a:latin typeface="+mj-ea"/>
            </a:endParaRPr>
          </a:p>
        </p:txBody>
      </p:sp>
      <p:sp>
        <p:nvSpPr>
          <p:cNvPr id="43" name="正方形/長方形 42"/>
          <p:cNvSpPr/>
          <p:nvPr/>
        </p:nvSpPr>
        <p:spPr>
          <a:xfrm>
            <a:off x="4183617" y="3508321"/>
            <a:ext cx="1430936" cy="400110"/>
          </a:xfrm>
          <a:prstGeom prst="rect">
            <a:avLst/>
          </a:prstGeom>
        </p:spPr>
        <p:txBody>
          <a:bodyPr wrap="square">
            <a:spAutoFit/>
          </a:bodyPr>
          <a:lstStyle/>
          <a:p>
            <a:pPr lvl="0" algn="ctr" defTabSz="914400">
              <a:defRPr/>
            </a:pPr>
            <a:r>
              <a:rPr kumimoji="1" lang="ja-JP" altLang="en-US" sz="1000" kern="0" dirty="0" smtClean="0">
                <a:solidFill>
                  <a:prstClr val="black"/>
                </a:solidFill>
                <a:latin typeface="+mj-ea"/>
              </a:rPr>
              <a:t>行政機関</a:t>
            </a:r>
            <a:r>
              <a:rPr kumimoji="1" lang="ja-JP" altLang="en-US" sz="1000" kern="0" dirty="0">
                <a:solidFill>
                  <a:prstClr val="black"/>
                </a:solidFill>
                <a:latin typeface="+mj-ea"/>
              </a:rPr>
              <a:t>等</a:t>
            </a:r>
            <a:r>
              <a:rPr kumimoji="1" lang="ja-JP" altLang="en-US" sz="1000" kern="0" dirty="0" smtClean="0">
                <a:solidFill>
                  <a:prstClr val="black"/>
                </a:solidFill>
                <a:latin typeface="+mj-ea"/>
              </a:rPr>
              <a:t>から</a:t>
            </a:r>
            <a:endParaRPr kumimoji="1" lang="en-US" altLang="ja-JP" sz="1000" kern="0" dirty="0" smtClean="0">
              <a:solidFill>
                <a:prstClr val="black"/>
              </a:solidFill>
              <a:latin typeface="+mj-ea"/>
            </a:endParaRPr>
          </a:p>
          <a:p>
            <a:pPr lvl="0" algn="ctr" defTabSz="914400">
              <a:defRPr/>
            </a:pPr>
            <a:r>
              <a:rPr kumimoji="1" lang="ja-JP" altLang="en-US" sz="1000" kern="0" dirty="0" smtClean="0">
                <a:solidFill>
                  <a:prstClr val="black"/>
                </a:solidFill>
                <a:latin typeface="+mj-ea"/>
              </a:rPr>
              <a:t>あなたへのお知らせ</a:t>
            </a:r>
            <a:endParaRPr kumimoji="1" lang="en-US" altLang="ja-JP" sz="1000" kern="0" dirty="0" smtClean="0">
              <a:solidFill>
                <a:prstClr val="black"/>
              </a:solidFill>
              <a:latin typeface="+mj-ea"/>
            </a:endParaRPr>
          </a:p>
        </p:txBody>
      </p:sp>
      <p:sp>
        <p:nvSpPr>
          <p:cNvPr id="44" name="正方形/長方形 43"/>
          <p:cNvSpPr/>
          <p:nvPr/>
        </p:nvSpPr>
        <p:spPr>
          <a:xfrm>
            <a:off x="2372132" y="3536029"/>
            <a:ext cx="1430936" cy="400110"/>
          </a:xfrm>
          <a:prstGeom prst="rect">
            <a:avLst/>
          </a:prstGeom>
        </p:spPr>
        <p:txBody>
          <a:bodyPr wrap="square">
            <a:spAutoFit/>
          </a:bodyPr>
          <a:lstStyle/>
          <a:p>
            <a:pPr lvl="0" algn="ctr" defTabSz="914400">
              <a:defRPr/>
            </a:pPr>
            <a:r>
              <a:rPr kumimoji="1" lang="ja-JP" altLang="en-US" sz="1000" kern="0" dirty="0" smtClean="0">
                <a:solidFill>
                  <a:prstClr val="black"/>
                </a:solidFill>
                <a:latin typeface="+mj-ea"/>
              </a:rPr>
              <a:t>所得・個人住民税の</a:t>
            </a:r>
            <a:endParaRPr kumimoji="1" lang="en-US" altLang="ja-JP" sz="1000" kern="0" dirty="0" smtClean="0">
              <a:solidFill>
                <a:prstClr val="black"/>
              </a:solidFill>
              <a:latin typeface="+mj-ea"/>
            </a:endParaRPr>
          </a:p>
          <a:p>
            <a:pPr lvl="0" algn="ctr" defTabSz="914400">
              <a:defRPr/>
            </a:pPr>
            <a:r>
              <a:rPr kumimoji="1" lang="ja-JP" altLang="en-US" sz="1000" kern="0" dirty="0" smtClean="0">
                <a:solidFill>
                  <a:prstClr val="black"/>
                </a:solidFill>
                <a:latin typeface="+mj-ea"/>
              </a:rPr>
              <a:t>情報などの確認</a:t>
            </a:r>
            <a:endParaRPr kumimoji="1" lang="en-US" altLang="ja-JP" sz="1000" kern="0" dirty="0" smtClean="0">
              <a:solidFill>
                <a:prstClr val="black"/>
              </a:solidFill>
              <a:latin typeface="+mj-ea"/>
            </a:endParaRPr>
          </a:p>
        </p:txBody>
      </p:sp>
    </p:spTree>
    <p:extLst>
      <p:ext uri="{BB962C8B-B14F-4D97-AF65-F5344CB8AC3E}">
        <p14:creationId xmlns:p14="http://schemas.microsoft.com/office/powerpoint/2010/main" val="3039499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1104180" y="2067654"/>
            <a:ext cx="7893169" cy="211615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700"/>
              </a:lnSpc>
              <a:buNone/>
            </a:pPr>
            <a:r>
              <a:rPr kumimoji="1" lang="ja-JP" altLang="en-US" sz="3200" dirty="0" smtClean="0">
                <a:latin typeface="ＭＳ ゴシック" panose="020B0609070205080204" pitchFamily="49" charset="-128"/>
                <a:ea typeface="ＭＳ ゴシック" panose="020B0609070205080204" pitchFamily="49" charset="-128"/>
              </a:rPr>
              <a:t>第２節　　</a:t>
            </a:r>
            <a:endParaRPr kumimoji="1" lang="en-US" altLang="ja-JP" sz="32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smtClean="0">
                <a:latin typeface="ＭＳ ゴシック" panose="020B0609070205080204" pitchFamily="49" charset="-128"/>
                <a:ea typeface="ＭＳ ゴシック" panose="020B0609070205080204" pitchFamily="49" charset="-128"/>
              </a:rPr>
              <a:t>マイナンバー制度の安全対策</a:t>
            </a:r>
          </a:p>
        </p:txBody>
      </p:sp>
      <p:pic>
        <p:nvPicPr>
          <p:cNvPr id="6" name="Picture 25"/>
          <p:cNvPicPr>
            <a:picLocks noChangeAspect="1" noChangeArrowheads="1"/>
          </p:cNvPicPr>
          <p:nvPr/>
        </p:nvPicPr>
        <p:blipFill>
          <a:blip r:embed="rId3" cstate="print"/>
          <a:srcRect/>
          <a:stretch>
            <a:fillRect/>
          </a:stretch>
        </p:blipFill>
        <p:spPr bwMode="auto">
          <a:xfrm>
            <a:off x="722426" y="4746388"/>
            <a:ext cx="1088509" cy="1526793"/>
          </a:xfrm>
          <a:prstGeom prst="rect">
            <a:avLst/>
          </a:prstGeom>
          <a:noFill/>
          <a:ln w="9525">
            <a:noFill/>
            <a:miter lim="800000"/>
            <a:headEnd/>
            <a:tailEnd/>
          </a:ln>
        </p:spPr>
      </p:pic>
      <p:sp>
        <p:nvSpPr>
          <p:cNvPr id="3" name="角丸四角形吹き出し 2"/>
          <p:cNvSpPr/>
          <p:nvPr/>
        </p:nvSpPr>
        <p:spPr>
          <a:xfrm>
            <a:off x="1988734" y="4746388"/>
            <a:ext cx="7201565" cy="1515641"/>
          </a:xfrm>
          <a:prstGeom prst="wedgeRoundRectCallout">
            <a:avLst>
              <a:gd name="adj1" fmla="val -53493"/>
              <a:gd name="adj2" fmla="val 90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kumimoji="1" lang="ja-JP" altLang="en-US" sz="1600" dirty="0" smtClean="0"/>
              <a:t>第１節では、マイナンバー制度について、様々なメリットがあることを学びました。しかし、メリットがある一方、マイナンバーの利用のリスクについて懸念を抱く国民も少なくありません。</a:t>
            </a:r>
            <a:endParaRPr kumimoji="1" lang="en-US" altLang="ja-JP" sz="1600" dirty="0" smtClean="0"/>
          </a:p>
          <a:p>
            <a:pPr>
              <a:lnSpc>
                <a:spcPts val="2000"/>
              </a:lnSpc>
            </a:pPr>
            <a:r>
              <a:rPr kumimoji="1" lang="ja-JP" altLang="en-US" sz="1600" dirty="0" smtClean="0"/>
              <a:t>第２節では、国民が抱く懸念を理解し、マイナンバーを安心して利用するための安全対策について学びましょう。</a:t>
            </a:r>
            <a:endParaRPr kumimoji="1" lang="en-US" altLang="ja-JP" sz="1600" dirty="0" smtClean="0"/>
          </a:p>
        </p:txBody>
      </p:sp>
      <p:sp>
        <p:nvSpPr>
          <p:cNvPr id="9" name="角丸四角形 8"/>
          <p:cNvSpPr/>
          <p:nvPr/>
        </p:nvSpPr>
        <p:spPr>
          <a:xfrm>
            <a:off x="258859" y="306006"/>
            <a:ext cx="4220544"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11</a:t>
            </a:r>
          </a:p>
        </p:txBody>
      </p:sp>
    </p:spTree>
    <p:extLst>
      <p:ext uri="{BB962C8B-B14F-4D97-AF65-F5344CB8AC3E}">
        <p14:creationId xmlns:p14="http://schemas.microsoft.com/office/powerpoint/2010/main" val="12782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4176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２－１　マイナンバーにおける安心・安全の確保</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1785" y="994913"/>
            <a:ext cx="900000" cy="1263830"/>
          </a:xfrm>
          <a:prstGeom prst="rect">
            <a:avLst/>
          </a:prstGeom>
        </p:spPr>
      </p:pic>
      <p:pic>
        <p:nvPicPr>
          <p:cNvPr id="11" name="Picture 6"/>
          <p:cNvPicPr>
            <a:picLocks noChangeAspect="1" noChangeArrowheads="1"/>
          </p:cNvPicPr>
          <p:nvPr/>
        </p:nvPicPr>
        <p:blipFill>
          <a:blip r:embed="rId4" cstate="print"/>
          <a:srcRect/>
          <a:stretch>
            <a:fillRect/>
          </a:stretch>
        </p:blipFill>
        <p:spPr bwMode="auto">
          <a:xfrm>
            <a:off x="7161007" y="4625268"/>
            <a:ext cx="901984" cy="1265164"/>
          </a:xfrm>
          <a:prstGeom prst="rect">
            <a:avLst/>
          </a:prstGeom>
          <a:noFill/>
          <a:ln w="9525">
            <a:noFill/>
            <a:miter lim="800000"/>
            <a:headEnd/>
            <a:tailEnd/>
          </a:ln>
        </p:spPr>
      </p:pic>
      <p:pic>
        <p:nvPicPr>
          <p:cNvPr id="12" name="Picture 17"/>
          <p:cNvPicPr>
            <a:picLocks noChangeAspect="1" noChangeArrowheads="1"/>
          </p:cNvPicPr>
          <p:nvPr/>
        </p:nvPicPr>
        <p:blipFill>
          <a:blip r:embed="rId5" cstate="print"/>
          <a:srcRect/>
          <a:stretch>
            <a:fillRect/>
          </a:stretch>
        </p:blipFill>
        <p:spPr bwMode="auto">
          <a:xfrm>
            <a:off x="269018" y="2274256"/>
            <a:ext cx="648072" cy="909015"/>
          </a:xfrm>
          <a:prstGeom prst="rect">
            <a:avLst/>
          </a:prstGeom>
          <a:noFill/>
          <a:ln w="9525">
            <a:noFill/>
            <a:miter lim="800000"/>
            <a:headEnd/>
            <a:tailEnd/>
          </a:ln>
        </p:spPr>
      </p:pic>
      <p:sp>
        <p:nvSpPr>
          <p:cNvPr id="14" name="テキスト ボックス 13"/>
          <p:cNvSpPr txBox="1"/>
          <p:nvPr/>
        </p:nvSpPr>
        <p:spPr>
          <a:xfrm>
            <a:off x="680524" y="5956220"/>
            <a:ext cx="8311082" cy="400110"/>
          </a:xfrm>
          <a:prstGeom prst="rect">
            <a:avLst/>
          </a:prstGeom>
          <a:noFill/>
        </p:spPr>
        <p:txBody>
          <a:bodyPr wrap="square" rtlCol="0">
            <a:spAutoFit/>
          </a:bodyPr>
          <a:lstStyle/>
          <a:p>
            <a:pPr algn="ctr"/>
            <a:r>
              <a:rPr kumimoji="1" lang="ja-JP" altLang="en-US" sz="2000" b="1" dirty="0" smtClean="0"/>
              <a:t>「制度面における保護措置」　＋　「システム面における保護措置」</a:t>
            </a:r>
            <a:endParaRPr kumimoji="1" lang="ja-JP" altLang="en-US" sz="2000" b="1" dirty="0"/>
          </a:p>
        </p:txBody>
      </p:sp>
      <p:sp>
        <p:nvSpPr>
          <p:cNvPr id="15" name="下矢印 14"/>
          <p:cNvSpPr/>
          <p:nvPr/>
        </p:nvSpPr>
        <p:spPr>
          <a:xfrm>
            <a:off x="3779997" y="4653746"/>
            <a:ext cx="1909603" cy="941378"/>
          </a:xfrm>
          <a:prstGeom prst="downArrow">
            <a:avLst>
              <a:gd name="adj1" fmla="val 59199"/>
              <a:gd name="adj2" fmla="val 4364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対 応</a:t>
            </a:r>
            <a:endParaRPr kumimoji="1" lang="ja-JP" altLang="en-US" sz="1600" dirty="0">
              <a:solidFill>
                <a:schemeClr val="tx1"/>
              </a:solidFill>
            </a:endParaRPr>
          </a:p>
        </p:txBody>
      </p:sp>
      <p:grpSp>
        <p:nvGrpSpPr>
          <p:cNvPr id="8" name="グループ化 7"/>
          <p:cNvGrpSpPr/>
          <p:nvPr/>
        </p:nvGrpSpPr>
        <p:grpSpPr>
          <a:xfrm>
            <a:off x="824378" y="2404362"/>
            <a:ext cx="8599021" cy="2007621"/>
            <a:chOff x="326066" y="2054513"/>
            <a:chExt cx="9532533" cy="1815845"/>
          </a:xfrm>
        </p:grpSpPr>
        <p:sp>
          <p:nvSpPr>
            <p:cNvPr id="9" name="角丸四角形 8"/>
            <p:cNvSpPr/>
            <p:nvPr/>
          </p:nvSpPr>
          <p:spPr>
            <a:xfrm>
              <a:off x="326066" y="2471845"/>
              <a:ext cx="9532533" cy="1398513"/>
            </a:xfrm>
            <a:prstGeom prst="roundRect">
              <a:avLst>
                <a:gd name="adj" fmla="val 131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b"/>
            <a:lstStyle/>
            <a:p>
              <a:pPr marL="285750" indent="-285750">
                <a:buFont typeface="Arial" pitchFamily="34" charset="0"/>
                <a:buChar char="•"/>
              </a:pPr>
              <a:r>
                <a:rPr lang="ja-JP" altLang="en-US" sz="1400" dirty="0" smtClean="0">
                  <a:solidFill>
                    <a:prstClr val="black"/>
                  </a:solidFill>
                  <a:latin typeface="ＭＳ ゴシック" pitchFamily="49" charset="-128"/>
                  <a:ea typeface="ＭＳ ゴシック" pitchFamily="49" charset="-128"/>
                </a:rPr>
                <a:t>マイ</a:t>
              </a:r>
              <a:r>
                <a:rPr lang="ja-JP" altLang="en-US" sz="1400" dirty="0">
                  <a:solidFill>
                    <a:prstClr val="black"/>
                  </a:solidFill>
                  <a:latin typeface="ＭＳ ゴシック" pitchFamily="49" charset="-128"/>
                  <a:ea typeface="ＭＳ ゴシック" pitchFamily="49" charset="-128"/>
                </a:rPr>
                <a:t>ナンバ</a:t>
              </a:r>
              <a:r>
                <a:rPr lang="ja-JP" altLang="en-US" sz="1400" dirty="0" smtClean="0">
                  <a:solidFill>
                    <a:prstClr val="black"/>
                  </a:solidFill>
                  <a:latin typeface="ＭＳ ゴシック" pitchFamily="49" charset="-128"/>
                  <a:ea typeface="ＭＳ ゴシック" pitchFamily="49" charset="-128"/>
                </a:rPr>
                <a:t>ーを用いた個人情報の追跡・名寄せ・突合が行われ、集積・集約された</a:t>
              </a:r>
              <a:r>
                <a:rPr lang="ja-JP" altLang="en-US" sz="1400" b="1" dirty="0" smtClean="0">
                  <a:solidFill>
                    <a:srgbClr val="FF0000"/>
                  </a:solidFill>
                  <a:latin typeface="ＭＳ ゴシック" pitchFamily="49" charset="-128"/>
                  <a:ea typeface="ＭＳ ゴシック" pitchFamily="49" charset="-128"/>
                </a:rPr>
                <a:t>個人情報が外部に漏えい</a:t>
              </a:r>
              <a:r>
                <a:rPr lang="ja-JP" altLang="en-US" sz="1400" dirty="0" smtClean="0">
                  <a:solidFill>
                    <a:prstClr val="black"/>
                  </a:solidFill>
                  <a:latin typeface="ＭＳ ゴシック" pitchFamily="49" charset="-128"/>
                  <a:ea typeface="ＭＳ ゴシック" pitchFamily="49" charset="-128"/>
                </a:rPr>
                <a:t>するのではないかといった懸念</a:t>
              </a:r>
              <a:endParaRPr lang="en-US" altLang="ja-JP" sz="1400" dirty="0" smtClean="0">
                <a:solidFill>
                  <a:prstClr val="black"/>
                </a:solidFill>
                <a:latin typeface="ＭＳ ゴシック" pitchFamily="49" charset="-128"/>
                <a:ea typeface="ＭＳ ゴシック" pitchFamily="49" charset="-128"/>
              </a:endParaRPr>
            </a:p>
            <a:p>
              <a:pPr marL="285750" indent="-285750">
                <a:buFont typeface="Arial" pitchFamily="34" charset="0"/>
                <a:buChar char="•"/>
              </a:pPr>
              <a:r>
                <a:rPr lang="ja-JP" altLang="en-US" sz="1400" dirty="0" smtClean="0">
                  <a:solidFill>
                    <a:prstClr val="black"/>
                  </a:solidFill>
                  <a:latin typeface="ＭＳ ゴシック" pitchFamily="49" charset="-128"/>
                  <a:ea typeface="ＭＳ ゴシック" pitchFamily="49" charset="-128"/>
                </a:rPr>
                <a:t>マイ</a:t>
              </a:r>
              <a:r>
                <a:rPr lang="ja-JP" altLang="en-US" sz="1400" dirty="0">
                  <a:solidFill>
                    <a:prstClr val="black"/>
                  </a:solidFill>
                  <a:latin typeface="ＭＳ ゴシック" pitchFamily="49" charset="-128"/>
                  <a:ea typeface="ＭＳ ゴシック" pitchFamily="49" charset="-128"/>
                </a:rPr>
                <a:t>ナンバ</a:t>
              </a:r>
              <a:r>
                <a:rPr lang="ja-JP" altLang="en-US" sz="1400" dirty="0" smtClean="0">
                  <a:solidFill>
                    <a:prstClr val="black"/>
                  </a:solidFill>
                  <a:latin typeface="ＭＳ ゴシック" pitchFamily="49" charset="-128"/>
                  <a:ea typeface="ＭＳ ゴシック" pitchFamily="49" charset="-128"/>
                </a:rPr>
                <a:t>ーの不正利用等（例：他人のマイ</a:t>
              </a:r>
              <a:r>
                <a:rPr lang="ja-JP" altLang="en-US" sz="1400" dirty="0">
                  <a:solidFill>
                    <a:prstClr val="black"/>
                  </a:solidFill>
                  <a:latin typeface="ＭＳ ゴシック" pitchFamily="49" charset="-128"/>
                  <a:ea typeface="ＭＳ ゴシック" pitchFamily="49" charset="-128"/>
                </a:rPr>
                <a:t>ナンバ</a:t>
              </a:r>
              <a:r>
                <a:rPr lang="ja-JP" altLang="en-US" sz="1400" dirty="0" smtClean="0">
                  <a:solidFill>
                    <a:prstClr val="black"/>
                  </a:solidFill>
                  <a:latin typeface="ＭＳ ゴシック" pitchFamily="49" charset="-128"/>
                  <a:ea typeface="ＭＳ ゴシック" pitchFamily="49" charset="-128"/>
                </a:rPr>
                <a:t>ーを用いた</a:t>
              </a:r>
              <a:r>
                <a:rPr lang="ja-JP" altLang="en-US" sz="1400" b="1" dirty="0">
                  <a:solidFill>
                    <a:srgbClr val="FF0000"/>
                  </a:solidFill>
                  <a:latin typeface="ＭＳ ゴシック" pitchFamily="49" charset="-128"/>
                  <a:ea typeface="ＭＳ ゴシック" pitchFamily="49" charset="-128"/>
                </a:rPr>
                <a:t>な</a:t>
              </a:r>
              <a:r>
                <a:rPr lang="ja-JP" altLang="en-US" sz="1400" b="1" dirty="0" smtClean="0">
                  <a:solidFill>
                    <a:srgbClr val="FF0000"/>
                  </a:solidFill>
                  <a:latin typeface="ＭＳ ゴシック" pitchFamily="49" charset="-128"/>
                  <a:ea typeface="ＭＳ ゴシック" pitchFamily="49" charset="-128"/>
                </a:rPr>
                <a:t>りすまし</a:t>
              </a:r>
              <a:r>
                <a:rPr lang="ja-JP" altLang="en-US" sz="1400" dirty="0" smtClean="0">
                  <a:solidFill>
                    <a:prstClr val="black"/>
                  </a:solidFill>
                  <a:latin typeface="ＭＳ ゴシック" pitchFamily="49" charset="-128"/>
                  <a:ea typeface="ＭＳ ゴシック" pitchFamily="49" charset="-128"/>
                </a:rPr>
                <a:t>）により財産その他の被害を負うのではないかといった懸念</a:t>
              </a:r>
              <a:endParaRPr lang="en-US" altLang="ja-JP" sz="1400" dirty="0" smtClean="0">
                <a:solidFill>
                  <a:prstClr val="black"/>
                </a:solidFill>
                <a:latin typeface="ＭＳ ゴシック" pitchFamily="49" charset="-128"/>
                <a:ea typeface="ＭＳ ゴシック" pitchFamily="49" charset="-128"/>
              </a:endParaRPr>
            </a:p>
            <a:p>
              <a:pPr marL="285750" indent="-285750">
                <a:buFont typeface="Arial" pitchFamily="34" charset="0"/>
                <a:buChar char="•"/>
              </a:pPr>
              <a:r>
                <a:rPr lang="ja-JP" altLang="en-US" sz="1400" dirty="0">
                  <a:solidFill>
                    <a:prstClr val="black"/>
                  </a:solidFill>
                  <a:latin typeface="ＭＳ ゴシック" pitchFamily="49" charset="-128"/>
                  <a:ea typeface="ＭＳ ゴシック" pitchFamily="49" charset="-128"/>
                </a:rPr>
                <a:t>国家に</a:t>
              </a:r>
              <a:r>
                <a:rPr lang="ja-JP" altLang="en-US" sz="1400" dirty="0" smtClean="0">
                  <a:solidFill>
                    <a:prstClr val="black"/>
                  </a:solidFill>
                  <a:latin typeface="ＭＳ ゴシック" pitchFamily="49" charset="-128"/>
                  <a:ea typeface="ＭＳ ゴシック" pitchFamily="49" charset="-128"/>
                </a:rPr>
                <a:t>より個人の様々な個人情報がマイ</a:t>
              </a:r>
              <a:r>
                <a:rPr lang="ja-JP" altLang="en-US" sz="1400" dirty="0">
                  <a:solidFill>
                    <a:prstClr val="black"/>
                  </a:solidFill>
                  <a:latin typeface="ＭＳ ゴシック" pitchFamily="49" charset="-128"/>
                  <a:ea typeface="ＭＳ ゴシック" pitchFamily="49" charset="-128"/>
                </a:rPr>
                <a:t>ナンバ</a:t>
              </a:r>
              <a:r>
                <a:rPr lang="ja-JP" altLang="en-US" sz="1400" dirty="0" smtClean="0">
                  <a:solidFill>
                    <a:prstClr val="black"/>
                  </a:solidFill>
                  <a:latin typeface="ＭＳ ゴシック" pitchFamily="49" charset="-128"/>
                  <a:ea typeface="ＭＳ ゴシック" pitchFamily="49" charset="-128"/>
                </a:rPr>
                <a:t>ーをキーに名寄せ・突合されて</a:t>
              </a:r>
              <a:r>
                <a:rPr lang="ja-JP" altLang="en-US" sz="1400" b="1" dirty="0" smtClean="0">
                  <a:solidFill>
                    <a:srgbClr val="FF0000"/>
                  </a:solidFill>
                  <a:latin typeface="ＭＳ ゴシック" pitchFamily="49" charset="-128"/>
                  <a:ea typeface="ＭＳ ゴシック" pitchFamily="49" charset="-128"/>
                </a:rPr>
                <a:t>一元管理</a:t>
              </a:r>
              <a:r>
                <a:rPr lang="ja-JP" altLang="en-US" sz="1400" dirty="0" smtClean="0">
                  <a:solidFill>
                    <a:prstClr val="black"/>
                  </a:solidFill>
                  <a:latin typeface="ＭＳ ゴシック" pitchFamily="49" charset="-128"/>
                  <a:ea typeface="ＭＳ ゴシック" pitchFamily="49" charset="-128"/>
                </a:rPr>
                <a:t>されるのではないかといった懸念</a:t>
              </a:r>
              <a:endParaRPr lang="en-US" altLang="ja-JP" sz="1400" dirty="0" smtClean="0">
                <a:solidFill>
                  <a:prstClr val="black"/>
                </a:solidFill>
                <a:latin typeface="ＭＳ ゴシック" pitchFamily="49" charset="-128"/>
                <a:ea typeface="ＭＳ ゴシック" pitchFamily="49" charset="-128"/>
              </a:endParaRPr>
            </a:p>
          </p:txBody>
        </p:sp>
        <p:sp>
          <p:nvSpPr>
            <p:cNvPr id="10" name="テキスト ボックス 9"/>
            <p:cNvSpPr txBox="1"/>
            <p:nvPr/>
          </p:nvSpPr>
          <p:spPr>
            <a:xfrm>
              <a:off x="431488" y="2054513"/>
              <a:ext cx="4661715" cy="369300"/>
            </a:xfrm>
            <a:prstGeom prst="rect">
              <a:avLst/>
            </a:pr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lIns="91406" tIns="45704" rIns="91406" bIns="45704" rtlCol="0">
              <a:spAutoFit/>
            </a:bodyPr>
            <a:lstStyle/>
            <a:p>
              <a:pPr algn="ctr"/>
              <a:r>
                <a:rPr lang="ja-JP" altLang="en-US" b="1" dirty="0" smtClean="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rPr>
                <a:t>マイナンバー制度に対する国民の懸念</a:t>
              </a:r>
              <a:endParaRPr lang="en-US" altLang="ja-JP"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grpSp>
      <p:sp>
        <p:nvSpPr>
          <p:cNvPr id="22" name="四角形吹き出し 21"/>
          <p:cNvSpPr/>
          <p:nvPr/>
        </p:nvSpPr>
        <p:spPr>
          <a:xfrm>
            <a:off x="269018" y="1418327"/>
            <a:ext cx="7809699" cy="756000"/>
          </a:xfrm>
          <a:prstGeom prst="wedgeRectCallout">
            <a:avLst>
              <a:gd name="adj1" fmla="val 59744"/>
              <a:gd name="adj2" fmla="val 4003"/>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t>マイナンバー制度では、漏えいや不正利用等を防ぐため、</a:t>
            </a:r>
            <a:r>
              <a:rPr lang="ja-JP" altLang="en-US" sz="1600" dirty="0"/>
              <a:t>「制度面における保護措置</a:t>
            </a:r>
            <a:r>
              <a:rPr lang="ja-JP" altLang="en-US" sz="1600" dirty="0" smtClean="0"/>
              <a:t>」と「</a:t>
            </a:r>
            <a:r>
              <a:rPr lang="ja-JP" altLang="en-US" sz="1600" dirty="0"/>
              <a:t>システム面における保護措置」を設けています。</a:t>
            </a:r>
            <a:endParaRPr kumimoji="1" lang="ja-JP" altLang="en-US" sz="1600" dirty="0"/>
          </a:p>
        </p:txBody>
      </p:sp>
      <p:sp>
        <p:nvSpPr>
          <p:cNvPr id="1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12</a:t>
            </a:r>
          </a:p>
        </p:txBody>
      </p:sp>
    </p:spTree>
    <p:extLst>
      <p:ext uri="{BB962C8B-B14F-4D97-AF65-F5344CB8AC3E}">
        <p14:creationId xmlns:p14="http://schemas.microsoft.com/office/powerpoint/2010/main" val="69376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893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a:t>
            </a:r>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　制度面における保護措置（概要）</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四角形吹き出し 8"/>
          <p:cNvSpPr/>
          <p:nvPr/>
        </p:nvSpPr>
        <p:spPr>
          <a:xfrm>
            <a:off x="289338" y="1365813"/>
            <a:ext cx="7893963" cy="756000"/>
          </a:xfrm>
          <a:prstGeom prst="wedgeRectCallout">
            <a:avLst>
              <a:gd name="adj1" fmla="val 58061"/>
              <a:gd name="adj2" fmla="val 571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特定個人情報の漏えい</a:t>
            </a:r>
            <a:r>
              <a:rPr kumimoji="1" lang="ja-JP" altLang="en-US" sz="1600" kern="0" dirty="0" smtClean="0">
                <a:solidFill>
                  <a:prstClr val="black"/>
                </a:solidFill>
                <a:latin typeface="+mj-ea"/>
              </a:rPr>
              <a:t>、滅失、毀損</a:t>
            </a:r>
            <a:r>
              <a:rPr kumimoji="1" lang="ja-JP" altLang="en-US" sz="1600" kern="0" dirty="0">
                <a:solidFill>
                  <a:prstClr val="black"/>
                </a:solidFill>
                <a:latin typeface="+mj-ea"/>
              </a:rPr>
              <a:t>などを防ぐために、制度面においても各種の保護措置が設けられています。</a:t>
            </a:r>
          </a:p>
        </p:txBody>
      </p:sp>
      <p:sp>
        <p:nvSpPr>
          <p:cNvPr id="16" name="テキスト ボックス 15"/>
          <p:cNvSpPr txBox="1"/>
          <p:nvPr/>
        </p:nvSpPr>
        <p:spPr>
          <a:xfrm>
            <a:off x="289338" y="2245262"/>
            <a:ext cx="3575248" cy="369300"/>
          </a:xfrm>
          <a:prstGeom prst="rect">
            <a:avLst/>
          </a:prstGeom>
          <a:solidFill>
            <a:srgbClr val="4472C4">
              <a:lumMod val="75000"/>
            </a:srgbClr>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wrap="square" lIns="91406" tIns="45704" rIns="91406" bIns="45704"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ＭＳ ゴシック" pitchFamily="49" charset="-128"/>
                <a:ea typeface="ＭＳ ゴシック" pitchFamily="49" charset="-128"/>
                <a:cs typeface="+mn-cs"/>
              </a:rPr>
              <a:t>制度面における保護措置</a:t>
            </a:r>
            <a:endParaRPr kumimoji="1" lang="en-US" altLang="ja-JP"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ＭＳ ゴシック" pitchFamily="49" charset="-128"/>
              <a:ea typeface="ＭＳ ゴシック" pitchFamily="49" charset="-128"/>
              <a:cs typeface="+mn-cs"/>
            </a:endParaRPr>
          </a:p>
        </p:txBody>
      </p:sp>
      <p:sp>
        <p:nvSpPr>
          <p:cNvPr id="18" name="正方形/長方形 17"/>
          <p:cNvSpPr/>
          <p:nvPr/>
        </p:nvSpPr>
        <p:spPr>
          <a:xfrm>
            <a:off x="289338" y="2705100"/>
            <a:ext cx="9352502" cy="3343100"/>
          </a:xfrm>
          <a:prstGeom prst="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sng" strike="noStrike" kern="0" cap="none" spc="0" normalizeH="0" baseline="0" noProof="0" dirty="0" smtClean="0">
                <a:ln>
                  <a:noFill/>
                </a:ln>
                <a:effectLst/>
                <a:uLnTx/>
                <a:uFillTx/>
                <a:latin typeface="+mj-ea"/>
                <a:ea typeface="+mj-ea"/>
              </a:rPr>
              <a:t>本人確認措置（マイナンバーの確認・身元（実存）の確認）　</a:t>
            </a:r>
            <a:endParaRPr kumimoji="1" lang="en-US" altLang="ja-JP" sz="1600" i="0" u="sng" strike="noStrike" kern="0" cap="none" spc="0" normalizeH="0" baseline="0" noProof="0" dirty="0" smtClean="0">
              <a:ln>
                <a:noFill/>
              </a:ln>
              <a:effectLst/>
              <a:uLnTx/>
              <a:uFillTx/>
              <a:latin typeface="+mj-ea"/>
              <a:ea typeface="+mj-ea"/>
            </a:endParaRPr>
          </a:p>
          <a:p>
            <a:pPr marL="316528" indent="-316528" defTabSz="914400">
              <a:lnSpc>
                <a:spcPct val="150000"/>
              </a:lnSpc>
              <a:buFont typeface="+mj-ea"/>
              <a:buAutoNum type="circleNumDbPlain"/>
              <a:defRPr/>
            </a:pPr>
            <a:r>
              <a:rPr kumimoji="1" lang="ja-JP" altLang="en-US" sz="1600" i="0" u="sng" strike="noStrike" kern="0" cap="none" spc="0" normalizeH="0" baseline="0" noProof="0" dirty="0" smtClean="0">
                <a:ln>
                  <a:noFill/>
                </a:ln>
                <a:effectLst/>
                <a:uLnTx/>
                <a:uFillTx/>
                <a:latin typeface="+mj-ea"/>
                <a:ea typeface="+mj-ea"/>
              </a:rPr>
              <a:t>特定個人情報の利用、提供、収集・保管</a:t>
            </a:r>
            <a:r>
              <a:rPr kumimoji="1" lang="ja-JP" altLang="en-US" sz="1600" u="sng" kern="0" dirty="0" err="1">
                <a:latin typeface="+mj-ea"/>
                <a:ea typeface="+mj-ea"/>
              </a:rPr>
              <a:t>、</a:t>
            </a:r>
            <a:r>
              <a:rPr kumimoji="1" lang="ja-JP" altLang="en-US" sz="1600" u="sng" kern="0" dirty="0" smtClean="0">
                <a:latin typeface="+mj-ea"/>
                <a:ea typeface="+mj-ea"/>
              </a:rPr>
              <a:t>特定</a:t>
            </a:r>
            <a:r>
              <a:rPr kumimoji="1" lang="ja-JP" altLang="en-US" sz="1600" u="sng" kern="0" dirty="0">
                <a:latin typeface="+mj-ea"/>
                <a:ea typeface="+mj-ea"/>
              </a:rPr>
              <a:t>個人情報ファイルの作成の</a:t>
            </a:r>
            <a:r>
              <a:rPr kumimoji="1" lang="ja-JP" altLang="en-US" sz="1600" u="sng" kern="0" dirty="0" smtClean="0">
                <a:latin typeface="+mj-ea"/>
                <a:ea typeface="+mj-ea"/>
              </a:rPr>
              <a:t>制限</a:t>
            </a:r>
            <a:r>
              <a:rPr kumimoji="1" lang="ja-JP" altLang="en-US" sz="1600" i="0" u="sng" strike="noStrike" kern="0" cap="none" spc="0" normalizeH="0" baseline="0" noProof="0" dirty="0" smtClean="0">
                <a:ln>
                  <a:noFill/>
                </a:ln>
                <a:effectLst/>
                <a:uLnTx/>
                <a:uFillTx/>
                <a:latin typeface="+mj-ea"/>
                <a:ea typeface="+mj-ea"/>
              </a:rPr>
              <a:t>　</a:t>
            </a:r>
            <a:endParaRPr kumimoji="1" lang="en-US" altLang="ja-JP" sz="1600" i="0" u="sng" strike="noStrike" kern="0" cap="none" spc="0" normalizeH="0" baseline="0" noProof="0" dirty="0" smtClean="0">
              <a:ln>
                <a:noFill/>
              </a:ln>
              <a:effectLst/>
              <a:uLnTx/>
              <a:uFillTx/>
              <a:latin typeface="+mj-ea"/>
              <a:ea typeface="+mj-ea"/>
            </a:endParaRPr>
          </a:p>
          <a:p>
            <a:pPr marL="316528" indent="-316528" defTabSz="914400">
              <a:lnSpc>
                <a:spcPct val="150000"/>
              </a:lnSpc>
              <a:buFont typeface="+mj-ea"/>
              <a:buAutoNum type="circleNumDbPlain"/>
              <a:defRPr/>
            </a:pPr>
            <a:r>
              <a:rPr kumimoji="1" lang="ja-JP" altLang="en-US" sz="1600" i="0" u="sng" strike="noStrike" kern="0" cap="none" spc="0" normalizeH="0" baseline="0" noProof="0" dirty="0" smtClean="0">
                <a:ln>
                  <a:noFill/>
                </a:ln>
                <a:effectLst/>
                <a:uLnTx/>
                <a:uFillTx/>
                <a:latin typeface="+mj-ea"/>
                <a:ea typeface="+mj-ea"/>
              </a:rPr>
              <a:t>委託先の監督・再委託の</a:t>
            </a:r>
            <a:r>
              <a:rPr kumimoji="1" lang="ja-JP" altLang="en-US" sz="1600" u="sng" kern="0" dirty="0" smtClean="0">
                <a:latin typeface="+mj-ea"/>
                <a:ea typeface="+mj-ea"/>
              </a:rPr>
              <a:t>許諾手続</a:t>
            </a:r>
            <a:endParaRPr kumimoji="1" lang="en-US" altLang="ja-JP" sz="1600" i="0" u="sng" strike="noStrike" kern="0" cap="none" spc="0" normalizeH="0" baseline="0" noProof="0" dirty="0" smtClean="0">
              <a:ln>
                <a:noFill/>
              </a:ln>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sng" strike="noStrike" kern="0" cap="none" spc="0" normalizeH="0" baseline="0" noProof="0" dirty="0" smtClean="0">
                <a:ln>
                  <a:noFill/>
                </a:ln>
                <a:effectLst/>
                <a:uLnTx/>
                <a:uFillTx/>
                <a:latin typeface="+mj-ea"/>
                <a:ea typeface="+mj-ea"/>
              </a:rPr>
              <a:t>安全管理措置の実施　</a:t>
            </a:r>
            <a:endParaRPr kumimoji="1" lang="en-US" altLang="ja-JP" sz="1600" i="0" u="sng" strike="noStrike" kern="0" cap="none" spc="0" normalizeH="0" baseline="0" noProof="0" dirty="0" smtClean="0">
              <a:ln>
                <a:noFill/>
              </a:ln>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smtClean="0">
                <a:ln>
                  <a:noFill/>
                </a:ln>
                <a:solidFill>
                  <a:prstClr val="black"/>
                </a:solidFill>
                <a:effectLst/>
                <a:uLnTx/>
                <a:uFillTx/>
                <a:latin typeface="+mj-ea"/>
                <a:ea typeface="+mj-ea"/>
              </a:rPr>
              <a:t>個人情報保護委員会による監視・監督</a:t>
            </a:r>
            <a:endParaRPr kumimoji="1" lang="en-US" altLang="ja-JP" sz="1600" i="0" u="none" strike="noStrike" kern="0" cap="none" spc="0" normalizeH="0" baseline="0" noProof="0" dirty="0" smtClean="0">
              <a:ln>
                <a:noFill/>
              </a:ln>
              <a:solidFill>
                <a:prstClr val="black"/>
              </a:solidFill>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smtClean="0">
                <a:ln>
                  <a:noFill/>
                </a:ln>
                <a:solidFill>
                  <a:prstClr val="black"/>
                </a:solidFill>
                <a:effectLst/>
                <a:uLnTx/>
                <a:uFillTx/>
                <a:latin typeface="+mj-ea"/>
                <a:ea typeface="+mj-ea"/>
              </a:rPr>
              <a:t>特定個人情報保護評価</a:t>
            </a:r>
            <a:endParaRPr kumimoji="1" lang="en-US" altLang="ja-JP" sz="1600" i="0" u="none" strike="noStrike" kern="0" cap="none" spc="0" normalizeH="0" baseline="0" noProof="0" dirty="0" smtClean="0">
              <a:ln>
                <a:noFill/>
              </a:ln>
              <a:solidFill>
                <a:prstClr val="black"/>
              </a:solidFill>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smtClean="0">
                <a:ln>
                  <a:noFill/>
                </a:ln>
                <a:solidFill>
                  <a:prstClr val="black"/>
                </a:solidFill>
                <a:effectLst/>
                <a:uLnTx/>
                <a:uFillTx/>
                <a:latin typeface="+mj-ea"/>
                <a:ea typeface="+mj-ea"/>
              </a:rPr>
              <a:t>罰則の強化</a:t>
            </a:r>
            <a:endParaRPr kumimoji="1" lang="en-US" altLang="ja-JP" sz="1600" i="0" u="none" strike="noStrike" kern="0" cap="none" spc="0" normalizeH="0" baseline="0" noProof="0" dirty="0" smtClean="0">
              <a:ln>
                <a:noFill/>
              </a:ln>
              <a:solidFill>
                <a:prstClr val="black"/>
              </a:solidFill>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smtClean="0">
                <a:ln>
                  <a:noFill/>
                </a:ln>
                <a:solidFill>
                  <a:prstClr val="black"/>
                </a:solidFill>
                <a:effectLst/>
                <a:uLnTx/>
                <a:uFillTx/>
                <a:latin typeface="+mj-ea"/>
                <a:ea typeface="+mj-ea"/>
              </a:rPr>
              <a:t>マイナポータルによる情報提供等記録の確認　</a:t>
            </a:r>
          </a:p>
        </p:txBody>
      </p:sp>
      <p:pic>
        <p:nvPicPr>
          <p:cNvPr id="24"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55" b="89838" l="4531" r="89968">
                        <a14:foregroundMark x1="34304" y1="38106" x2="34304" y2="38106"/>
                        <a14:foregroundMark x1="67314" y1="41339" x2="67314" y2="41339"/>
                        <a14:foregroundMark x1="47896" y1="51501" x2="47896" y2="51501"/>
                        <a14:foregroundMark x1="38188" y1="64434" x2="38188" y2="64434"/>
                        <a14:foregroundMark x1="40777" y1="70439" x2="40777" y2="70439"/>
                        <a14:foregroundMark x1="50485" y1="74596" x2="50485" y2="74596"/>
                        <a14:foregroundMark x1="23301" y1="67667" x2="23301" y2="67667"/>
                        <a14:foregroundMark x1="25890" y1="69515" x2="25890" y2="69515"/>
                      </a14:backgroundRemoval>
                    </a14:imgEffect>
                  </a14:imgLayer>
                </a14:imgProps>
              </a:ext>
            </a:extLst>
          </a:blip>
          <a:srcRect/>
          <a:stretch>
            <a:fillRect/>
          </a:stretch>
        </p:blipFill>
        <p:spPr bwMode="auto">
          <a:xfrm>
            <a:off x="4831154" y="4934531"/>
            <a:ext cx="833698" cy="1169383"/>
          </a:xfrm>
          <a:prstGeom prst="rect">
            <a:avLst/>
          </a:prstGeom>
          <a:noFill/>
          <a:ln w="9525">
            <a:noFill/>
            <a:miter lim="800000"/>
            <a:headEnd/>
            <a:tailEnd/>
          </a:ln>
        </p:spPr>
      </p:pic>
      <p:sp>
        <p:nvSpPr>
          <p:cNvPr id="26" name="角丸四角形 25"/>
          <p:cNvSpPr/>
          <p:nvPr/>
        </p:nvSpPr>
        <p:spPr>
          <a:xfrm>
            <a:off x="258858" y="306000"/>
            <a:ext cx="4176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2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a:t>
            </a:r>
            <a:r>
              <a:rPr kumimoji="1" lang="en-US" altLang="ja-JP" sz="1800" dirty="0">
                <a:solidFill>
                  <a:schemeClr val="tx1"/>
                </a:solidFill>
                <a:latin typeface="+mj-ea"/>
                <a:ea typeface="+mj-ea"/>
              </a:rPr>
              <a:t>3</a:t>
            </a:r>
            <a:endParaRPr kumimoji="1" lang="en-US" altLang="ja-JP" sz="1800" dirty="0" smtClean="0">
              <a:solidFill>
                <a:schemeClr val="tx1"/>
              </a:solidFill>
              <a:latin typeface="+mj-ea"/>
              <a:ea typeface="+mj-ea"/>
            </a:endParaRPr>
          </a:p>
        </p:txBody>
      </p:sp>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79131" y="980163"/>
            <a:ext cx="900000" cy="1263831"/>
          </a:xfrm>
          <a:prstGeom prst="rect">
            <a:avLst/>
          </a:prstGeom>
        </p:spPr>
      </p:pic>
      <p:sp>
        <p:nvSpPr>
          <p:cNvPr id="11" name="テキスト ボックス 10"/>
          <p:cNvSpPr txBox="1"/>
          <p:nvPr/>
        </p:nvSpPr>
        <p:spPr>
          <a:xfrm>
            <a:off x="289338" y="6045620"/>
            <a:ext cx="3657629" cy="334707"/>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a:t>
            </a:r>
            <a:r>
              <a:rPr kumimoji="1" lang="ja-JP" altLang="en-US" sz="1050" kern="0" dirty="0">
                <a:solidFill>
                  <a:prstClr val="black"/>
                </a:solidFill>
                <a:latin typeface="+mj-ea"/>
                <a:ea typeface="+mj-ea"/>
              </a:rPr>
              <a:t>下線</a:t>
            </a:r>
            <a:r>
              <a:rPr kumimoji="1" lang="ja-JP" altLang="en-US" sz="1050" kern="0" dirty="0" smtClean="0">
                <a:solidFill>
                  <a:prstClr val="black"/>
                </a:solidFill>
                <a:latin typeface="+mj-ea"/>
                <a:ea typeface="+mj-ea"/>
              </a:rPr>
              <a:t>の項目は、次ページ以降で内容を説明しています</a:t>
            </a:r>
            <a:endParaRPr kumimoji="1" lang="en-US" altLang="ja-JP" sz="1050" b="0" i="0" u="none" strike="noStrike" kern="0" cap="none" spc="0" normalizeH="0" baseline="0" noProof="0" dirty="0" smtClean="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983781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吹き出し 6"/>
          <p:cNvSpPr/>
          <p:nvPr/>
        </p:nvSpPr>
        <p:spPr>
          <a:xfrm>
            <a:off x="289338" y="1394012"/>
            <a:ext cx="7835403" cy="756000"/>
          </a:xfrm>
          <a:prstGeom prst="wedgeRectCallout">
            <a:avLst>
              <a:gd name="adj1" fmla="val 58771"/>
              <a:gd name="adj2" fmla="val 2728"/>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マイナンバーの提供を受ける際には、他人に</a:t>
            </a:r>
            <a:r>
              <a:rPr kumimoji="1" lang="ja-JP" altLang="en-US" sz="1600" kern="0" dirty="0" smtClean="0">
                <a:solidFill>
                  <a:prstClr val="black"/>
                </a:solidFill>
                <a:latin typeface="+mj-ea"/>
              </a:rPr>
              <a:t>よるなりすまし</a:t>
            </a:r>
            <a:r>
              <a:rPr kumimoji="1" lang="ja-JP" altLang="en-US" sz="1600" kern="0" dirty="0">
                <a:solidFill>
                  <a:prstClr val="black"/>
                </a:solidFill>
                <a:latin typeface="+mj-ea"/>
              </a:rPr>
              <a:t>を防止するため、提供されたマイナンバーが本人のものであることを確認しなければならないこととなっています。</a:t>
            </a:r>
          </a:p>
        </p:txBody>
      </p:sp>
      <p:sp>
        <p:nvSpPr>
          <p:cNvPr id="8" name="角丸四角形 7"/>
          <p:cNvSpPr/>
          <p:nvPr/>
        </p:nvSpPr>
        <p:spPr>
          <a:xfrm>
            <a:off x="289338" y="753254"/>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３</a:t>
            </a:r>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　制度面における保護措置（本人確認措置）</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6350" y="1081130"/>
            <a:ext cx="900000" cy="1263831"/>
          </a:xfrm>
          <a:prstGeom prst="rect">
            <a:avLst/>
          </a:prstGeom>
        </p:spPr>
      </p:pic>
      <p:grpSp>
        <p:nvGrpSpPr>
          <p:cNvPr id="13" name="グループ化 12"/>
          <p:cNvGrpSpPr/>
          <p:nvPr/>
        </p:nvGrpSpPr>
        <p:grpSpPr>
          <a:xfrm>
            <a:off x="421684" y="2367612"/>
            <a:ext cx="8291326" cy="910244"/>
            <a:chOff x="889105" y="2284321"/>
            <a:chExt cx="7748730" cy="929448"/>
          </a:xfrm>
        </p:grpSpPr>
        <p:sp>
          <p:nvSpPr>
            <p:cNvPr id="14" name="角丸四角形 13"/>
            <p:cNvSpPr/>
            <p:nvPr/>
          </p:nvSpPr>
          <p:spPr>
            <a:xfrm>
              <a:off x="889105" y="2284321"/>
              <a:ext cx="7748730" cy="929448"/>
            </a:xfrm>
            <a:prstGeom prst="roundRect">
              <a:avLst/>
            </a:prstGeom>
            <a:solidFill>
              <a:sysClr val="window" lastClr="FFFFFF"/>
            </a:solidFill>
            <a:ln w="1905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j-ea"/>
                  <a:ea typeface="+mj-ea"/>
                  <a:cs typeface="+mn-cs"/>
                </a:rPr>
                <a:t>　　　　　　　　　　　　①提供されたマイナンバーが正しいか（番号確認）</a:t>
              </a:r>
              <a:endParaRPr kumimoji="1" lang="en-US" altLang="ja-JP" sz="1400" b="0" i="0" u="none" strike="noStrike" kern="0" cap="none" spc="0" normalizeH="0" baseline="0" noProof="0" dirty="0" smtClean="0">
                <a:ln>
                  <a:noFill/>
                </a:ln>
                <a:solidFill>
                  <a:prstClr val="black"/>
                </a:solidFill>
                <a:effectLst/>
                <a:uLnTx/>
                <a:uFillTx/>
                <a:latin typeface="+mj-ea"/>
                <a:ea typeface="+mj-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j-ea"/>
                  <a:ea typeface="+mj-ea"/>
                  <a:cs typeface="+mn-cs"/>
                </a:rPr>
                <a:t>　　　　　　　　　　　　②手続を行っている者が番号の正しい持ち主であるか（身元確認）</a:t>
              </a:r>
            </a:p>
          </p:txBody>
        </p:sp>
        <p:sp>
          <p:nvSpPr>
            <p:cNvPr id="15" name="角丸四角形 14"/>
            <p:cNvSpPr/>
            <p:nvPr/>
          </p:nvSpPr>
          <p:spPr>
            <a:xfrm>
              <a:off x="999319" y="2493846"/>
              <a:ext cx="1198212" cy="499155"/>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本人確認</a:t>
              </a:r>
            </a:p>
          </p:txBody>
        </p:sp>
      </p:gr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84" y="3695700"/>
            <a:ext cx="1194135" cy="2158028"/>
          </a:xfrm>
          <a:prstGeom prst="rect">
            <a:avLst/>
          </a:prstGeom>
        </p:spPr>
      </p:pic>
      <p:pic>
        <p:nvPicPr>
          <p:cNvPr id="18" name="図 17"/>
          <p:cNvPicPr>
            <a:picLocks noChangeAspect="1"/>
          </p:cNvPicPr>
          <p:nvPr/>
        </p:nvPicPr>
        <p:blipFill>
          <a:blip r:embed="rId5"/>
          <a:stretch>
            <a:fillRect/>
          </a:stretch>
        </p:blipFill>
        <p:spPr>
          <a:xfrm>
            <a:off x="8316587" y="3619500"/>
            <a:ext cx="957567" cy="2180810"/>
          </a:xfrm>
          <a:prstGeom prst="rect">
            <a:avLst/>
          </a:prstGeom>
        </p:spPr>
      </p:pic>
      <p:sp>
        <p:nvSpPr>
          <p:cNvPr id="19" name="右矢印 18"/>
          <p:cNvSpPr/>
          <p:nvPr/>
        </p:nvSpPr>
        <p:spPr>
          <a:xfrm>
            <a:off x="1543050" y="3823707"/>
            <a:ext cx="6795860" cy="566991"/>
          </a:xfrm>
          <a:prstGeom prst="rightArrow">
            <a:avLst/>
          </a:prstGeom>
          <a:solidFill>
            <a:srgbClr val="5B9BD5">
              <a:lumMod val="20000"/>
              <a:lumOff val="80000"/>
            </a:srgbClr>
          </a:solidFill>
          <a:ln w="12700" cap="flat" cmpd="sng" algn="ctr">
            <a:solidFill>
              <a:srgbClr val="4472C4"/>
            </a:solidFill>
            <a:prstDash val="solid"/>
            <a:miter lim="800000"/>
          </a:ln>
          <a:effectLst/>
        </p:spPr>
        <p:txBody>
          <a:bodyPr t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mj-ea"/>
                <a:ea typeface="+mj-ea"/>
                <a:cs typeface="+mn-cs"/>
              </a:rPr>
              <a:t>                          　　　　　　　　　　　　　　　　　　　　　　 </a:t>
            </a:r>
            <a:r>
              <a:rPr kumimoji="1" lang="ja-JP" altLang="en-US" sz="1400" b="0" i="0" u="none" strike="noStrike" kern="0" cap="none" spc="0" normalizeH="0" baseline="0" noProof="0" dirty="0" smtClean="0">
                <a:ln>
                  <a:noFill/>
                </a:ln>
                <a:solidFill>
                  <a:prstClr val="black"/>
                </a:solidFill>
                <a:effectLst/>
                <a:uLnTx/>
                <a:uFillTx/>
                <a:latin typeface="+mj-ea"/>
                <a:ea typeface="+mj-ea"/>
                <a:cs typeface="+mn-cs"/>
              </a:rPr>
              <a:t>提出</a:t>
            </a:r>
          </a:p>
        </p:txBody>
      </p:sp>
      <p:sp>
        <p:nvSpPr>
          <p:cNvPr id="20" name="正方形/長方形 19"/>
          <p:cNvSpPr/>
          <p:nvPr/>
        </p:nvSpPr>
        <p:spPr>
          <a:xfrm>
            <a:off x="3170347" y="3499711"/>
            <a:ext cx="1513815" cy="1045154"/>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提出書類</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sysClr val="windowText" lastClr="000000"/>
                </a:solidFill>
                <a:effectLst/>
                <a:uLnTx/>
                <a:uFillTx/>
                <a:latin typeface="+mj-ea"/>
                <a:ea typeface="+mj-ea"/>
                <a:cs typeface="+mn-cs"/>
              </a:rPr>
              <a:t>氏名</a:t>
            </a: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　</a:t>
            </a:r>
            <a:r>
              <a:rPr kumimoji="1" lang="ja-JP" altLang="en-US" sz="1100" b="0" i="0" u="none" strike="noStrike" kern="0" cap="none" spc="0" normalizeH="0" baseline="0" noProof="0" dirty="0" smtClean="0">
                <a:ln>
                  <a:noFill/>
                </a:ln>
                <a:solidFill>
                  <a:sysClr val="windowText" lastClr="000000"/>
                </a:solidFill>
                <a:effectLst/>
                <a:uLnTx/>
                <a:uFillTx/>
                <a:latin typeface="+mj-ea"/>
                <a:ea typeface="+mj-ea"/>
                <a:cs typeface="+mn-cs"/>
              </a:rPr>
              <a:t>  </a:t>
            </a: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　　</a:t>
            </a:r>
            <a:r>
              <a:rPr kumimoji="1" lang="ja-JP" altLang="en-US" sz="1100" b="0" i="0" u="none" strike="noStrike" kern="0" cap="none" spc="0" normalizeH="0" baseline="0" noProof="0" dirty="0" smtClean="0">
                <a:ln>
                  <a:noFill/>
                </a:ln>
                <a:solidFill>
                  <a:sysClr val="windowText" lastClr="000000"/>
                </a:solidFill>
                <a:effectLst/>
                <a:uLnTx/>
                <a:uFillTx/>
                <a:latin typeface="+mj-ea"/>
                <a:ea typeface="+mj-ea"/>
                <a:cs typeface="+mn-cs"/>
              </a:rPr>
              <a:t>〇〇〇〇</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生年月日　□□□□　</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smtClean="0">
                <a:ln>
                  <a:noFill/>
                </a:ln>
                <a:solidFill>
                  <a:sysClr val="windowText" lastClr="000000"/>
                </a:solidFill>
                <a:effectLst/>
                <a:uLnTx/>
                <a:uFillTx/>
                <a:latin typeface="+mj-ea"/>
                <a:ea typeface="+mj-ea"/>
                <a:cs typeface="+mn-cs"/>
              </a:rPr>
              <a:t>住所  </a:t>
            </a: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　　　</a:t>
            </a:r>
            <a:r>
              <a:rPr kumimoji="1" lang="ja-JP" altLang="en-US" sz="1100" b="0" i="0" u="none" strike="noStrike" kern="0" cap="none" spc="0" normalizeH="0" baseline="0" noProof="0" dirty="0" smtClean="0">
                <a:ln>
                  <a:noFill/>
                </a:ln>
                <a:solidFill>
                  <a:sysClr val="windowText" lastClr="000000"/>
                </a:solidFill>
                <a:effectLst/>
                <a:uLnTx/>
                <a:uFillTx/>
                <a:latin typeface="+mj-ea"/>
                <a:ea typeface="+mj-ea"/>
                <a:cs typeface="+mn-cs"/>
              </a:rPr>
              <a:t>☆</a:t>
            </a: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個人番号　△△△△</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p:txBody>
      </p:sp>
      <p:sp>
        <p:nvSpPr>
          <p:cNvPr id="21" name="右矢印 20"/>
          <p:cNvSpPr/>
          <p:nvPr/>
        </p:nvSpPr>
        <p:spPr>
          <a:xfrm>
            <a:off x="1743334" y="5278415"/>
            <a:ext cx="6570176" cy="566991"/>
          </a:xfrm>
          <a:prstGeom prst="rightArrow">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black"/>
                </a:solidFill>
                <a:effectLst/>
                <a:uLnTx/>
                <a:uFillTx/>
                <a:latin typeface="+mj-ea"/>
                <a:ea typeface="+mj-ea"/>
                <a:cs typeface="+mn-cs"/>
              </a:rPr>
              <a:t>　　　　　　　　　　　　　　　　　　　　　　　　　　　　　　　　　　　　提示</a:t>
            </a:r>
          </a:p>
        </p:txBody>
      </p:sp>
      <p:grpSp>
        <p:nvGrpSpPr>
          <p:cNvPr id="22" name="グループ化 21"/>
          <p:cNvGrpSpPr/>
          <p:nvPr/>
        </p:nvGrpSpPr>
        <p:grpSpPr>
          <a:xfrm>
            <a:off x="4514692" y="5085848"/>
            <a:ext cx="2011144" cy="1152087"/>
            <a:chOff x="177261" y="-111029"/>
            <a:chExt cx="2251738" cy="1603634"/>
          </a:xfrm>
          <a:solidFill>
            <a:srgbClr val="FFE1FF"/>
          </a:solidFill>
        </p:grpSpPr>
        <p:sp>
          <p:nvSpPr>
            <p:cNvPr id="23" name="角丸四角形 22"/>
            <p:cNvSpPr/>
            <p:nvPr/>
          </p:nvSpPr>
          <p:spPr>
            <a:xfrm>
              <a:off x="177261" y="-111029"/>
              <a:ext cx="2251738" cy="1603634"/>
            </a:xfrm>
            <a:prstGeom prst="roundRect">
              <a:avLst/>
            </a:prstGeom>
            <a:grpFill/>
            <a:ln w="1270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sysClr val="windowText" lastClr="000000"/>
                  </a:solidFill>
                  <a:effectLst/>
                  <a:uLnTx/>
                  <a:uFillTx/>
                  <a:latin typeface="+mj-ea"/>
                  <a:ea typeface="+mj-ea"/>
                  <a:cs typeface="+mn-cs"/>
                </a:rPr>
                <a:t>マイナンバーカード</a:t>
              </a:r>
              <a:endParaRPr kumimoji="1" lang="en-US" altLang="ja-JP" sz="1200" b="1" i="0" u="none" strike="noStrike" kern="0" cap="none" spc="0" normalizeH="0" baseline="0" noProof="0" dirty="0" smtClean="0">
                <a:ln>
                  <a:noFill/>
                </a:ln>
                <a:solidFill>
                  <a:sysClr val="windowText" lastClr="000000"/>
                </a:solidFill>
                <a:effectLst/>
                <a:uLnTx/>
                <a:uFillTx/>
                <a:latin typeface="+mj-ea"/>
                <a:ea typeface="+mj-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sysClr val="windowText" lastClr="000000"/>
                  </a:solidFill>
                  <a:effectLst/>
                  <a:uLnTx/>
                  <a:uFillTx/>
                  <a:latin typeface="+mj-ea"/>
                  <a:ea typeface="+mj-ea"/>
                  <a:cs typeface="+mn-cs"/>
                </a:rPr>
                <a:t>（裏面）</a:t>
              </a:r>
              <a:endParaRPr kumimoji="1" lang="en-US" altLang="ja-JP" sz="1200" b="1" i="0" u="none" strike="noStrike" kern="0" cap="none" spc="0" normalizeH="0" baseline="0" noProof="0" dirty="0">
                <a:ln>
                  <a:noFill/>
                </a:ln>
                <a:solidFill>
                  <a:sysClr val="windowText" lastClr="000000"/>
                </a:solidFill>
                <a:effectLst/>
                <a:uLnTx/>
                <a:uFillTx/>
                <a:latin typeface="+mj-ea"/>
                <a:ea typeface="+mj-ea"/>
                <a:cs typeface="+mn-cs"/>
              </a:endParaRPr>
            </a:p>
          </p:txBody>
        </p:sp>
        <p:sp>
          <p:nvSpPr>
            <p:cNvPr id="24" name="テキスト ボックス 59"/>
            <p:cNvSpPr txBox="1"/>
            <p:nvPr/>
          </p:nvSpPr>
          <p:spPr>
            <a:xfrm>
              <a:off x="239624" y="648552"/>
              <a:ext cx="2189374" cy="606898"/>
            </a:xfrm>
            <a:prstGeom prst="rect">
              <a:avLst/>
            </a:prstGeom>
            <a:grp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　個人</a:t>
              </a:r>
              <a:r>
                <a:rPr kumimoji="1" lang="ja-JP" altLang="en-US" sz="1050" b="0" i="0" u="none" strike="noStrike" kern="0" cap="none" spc="0" normalizeH="0" baseline="0" noProof="0" dirty="0">
                  <a:ln>
                    <a:noFill/>
                  </a:ln>
                  <a:solidFill>
                    <a:prstClr val="black"/>
                  </a:solidFill>
                  <a:effectLst/>
                  <a:uLnTx/>
                  <a:uFillTx/>
                  <a:latin typeface="+mj-ea"/>
                  <a:ea typeface="+mj-ea"/>
                  <a:cs typeface="+mn-cs"/>
                </a:rPr>
                <a:t>番号　　　　△△△△</a:t>
              </a:r>
              <a:endParaRPr kumimoji="1" lang="en-US" altLang="ja-JP" sz="1050" b="0" i="0" u="none" strike="noStrike" kern="0" cap="none" spc="0" normalizeH="0" baseline="0" noProof="0" dirty="0">
                <a:ln>
                  <a:noFill/>
                </a:ln>
                <a:solidFill>
                  <a:prstClr val="black"/>
                </a:solidFill>
                <a:effectLst/>
                <a:uLnTx/>
                <a:uFillTx/>
                <a:latin typeface="+mj-ea"/>
                <a:ea typeface="+mj-ea"/>
                <a:cs typeface="+mn-cs"/>
              </a:endParaRPr>
            </a:p>
          </p:txBody>
        </p:sp>
      </p:grpSp>
      <p:grpSp>
        <p:nvGrpSpPr>
          <p:cNvPr id="31" name="グループ化 30"/>
          <p:cNvGrpSpPr/>
          <p:nvPr/>
        </p:nvGrpSpPr>
        <p:grpSpPr>
          <a:xfrm>
            <a:off x="2110936" y="5056790"/>
            <a:ext cx="2092628" cy="1151708"/>
            <a:chOff x="296895" y="-173668"/>
            <a:chExt cx="2166785" cy="1707195"/>
          </a:xfrm>
          <a:solidFill>
            <a:srgbClr val="FFE1FF"/>
          </a:solidFill>
        </p:grpSpPr>
        <p:grpSp>
          <p:nvGrpSpPr>
            <p:cNvPr id="32" name="グループ化 31"/>
            <p:cNvGrpSpPr/>
            <p:nvPr/>
          </p:nvGrpSpPr>
          <p:grpSpPr>
            <a:xfrm>
              <a:off x="296895" y="-173668"/>
              <a:ext cx="2166785" cy="1707195"/>
              <a:chOff x="296895" y="-173668"/>
              <a:chExt cx="2166785" cy="1707195"/>
            </a:xfrm>
            <a:grpFill/>
          </p:grpSpPr>
          <p:sp>
            <p:nvSpPr>
              <p:cNvPr id="34" name="角丸四角形 33"/>
              <p:cNvSpPr/>
              <p:nvPr/>
            </p:nvSpPr>
            <p:spPr>
              <a:xfrm>
                <a:off x="296895" y="-173668"/>
                <a:ext cx="2166785" cy="1707195"/>
              </a:xfrm>
              <a:prstGeom prst="roundRect">
                <a:avLst/>
              </a:prstGeom>
              <a:grpFill/>
              <a:ln w="1270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sysClr val="windowText" lastClr="000000"/>
                    </a:solidFill>
                    <a:effectLst/>
                    <a:uLnTx/>
                    <a:uFillTx/>
                    <a:latin typeface="+mj-ea"/>
                    <a:ea typeface="+mj-ea"/>
                    <a:cs typeface="+mn-cs"/>
                  </a:rPr>
                  <a:t>マイナンバーカード</a:t>
                </a:r>
                <a:endParaRPr kumimoji="1" lang="en-US" altLang="ja-JP" sz="1200" b="1" i="0" u="none" strike="noStrike" kern="0" cap="none" spc="0" normalizeH="0" baseline="0" noProof="0" dirty="0" smtClean="0">
                  <a:ln>
                    <a:noFill/>
                  </a:ln>
                  <a:solidFill>
                    <a:sysClr val="windowText" lastClr="000000"/>
                  </a:solidFill>
                  <a:effectLst/>
                  <a:uLnTx/>
                  <a:uFillTx/>
                  <a:latin typeface="+mj-ea"/>
                  <a:ea typeface="+mj-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sysClr val="windowText" lastClr="000000"/>
                    </a:solidFill>
                    <a:effectLst/>
                    <a:uLnTx/>
                    <a:uFillTx/>
                    <a:latin typeface="+mj-ea"/>
                    <a:ea typeface="+mj-ea"/>
                    <a:cs typeface="+mn-cs"/>
                  </a:rPr>
                  <a:t>（表面）</a:t>
                </a:r>
                <a:endParaRPr kumimoji="1" lang="en-US" altLang="ja-JP" sz="1200" b="1" i="0" u="none" strike="noStrike" kern="0" cap="none" spc="0" normalizeH="0" baseline="0" noProof="0" dirty="0">
                  <a:ln>
                    <a:noFill/>
                  </a:ln>
                  <a:solidFill>
                    <a:sysClr val="windowText" lastClr="000000"/>
                  </a:solidFill>
                  <a:effectLst/>
                  <a:uLnTx/>
                  <a:uFillTx/>
                  <a:latin typeface="+mj-ea"/>
                  <a:ea typeface="+mj-ea"/>
                  <a:cs typeface="+mn-cs"/>
                </a:endParaRPr>
              </a:p>
            </p:txBody>
          </p:sp>
          <p:sp>
            <p:nvSpPr>
              <p:cNvPr id="35" name="テキスト ボックス 53"/>
              <p:cNvSpPr txBox="1"/>
              <p:nvPr/>
            </p:nvSpPr>
            <p:spPr>
              <a:xfrm>
                <a:off x="892455" y="578603"/>
                <a:ext cx="1446386" cy="759745"/>
              </a:xfrm>
              <a:prstGeom prst="rect">
                <a:avLst/>
              </a:prstGeom>
              <a:grp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j-ea"/>
                    <a:ea typeface="+mj-ea"/>
                    <a:cs typeface="+mn-cs"/>
                  </a:rPr>
                  <a:t>氏名　　　　　〇〇〇〇</a:t>
                </a:r>
                <a:endParaRPr kumimoji="1" lang="en-US" altLang="ja-JP" sz="1000" b="0" i="0" u="none" strike="noStrike" kern="0" cap="none" spc="0" normalizeH="0" baseline="0" noProof="0" dirty="0">
                  <a:ln>
                    <a:noFill/>
                  </a:ln>
                  <a:solidFill>
                    <a:prstClr val="black"/>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j-ea"/>
                    <a:ea typeface="+mj-ea"/>
                    <a:cs typeface="+mn-cs"/>
                  </a:rPr>
                  <a:t>生年月日　　□□□□</a:t>
                </a:r>
                <a:endParaRPr kumimoji="1" lang="en-US" altLang="ja-JP" sz="1000" b="0" i="0" u="none" strike="noStrike" kern="0" cap="none" spc="0" normalizeH="0" baseline="0" noProof="0" dirty="0">
                  <a:ln>
                    <a:noFill/>
                  </a:ln>
                  <a:solidFill>
                    <a:prstClr val="black"/>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j-ea"/>
                    <a:ea typeface="+mj-ea"/>
                    <a:cs typeface="+mn-cs"/>
                  </a:rPr>
                  <a:t>住所　　　　　☆☆☆☆</a:t>
                </a:r>
                <a:endParaRPr kumimoji="1" lang="en-US" altLang="ja-JP" sz="1000" b="0" i="0" u="none" strike="noStrike" kern="0" cap="none" spc="0" normalizeH="0" baseline="0" noProof="0" dirty="0">
                  <a:ln>
                    <a:noFill/>
                  </a:ln>
                  <a:solidFill>
                    <a:prstClr val="black"/>
                  </a:solidFill>
                  <a:effectLst/>
                  <a:uLnTx/>
                  <a:uFillTx/>
                  <a:latin typeface="+mj-ea"/>
                  <a:ea typeface="+mj-ea"/>
                  <a:cs typeface="+mn-cs"/>
                </a:endParaRPr>
              </a:p>
            </p:txBody>
          </p:sp>
        </p:grpSp>
        <p:pic>
          <p:nvPicPr>
            <p:cNvPr id="33" name="図 3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1518" y="419245"/>
              <a:ext cx="287291" cy="530906"/>
            </a:xfrm>
            <a:prstGeom prst="rect">
              <a:avLst/>
            </a:prstGeom>
            <a:grpFill/>
            <a:ln>
              <a:solidFill>
                <a:schemeClr val="tx1"/>
              </a:solidFill>
            </a:ln>
          </p:spPr>
        </p:pic>
      </p:grpSp>
      <p:sp>
        <p:nvSpPr>
          <p:cNvPr id="38" name="テキスト ボックス 37"/>
          <p:cNvSpPr txBox="1"/>
          <p:nvPr/>
        </p:nvSpPr>
        <p:spPr>
          <a:xfrm>
            <a:off x="5085864" y="4364816"/>
            <a:ext cx="924498" cy="307777"/>
          </a:xfrm>
          <a:prstGeom prst="rect">
            <a:avLst/>
          </a:prstGeom>
          <a:noFill/>
        </p:spPr>
        <p:txBody>
          <a:bodyPr wrap="square" rtlCol="0">
            <a:spAutoFit/>
          </a:bodyPr>
          <a:lstStyle/>
          <a:p>
            <a:pPr defTabSz="914400"/>
            <a:r>
              <a:rPr kumimoji="1" lang="ja-JP" altLang="en-US" sz="1400" dirty="0" smtClean="0">
                <a:solidFill>
                  <a:prstClr val="black"/>
                </a:solidFill>
                <a:latin typeface="ＭＳ Ｐゴシック" panose="020B0600070205080204" pitchFamily="50" charset="-128"/>
              </a:rPr>
              <a:t>番号確認</a:t>
            </a:r>
            <a:endParaRPr kumimoji="1" lang="ja-JP" altLang="en-US" sz="1400" dirty="0">
              <a:solidFill>
                <a:prstClr val="black"/>
              </a:solidFill>
              <a:latin typeface="ＭＳ Ｐゴシック" panose="020B0600070205080204" pitchFamily="50" charset="-128"/>
            </a:endParaRPr>
          </a:p>
        </p:txBody>
      </p:sp>
      <p:sp>
        <p:nvSpPr>
          <p:cNvPr id="40" name="左右矢印 39"/>
          <p:cNvSpPr/>
          <p:nvPr/>
        </p:nvSpPr>
        <p:spPr>
          <a:xfrm rot="1988746">
            <a:off x="1412591" y="4524157"/>
            <a:ext cx="1066935" cy="349583"/>
          </a:xfrm>
          <a:prstGeom prst="leftRightArrow">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ドーナツ 40"/>
          <p:cNvSpPr/>
          <p:nvPr/>
        </p:nvSpPr>
        <p:spPr>
          <a:xfrm>
            <a:off x="1739495" y="4499865"/>
            <a:ext cx="429127" cy="459955"/>
          </a:xfrm>
          <a:prstGeom prst="donut">
            <a:avLst>
              <a:gd name="adj" fmla="val 13245"/>
            </a:avLst>
          </a:prstGeom>
          <a:solidFill>
            <a:srgbClr val="0070C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2" name="テキスト ボックス 41"/>
          <p:cNvSpPr txBox="1"/>
          <p:nvPr/>
        </p:nvSpPr>
        <p:spPr>
          <a:xfrm>
            <a:off x="2174994" y="4388736"/>
            <a:ext cx="924498" cy="307777"/>
          </a:xfrm>
          <a:prstGeom prst="rect">
            <a:avLst/>
          </a:prstGeom>
          <a:noFill/>
        </p:spPr>
        <p:txBody>
          <a:bodyPr wrap="square" rtlCol="0">
            <a:spAutoFit/>
          </a:bodyPr>
          <a:lstStyle/>
          <a:p>
            <a:pPr defTabSz="914400"/>
            <a:r>
              <a:rPr kumimoji="1" lang="ja-JP" altLang="en-US" sz="1400" dirty="0" smtClean="0">
                <a:solidFill>
                  <a:prstClr val="black"/>
                </a:solidFill>
                <a:latin typeface="ＭＳ Ｐゴシック" panose="020B0600070205080204" pitchFamily="50" charset="-128"/>
              </a:rPr>
              <a:t>身元確認</a:t>
            </a:r>
            <a:endParaRPr kumimoji="1" lang="ja-JP" altLang="en-US" sz="1400" dirty="0">
              <a:solidFill>
                <a:prstClr val="black"/>
              </a:solidFill>
              <a:latin typeface="ＭＳ Ｐゴシック" panose="020B0600070205080204" pitchFamily="50" charset="-128"/>
            </a:endParaRPr>
          </a:p>
        </p:txBody>
      </p:sp>
      <p:sp>
        <p:nvSpPr>
          <p:cNvPr id="43" name="角丸四角形 42"/>
          <p:cNvSpPr/>
          <p:nvPr/>
        </p:nvSpPr>
        <p:spPr>
          <a:xfrm>
            <a:off x="258858" y="32632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3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14</a:t>
            </a:r>
          </a:p>
        </p:txBody>
      </p:sp>
      <p:sp>
        <p:nvSpPr>
          <p:cNvPr id="37" name="左右矢印 36"/>
          <p:cNvSpPr/>
          <p:nvPr/>
        </p:nvSpPr>
        <p:spPr>
          <a:xfrm rot="1988746">
            <a:off x="4434158" y="4529649"/>
            <a:ext cx="1066935" cy="349583"/>
          </a:xfrm>
          <a:prstGeom prst="leftRightArrow">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ドーナツ 43"/>
          <p:cNvSpPr/>
          <p:nvPr/>
        </p:nvSpPr>
        <p:spPr>
          <a:xfrm>
            <a:off x="4755017" y="4505074"/>
            <a:ext cx="399997" cy="426607"/>
          </a:xfrm>
          <a:prstGeom prst="donut">
            <a:avLst>
              <a:gd name="adj" fmla="val 13245"/>
            </a:avLst>
          </a:prstGeom>
          <a:solidFill>
            <a:srgbClr val="0070C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6" name="テキスト ボックス 35"/>
          <p:cNvSpPr txBox="1"/>
          <p:nvPr/>
        </p:nvSpPr>
        <p:spPr>
          <a:xfrm>
            <a:off x="780203" y="5868858"/>
            <a:ext cx="668671" cy="307777"/>
          </a:xfrm>
          <a:prstGeom prst="rect">
            <a:avLst/>
          </a:prstGeom>
          <a:noFill/>
        </p:spPr>
        <p:txBody>
          <a:bodyPr wrap="square" rtlCol="0">
            <a:spAutoFit/>
          </a:bodyPr>
          <a:lstStyle/>
          <a:p>
            <a:pPr defTabSz="914400"/>
            <a:r>
              <a:rPr kumimoji="1" lang="ja-JP" altLang="en-US" sz="1400" dirty="0">
                <a:solidFill>
                  <a:prstClr val="black"/>
                </a:solidFill>
                <a:latin typeface="ＭＳ Ｐゴシック" panose="020B0600070205080204" pitchFamily="50" charset="-128"/>
              </a:rPr>
              <a:t>市民</a:t>
            </a:r>
          </a:p>
        </p:txBody>
      </p:sp>
      <p:sp>
        <p:nvSpPr>
          <p:cNvPr id="45" name="テキスト ボックス 44"/>
          <p:cNvSpPr txBox="1"/>
          <p:nvPr/>
        </p:nvSpPr>
        <p:spPr>
          <a:xfrm>
            <a:off x="8568261" y="5885984"/>
            <a:ext cx="626539" cy="307777"/>
          </a:xfrm>
          <a:prstGeom prst="rect">
            <a:avLst/>
          </a:prstGeom>
          <a:noFill/>
        </p:spPr>
        <p:txBody>
          <a:bodyPr wrap="square" rtlCol="0">
            <a:spAutoFit/>
          </a:bodyPr>
          <a:lstStyle/>
          <a:p>
            <a:pPr defTabSz="914400"/>
            <a:r>
              <a:rPr kumimoji="1" lang="ja-JP" altLang="en-US" sz="1400" dirty="0">
                <a:solidFill>
                  <a:prstClr val="black"/>
                </a:solidFill>
                <a:latin typeface="ＭＳ Ｐゴシック" panose="020B0600070205080204" pitchFamily="50" charset="-128"/>
              </a:rPr>
              <a:t>職員</a:t>
            </a:r>
          </a:p>
        </p:txBody>
      </p:sp>
    </p:spTree>
    <p:extLst>
      <p:ext uri="{BB962C8B-B14F-4D97-AF65-F5344CB8AC3E}">
        <p14:creationId xmlns:p14="http://schemas.microsoft.com/office/powerpoint/2010/main" val="2949362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8"/>
          <p:cNvPicPr>
            <a:picLocks noChangeAspect="1" noChangeArrowheads="1"/>
          </p:cNvPicPr>
          <p:nvPr/>
        </p:nvPicPr>
        <p:blipFill rotWithShape="1">
          <a:blip r:embed="rId3" cstate="print"/>
          <a:srcRect t="11248" b="13100"/>
          <a:stretch/>
        </p:blipFill>
        <p:spPr bwMode="auto">
          <a:xfrm>
            <a:off x="7494523" y="5173885"/>
            <a:ext cx="998006" cy="1006998"/>
          </a:xfrm>
          <a:prstGeom prst="rect">
            <a:avLst/>
          </a:prstGeom>
          <a:noFill/>
          <a:ln w="9525">
            <a:noFill/>
            <a:miter lim="800000"/>
            <a:headEnd/>
            <a:tailEnd/>
          </a:ln>
        </p:spPr>
      </p:pic>
      <p:sp>
        <p:nvSpPr>
          <p:cNvPr id="6" name="角丸四角形 5"/>
          <p:cNvSpPr/>
          <p:nvPr/>
        </p:nvSpPr>
        <p:spPr>
          <a:xfrm>
            <a:off x="300956" y="1304327"/>
            <a:ext cx="2615219" cy="504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主な本人確認書類の例</a:t>
            </a:r>
          </a:p>
        </p:txBody>
      </p:sp>
      <p:sp>
        <p:nvSpPr>
          <p:cNvPr id="11" name="角丸四角形 10"/>
          <p:cNvSpPr/>
          <p:nvPr/>
        </p:nvSpPr>
        <p:spPr>
          <a:xfrm>
            <a:off x="2893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２－３　制度面における保護措置（本人確認措置）</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14" name="グループ化 13"/>
          <p:cNvGrpSpPr/>
          <p:nvPr/>
        </p:nvGrpSpPr>
        <p:grpSpPr>
          <a:xfrm>
            <a:off x="633570" y="1851566"/>
            <a:ext cx="8438343" cy="3468199"/>
            <a:chOff x="730411" y="1811167"/>
            <a:chExt cx="8438343" cy="3468199"/>
          </a:xfrm>
        </p:grpSpPr>
        <p:sp>
          <p:nvSpPr>
            <p:cNvPr id="9" name="楕円 8"/>
            <p:cNvSpPr/>
            <p:nvPr/>
          </p:nvSpPr>
          <p:spPr>
            <a:xfrm>
              <a:off x="749072" y="2043701"/>
              <a:ext cx="5287546" cy="3235665"/>
            </a:xfrm>
            <a:prstGeom prst="ellipse">
              <a:avLst/>
            </a:prstGeom>
            <a:noFill/>
            <a:ln w="38100" cap="flat" cmpd="sng" algn="ctr">
              <a:solidFill>
                <a:srgbClr val="FFC000"/>
              </a:solidFill>
              <a:prstDash val="solid"/>
              <a:miter lim="800000"/>
            </a:ln>
            <a:effectLst/>
          </p:spPr>
          <p:txBody>
            <a:bodyPr lIns="36000" tIns="36000" r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mj-ea"/>
                <a:ea typeface="+mj-ea"/>
                <a:cs typeface="+mn-cs"/>
              </a:endParaRPr>
            </a:p>
          </p:txBody>
        </p:sp>
        <p:sp>
          <p:nvSpPr>
            <p:cNvPr id="10" name="楕円 9"/>
            <p:cNvSpPr/>
            <p:nvPr/>
          </p:nvSpPr>
          <p:spPr>
            <a:xfrm>
              <a:off x="3873260" y="2043701"/>
              <a:ext cx="5295494" cy="3235665"/>
            </a:xfrm>
            <a:prstGeom prst="ellipse">
              <a:avLst/>
            </a:prstGeom>
            <a:noFill/>
            <a:ln w="38100" cap="flat" cmpd="sng" algn="ctr">
              <a:solidFill>
                <a:srgbClr val="FFC000"/>
              </a:solidFill>
              <a:prstDash val="solid"/>
              <a:miter lim="800000"/>
            </a:ln>
            <a:effectLst/>
          </p:spPr>
          <p:txBody>
            <a:bodyPr lIns="36000" tIns="36000" r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mj-ea"/>
                <a:ea typeface="+mj-ea"/>
                <a:cs typeface="+mn-cs"/>
              </a:endParaRPr>
            </a:p>
          </p:txBody>
        </p:sp>
        <p:sp>
          <p:nvSpPr>
            <p:cNvPr id="3" name="テキスト ボックス 2"/>
            <p:cNvSpPr txBox="1"/>
            <p:nvPr/>
          </p:nvSpPr>
          <p:spPr bwMode="auto">
            <a:xfrm>
              <a:off x="2659871" y="1826750"/>
              <a:ext cx="1174313" cy="465067"/>
            </a:xfrm>
            <a:prstGeom prst="roundRect">
              <a:avLst/>
            </a:prstGeom>
            <a:ln>
              <a:solidFill>
                <a:srgbClr val="FFC000"/>
              </a:solidFill>
              <a:headEnd/>
              <a:tailEnd/>
            </a:ln>
          </p:spPr>
          <p:style>
            <a:lnRef idx="2">
              <a:schemeClr val="accent6"/>
            </a:lnRef>
            <a:fillRef idx="1">
              <a:schemeClr val="lt1"/>
            </a:fillRef>
            <a:effectRef idx="0">
              <a:schemeClr val="accent6"/>
            </a:effectRef>
            <a:fontRef idx="minor">
              <a:schemeClr val="dk1"/>
            </a:fontRef>
          </p:style>
          <p:txBody>
            <a:bodyPr vert="horz" wrap="none" lIns="36000" tIns="36000" rIns="36000" bIns="36000" numCol="1" rtlCol="0" anchor="ctr" anchorCtr="0" compatLnSpc="1">
              <a:prstTxWarp prst="textNoShape">
                <a:avLst/>
              </a:prstTxWarp>
              <a:noAutofit/>
            </a:bodyPr>
            <a:lstStyle/>
            <a:p>
              <a:pPr marL="266700" indent="-266700" algn="ctr" eaLnBrk="0" hangingPunct="0">
                <a:lnSpc>
                  <a:spcPts val="2400"/>
                </a:lnSpc>
                <a:buNone/>
              </a:pPr>
              <a:r>
                <a:rPr kumimoji="1" lang="ja-JP" altLang="en-US" sz="1600" dirty="0" smtClean="0">
                  <a:latin typeface="ＭＳ ゴシック" panose="020B0609070205080204" pitchFamily="49" charset="-128"/>
                  <a:ea typeface="ＭＳ ゴシック" panose="020B0609070205080204" pitchFamily="49" charset="-128"/>
                </a:rPr>
                <a:t>番号確認</a:t>
              </a:r>
            </a:p>
          </p:txBody>
        </p:sp>
        <p:sp>
          <p:nvSpPr>
            <p:cNvPr id="13" name="テキスト ボックス 12"/>
            <p:cNvSpPr txBox="1"/>
            <p:nvPr/>
          </p:nvSpPr>
          <p:spPr bwMode="auto">
            <a:xfrm>
              <a:off x="5769725" y="1811167"/>
              <a:ext cx="1174313" cy="465067"/>
            </a:xfrm>
            <a:prstGeom prst="roundRect">
              <a:avLst/>
            </a:prstGeom>
            <a:ln>
              <a:solidFill>
                <a:srgbClr val="FFC000"/>
              </a:solidFill>
              <a:headEnd/>
              <a:tailEnd/>
            </a:ln>
          </p:spPr>
          <p:style>
            <a:lnRef idx="2">
              <a:schemeClr val="accent6"/>
            </a:lnRef>
            <a:fillRef idx="1">
              <a:schemeClr val="lt1"/>
            </a:fillRef>
            <a:effectRef idx="0">
              <a:schemeClr val="accent6"/>
            </a:effectRef>
            <a:fontRef idx="minor">
              <a:schemeClr val="dk1"/>
            </a:fontRef>
          </p:style>
          <p:txBody>
            <a:bodyPr vert="horz" wrap="none" lIns="36000" tIns="36000" rIns="36000" bIns="36000" numCol="1" rtlCol="0" anchor="ctr" anchorCtr="0" compatLnSpc="1">
              <a:prstTxWarp prst="textNoShape">
                <a:avLst/>
              </a:prstTxWarp>
              <a:noAutofit/>
            </a:bodyPr>
            <a:lstStyle/>
            <a:p>
              <a:pPr marL="266700" indent="-266700" algn="ctr"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身元</a:t>
              </a:r>
              <a:r>
                <a:rPr kumimoji="1" lang="ja-JP" altLang="en-US" sz="1600" dirty="0" smtClean="0">
                  <a:latin typeface="ＭＳ ゴシック" panose="020B0609070205080204" pitchFamily="49" charset="-128"/>
                  <a:ea typeface="ＭＳ ゴシック" panose="020B0609070205080204" pitchFamily="49" charset="-128"/>
                </a:rPr>
                <a:t>確認</a:t>
              </a:r>
            </a:p>
          </p:txBody>
        </p:sp>
        <p:sp>
          <p:nvSpPr>
            <p:cNvPr id="12" name="テキスト ボックス 11"/>
            <p:cNvSpPr txBox="1"/>
            <p:nvPr/>
          </p:nvSpPr>
          <p:spPr bwMode="auto">
            <a:xfrm>
              <a:off x="730411" y="3240764"/>
              <a:ext cx="2961437" cy="81234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eaLnBrk="0" hangingPunct="0">
                <a:lnSpc>
                  <a:spcPts val="2400"/>
                </a:lnSpc>
                <a:buNone/>
              </a:pPr>
              <a:r>
                <a:rPr kumimoji="1" lang="ja-JP" altLang="en-US" sz="1400" dirty="0" smtClean="0">
                  <a:latin typeface="+mj-ea"/>
                  <a:ea typeface="+mj-ea"/>
                </a:rPr>
                <a:t>住民票の写し（マイナンバー記載のもの）、通知カードなど</a:t>
              </a:r>
              <a:endParaRPr kumimoji="1" lang="en-US" altLang="ja-JP" sz="1400" dirty="0" smtClean="0">
                <a:latin typeface="+mj-ea"/>
                <a:ea typeface="+mj-ea"/>
              </a:endParaRPr>
            </a:p>
          </p:txBody>
        </p:sp>
        <p:sp>
          <p:nvSpPr>
            <p:cNvPr id="15" name="テキスト ボックス 14"/>
            <p:cNvSpPr txBox="1"/>
            <p:nvPr/>
          </p:nvSpPr>
          <p:spPr bwMode="auto">
            <a:xfrm>
              <a:off x="4242635" y="3234304"/>
              <a:ext cx="1919708" cy="502224"/>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400" dirty="0" smtClean="0">
                  <a:latin typeface="+mj-ea"/>
                  <a:ea typeface="+mj-ea"/>
                </a:rPr>
                <a:t>マイナンバーカード</a:t>
              </a:r>
              <a:endParaRPr kumimoji="1" lang="en-US" altLang="ja-JP" sz="1400" dirty="0" smtClean="0">
                <a:latin typeface="+mj-ea"/>
                <a:ea typeface="+mj-ea"/>
              </a:endParaRPr>
            </a:p>
          </p:txBody>
        </p:sp>
        <p:sp>
          <p:nvSpPr>
            <p:cNvPr id="16" name="テキスト ボックス 15"/>
            <p:cNvSpPr txBox="1"/>
            <p:nvPr/>
          </p:nvSpPr>
          <p:spPr bwMode="auto">
            <a:xfrm>
              <a:off x="6136943" y="3221150"/>
              <a:ext cx="2683482" cy="51197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eaLnBrk="0" hangingPunct="0">
                <a:lnSpc>
                  <a:spcPts val="2400"/>
                </a:lnSpc>
                <a:buNone/>
              </a:pPr>
              <a:r>
                <a:rPr kumimoji="1" lang="ja-JP" altLang="en-US" sz="1400" dirty="0" smtClean="0">
                  <a:latin typeface="+mj-ea"/>
                  <a:ea typeface="+mj-ea"/>
                </a:rPr>
                <a:t>運転免許証、パスポートなど</a:t>
              </a:r>
              <a:endParaRPr kumimoji="1" lang="en-US" altLang="ja-JP" sz="1400" dirty="0" smtClean="0">
                <a:latin typeface="+mj-ea"/>
                <a:ea typeface="+mj-ea"/>
              </a:endParaRPr>
            </a:p>
          </p:txBody>
        </p:sp>
      </p:grpSp>
      <p:sp>
        <p:nvSpPr>
          <p:cNvPr id="18" name="テキスト ボックス 17"/>
          <p:cNvSpPr txBox="1"/>
          <p:nvPr/>
        </p:nvSpPr>
        <p:spPr bwMode="auto">
          <a:xfrm>
            <a:off x="1045892" y="5387128"/>
            <a:ext cx="7305606" cy="5528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latin typeface="ＭＳ ゴシック" panose="020B0609070205080204" pitchFamily="49" charset="-128"/>
                <a:ea typeface="ＭＳ ゴシック" panose="020B0609070205080204" pitchFamily="49" charset="-128"/>
              </a:rPr>
              <a:t>マイナンバーカードの場合は、１枚で番号確認と身元確認が可能です</a:t>
            </a:r>
          </a:p>
        </p:txBody>
      </p:sp>
      <p:sp>
        <p:nvSpPr>
          <p:cNvPr id="28" name="正方形/長方形 27"/>
          <p:cNvSpPr/>
          <p:nvPr/>
        </p:nvSpPr>
        <p:spPr>
          <a:xfrm rot="1358154">
            <a:off x="7787664" y="4042787"/>
            <a:ext cx="731433" cy="98494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900" dirty="0">
              <a:solidFill>
                <a:sysClr val="windowText" lastClr="000000"/>
              </a:solidFill>
            </a:endParaRPr>
          </a:p>
          <a:p>
            <a:pPr algn="ctr"/>
            <a:r>
              <a:rPr kumimoji="1" lang="ja-JP" altLang="en-US" sz="900" b="1" dirty="0">
                <a:solidFill>
                  <a:srgbClr val="FFFF00"/>
                </a:solidFill>
                <a:latin typeface="ＭＳ Ｐゴシック" panose="020B0600070205080204" pitchFamily="50" charset="-128"/>
                <a:ea typeface="ＭＳ Ｐゴシック" panose="020B0600070205080204" pitchFamily="50" charset="-128"/>
              </a:rPr>
              <a:t>パスポート</a:t>
            </a:r>
          </a:p>
        </p:txBody>
      </p:sp>
      <p:grpSp>
        <p:nvGrpSpPr>
          <p:cNvPr id="24" name="グループ化 23"/>
          <p:cNvGrpSpPr/>
          <p:nvPr/>
        </p:nvGrpSpPr>
        <p:grpSpPr>
          <a:xfrm>
            <a:off x="6364663" y="4037162"/>
            <a:ext cx="1567587" cy="1001956"/>
            <a:chOff x="0" y="135880"/>
            <a:chExt cx="2077454" cy="967368"/>
          </a:xfrm>
          <a:solidFill>
            <a:schemeClr val="bg1"/>
          </a:solidFill>
        </p:grpSpPr>
        <p:sp>
          <p:nvSpPr>
            <p:cNvPr id="26" name="角丸四角形 25"/>
            <p:cNvSpPr/>
            <p:nvPr/>
          </p:nvSpPr>
          <p:spPr>
            <a:xfrm>
              <a:off x="0" y="135880"/>
              <a:ext cx="2025669" cy="967368"/>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rPr>
                <a:t>運転免許証</a:t>
              </a:r>
              <a:endParaRPr kumimoji="1" lang="en-US" altLang="ja-JP"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7" name="テキスト ボックス 60"/>
            <p:cNvSpPr txBox="1"/>
            <p:nvPr/>
          </p:nvSpPr>
          <p:spPr>
            <a:xfrm>
              <a:off x="127170" y="384722"/>
              <a:ext cx="1950284" cy="5541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dirty="0">
                  <a:latin typeface="ＭＳ Ｐゴシック" panose="020B0600070205080204" pitchFamily="50" charset="-128"/>
                  <a:ea typeface="ＭＳ Ｐゴシック" panose="020B0600070205080204" pitchFamily="50" charset="-128"/>
                </a:rPr>
                <a:t>氏名　　　　〇〇〇〇</a:t>
              </a:r>
              <a:endParaRPr kumimoji="1" lang="en-US" altLang="ja-JP" sz="900" dirty="0">
                <a:latin typeface="ＭＳ Ｐゴシック" panose="020B0600070205080204" pitchFamily="50" charset="-128"/>
                <a:ea typeface="ＭＳ Ｐゴシック" panose="020B0600070205080204" pitchFamily="50" charset="-128"/>
              </a:endParaRPr>
            </a:p>
            <a:p>
              <a:r>
                <a:rPr kumimoji="1" lang="ja-JP" altLang="en-US" sz="900" dirty="0">
                  <a:latin typeface="ＭＳ Ｐゴシック" panose="020B0600070205080204" pitchFamily="50" charset="-128"/>
                  <a:ea typeface="ＭＳ Ｐゴシック" panose="020B0600070205080204" pitchFamily="50" charset="-128"/>
                </a:rPr>
                <a:t>生年月日　□□□□</a:t>
              </a:r>
              <a:endParaRPr kumimoji="1" lang="en-US" altLang="ja-JP" sz="900" dirty="0">
                <a:latin typeface="ＭＳ Ｐゴシック" panose="020B0600070205080204" pitchFamily="50" charset="-128"/>
                <a:ea typeface="ＭＳ Ｐゴシック" panose="020B0600070205080204" pitchFamily="50" charset="-128"/>
              </a:endParaRPr>
            </a:p>
            <a:p>
              <a:r>
                <a:rPr kumimoji="1" lang="ja-JP" altLang="en-US" sz="900" dirty="0">
                  <a:latin typeface="ＭＳ Ｐゴシック" panose="020B0600070205080204" pitchFamily="50" charset="-128"/>
                  <a:ea typeface="ＭＳ Ｐゴシック" panose="020B0600070205080204" pitchFamily="50" charset="-128"/>
                </a:rPr>
                <a:t>住所　　　　△△△△</a:t>
              </a:r>
              <a:endParaRPr kumimoji="1" lang="en-US" altLang="ja-JP" sz="900" dirty="0">
                <a:latin typeface="ＭＳ Ｐゴシック" panose="020B0600070205080204" pitchFamily="50" charset="-128"/>
                <a:ea typeface="ＭＳ Ｐゴシック" panose="020B0600070205080204" pitchFamily="50" charset="-128"/>
              </a:endParaRPr>
            </a:p>
          </p:txBody>
        </p:sp>
      </p:grpSp>
      <p:grpSp>
        <p:nvGrpSpPr>
          <p:cNvPr id="36" name="グループ化 35"/>
          <p:cNvGrpSpPr/>
          <p:nvPr/>
        </p:nvGrpSpPr>
        <p:grpSpPr>
          <a:xfrm rot="1577399">
            <a:off x="2523742" y="4029205"/>
            <a:ext cx="890194" cy="1325564"/>
            <a:chOff x="-66829" y="-11992"/>
            <a:chExt cx="666750" cy="866775"/>
          </a:xfrm>
        </p:grpSpPr>
        <p:sp>
          <p:nvSpPr>
            <p:cNvPr id="37" name="テキスト ボックス 15"/>
            <p:cNvSpPr txBox="1"/>
            <p:nvPr/>
          </p:nvSpPr>
          <p:spPr>
            <a:xfrm>
              <a:off x="-66829" y="-11992"/>
              <a:ext cx="666750" cy="866775"/>
            </a:xfrm>
            <a:prstGeom prst="rect">
              <a:avLst/>
            </a:prstGeom>
            <a:solidFill>
              <a:srgbClr val="EFFFFF"/>
            </a:solidFill>
            <a:ln w="19050" cmpd="sng">
              <a:solidFill>
                <a:schemeClr val="accent5"/>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住民票</a:t>
              </a:r>
              <a:endParaRPr kumimoji="1" lang="en-US" altLang="ja-JP" sz="8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dirty="0" smtClean="0">
                  <a:solidFill>
                    <a:sysClr val="windowText" lastClr="000000"/>
                  </a:solidFill>
                  <a:latin typeface="ＭＳ Ｐゴシック" panose="020B0600070205080204" pitchFamily="50" charset="-128"/>
                  <a:ea typeface="ＭＳ Ｐゴシック" panose="020B0600070205080204" pitchFamily="50" charset="-128"/>
                </a:rPr>
                <a:t>個人番号△△△△</a:t>
              </a:r>
              <a:endParaRPr kumimoji="1" lang="en-US" altLang="ja-JP" sz="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9" name="直線コネクタ 38"/>
            <p:cNvCxnSpPr/>
            <p:nvPr/>
          </p:nvCxnSpPr>
          <p:spPr>
            <a:xfrm>
              <a:off x="120910" y="466165"/>
              <a:ext cx="397895" cy="0"/>
            </a:xfrm>
            <a:prstGeom prst="line">
              <a:avLst/>
            </a:prstGeom>
            <a:noFill/>
            <a:ln w="12700" cap="flat" cmpd="sng" algn="ctr">
              <a:solidFill>
                <a:sysClr val="windowText" lastClr="000000"/>
              </a:solidFill>
              <a:prstDash val="solid"/>
              <a:miter lim="800000"/>
            </a:ln>
            <a:effectLst/>
          </p:spPr>
        </p:cxnSp>
        <p:cxnSp>
          <p:nvCxnSpPr>
            <p:cNvPr id="40" name="直線コネクタ 39"/>
            <p:cNvCxnSpPr/>
            <p:nvPr/>
          </p:nvCxnSpPr>
          <p:spPr>
            <a:xfrm>
              <a:off x="120910" y="619125"/>
              <a:ext cx="397895" cy="0"/>
            </a:xfrm>
            <a:prstGeom prst="line">
              <a:avLst/>
            </a:prstGeom>
            <a:noFill/>
            <a:ln w="12700" cap="flat" cmpd="sng" algn="ctr">
              <a:solidFill>
                <a:sysClr val="windowText" lastClr="000000"/>
              </a:solidFill>
              <a:prstDash val="solid"/>
              <a:miter lim="800000"/>
            </a:ln>
            <a:effectLst/>
          </p:spPr>
        </p:cxnSp>
      </p:grpSp>
      <p:grpSp>
        <p:nvGrpSpPr>
          <p:cNvPr id="32" name="グループ化 31"/>
          <p:cNvGrpSpPr/>
          <p:nvPr/>
        </p:nvGrpSpPr>
        <p:grpSpPr>
          <a:xfrm>
            <a:off x="912163" y="4260577"/>
            <a:ext cx="1504447" cy="884247"/>
            <a:chOff x="0" y="0"/>
            <a:chExt cx="2460750" cy="1533525"/>
          </a:xfrm>
          <a:solidFill>
            <a:srgbClr val="FFE1FF"/>
          </a:solidFill>
        </p:grpSpPr>
        <p:sp>
          <p:nvSpPr>
            <p:cNvPr id="33" name="角丸四角形 32"/>
            <p:cNvSpPr/>
            <p:nvPr/>
          </p:nvSpPr>
          <p:spPr>
            <a:xfrm>
              <a:off x="0" y="0"/>
              <a:ext cx="2314743" cy="1533525"/>
            </a:xfrm>
            <a:prstGeom prst="roundRect">
              <a:avLst/>
            </a:prstGeom>
            <a:solidFill>
              <a:srgbClr val="70AD47">
                <a:lumMod val="20000"/>
                <a:lumOff val="80000"/>
              </a:srgbClr>
            </a:solidFill>
            <a:ln w="12700" cap="flat" cmpd="sng" algn="ctr">
              <a:solidFill>
                <a:srgbClr val="70AD47"/>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通知カード</a:t>
              </a:r>
              <a:endParaRPr kumimoji="1" lang="en-US" altLang="ja-JP" sz="1200" b="1"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テキスト ボックス 71"/>
            <p:cNvSpPr txBox="1"/>
            <p:nvPr/>
          </p:nvSpPr>
          <p:spPr>
            <a:xfrm>
              <a:off x="75389" y="498687"/>
              <a:ext cx="2385361" cy="75921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個人番号　　</a:t>
              </a:r>
              <a:r>
                <a:rPr kumimoji="1" lang="ja-JP" altLang="en-US" sz="900" b="0" i="0" u="none" strike="noStrike" kern="0" cap="none" spc="0" normalizeH="0" baseline="0" noProof="0" dirty="0" smtClean="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氏名　　　　　〇〇〇〇</a:t>
              </a:r>
              <a:endPar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住所　　　　　□□□□</a:t>
              </a:r>
              <a:endPar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31" name="角丸四角形 30"/>
          <p:cNvSpPr/>
          <p:nvPr/>
        </p:nvSpPr>
        <p:spPr>
          <a:xfrm>
            <a:off x="289338" y="27557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pic>
        <p:nvPicPr>
          <p:cNvPr id="35" name="図 34" descr="MH900343747.JPG"/>
          <p:cNvPicPr>
            <a:picLocks noChangeAspect="1"/>
          </p:cNvPicPr>
          <p:nvPr/>
        </p:nvPicPr>
        <p:blipFill>
          <a:blip r:embed="rId4" cstate="print"/>
          <a:stretch>
            <a:fillRect/>
          </a:stretch>
        </p:blipFill>
        <p:spPr>
          <a:xfrm>
            <a:off x="524010" y="5598258"/>
            <a:ext cx="504056" cy="504056"/>
          </a:xfrm>
          <a:prstGeom prst="rect">
            <a:avLst/>
          </a:prstGeom>
        </p:spPr>
      </p:pic>
      <p:pic>
        <p:nvPicPr>
          <p:cNvPr id="38" name="図 37"/>
          <p:cNvPicPr/>
          <p:nvPr/>
        </p:nvPicPr>
        <p:blipFill rotWithShape="1">
          <a:blip r:embed="rId5" cstate="print">
            <a:extLst>
              <a:ext uri="{28A0092B-C50C-407E-A947-70E740481C1C}">
                <a14:useLocalDpi xmlns:a14="http://schemas.microsoft.com/office/drawing/2010/main" val="0"/>
              </a:ext>
            </a:extLst>
          </a:blip>
          <a:srcRect/>
          <a:stretch/>
        </p:blipFill>
        <p:spPr bwMode="auto">
          <a:xfrm>
            <a:off x="7638508" y="4288912"/>
            <a:ext cx="249883" cy="299356"/>
          </a:xfrm>
          <a:prstGeom prst="rect">
            <a:avLst/>
          </a:prstGeom>
          <a:ln w="6350">
            <a:solidFill>
              <a:schemeClr val="tx1"/>
            </a:solidFill>
          </a:ln>
          <a:extLst>
            <a:ext uri="{53640926-AAD7-44D8-BBD7-CCE9431645EC}">
              <a14:shadowObscured xmlns:a14="http://schemas.microsoft.com/office/drawing/2010/main"/>
            </a:ext>
          </a:extLst>
        </p:spPr>
      </p:pic>
      <p:sp>
        <p:nvSpPr>
          <p:cNvPr id="4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15</a:t>
            </a:r>
          </a:p>
        </p:txBody>
      </p:sp>
      <p:sp>
        <p:nvSpPr>
          <p:cNvPr id="43" name="テキスト ボックス 42"/>
          <p:cNvSpPr txBox="1"/>
          <p:nvPr/>
        </p:nvSpPr>
        <p:spPr bwMode="auto">
          <a:xfrm>
            <a:off x="310085" y="6108451"/>
            <a:ext cx="9491140" cy="46971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1050" dirty="0" smtClean="0">
                <a:latin typeface="ＭＳ ゴシック" panose="020B0609070205080204" pitchFamily="49" charset="-128"/>
                <a:ea typeface="ＭＳ ゴシック" panose="020B0609070205080204" pitchFamily="49" charset="-128"/>
              </a:rPr>
              <a:t>※</a:t>
            </a:r>
            <a:r>
              <a:rPr kumimoji="1" lang="ja-JP" altLang="en-US" sz="1050" dirty="0" smtClean="0">
                <a:latin typeface="ＭＳ ゴシック" panose="020B0609070205080204" pitchFamily="49" charset="-128"/>
                <a:ea typeface="ＭＳ ゴシック" panose="020B0609070205080204" pitchFamily="49" charset="-128"/>
              </a:rPr>
              <a:t>通知カードは令和２年５月</a:t>
            </a:r>
            <a:r>
              <a:rPr kumimoji="1" lang="en-US" altLang="ja-JP" sz="1050" dirty="0" smtClean="0">
                <a:latin typeface="ＭＳ ゴシック" panose="020B0609070205080204" pitchFamily="49" charset="-128"/>
                <a:ea typeface="ＭＳ ゴシック" panose="020B0609070205080204" pitchFamily="49" charset="-128"/>
              </a:rPr>
              <a:t>25</a:t>
            </a:r>
            <a:r>
              <a:rPr kumimoji="1" lang="ja-JP" altLang="en-US" sz="1050" dirty="0" smtClean="0">
                <a:latin typeface="ＭＳ ゴシック" panose="020B0609070205080204" pitchFamily="49" charset="-128"/>
                <a:ea typeface="ＭＳ ゴシック" panose="020B0609070205080204" pitchFamily="49" charset="-128"/>
              </a:rPr>
              <a:t>日に廃止され、マイナンバーの通知は個人番号通知書を送付する方法により行われています。</a:t>
            </a:r>
            <a:endParaRPr kumimoji="1" lang="en-US" altLang="ja-JP" sz="1050" dirty="0" smtClean="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1050" dirty="0">
                <a:latin typeface="ＭＳ ゴシック" panose="020B0609070205080204" pitchFamily="49" charset="-128"/>
                <a:ea typeface="ＭＳ ゴシック" panose="020B0609070205080204" pitchFamily="49" charset="-128"/>
              </a:rPr>
              <a:t>　</a:t>
            </a:r>
            <a:r>
              <a:rPr kumimoji="1" lang="ja-JP" altLang="en-US" sz="1050" dirty="0" smtClean="0">
                <a:latin typeface="ＭＳ ゴシック" panose="020B0609070205080204" pitchFamily="49" charset="-128"/>
                <a:ea typeface="ＭＳ ゴシック" panose="020B0609070205080204" pitchFamily="49" charset="-128"/>
              </a:rPr>
              <a:t>通知カードに記載された氏名、住所等が住民票に記載されている事項と一致しているときは、引き続きマイナンバーを証明する書類として使用できます。</a:t>
            </a:r>
          </a:p>
        </p:txBody>
      </p:sp>
      <p:pic>
        <p:nvPicPr>
          <p:cNvPr id="42" name="図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6084" y="3727408"/>
            <a:ext cx="1212637" cy="7111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59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893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２－４　制度面における保護措置（利用、提供、収集・保管の制限）</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四角形吹き出し 5"/>
          <p:cNvSpPr/>
          <p:nvPr/>
        </p:nvSpPr>
        <p:spPr>
          <a:xfrm>
            <a:off x="289338" y="1461935"/>
            <a:ext cx="7639320" cy="756000"/>
          </a:xfrm>
          <a:prstGeom prst="wedgeRectCallout">
            <a:avLst>
              <a:gd name="adj1" fmla="val 60809"/>
              <a:gd name="adj2" fmla="val 404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smtClean="0">
                <a:solidFill>
                  <a:prstClr val="black"/>
                </a:solidFill>
                <a:latin typeface="+mj-ea"/>
              </a:rPr>
              <a:t>マイナンバーや特定個人情報は、自由に利用、提供、収集・保管はできません。</a:t>
            </a:r>
            <a:endParaRPr kumimoji="1" lang="en-US" altLang="ja-JP" sz="1600" kern="0" dirty="0" smtClean="0">
              <a:solidFill>
                <a:prstClr val="black"/>
              </a:solidFill>
              <a:latin typeface="+mj-ea"/>
            </a:endParaRPr>
          </a:p>
          <a:p>
            <a:pPr lvl="0" defTabSz="914400">
              <a:defRPr/>
            </a:pPr>
            <a:r>
              <a:rPr kumimoji="1" lang="ja-JP" altLang="en-US" sz="1600" kern="0" dirty="0" smtClean="0">
                <a:solidFill>
                  <a:prstClr val="black"/>
                </a:solidFill>
                <a:latin typeface="+mj-ea"/>
              </a:rPr>
              <a:t>マイナンバー法において制限が設けられています。</a:t>
            </a:r>
            <a:endParaRPr kumimoji="1" lang="ja-JP" altLang="en-US" sz="1600" kern="0" dirty="0">
              <a:solidFill>
                <a:prstClr val="black"/>
              </a:solidFill>
              <a:latin typeface="+mj-ea"/>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74034" y="1076253"/>
            <a:ext cx="900000" cy="1263832"/>
          </a:xfrm>
          <a:prstGeom prst="rect">
            <a:avLst/>
          </a:prstGeom>
        </p:spPr>
      </p:pic>
      <p:grpSp>
        <p:nvGrpSpPr>
          <p:cNvPr id="8" name="グループ化 7"/>
          <p:cNvGrpSpPr/>
          <p:nvPr/>
        </p:nvGrpSpPr>
        <p:grpSpPr>
          <a:xfrm>
            <a:off x="314738" y="2408177"/>
            <a:ext cx="7945121" cy="1002274"/>
            <a:chOff x="692798" y="1813040"/>
            <a:chExt cx="8265673" cy="3686336"/>
          </a:xfrm>
        </p:grpSpPr>
        <p:sp>
          <p:nvSpPr>
            <p:cNvPr id="9" name="角丸四角形 8"/>
            <p:cNvSpPr/>
            <p:nvPr/>
          </p:nvSpPr>
          <p:spPr>
            <a:xfrm>
              <a:off x="692798" y="2988862"/>
              <a:ext cx="8265673" cy="2510514"/>
            </a:xfrm>
            <a:prstGeom prst="roundRect">
              <a:avLst/>
            </a:prstGeom>
            <a:solidFill>
              <a:sysClr val="window" lastClr="FFFFFF"/>
            </a:solidFill>
            <a:ln w="19050" cap="flat" cmpd="sng" algn="ctr">
              <a:solidFill>
                <a:srgbClr val="70AD47"/>
              </a:solidFill>
              <a:prstDash val="solid"/>
              <a:miter lim="800000"/>
            </a:ln>
            <a:effectLst/>
          </p:spPr>
          <p:txBody>
            <a:bodyPr lIns="108000" rIns="36000" rtlCol="0" anchor="ctr"/>
            <a:lstStyle/>
            <a:p>
              <a:pPr lvl="0" defTabSz="914400">
                <a:lnSpc>
                  <a:spcPct val="150000"/>
                </a:lnSpc>
                <a:defRPr/>
              </a:pPr>
              <a:r>
                <a:rPr kumimoji="1" lang="ja-JP" altLang="en-US" sz="1400" kern="0" dirty="0" smtClean="0">
                  <a:solidFill>
                    <a:prstClr val="black"/>
                  </a:solidFill>
                  <a:latin typeface="+mj-ea"/>
                  <a:ea typeface="+mj-ea"/>
                </a:rPr>
                <a:t>マイナンバー</a:t>
              </a:r>
              <a:r>
                <a:rPr kumimoji="1" lang="ja-JP" altLang="en-US" sz="1400" kern="0" dirty="0">
                  <a:solidFill>
                    <a:prstClr val="black"/>
                  </a:solidFill>
                  <a:latin typeface="+mj-ea"/>
                  <a:ea typeface="+mj-ea"/>
                </a:rPr>
                <a:t>は</a:t>
              </a:r>
              <a:r>
                <a:rPr kumimoji="1" lang="ja-JP" altLang="en-US" sz="1400" kern="0" dirty="0" smtClean="0">
                  <a:solidFill>
                    <a:prstClr val="black"/>
                  </a:solidFill>
                  <a:latin typeface="+mj-ea"/>
                  <a:ea typeface="+mj-ea"/>
                </a:rPr>
                <a:t>、マイナンバー法</a:t>
              </a:r>
              <a:r>
                <a:rPr kumimoji="1" lang="ja-JP" altLang="en-US" sz="1400" kern="0" dirty="0">
                  <a:solidFill>
                    <a:prstClr val="black"/>
                  </a:solidFill>
                  <a:latin typeface="+mj-ea"/>
                  <a:ea typeface="+mj-ea"/>
                </a:rPr>
                <a:t>があらかじめ限定的に定めた事務以外で</a:t>
              </a:r>
              <a:r>
                <a:rPr kumimoji="1" lang="ja-JP" altLang="en-US" sz="1400" kern="0" dirty="0" smtClean="0">
                  <a:solidFill>
                    <a:prstClr val="black"/>
                  </a:solidFill>
                  <a:latin typeface="+mj-ea"/>
                  <a:ea typeface="+mj-ea"/>
                </a:rPr>
                <a:t>利用する</a:t>
              </a:r>
              <a:r>
                <a:rPr kumimoji="1" lang="ja-JP" altLang="en-US" sz="1400" kern="0" dirty="0">
                  <a:solidFill>
                    <a:prstClr val="black"/>
                  </a:solidFill>
                  <a:latin typeface="+mj-ea"/>
                  <a:ea typeface="+mj-ea"/>
                </a:rPr>
                <a:t>ことはできません</a:t>
              </a:r>
              <a:r>
                <a:rPr kumimoji="1" lang="ja-JP" altLang="en-US" sz="1400" kern="0" dirty="0" smtClean="0">
                  <a:solidFill>
                    <a:prstClr val="black"/>
                  </a:solidFill>
                  <a:latin typeface="+mj-ea"/>
                  <a:ea typeface="+mj-ea"/>
                </a:rPr>
                <a:t>。</a:t>
              </a:r>
              <a:endParaRPr kumimoji="1" lang="en-US" altLang="ja-JP" sz="1400" kern="0" dirty="0" smtClean="0">
                <a:solidFill>
                  <a:prstClr val="black"/>
                </a:solidFill>
                <a:latin typeface="+mj-ea"/>
                <a:ea typeface="+mj-ea"/>
              </a:endParaRPr>
            </a:p>
          </p:txBody>
        </p:sp>
        <p:sp>
          <p:nvSpPr>
            <p:cNvPr id="10" name="角丸四角形 9"/>
            <p:cNvSpPr/>
            <p:nvPr/>
          </p:nvSpPr>
          <p:spPr>
            <a:xfrm>
              <a:off x="836203" y="1813040"/>
              <a:ext cx="1669566" cy="1559181"/>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利用</a:t>
              </a:r>
              <a:r>
                <a:rPr kumimoji="1" lang="ja-JP" altLang="en-US" sz="1600" kern="0" dirty="0" smtClean="0">
                  <a:solidFill>
                    <a:prstClr val="black"/>
                  </a:solidFill>
                  <a:latin typeface="+mj-ea"/>
                  <a:ea typeface="+mj-ea"/>
                </a:rPr>
                <a:t>の制限</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sp>
        <p:nvSpPr>
          <p:cNvPr id="3" name="テキスト ボックス 2"/>
          <p:cNvSpPr txBox="1"/>
          <p:nvPr/>
        </p:nvSpPr>
        <p:spPr bwMode="auto">
          <a:xfrm>
            <a:off x="381694" y="5973181"/>
            <a:ext cx="9124615" cy="6674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1200"/>
              </a:lnSpc>
              <a:buNone/>
            </a:pPr>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１　マイナンバー法</a:t>
            </a:r>
            <a:r>
              <a:rPr kumimoji="1" lang="ja-JP" altLang="en-US" sz="1100" dirty="0">
                <a:latin typeface="ＭＳ ゴシック" panose="020B0609070205080204" pitchFamily="49" charset="-128"/>
                <a:ea typeface="ＭＳ ゴシック" panose="020B0609070205080204" pitchFamily="49" charset="-128"/>
              </a:rPr>
              <a:t>別表第１に掲げられている事務及びマイナンバー法第９条第２項に基づいて条例で規定した</a:t>
            </a:r>
            <a:r>
              <a:rPr kumimoji="1" lang="ja-JP" altLang="en-US" sz="1100" dirty="0" smtClean="0">
                <a:latin typeface="ＭＳ ゴシック" panose="020B0609070205080204" pitchFamily="49" charset="-128"/>
                <a:ea typeface="ＭＳ ゴシック" panose="020B0609070205080204" pitchFamily="49" charset="-128"/>
              </a:rPr>
              <a:t>事務</a:t>
            </a:r>
            <a:endParaRPr kumimoji="1" lang="en-US" altLang="ja-JP" sz="1100" dirty="0" smtClean="0">
              <a:latin typeface="ＭＳ ゴシック" panose="020B0609070205080204" pitchFamily="49" charset="-128"/>
              <a:ea typeface="ＭＳ ゴシック" panose="020B0609070205080204" pitchFamily="49" charset="-128"/>
            </a:endParaRPr>
          </a:p>
          <a:p>
            <a:pPr marL="266700" indent="-266700" eaLnBrk="0" hangingPunct="0">
              <a:lnSpc>
                <a:spcPts val="1200"/>
              </a:lnSpc>
              <a:buNone/>
            </a:pPr>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２　職員</a:t>
            </a:r>
            <a:r>
              <a:rPr kumimoji="1" lang="ja-JP" altLang="en-US" sz="1100" dirty="0">
                <a:latin typeface="ＭＳ ゴシック" panose="020B0609070205080204" pitchFamily="49" charset="-128"/>
                <a:ea typeface="ＭＳ ゴシック" panose="020B0609070205080204" pitchFamily="49" charset="-128"/>
              </a:rPr>
              <a:t>等の社会保障及び税に関する手続書類の</a:t>
            </a:r>
            <a:r>
              <a:rPr kumimoji="1" lang="ja-JP" altLang="en-US" sz="1100" dirty="0" smtClean="0">
                <a:latin typeface="ＭＳ ゴシック" panose="020B0609070205080204" pitchFamily="49" charset="-128"/>
                <a:ea typeface="ＭＳ ゴシック" panose="020B0609070205080204" pitchFamily="49" charset="-128"/>
              </a:rPr>
              <a:t>作成事務</a:t>
            </a:r>
          </a:p>
        </p:txBody>
      </p:sp>
      <p:sp>
        <p:nvSpPr>
          <p:cNvPr id="14" name="角丸四角形 13"/>
          <p:cNvSpPr/>
          <p:nvPr/>
        </p:nvSpPr>
        <p:spPr>
          <a:xfrm>
            <a:off x="289338" y="294291"/>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330455" y="3970344"/>
            <a:ext cx="8762745" cy="1935156"/>
          </a:xfrm>
          <a:prstGeom prst="roundRect">
            <a:avLst/>
          </a:prstGeom>
          <a:solidFill>
            <a:sysClr val="window" lastClr="FFFFFF"/>
          </a:solidFill>
          <a:ln w="19050" cap="flat" cmpd="sng" algn="ctr">
            <a:solidFill>
              <a:srgbClr val="00B0F0"/>
            </a:solidFill>
            <a:prstDash val="solid"/>
            <a:miter lim="800000"/>
          </a:ln>
          <a:effectLst/>
        </p:spPr>
        <p:txBody>
          <a:bodyPr lIns="36000" tIns="36000" rIns="36000" bIns="36000" rtlCol="0" anchor="ctr"/>
          <a:lstStyle/>
          <a:p>
            <a:pPr lvl="0" defTabSz="914400">
              <a:lnSpc>
                <a:spcPct val="150000"/>
              </a:lnSpc>
              <a:defRPr/>
            </a:pPr>
            <a:r>
              <a:rPr kumimoji="1" lang="ja-JP" altLang="en-US" sz="1400" kern="0" dirty="0">
                <a:solidFill>
                  <a:prstClr val="black"/>
                </a:solidFill>
                <a:latin typeface="+mj-ea"/>
              </a:rPr>
              <a:t>行政機関等及び地方公共団体等</a:t>
            </a:r>
            <a:r>
              <a:rPr kumimoji="1" lang="ja-JP" altLang="en-US" sz="1400" kern="0" dirty="0" smtClean="0">
                <a:solidFill>
                  <a:prstClr val="black"/>
                </a:solidFill>
                <a:latin typeface="+mj-ea"/>
              </a:rPr>
              <a:t>がマイナンバーを利用するのは、</a:t>
            </a:r>
            <a:r>
              <a:rPr kumimoji="1" lang="ja-JP" altLang="en-US" sz="1400" kern="0" dirty="0" smtClean="0">
                <a:solidFill>
                  <a:prstClr val="black"/>
                </a:solidFill>
                <a:latin typeface="+mj-ea"/>
                <a:ea typeface="+mj-ea"/>
              </a:rPr>
              <a:t>個人</a:t>
            </a:r>
            <a:r>
              <a:rPr kumimoji="1" lang="ja-JP" altLang="en-US" sz="1400" kern="0" dirty="0">
                <a:solidFill>
                  <a:prstClr val="black"/>
                </a:solidFill>
                <a:latin typeface="+mj-ea"/>
                <a:ea typeface="+mj-ea"/>
              </a:rPr>
              <a:t>番号利用</a:t>
            </a:r>
            <a:r>
              <a:rPr kumimoji="1" lang="ja-JP" altLang="en-US" sz="1400" kern="0" dirty="0" smtClean="0">
                <a:solidFill>
                  <a:prstClr val="black"/>
                </a:solidFill>
                <a:latin typeface="+mj-ea"/>
                <a:ea typeface="+mj-ea"/>
              </a:rPr>
              <a:t>事務</a:t>
            </a:r>
            <a:r>
              <a:rPr kumimoji="1" lang="en-US" altLang="ja-JP" sz="1400" kern="0" baseline="30000" dirty="0" smtClean="0">
                <a:solidFill>
                  <a:prstClr val="black"/>
                </a:solidFill>
                <a:latin typeface="+mj-ea"/>
                <a:ea typeface="+mj-ea"/>
              </a:rPr>
              <a:t>※</a:t>
            </a:r>
            <a:r>
              <a:rPr kumimoji="1" lang="ja-JP" altLang="en-US" sz="1400" kern="0" baseline="30000" dirty="0" smtClean="0">
                <a:solidFill>
                  <a:prstClr val="black"/>
                </a:solidFill>
                <a:latin typeface="+mj-ea"/>
                <a:ea typeface="+mj-ea"/>
              </a:rPr>
              <a:t>１</a:t>
            </a:r>
            <a:r>
              <a:rPr kumimoji="1" lang="ja-JP" altLang="en-US" sz="1400" kern="0" dirty="0" smtClean="0">
                <a:solidFill>
                  <a:prstClr val="black"/>
                </a:solidFill>
                <a:latin typeface="+mj-ea"/>
                <a:ea typeface="+mj-ea"/>
              </a:rPr>
              <a:t>、個人</a:t>
            </a:r>
            <a:r>
              <a:rPr kumimoji="1" lang="ja-JP" altLang="en-US" sz="1400" kern="0" dirty="0">
                <a:solidFill>
                  <a:prstClr val="black"/>
                </a:solidFill>
                <a:latin typeface="+mj-ea"/>
                <a:ea typeface="+mj-ea"/>
              </a:rPr>
              <a:t>番号関係</a:t>
            </a:r>
            <a:r>
              <a:rPr kumimoji="1" lang="ja-JP" altLang="en-US" sz="1400" kern="0" dirty="0" smtClean="0">
                <a:solidFill>
                  <a:prstClr val="black"/>
                </a:solidFill>
                <a:latin typeface="+mj-ea"/>
                <a:ea typeface="+mj-ea"/>
              </a:rPr>
              <a:t>事務</a:t>
            </a:r>
            <a:r>
              <a:rPr kumimoji="1" lang="en-US" altLang="ja-JP" sz="1400" kern="0" baseline="30000" dirty="0" smtClean="0">
                <a:solidFill>
                  <a:prstClr val="black"/>
                </a:solidFill>
                <a:latin typeface="+mj-ea"/>
                <a:ea typeface="+mj-ea"/>
              </a:rPr>
              <a:t>※</a:t>
            </a:r>
            <a:r>
              <a:rPr kumimoji="1" lang="ja-JP" altLang="en-US" sz="1400" kern="0" baseline="30000" dirty="0" smtClean="0">
                <a:solidFill>
                  <a:prstClr val="black"/>
                </a:solidFill>
                <a:latin typeface="+mj-ea"/>
                <a:ea typeface="+mj-ea"/>
              </a:rPr>
              <a:t>２</a:t>
            </a:r>
            <a:r>
              <a:rPr kumimoji="1" lang="ja-JP" altLang="en-US" sz="1400" kern="0" dirty="0" smtClean="0">
                <a:solidFill>
                  <a:prstClr val="black"/>
                </a:solidFill>
                <a:latin typeface="+mj-ea"/>
                <a:ea typeface="+mj-ea"/>
              </a:rPr>
              <a:t>、マイナンバー法</a:t>
            </a:r>
            <a:r>
              <a:rPr kumimoji="1" lang="ja-JP" altLang="en-US" sz="1400" kern="0" dirty="0">
                <a:solidFill>
                  <a:prstClr val="black"/>
                </a:solidFill>
                <a:latin typeface="+mj-ea"/>
                <a:ea typeface="+mj-ea"/>
              </a:rPr>
              <a:t>第</a:t>
            </a:r>
            <a:r>
              <a:rPr kumimoji="1" lang="en-US" altLang="ja-JP" sz="1400" kern="0" dirty="0">
                <a:solidFill>
                  <a:prstClr val="black"/>
                </a:solidFill>
                <a:latin typeface="+mj-ea"/>
                <a:ea typeface="+mj-ea"/>
              </a:rPr>
              <a:t>19</a:t>
            </a:r>
            <a:r>
              <a:rPr kumimoji="1" lang="ja-JP" altLang="en-US" sz="1400" kern="0" dirty="0">
                <a:solidFill>
                  <a:prstClr val="black"/>
                </a:solidFill>
                <a:latin typeface="+mj-ea"/>
                <a:ea typeface="+mj-ea"/>
              </a:rPr>
              <a:t>条</a:t>
            </a:r>
            <a:r>
              <a:rPr kumimoji="1" lang="ja-JP" altLang="en-US" sz="1400" kern="0" dirty="0">
                <a:latin typeface="+mj-ea"/>
                <a:ea typeface="+mj-ea"/>
              </a:rPr>
              <a:t>第</a:t>
            </a:r>
            <a:r>
              <a:rPr kumimoji="1" lang="en-US" altLang="ja-JP" sz="1400" kern="0" dirty="0">
                <a:latin typeface="+mj-ea"/>
                <a:ea typeface="+mj-ea"/>
              </a:rPr>
              <a:t>13</a:t>
            </a:r>
            <a:r>
              <a:rPr kumimoji="1" lang="ja-JP" altLang="en-US" sz="1400" kern="0" dirty="0">
                <a:latin typeface="+mj-ea"/>
                <a:ea typeface="+mj-ea"/>
              </a:rPr>
              <a:t>号から第</a:t>
            </a:r>
            <a:r>
              <a:rPr kumimoji="1" lang="en-US" altLang="ja-JP" sz="1400" kern="0" dirty="0">
                <a:latin typeface="+mj-ea"/>
                <a:ea typeface="+mj-ea"/>
              </a:rPr>
              <a:t>17</a:t>
            </a:r>
            <a:r>
              <a:rPr kumimoji="1" lang="ja-JP" altLang="en-US" sz="1400" kern="0" dirty="0" smtClean="0">
                <a:latin typeface="+mj-ea"/>
                <a:ea typeface="+mj-ea"/>
              </a:rPr>
              <a:t>号</a:t>
            </a:r>
            <a:r>
              <a:rPr kumimoji="1" lang="ja-JP" altLang="en-US" sz="1400" kern="0" dirty="0" smtClean="0">
                <a:solidFill>
                  <a:prstClr val="black"/>
                </a:solidFill>
                <a:latin typeface="+mj-ea"/>
                <a:ea typeface="+mj-ea"/>
              </a:rPr>
              <a:t>までに</a:t>
            </a:r>
            <a:r>
              <a:rPr kumimoji="1" lang="ja-JP" altLang="en-US" sz="1400" kern="0" dirty="0">
                <a:solidFill>
                  <a:prstClr val="black"/>
                </a:solidFill>
                <a:latin typeface="+mj-ea"/>
                <a:ea typeface="+mj-ea"/>
              </a:rPr>
              <a:t>基づき特定個人情報の提供を受けた目的を達成するために必要な限度で利用する事務に限られます</a:t>
            </a:r>
            <a:r>
              <a:rPr kumimoji="1" lang="ja-JP" altLang="en-US" sz="1400" kern="0" dirty="0" smtClean="0">
                <a:solidFill>
                  <a:prstClr val="black"/>
                </a:solidFill>
                <a:latin typeface="+mj-ea"/>
                <a:ea typeface="+mj-ea"/>
              </a:rPr>
              <a:t>。</a:t>
            </a: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smtClean="0">
                <a:solidFill>
                  <a:prstClr val="black"/>
                </a:solidFill>
                <a:latin typeface="+mj-ea"/>
              </a:rPr>
              <a:t>また、マイナンバー</a:t>
            </a:r>
            <a:r>
              <a:rPr kumimoji="1" lang="ja-JP" altLang="en-US" sz="1400" kern="0" dirty="0">
                <a:solidFill>
                  <a:prstClr val="black"/>
                </a:solidFill>
                <a:latin typeface="+mj-ea"/>
              </a:rPr>
              <a:t>の例外的な利用は</a:t>
            </a:r>
            <a:r>
              <a:rPr kumimoji="1" lang="ja-JP" altLang="en-US" sz="1400" kern="0" dirty="0" smtClean="0">
                <a:solidFill>
                  <a:prstClr val="black"/>
                </a:solidFill>
                <a:latin typeface="+mj-ea"/>
              </a:rPr>
              <a:t>、①</a:t>
            </a:r>
            <a:r>
              <a:rPr kumimoji="1" lang="ja-JP" altLang="en-US" sz="1400" kern="0" dirty="0">
                <a:solidFill>
                  <a:prstClr val="black"/>
                </a:solidFill>
                <a:latin typeface="+mj-ea"/>
              </a:rPr>
              <a:t>金融機関が激甚災害時等に金銭の支払を行う</a:t>
            </a:r>
            <a:r>
              <a:rPr kumimoji="1" lang="ja-JP" altLang="en-US" sz="1400" kern="0" dirty="0" smtClean="0">
                <a:solidFill>
                  <a:prstClr val="black"/>
                </a:solidFill>
                <a:latin typeface="+mj-ea"/>
              </a:rPr>
              <a:t>場合、②</a:t>
            </a:r>
            <a:r>
              <a:rPr kumimoji="1" lang="ja-JP" altLang="en-US" sz="1400" kern="0" dirty="0">
                <a:solidFill>
                  <a:prstClr val="black"/>
                </a:solidFill>
                <a:latin typeface="+mj-ea"/>
              </a:rPr>
              <a:t>人の生命、身体又は財産の保護のために必要がある</a:t>
            </a:r>
            <a:r>
              <a:rPr kumimoji="1" lang="ja-JP" altLang="en-US" sz="1400" kern="0" dirty="0" smtClean="0">
                <a:solidFill>
                  <a:prstClr val="black"/>
                </a:solidFill>
                <a:latin typeface="+mj-ea"/>
              </a:rPr>
              <a:t>場合に</a:t>
            </a:r>
            <a:r>
              <a:rPr kumimoji="1" lang="ja-JP" altLang="en-US" sz="1400" kern="0" dirty="0">
                <a:solidFill>
                  <a:prstClr val="black"/>
                </a:solidFill>
                <a:latin typeface="+mj-ea"/>
              </a:rPr>
              <a:t>限られています</a:t>
            </a:r>
            <a:r>
              <a:rPr kumimoji="1" lang="ja-JP" altLang="en-US" sz="1400" kern="0" dirty="0" smtClean="0">
                <a:solidFill>
                  <a:prstClr val="black"/>
                </a:solidFill>
                <a:latin typeface="+mj-ea"/>
              </a:rPr>
              <a:t>。</a:t>
            </a:r>
            <a:endParaRPr kumimoji="1" lang="ja-JP" altLang="en-US" sz="1400" kern="0" dirty="0">
              <a:solidFill>
                <a:prstClr val="black"/>
              </a:solidFill>
              <a:latin typeface="+mj-ea"/>
            </a:endParaRPr>
          </a:p>
        </p:txBody>
      </p:sp>
      <p:sp>
        <p:nvSpPr>
          <p:cNvPr id="4" name="禁止 3"/>
          <p:cNvSpPr/>
          <p:nvPr/>
        </p:nvSpPr>
        <p:spPr>
          <a:xfrm>
            <a:off x="8165985" y="2594193"/>
            <a:ext cx="1028815" cy="810500"/>
          </a:xfrm>
          <a:prstGeom prst="noSmoking">
            <a:avLst>
              <a:gd name="adj" fmla="val 10627"/>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自由な</a:t>
            </a:r>
            <a:endParaRPr kumimoji="1" lang="en-US" altLang="ja-JP" sz="1400" dirty="0" smtClean="0"/>
          </a:p>
          <a:p>
            <a:pPr algn="ctr"/>
            <a:r>
              <a:rPr kumimoji="1" lang="ja-JP" altLang="en-US" sz="1400" dirty="0" smtClean="0"/>
              <a:t>利用</a:t>
            </a:r>
            <a:endParaRPr kumimoji="1" lang="ja-JP" altLang="en-US" sz="1400" dirty="0"/>
          </a:p>
        </p:txBody>
      </p:sp>
      <p:sp>
        <p:nvSpPr>
          <p:cNvPr id="1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16</a:t>
            </a:r>
          </a:p>
        </p:txBody>
      </p:sp>
      <p:sp>
        <p:nvSpPr>
          <p:cNvPr id="17" name="角丸四角形 16"/>
          <p:cNvSpPr/>
          <p:nvPr/>
        </p:nvSpPr>
        <p:spPr>
          <a:xfrm>
            <a:off x="452582" y="3718087"/>
            <a:ext cx="1782618" cy="423924"/>
          </a:xfrm>
          <a:prstGeom prst="roundRect">
            <a:avLst/>
          </a:prstGeom>
          <a:solidFill>
            <a:schemeClr val="tx2">
              <a:lumMod val="20000"/>
              <a:lumOff val="80000"/>
            </a:schemeClr>
          </a:solidFill>
          <a:ln w="19050" cap="flat" cmpd="sng" algn="ctr">
            <a:solidFill>
              <a:srgbClr val="00B0F0"/>
            </a:solidFill>
            <a:prstDash val="solid"/>
            <a:miter lim="800000"/>
          </a:ln>
          <a:effectLst/>
        </p:spPr>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利用できる事務</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spTree>
    <p:extLst>
      <p:ext uri="{BB962C8B-B14F-4D97-AF65-F5344CB8AC3E}">
        <p14:creationId xmlns:p14="http://schemas.microsoft.com/office/powerpoint/2010/main" val="427709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39975" y="1475101"/>
            <a:ext cx="9352502" cy="4245704"/>
            <a:chOff x="640328" y="2126458"/>
            <a:chExt cx="9940984" cy="3420983"/>
          </a:xfrm>
        </p:grpSpPr>
        <p:sp>
          <p:nvSpPr>
            <p:cNvPr id="6" name="角丸四角形 5"/>
            <p:cNvSpPr/>
            <p:nvPr/>
          </p:nvSpPr>
          <p:spPr>
            <a:xfrm>
              <a:off x="640328" y="2329985"/>
              <a:ext cx="9940984" cy="3217456"/>
            </a:xfrm>
            <a:prstGeom prst="roundRect">
              <a:avLst/>
            </a:prstGeom>
            <a:solidFill>
              <a:sysClr val="window" lastClr="FFFFFF"/>
            </a:solidFill>
            <a:ln w="19050" cap="flat" cmpd="sng" algn="ctr">
              <a:solidFill>
                <a:srgbClr val="70AD47"/>
              </a:solidFill>
              <a:prstDash val="solid"/>
              <a:miter lim="800000"/>
            </a:ln>
            <a:effectLst/>
          </p:spPr>
          <p:txBody>
            <a:bodyPr lIns="0" rIns="0" rtlCol="0" anchor="ctr"/>
            <a:lstStyle/>
            <a:p>
              <a:pPr lvl="0" defTabSz="914400">
                <a:lnSpc>
                  <a:spcPct val="150000"/>
                </a:lnSpc>
                <a:defRPr/>
              </a:pPr>
              <a:r>
                <a:rPr kumimoji="1" lang="ja-JP" altLang="en-US" sz="1400" kern="0" dirty="0">
                  <a:solidFill>
                    <a:prstClr val="black"/>
                  </a:solidFill>
                  <a:latin typeface="+mj-ea"/>
                  <a:ea typeface="+mj-ea"/>
                </a:rPr>
                <a:t>○　</a:t>
              </a:r>
              <a:r>
                <a:rPr kumimoji="1" lang="ja-JP" altLang="en-US" sz="1400" kern="0" dirty="0" smtClean="0">
                  <a:solidFill>
                    <a:prstClr val="black"/>
                  </a:solidFill>
                  <a:latin typeface="+mj-ea"/>
                  <a:ea typeface="+mj-ea"/>
                </a:rPr>
                <a:t>個人番号利用事務及び個人番号関係事務（個人番号利用事務等）を</a:t>
              </a:r>
              <a:r>
                <a:rPr kumimoji="1" lang="ja-JP" altLang="en-US" sz="1400" kern="0" dirty="0">
                  <a:solidFill>
                    <a:prstClr val="black"/>
                  </a:solidFill>
                  <a:latin typeface="+mj-ea"/>
                  <a:ea typeface="+mj-ea"/>
                </a:rPr>
                <a:t>処理するために必要がある場合に限って、</a:t>
              </a:r>
              <a:r>
                <a:rPr kumimoji="1" lang="ja-JP" altLang="en-US" sz="1400" kern="0" dirty="0" smtClean="0">
                  <a:solidFill>
                    <a:prstClr val="black"/>
                  </a:solidFill>
                  <a:latin typeface="+mj-ea"/>
                  <a:ea typeface="+mj-ea"/>
                </a:rPr>
                <a:t>本人</a:t>
              </a: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a:t>
              </a:r>
              <a:r>
                <a:rPr kumimoji="1" lang="ja-JP" altLang="en-US" sz="1400" kern="0" dirty="0" smtClean="0">
                  <a:solidFill>
                    <a:prstClr val="black"/>
                  </a:solidFill>
                  <a:latin typeface="+mj-ea"/>
                  <a:ea typeface="+mj-ea"/>
                </a:rPr>
                <a:t>等</a:t>
              </a:r>
              <a:r>
                <a:rPr kumimoji="1" lang="ja-JP" altLang="en-US" sz="1400" kern="0" dirty="0">
                  <a:solidFill>
                    <a:prstClr val="black"/>
                  </a:solidFill>
                  <a:latin typeface="+mj-ea"/>
                  <a:ea typeface="+mj-ea"/>
                </a:rPr>
                <a:t>に</a:t>
              </a:r>
              <a:r>
                <a:rPr kumimoji="1" lang="ja-JP" altLang="en-US" sz="1400" kern="0" dirty="0" smtClean="0">
                  <a:solidFill>
                    <a:prstClr val="black"/>
                  </a:solidFill>
                  <a:latin typeface="+mj-ea"/>
                  <a:ea typeface="+mj-ea"/>
                </a:rPr>
                <a:t>マイナンバー</a:t>
              </a:r>
              <a:r>
                <a:rPr kumimoji="1" lang="ja-JP" altLang="en-US" sz="1400" kern="0" dirty="0">
                  <a:solidFill>
                    <a:prstClr val="black"/>
                  </a:solidFill>
                  <a:latin typeface="+mj-ea"/>
                  <a:ea typeface="+mj-ea"/>
                </a:rPr>
                <a:t>の提供を求めることができます</a:t>
              </a:r>
              <a:r>
                <a:rPr kumimoji="1" lang="ja-JP" altLang="en-US" sz="1400" kern="0" dirty="0" smtClean="0">
                  <a:solidFill>
                    <a:prstClr val="black"/>
                  </a:solidFill>
                  <a:latin typeface="+mj-ea"/>
                  <a:ea typeface="+mj-ea"/>
                </a:rPr>
                <a:t>。</a:t>
              </a:r>
              <a:endParaRPr kumimoji="1" lang="en-US" altLang="ja-JP" sz="1400" kern="0" dirty="0" smtClean="0">
                <a:solidFill>
                  <a:prstClr val="black"/>
                </a:solidFill>
                <a:latin typeface="+mj-ea"/>
                <a:ea typeface="+mj-ea"/>
              </a:endParaRPr>
            </a:p>
            <a:p>
              <a:pPr lvl="0" defTabSz="914400">
                <a:lnSpc>
                  <a:spcPct val="150000"/>
                </a:lnSpc>
                <a:defRPr/>
              </a:pP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smtClean="0">
                  <a:solidFill>
                    <a:prstClr val="black"/>
                  </a:solidFill>
                  <a:latin typeface="+mj-ea"/>
                  <a:ea typeface="+mj-ea"/>
                </a:rPr>
                <a:t>○</a:t>
              </a:r>
              <a:r>
                <a:rPr kumimoji="1" lang="ja-JP" altLang="en-US" sz="1400" kern="0" dirty="0">
                  <a:solidFill>
                    <a:prstClr val="black"/>
                  </a:solidFill>
                  <a:latin typeface="+mj-ea"/>
                  <a:ea typeface="+mj-ea"/>
                </a:rPr>
                <a:t>　マイナンバー法第</a:t>
              </a:r>
              <a:r>
                <a:rPr kumimoji="1" lang="en-US" altLang="ja-JP" sz="1400" kern="0" dirty="0">
                  <a:solidFill>
                    <a:prstClr val="black"/>
                  </a:solidFill>
                  <a:latin typeface="+mj-ea"/>
                  <a:ea typeface="+mj-ea"/>
                </a:rPr>
                <a:t>19</a:t>
              </a:r>
              <a:r>
                <a:rPr kumimoji="1" lang="ja-JP" altLang="en-US" sz="1400" kern="0" dirty="0">
                  <a:solidFill>
                    <a:prstClr val="black"/>
                  </a:solidFill>
                  <a:latin typeface="+mj-ea"/>
                  <a:ea typeface="+mj-ea"/>
                </a:rPr>
                <a:t>条各号に定められて</a:t>
              </a:r>
              <a:r>
                <a:rPr kumimoji="1" lang="ja-JP" altLang="en-US" sz="1400" kern="0" dirty="0" smtClean="0">
                  <a:solidFill>
                    <a:prstClr val="black"/>
                  </a:solidFill>
                  <a:latin typeface="+mj-ea"/>
                  <a:ea typeface="+mj-ea"/>
                </a:rPr>
                <a:t>いる場合</a:t>
              </a:r>
              <a:r>
                <a:rPr kumimoji="1" lang="en-US" altLang="ja-JP" sz="1400" kern="0" baseline="30000" dirty="0" smtClean="0">
                  <a:solidFill>
                    <a:prstClr val="black"/>
                  </a:solidFill>
                  <a:latin typeface="+mj-ea"/>
                  <a:ea typeface="+mj-ea"/>
                </a:rPr>
                <a:t>※</a:t>
              </a:r>
              <a:r>
                <a:rPr kumimoji="1" lang="ja-JP" altLang="en-US" sz="1400" kern="0" dirty="0" smtClean="0">
                  <a:solidFill>
                    <a:prstClr val="black"/>
                  </a:solidFill>
                  <a:latin typeface="+mj-ea"/>
                  <a:ea typeface="+mj-ea"/>
                </a:rPr>
                <a:t>を</a:t>
              </a:r>
              <a:r>
                <a:rPr kumimoji="1" lang="ja-JP" altLang="en-US" sz="1400" kern="0" dirty="0">
                  <a:solidFill>
                    <a:prstClr val="black"/>
                  </a:solidFill>
                  <a:latin typeface="+mj-ea"/>
                  <a:ea typeface="+mj-ea"/>
                </a:rPr>
                <a:t>除き</a:t>
              </a:r>
              <a:r>
                <a:rPr kumimoji="1" lang="ja-JP" altLang="en-US" sz="1400" kern="0" dirty="0" smtClean="0">
                  <a:solidFill>
                    <a:prstClr val="black"/>
                  </a:solidFill>
                  <a:latin typeface="+mj-ea"/>
                  <a:ea typeface="+mj-ea"/>
                </a:rPr>
                <a:t>、</a:t>
              </a: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a:t>
              </a:r>
              <a:r>
                <a:rPr kumimoji="1" lang="ja-JP" altLang="en-US" sz="1400" kern="0" dirty="0" smtClean="0">
                  <a:solidFill>
                    <a:prstClr val="black"/>
                  </a:solidFill>
                  <a:latin typeface="+mj-ea"/>
                  <a:ea typeface="+mj-ea"/>
                </a:rPr>
                <a:t>　　・マイナンバー</a:t>
              </a:r>
              <a:r>
                <a:rPr kumimoji="1" lang="ja-JP" altLang="en-US" sz="1400" kern="0" dirty="0">
                  <a:solidFill>
                    <a:prstClr val="black"/>
                  </a:solidFill>
                  <a:latin typeface="+mj-ea"/>
                  <a:ea typeface="+mj-ea"/>
                </a:rPr>
                <a:t>の提供を</a:t>
              </a:r>
              <a:r>
                <a:rPr kumimoji="1" lang="ja-JP" altLang="en-US" sz="1400" kern="0" dirty="0" smtClean="0">
                  <a:solidFill>
                    <a:prstClr val="black"/>
                  </a:solidFill>
                  <a:latin typeface="+mj-ea"/>
                  <a:ea typeface="+mj-ea"/>
                </a:rPr>
                <a:t>求めること</a:t>
              </a: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a:t>
              </a:r>
              <a:r>
                <a:rPr kumimoji="1" lang="ja-JP" altLang="en-US" sz="1400" kern="0" dirty="0" smtClean="0">
                  <a:solidFill>
                    <a:prstClr val="black"/>
                  </a:solidFill>
                  <a:latin typeface="+mj-ea"/>
                  <a:ea typeface="+mj-ea"/>
                </a:rPr>
                <a:t>　　・特定個人情報を提供、収集・保管すること</a:t>
              </a: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a:t>
              </a:r>
              <a:r>
                <a:rPr kumimoji="1" lang="ja-JP" altLang="en-US" sz="1400" kern="0" dirty="0" smtClean="0">
                  <a:solidFill>
                    <a:prstClr val="black"/>
                  </a:solidFill>
                  <a:latin typeface="+mj-ea"/>
                  <a:ea typeface="+mj-ea"/>
                </a:rPr>
                <a:t>　は禁止されています。</a:t>
              </a:r>
              <a:endParaRPr kumimoji="1" lang="en-US" altLang="ja-JP" sz="1400" kern="0" dirty="0" smtClean="0">
                <a:solidFill>
                  <a:prstClr val="black"/>
                </a:solidFill>
                <a:latin typeface="+mj-ea"/>
                <a:ea typeface="+mj-ea"/>
              </a:endParaRPr>
            </a:p>
            <a:p>
              <a:pPr lvl="0" defTabSz="914400">
                <a:lnSpc>
                  <a:spcPct val="150000"/>
                </a:lnSpc>
                <a:defRPr/>
              </a:pPr>
              <a:endParaRPr kumimoji="1" lang="en-US" altLang="ja-JP" sz="1400" kern="0" dirty="0" smtClean="0">
                <a:solidFill>
                  <a:prstClr val="black"/>
                </a:solidFill>
                <a:latin typeface="+mj-ea"/>
              </a:endParaRPr>
            </a:p>
            <a:p>
              <a:pPr lvl="0" defTabSz="914400">
                <a:lnSpc>
                  <a:spcPct val="150000"/>
                </a:lnSpc>
                <a:defRPr/>
              </a:pPr>
              <a:r>
                <a:rPr kumimoji="1" lang="ja-JP" altLang="en-US" sz="1400" kern="0" dirty="0" smtClean="0">
                  <a:solidFill>
                    <a:prstClr val="black"/>
                  </a:solidFill>
                  <a:latin typeface="+mj-ea"/>
                  <a:ea typeface="+mj-ea"/>
                </a:rPr>
                <a:t>○　個人番号利用事務等を</a:t>
              </a:r>
              <a:r>
                <a:rPr kumimoji="1" lang="ja-JP" altLang="en-US" sz="1400" kern="0" dirty="0">
                  <a:solidFill>
                    <a:prstClr val="black"/>
                  </a:solidFill>
                  <a:latin typeface="+mj-ea"/>
                  <a:ea typeface="+mj-ea"/>
                </a:rPr>
                <a:t>処理する必要がなくなった場合で、文書管理に関する規程等に</a:t>
              </a:r>
              <a:r>
                <a:rPr kumimoji="1" lang="ja-JP" altLang="en-US" sz="1400" kern="0" dirty="0" smtClean="0">
                  <a:solidFill>
                    <a:prstClr val="black"/>
                  </a:solidFill>
                  <a:latin typeface="+mj-ea"/>
                  <a:ea typeface="+mj-ea"/>
                </a:rPr>
                <a:t>よって</a:t>
              </a:r>
              <a:r>
                <a:rPr kumimoji="1" lang="ja-JP" altLang="en-US" sz="1400" kern="0" dirty="0">
                  <a:solidFill>
                    <a:prstClr val="black"/>
                  </a:solidFill>
                  <a:latin typeface="+mj-ea"/>
                  <a:ea typeface="+mj-ea"/>
                </a:rPr>
                <a:t>定められている</a:t>
              </a:r>
              <a:r>
                <a:rPr kumimoji="1" lang="ja-JP" altLang="en-US" sz="1400" kern="0" dirty="0" smtClean="0">
                  <a:solidFill>
                    <a:prstClr val="black"/>
                  </a:solidFill>
                  <a:latin typeface="+mj-ea"/>
                  <a:ea typeface="+mj-ea"/>
                </a:rPr>
                <a:t>保存期</a:t>
              </a:r>
              <a:endParaRPr kumimoji="1" lang="en-US" altLang="ja-JP" sz="1400" kern="0" dirty="0" smtClean="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a:t>
              </a:r>
              <a:r>
                <a:rPr kumimoji="1" lang="ja-JP" altLang="en-US" sz="1400" kern="0" dirty="0" smtClean="0">
                  <a:solidFill>
                    <a:prstClr val="black"/>
                  </a:solidFill>
                  <a:latin typeface="+mj-ea"/>
                  <a:ea typeface="+mj-ea"/>
                </a:rPr>
                <a:t>間</a:t>
              </a:r>
              <a:r>
                <a:rPr kumimoji="1" lang="ja-JP" altLang="en-US" sz="1400" kern="0" dirty="0">
                  <a:solidFill>
                    <a:prstClr val="black"/>
                  </a:solidFill>
                  <a:latin typeface="+mj-ea"/>
                  <a:ea typeface="+mj-ea"/>
                </a:rPr>
                <a:t>を経過</a:t>
              </a:r>
              <a:r>
                <a:rPr kumimoji="1" lang="ja-JP" altLang="en-US" sz="1400" kern="0" dirty="0" smtClean="0">
                  <a:solidFill>
                    <a:prstClr val="black"/>
                  </a:solidFill>
                  <a:latin typeface="+mj-ea"/>
                  <a:ea typeface="+mj-ea"/>
                </a:rPr>
                <a:t>したと</a:t>
              </a:r>
              <a:r>
                <a:rPr kumimoji="1" lang="ja-JP" altLang="en-US" sz="1400" kern="0" dirty="0">
                  <a:solidFill>
                    <a:prstClr val="black"/>
                  </a:solidFill>
                  <a:latin typeface="+mj-ea"/>
                  <a:ea typeface="+mj-ea"/>
                </a:rPr>
                <a:t>き</a:t>
              </a:r>
              <a:r>
                <a:rPr kumimoji="1" lang="ja-JP" altLang="en-US" sz="1400" kern="0" dirty="0" smtClean="0">
                  <a:solidFill>
                    <a:prstClr val="black"/>
                  </a:solidFill>
                  <a:latin typeface="+mj-ea"/>
                  <a:ea typeface="+mj-ea"/>
                </a:rPr>
                <a:t>には</a:t>
              </a:r>
              <a:r>
                <a:rPr kumimoji="1" lang="ja-JP" altLang="en-US" sz="1400" kern="0" dirty="0">
                  <a:solidFill>
                    <a:prstClr val="black"/>
                  </a:solidFill>
                  <a:latin typeface="+mj-ea"/>
                  <a:ea typeface="+mj-ea"/>
                </a:rPr>
                <a:t>、マイナンバーをできるだけ速やかに</a:t>
              </a:r>
              <a:r>
                <a:rPr kumimoji="1" lang="ja-JP" altLang="en-US" sz="1400" kern="0" dirty="0" smtClean="0">
                  <a:solidFill>
                    <a:prstClr val="black"/>
                  </a:solidFill>
                  <a:latin typeface="+mj-ea"/>
                  <a:ea typeface="+mj-ea"/>
                </a:rPr>
                <a:t>廃棄又</a:t>
              </a:r>
              <a:r>
                <a:rPr kumimoji="1" lang="ja-JP" altLang="en-US" sz="1400" kern="0" dirty="0">
                  <a:solidFill>
                    <a:prstClr val="black"/>
                  </a:solidFill>
                  <a:latin typeface="+mj-ea"/>
                  <a:ea typeface="+mj-ea"/>
                </a:rPr>
                <a:t>は削除しなければなりません</a:t>
              </a:r>
              <a:r>
                <a:rPr kumimoji="1" lang="ja-JP" altLang="en-US" sz="1400" kern="0" dirty="0" smtClean="0">
                  <a:solidFill>
                    <a:prstClr val="black"/>
                  </a:solidFill>
                  <a:latin typeface="+mj-ea"/>
                  <a:ea typeface="+mj-ea"/>
                </a:rPr>
                <a:t>。</a:t>
              </a:r>
              <a:endParaRPr kumimoji="1" lang="ja-JP" altLang="en-US" sz="1400" kern="0" dirty="0">
                <a:solidFill>
                  <a:prstClr val="black"/>
                </a:solidFill>
                <a:latin typeface="+mj-ea"/>
                <a:ea typeface="+mj-ea"/>
              </a:endParaRPr>
            </a:p>
          </p:txBody>
        </p:sp>
        <p:sp>
          <p:nvSpPr>
            <p:cNvPr id="7" name="角丸四角形 6"/>
            <p:cNvSpPr/>
            <p:nvPr/>
          </p:nvSpPr>
          <p:spPr>
            <a:xfrm>
              <a:off x="879309" y="2126458"/>
              <a:ext cx="2637740" cy="346393"/>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提供、収集・保管の制限</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sp>
        <p:nvSpPr>
          <p:cNvPr id="8" name="角丸四角形 7"/>
          <p:cNvSpPr/>
          <p:nvPr/>
        </p:nvSpPr>
        <p:spPr>
          <a:xfrm>
            <a:off x="289338" y="76482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２－４　制度面における保護措置（利用、提供、収集・保管の制限）</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テキスト ボックス 8"/>
          <p:cNvSpPr txBox="1"/>
          <p:nvPr/>
        </p:nvSpPr>
        <p:spPr bwMode="auto">
          <a:xfrm>
            <a:off x="289338" y="5756023"/>
            <a:ext cx="8798943" cy="497329"/>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kern="0" dirty="0">
                <a:solidFill>
                  <a:prstClr val="black"/>
                </a:solidFill>
                <a:latin typeface="+mj-ea"/>
              </a:rPr>
              <a:t>マイナンバー法第</a:t>
            </a:r>
            <a:r>
              <a:rPr kumimoji="1" lang="en-US" altLang="ja-JP" sz="1200" kern="0" dirty="0">
                <a:solidFill>
                  <a:prstClr val="black"/>
                </a:solidFill>
                <a:latin typeface="+mj-ea"/>
              </a:rPr>
              <a:t>19</a:t>
            </a:r>
            <a:r>
              <a:rPr kumimoji="1" lang="ja-JP" altLang="en-US" sz="1200" kern="0" dirty="0">
                <a:solidFill>
                  <a:prstClr val="black"/>
                </a:solidFill>
                <a:latin typeface="+mj-ea"/>
              </a:rPr>
              <a:t>条各号に定められている</a:t>
            </a:r>
            <a:r>
              <a:rPr kumimoji="1" lang="ja-JP" altLang="en-US" sz="1200" kern="0" dirty="0" smtClean="0">
                <a:solidFill>
                  <a:prstClr val="black"/>
                </a:solidFill>
                <a:latin typeface="+mj-ea"/>
              </a:rPr>
              <a:t>場合</a:t>
            </a:r>
            <a:r>
              <a:rPr kumimoji="1" lang="ja-JP" altLang="en-US" sz="1200" dirty="0" smtClean="0">
                <a:latin typeface="ＭＳ ゴシック" panose="020B0609070205080204" pitchFamily="49" charset="-128"/>
                <a:ea typeface="ＭＳ ゴシック" panose="020B0609070205080204" pitchFamily="49" charset="-128"/>
              </a:rPr>
              <a:t>については、次ページを参照</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289338" y="326469"/>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3" name="雲形吹き出し 2"/>
          <p:cNvSpPr/>
          <p:nvPr/>
        </p:nvSpPr>
        <p:spPr>
          <a:xfrm>
            <a:off x="6072037" y="2532009"/>
            <a:ext cx="2348063" cy="1436738"/>
          </a:xfrm>
          <a:prstGeom prst="cloudCallout">
            <a:avLst>
              <a:gd name="adj1" fmla="val 58494"/>
              <a:gd name="adj2" fmla="val 35606"/>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kumimoji="1" lang="ja-JP" altLang="en-US" sz="1200" dirty="0" smtClean="0">
                <a:solidFill>
                  <a:schemeClr val="tx1"/>
                </a:solidFill>
              </a:rPr>
              <a:t>お店の会員登録の際、マイナンバーも記入してもらおう！</a:t>
            </a:r>
            <a:endParaRPr kumimoji="1" lang="ja-JP" altLang="en-US" sz="1200" dirty="0">
              <a:solidFill>
                <a:schemeClr val="tx1"/>
              </a:solidFill>
            </a:endParaRPr>
          </a:p>
        </p:txBody>
      </p:sp>
      <p:sp>
        <p:nvSpPr>
          <p:cNvPr id="15" name="乗算 14"/>
          <p:cNvSpPr/>
          <p:nvPr/>
        </p:nvSpPr>
        <p:spPr>
          <a:xfrm>
            <a:off x="6425837" y="3212603"/>
            <a:ext cx="1816464" cy="1454242"/>
          </a:xfrm>
          <a:prstGeom prst="mathMultiply">
            <a:avLst>
              <a:gd name="adj1" fmla="val 84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17</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144" y="3263402"/>
            <a:ext cx="1416258" cy="1454242"/>
          </a:xfrm>
          <a:prstGeom prst="rect">
            <a:avLst/>
          </a:prstGeom>
        </p:spPr>
      </p:pic>
    </p:spTree>
    <p:extLst>
      <p:ext uri="{BB962C8B-B14F-4D97-AF65-F5344CB8AC3E}">
        <p14:creationId xmlns:p14="http://schemas.microsoft.com/office/powerpoint/2010/main" val="244943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87910" y="751407"/>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２－４　制度面における保護措置（利用、提供、収集・保管の制限）</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381000" y="1953300"/>
            <a:ext cx="9188809" cy="3787100"/>
          </a:xfrm>
          <a:prstGeom prst="rect">
            <a:avLst/>
          </a:prstGeom>
          <a:ln w="12700">
            <a:solidFill>
              <a:srgbClr val="92D050"/>
            </a:solidFill>
          </a:ln>
          <a:effectLst/>
        </p:spPr>
        <p:style>
          <a:lnRef idx="2">
            <a:schemeClr val="accent5"/>
          </a:lnRef>
          <a:fillRef idx="1">
            <a:schemeClr val="lt1"/>
          </a:fillRef>
          <a:effectRef idx="0">
            <a:schemeClr val="accent5"/>
          </a:effectRef>
          <a:fontRef idx="minor">
            <a:schemeClr val="dk1"/>
          </a:fontRef>
        </p:style>
        <p:txBody>
          <a:bodyPr lIns="36000" tIns="36000" rIns="36000" bIns="36000" rtlCol="0" anchor="ctr" anchorCtr="0"/>
          <a:lstStyle/>
          <a:p>
            <a:pPr marL="900113" lvl="0" indent="-900113" defTabSz="914400" fontAlgn="base">
              <a:spcBef>
                <a:spcPct val="0"/>
              </a:spcBef>
              <a:spcAft>
                <a:spcPct val="0"/>
              </a:spcAf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第１号</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個人番号</a:t>
            </a:r>
            <a:r>
              <a:rPr kumimoji="1" lang="ja-JP" altLang="en-US" sz="1400" dirty="0">
                <a:solidFill>
                  <a:prstClr val="black"/>
                </a:solidFill>
                <a:latin typeface="ＭＳ ゴシック" panose="020B0609070205080204" pitchFamily="49" charset="-128"/>
                <a:ea typeface="ＭＳ ゴシック" panose="020B0609070205080204" pitchFamily="49" charset="-128"/>
              </a:rPr>
              <a:t>利用</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事務実施者</a:t>
            </a:r>
            <a:r>
              <a:rPr kumimoji="1" lang="en-US" altLang="ja-JP" sz="1400" kern="0" baseline="30000" dirty="0" smtClean="0">
                <a:solidFill>
                  <a:prstClr val="black"/>
                </a:solidFill>
                <a:latin typeface="+mj-ea"/>
              </a:rPr>
              <a:t>※</a:t>
            </a:r>
            <a:r>
              <a:rPr kumimoji="1" lang="ja-JP" altLang="en-US" sz="1400" kern="0" baseline="30000" dirty="0">
                <a:solidFill>
                  <a:prstClr val="black"/>
                </a:solidFill>
                <a:latin typeface="+mj-ea"/>
              </a:rPr>
              <a:t>１</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からの提供</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252000" lvl="0" indent="-457200" defTabSz="914400" fontAlgn="base">
              <a:spcBef>
                <a:spcPct val="0"/>
              </a:spcBef>
              <a:spcAft>
                <a:spcPct val="0"/>
              </a:spcAf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第２号    個人</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番号</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関係事務実施者</a:t>
            </a:r>
            <a:r>
              <a:rPr kumimoji="1" lang="en-US" altLang="ja-JP" sz="1400" kern="0" baseline="30000" dirty="0" smtClean="0">
                <a:solidFill>
                  <a:prstClr val="black"/>
                </a:solidFill>
                <a:latin typeface="+mj-ea"/>
              </a:rPr>
              <a:t>※</a:t>
            </a:r>
            <a:r>
              <a:rPr kumimoji="1" lang="ja-JP" altLang="en-US" sz="1400" kern="0" baseline="30000" dirty="0">
                <a:solidFill>
                  <a:prstClr val="black"/>
                </a:solidFill>
                <a:latin typeface="+mj-ea"/>
              </a:rPr>
              <a:t>２</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からの提供</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第３号</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本人</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又は</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代理人からの</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a:t>
            </a:r>
            <a:endParaRPr kumimoji="1" lang="en-US" altLang="ja-JP"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tab pos="623888" algn="l"/>
                <a:tab pos="711200" algn="l"/>
                <a:tab pos="1074738" algn="l"/>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第４号　　使用者等から他の使用者等に対する従業者等に関する特定個人情報の提供</a:t>
            </a:r>
            <a:endPar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tab pos="623888" algn="l"/>
                <a:tab pos="711200" algn="l"/>
                <a:tab pos="1074738" algn="l"/>
              </a:tabLst>
              <a:defRPr/>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第５号</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地方公共団体情報システム機構</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に</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よる</a:t>
            </a:r>
            <a:r>
              <a:rPr kumimoji="1" lang="ja-JP" altLang="en-US" sz="1400" dirty="0">
                <a:solidFill>
                  <a:schemeClr val="tx1"/>
                </a:solidFill>
                <a:latin typeface="ＭＳ ゴシック" panose="020B0609070205080204" pitchFamily="49" charset="-128"/>
                <a:ea typeface="ＭＳ ゴシック" panose="020B0609070205080204" pitchFamily="49" charset="-128"/>
              </a:rPr>
              <a:t>マイナンバ</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ー</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の提供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074738" marR="0" lvl="0" indent="-1074738"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第６号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委託</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、合併に伴う</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第７号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住民</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基本台帳法上の規定に基づく</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569913" lvl="0" indent="-776288" defTabSz="914400" fontAlgn="base">
              <a:spcBef>
                <a:spcPct val="0"/>
              </a:spcBef>
              <a:spcAft>
                <a:spcPct val="0"/>
              </a:spcAft>
              <a:defRPr/>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第８号    情報</a:t>
            </a:r>
            <a:r>
              <a:rPr kumimoji="1" lang="ja-JP" altLang="en-US" sz="1400" dirty="0">
                <a:solidFill>
                  <a:schemeClr val="tx1"/>
                </a:solidFill>
                <a:latin typeface="ＭＳ ゴシック" panose="020B0609070205080204" pitchFamily="49" charset="-128"/>
                <a:ea typeface="ＭＳ ゴシック" panose="020B0609070205080204" pitchFamily="49" charset="-128"/>
              </a:rPr>
              <a:t>提供ネットワークシステムを通じた</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提供 </a:t>
            </a:r>
            <a:r>
              <a:rPr kumimoji="1" lang="ja-JP" altLang="en-US" sz="14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569913" lvl="0" indent="-776288" defTabSz="914400" fontAlgn="base">
              <a:spcBef>
                <a:spcPct val="0"/>
              </a:spcBef>
              <a:spcAft>
                <a:spcPct val="0"/>
              </a:spcAf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第９号　　</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情報</a:t>
            </a:r>
            <a:r>
              <a:rPr kumimoji="1" lang="ja-JP" altLang="en-US" sz="1400" dirty="0">
                <a:solidFill>
                  <a:schemeClr val="tx1"/>
                </a:solidFill>
                <a:latin typeface="ＭＳ ゴシック" panose="020B0609070205080204" pitchFamily="49" charset="-128"/>
                <a:ea typeface="ＭＳ ゴシック" panose="020B0609070205080204" pitchFamily="49" charset="-128"/>
              </a:rPr>
              <a:t>提供ネットワークシステムを通じた</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提供（条例事務関係情報連携）</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a:t>
            </a:r>
            <a:endPar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10</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国税</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・地方税法令に基づく国税連携及び地方税連携に</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よる提供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11</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地方</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公共団体の他</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の機関</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に対する</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　</a:t>
            </a:r>
            <a:endPar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第</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12</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号    株式等振替制度による提供</a:t>
            </a:r>
            <a:endPar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13</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個人情報保護委員会への提供</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14</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    総務大臣への提供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15</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各議院</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審査等その他公益上の必要があるときの</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16</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人</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の生命、身体又は財産の保護のための</a:t>
            </a:r>
            <a:r>
              <a:rPr kumimoji="1" lang="ja-JP" altLang="en-US" sz="140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17</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号</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  個人情報保護委員会</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規則に基づく</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提供</a:t>
            </a:r>
            <a:endParaRPr kumimoji="1" lang="en-US" altLang="ja-JP"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07346" y="1348775"/>
            <a:ext cx="3450254"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kern="0" dirty="0">
                <a:solidFill>
                  <a:prstClr val="black"/>
                </a:solidFill>
                <a:latin typeface="+mj-ea"/>
              </a:rPr>
              <a:t>＜</a:t>
            </a:r>
            <a:r>
              <a:rPr kumimoji="1" lang="ja-JP" altLang="en-US" kern="0" dirty="0" smtClean="0">
                <a:solidFill>
                  <a:prstClr val="black"/>
                </a:solidFill>
                <a:latin typeface="+mj-ea"/>
              </a:rPr>
              <a:t>参考</a:t>
            </a:r>
            <a:r>
              <a:rPr kumimoji="1" lang="ja-JP" altLang="en-US" kern="0" dirty="0">
                <a:solidFill>
                  <a:prstClr val="black"/>
                </a:solidFill>
                <a:latin typeface="+mj-ea"/>
              </a:rPr>
              <a:t>＞</a:t>
            </a:r>
            <a:endParaRPr kumimoji="1" lang="en-US" altLang="ja-JP" kern="0" dirty="0" smtClean="0">
              <a:solidFill>
                <a:prstClr val="black"/>
              </a:solidFill>
              <a:latin typeface="+mj-ea"/>
            </a:endParaRPr>
          </a:p>
          <a:p>
            <a:pPr lvl="0" defTabSz="914400">
              <a:defRPr/>
            </a:pPr>
            <a:r>
              <a:rPr kumimoji="1" lang="en-US" altLang="ja-JP" sz="1600" kern="0" dirty="0">
                <a:solidFill>
                  <a:prstClr val="black"/>
                </a:solidFill>
                <a:latin typeface="+mj-ea"/>
              </a:rPr>
              <a:t>【</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マイナンバー法</a:t>
            </a:r>
            <a:r>
              <a:rPr kumimoji="1" lang="ja-JP" altLang="en-US" sz="1600" dirty="0">
                <a:solidFill>
                  <a:prstClr val="black"/>
                </a:solidFill>
                <a:latin typeface="ＭＳ ゴシック" panose="020B0609070205080204" pitchFamily="49" charset="-128"/>
                <a:ea typeface="ＭＳ ゴシック" panose="020B0609070205080204" pitchFamily="49" charset="-128"/>
              </a:rPr>
              <a:t>第</a:t>
            </a:r>
            <a:r>
              <a:rPr kumimoji="1" lang="en-US" altLang="ja-JP" sz="1600" dirty="0">
                <a:solidFill>
                  <a:prstClr val="black"/>
                </a:solidFill>
                <a:latin typeface="ＭＳ ゴシック" panose="020B0609070205080204" pitchFamily="49" charset="-128"/>
                <a:ea typeface="ＭＳ ゴシック" panose="020B0609070205080204" pitchFamily="49" charset="-128"/>
              </a:rPr>
              <a:t>19</a:t>
            </a:r>
            <a:r>
              <a:rPr kumimoji="1" lang="ja-JP" altLang="en-US" sz="1600" dirty="0">
                <a:solidFill>
                  <a:prstClr val="black"/>
                </a:solidFill>
                <a:latin typeface="ＭＳ ゴシック" panose="020B0609070205080204" pitchFamily="49" charset="-128"/>
                <a:ea typeface="ＭＳ ゴシック" panose="020B0609070205080204" pitchFamily="49" charset="-128"/>
              </a:rPr>
              <a:t>条</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各号</a:t>
            </a:r>
            <a:r>
              <a:rPr kumimoji="1" lang="en-US" altLang="ja-JP" sz="1600" dirty="0" smtClean="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1" name="角丸四角形 10"/>
          <p:cNvSpPr/>
          <p:nvPr/>
        </p:nvSpPr>
        <p:spPr>
          <a:xfrm>
            <a:off x="258146" y="316669"/>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18</a:t>
            </a:r>
          </a:p>
        </p:txBody>
      </p:sp>
      <p:sp>
        <p:nvSpPr>
          <p:cNvPr id="12" name="テキスト ボックス 11"/>
          <p:cNvSpPr txBox="1"/>
          <p:nvPr/>
        </p:nvSpPr>
        <p:spPr bwMode="auto">
          <a:xfrm>
            <a:off x="287910" y="5740400"/>
            <a:ext cx="9124615" cy="6674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1200"/>
              </a:lnSpc>
              <a:buNone/>
            </a:pPr>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１　個人番号利用事務実施者とは、個人番号利用事務を処理する者及び個人番号利用事務の全部又は一部の委託を受けた者</a:t>
            </a:r>
            <a:endParaRPr kumimoji="1" lang="en-US" altLang="ja-JP" sz="1100" dirty="0" smtClean="0">
              <a:latin typeface="ＭＳ ゴシック" panose="020B0609070205080204" pitchFamily="49" charset="-128"/>
              <a:ea typeface="ＭＳ ゴシック" panose="020B0609070205080204" pitchFamily="49" charset="-128"/>
            </a:endParaRPr>
          </a:p>
          <a:p>
            <a:pPr marL="266700" indent="-266700" eaLnBrk="0" hangingPunct="0">
              <a:lnSpc>
                <a:spcPts val="1200"/>
              </a:lnSpc>
              <a:buNone/>
            </a:pPr>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２　個人番号関係事務実施者とは、個人番号関係事務を処理する者及び個人番号関係事務の全部又は一部の委託を受けた者</a:t>
            </a:r>
          </a:p>
        </p:txBody>
      </p:sp>
    </p:spTree>
    <p:extLst>
      <p:ext uri="{BB962C8B-B14F-4D97-AF65-F5344CB8AC3E}">
        <p14:creationId xmlns:p14="http://schemas.microsoft.com/office/powerpoint/2010/main" val="589974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595" y="268875"/>
            <a:ext cx="987959" cy="748083"/>
          </a:xfrm>
        </p:spPr>
        <p:txBody>
          <a:bodyPr lIns="0" tIns="0" rIns="0" bIns="0" anchor="ctr">
            <a:noAutofit/>
          </a:bodyPr>
          <a:lstStyle/>
          <a:p>
            <a:pPr algn="l">
              <a:lnSpc>
                <a:spcPct val="150000"/>
              </a:lnSpc>
            </a:pPr>
            <a:r>
              <a:rPr lang="ja-JP" altLang="en-US" sz="2400" dirty="0">
                <a:latin typeface="ＭＳ Ｐゴシック" panose="020B0600070205080204" pitchFamily="50" charset="-128"/>
                <a:ea typeface="ＭＳ Ｐゴシック" panose="020B0600070205080204" pitchFamily="50" charset="-128"/>
              </a:rPr>
              <a:t>目次</a:t>
            </a:r>
          </a:p>
        </p:txBody>
      </p:sp>
      <p:sp>
        <p:nvSpPr>
          <p:cNvPr id="4" name="テキスト ボックス 3"/>
          <p:cNvSpPr txBox="1"/>
          <p:nvPr/>
        </p:nvSpPr>
        <p:spPr>
          <a:xfrm>
            <a:off x="534293" y="1016958"/>
            <a:ext cx="8760178" cy="5304016"/>
          </a:xfrm>
          <a:prstGeom prst="rect">
            <a:avLst/>
          </a:prstGeom>
          <a:noFill/>
        </p:spPr>
        <p:txBody>
          <a:bodyPr wrap="square" lIns="0" tIns="0" rIns="0" bIns="0" rtlCol="0">
            <a:spAutoFit/>
          </a:bodyPr>
          <a:lstStyle/>
          <a:p>
            <a:pPr marL="278606" indent="-278606">
              <a:buFont typeface="Wingdings" panose="05000000000000000000" pitchFamily="2" charset="2"/>
              <a:buChar char="u"/>
            </a:pPr>
            <a:r>
              <a:rPr lang="ja-JP" altLang="en-US" sz="1600" dirty="0">
                <a:latin typeface="+mj-ea"/>
                <a:ea typeface="+mj-ea"/>
              </a:rPr>
              <a:t>はじめ</a:t>
            </a:r>
            <a:r>
              <a:rPr lang="ja-JP" altLang="en-US" sz="1600" dirty="0" smtClean="0">
                <a:latin typeface="+mj-ea"/>
                <a:ea typeface="+mj-ea"/>
              </a:rPr>
              <a:t>に</a:t>
            </a:r>
            <a:endParaRPr lang="en-US" altLang="ja-JP" sz="1600" dirty="0" smtClean="0">
              <a:latin typeface="+mj-ea"/>
              <a:ea typeface="+mj-ea"/>
            </a:endParaRPr>
          </a:p>
          <a:p>
            <a:pPr marL="278606" indent="-278606">
              <a:buFont typeface="Wingdings" panose="05000000000000000000" pitchFamily="2" charset="2"/>
              <a:buChar char="u"/>
            </a:pPr>
            <a:r>
              <a:rPr lang="ja-JP" altLang="en-US" sz="1600" dirty="0" smtClean="0">
                <a:latin typeface="+mj-ea"/>
                <a:ea typeface="+mj-ea"/>
              </a:rPr>
              <a:t>第１章　事務取扱担当者研修</a:t>
            </a:r>
            <a:endParaRPr lang="en-US" altLang="ja-JP" sz="1600" dirty="0" smtClean="0">
              <a:latin typeface="+mj-ea"/>
              <a:ea typeface="+mj-ea"/>
            </a:endParaRPr>
          </a:p>
          <a:p>
            <a:pPr>
              <a:lnSpc>
                <a:spcPts val="1700"/>
              </a:lnSpc>
            </a:pPr>
            <a:r>
              <a:rPr lang="ja-JP" altLang="en-US" sz="1600" dirty="0" smtClean="0">
                <a:latin typeface="+mj-ea"/>
                <a:ea typeface="+mj-ea"/>
              </a:rPr>
              <a:t>　　　第１節　マイナンバー制度の概要・・・・・・・・・・・・・・・・・・・・・・・・・・・・・・・・・・・・・・・・・・・・・・・・・・・・・</a:t>
            </a:r>
            <a:endParaRPr lang="en-US" altLang="ja-JP" sz="1600" dirty="0" smtClean="0">
              <a:latin typeface="+mj-ea"/>
              <a:ea typeface="+mj-ea"/>
            </a:endParaRPr>
          </a:p>
          <a:p>
            <a:pPr>
              <a:lnSpc>
                <a:spcPts val="1700"/>
              </a:lnSpc>
            </a:pPr>
            <a:r>
              <a:rPr lang="ja-JP" altLang="en-US" sz="1600" dirty="0">
                <a:latin typeface="+mj-ea"/>
                <a:ea typeface="+mj-ea"/>
              </a:rPr>
              <a:t>　</a:t>
            </a:r>
            <a:r>
              <a:rPr lang="ja-JP" altLang="en-US" sz="1600" dirty="0" smtClean="0">
                <a:latin typeface="+mj-ea"/>
                <a:ea typeface="+mj-ea"/>
              </a:rPr>
              <a:t>　　第２節　マイナンバー制度の安全対策</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a typeface="+mj-ea"/>
            </a:endParaRPr>
          </a:p>
          <a:p>
            <a:pPr indent="-266700" eaLnBrk="0" hangingPunct="0">
              <a:lnSpc>
                <a:spcPts val="1700"/>
              </a:lnSpc>
              <a:buNone/>
            </a:pPr>
            <a:r>
              <a:rPr lang="ja-JP" altLang="en-US" sz="1600" dirty="0">
                <a:latin typeface="+mj-ea"/>
                <a:ea typeface="+mj-ea"/>
              </a:rPr>
              <a:t>　</a:t>
            </a:r>
            <a:r>
              <a:rPr lang="ja-JP" altLang="en-US" sz="1600" dirty="0" smtClean="0">
                <a:latin typeface="+mj-ea"/>
                <a:ea typeface="+mj-ea"/>
              </a:rPr>
              <a:t>　　第３節　</a:t>
            </a:r>
            <a:r>
              <a:rPr kumimoji="1" lang="ja-JP" altLang="en-US" sz="1600" dirty="0">
                <a:latin typeface="ＭＳ ゴシック" panose="020B0609070205080204" pitchFamily="49" charset="-128"/>
                <a:ea typeface="ＭＳ ゴシック" panose="020B0609070205080204" pitchFamily="49" charset="-128"/>
              </a:rPr>
              <a:t>特定個人情報の適切な</a:t>
            </a:r>
            <a:r>
              <a:rPr kumimoji="1" lang="ja-JP" altLang="en-US" sz="1600" dirty="0" smtClean="0">
                <a:latin typeface="ＭＳ ゴシック" panose="020B0609070205080204" pitchFamily="49" charset="-128"/>
                <a:ea typeface="ＭＳ ゴシック" panose="020B0609070205080204" pitchFamily="49" charset="-128"/>
              </a:rPr>
              <a:t>取扱い</a:t>
            </a:r>
            <a:r>
              <a:rPr kumimoji="1" lang="ja-JP" altLang="en-US" sz="1600" dirty="0">
                <a:latin typeface="ＭＳ ゴシック" panose="020B0609070205080204" pitchFamily="49" charset="-128"/>
                <a:ea typeface="ＭＳ ゴシック" panose="020B0609070205080204" pitchFamily="49" charset="-128"/>
              </a:rPr>
              <a:t>の</a:t>
            </a:r>
            <a:r>
              <a:rPr kumimoji="1" lang="ja-JP" altLang="en-US" sz="1600" dirty="0" smtClean="0">
                <a:latin typeface="ＭＳ ゴシック" panose="020B0609070205080204" pitchFamily="49" charset="-128"/>
                <a:ea typeface="ＭＳ ゴシック" panose="020B0609070205080204" pitchFamily="49" charset="-128"/>
              </a:rPr>
              <a:t>ポイント～</a:t>
            </a:r>
            <a:r>
              <a:rPr kumimoji="1" lang="ja-JP" altLang="en-US" sz="1600" dirty="0">
                <a:latin typeface="ＭＳ ゴシック" panose="020B0609070205080204" pitchFamily="49" charset="-128"/>
                <a:ea typeface="ＭＳ ゴシック" panose="020B0609070205080204" pitchFamily="49" charset="-128"/>
              </a:rPr>
              <a:t>事例</a:t>
            </a:r>
            <a:r>
              <a:rPr kumimoji="1" lang="ja-JP" altLang="en-US" sz="1600" dirty="0" smtClean="0">
                <a:latin typeface="ＭＳ ゴシック" panose="020B0609070205080204" pitchFamily="49" charset="-128"/>
                <a:ea typeface="ＭＳ ゴシック" panose="020B0609070205080204" pitchFamily="49" charset="-128"/>
              </a:rPr>
              <a:t>から</a:t>
            </a:r>
            <a:r>
              <a:rPr kumimoji="1" lang="ja-JP" altLang="en-US" sz="1600" dirty="0">
                <a:latin typeface="ＭＳ ゴシック" panose="020B0609070205080204" pitchFamily="49" charset="-128"/>
                <a:ea typeface="ＭＳ ゴシック" panose="020B0609070205080204" pitchFamily="49" charset="-128"/>
              </a:rPr>
              <a:t>学ぶ</a:t>
            </a:r>
            <a:r>
              <a:rPr kumimoji="1"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mj-ea"/>
              </a:rPr>
              <a:t> </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ndParaRPr>
          </a:p>
          <a:p>
            <a:pPr indent="-266700" eaLnBrk="0" hangingPunct="0">
              <a:lnSpc>
                <a:spcPts val="1700"/>
              </a:lnSpc>
              <a:buNone/>
            </a:pPr>
            <a:r>
              <a:rPr lang="ja-JP" altLang="en-US" sz="1600" dirty="0">
                <a:latin typeface="+mj-ea"/>
                <a:ea typeface="+mj-ea"/>
              </a:rPr>
              <a:t>　</a:t>
            </a:r>
            <a:r>
              <a:rPr lang="ja-JP" altLang="en-US" sz="1600" dirty="0" smtClean="0">
                <a:latin typeface="+mj-ea"/>
                <a:ea typeface="+mj-ea"/>
              </a:rPr>
              <a:t>　　</a:t>
            </a:r>
            <a:endParaRPr lang="en-US" altLang="ja-JP" sz="1600" dirty="0" smtClean="0">
              <a:latin typeface="+mj-ea"/>
              <a:ea typeface="+mj-ea"/>
            </a:endParaRPr>
          </a:p>
          <a:p>
            <a:pPr marL="278606" indent="-278606">
              <a:buFont typeface="Wingdings" panose="05000000000000000000" pitchFamily="2" charset="2"/>
              <a:buChar char="u"/>
            </a:pPr>
            <a:r>
              <a:rPr lang="ja-JP" altLang="en-US" sz="1600" dirty="0" smtClean="0">
                <a:latin typeface="+mj-ea"/>
                <a:ea typeface="+mj-ea"/>
              </a:rPr>
              <a:t>第２章　保護責任者研修</a:t>
            </a:r>
            <a:endParaRPr lang="en-US" altLang="ja-JP" sz="1600" dirty="0" smtClean="0">
              <a:latin typeface="+mj-ea"/>
              <a:ea typeface="+mj-ea"/>
            </a:endParaRPr>
          </a:p>
          <a:p>
            <a:r>
              <a:rPr lang="ja-JP" altLang="en-US" sz="1600" dirty="0" smtClean="0">
                <a:latin typeface="+mj-ea"/>
                <a:ea typeface="+mj-ea"/>
              </a:rPr>
              <a:t>　　　第１節</a:t>
            </a:r>
            <a:r>
              <a:rPr lang="ja-JP" altLang="en-US" sz="1600" dirty="0">
                <a:latin typeface="+mj-ea"/>
                <a:ea typeface="+mj-ea"/>
              </a:rPr>
              <a:t>　</a:t>
            </a:r>
            <a:r>
              <a:rPr lang="ja-JP" altLang="en-US" sz="1600" dirty="0" smtClean="0">
                <a:latin typeface="+mj-ea"/>
                <a:ea typeface="+mj-ea"/>
              </a:rPr>
              <a:t>保護</a:t>
            </a:r>
            <a:r>
              <a:rPr lang="ja-JP" altLang="en-US" sz="1600" dirty="0">
                <a:latin typeface="+mj-ea"/>
                <a:ea typeface="+mj-ea"/>
              </a:rPr>
              <a:t>責任者</a:t>
            </a:r>
            <a:r>
              <a:rPr lang="ja-JP" altLang="en-US" sz="1600" dirty="0" smtClean="0">
                <a:latin typeface="+mj-ea"/>
                <a:ea typeface="+mj-ea"/>
              </a:rPr>
              <a:t>の役割</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ndParaRPr>
          </a:p>
          <a:p>
            <a:r>
              <a:rPr lang="ja-JP" altLang="en-US" sz="1600" dirty="0">
                <a:latin typeface="+mj-ea"/>
                <a:ea typeface="+mj-ea"/>
              </a:rPr>
              <a:t>　</a:t>
            </a:r>
            <a:r>
              <a:rPr lang="ja-JP" altLang="en-US" sz="1600" dirty="0" smtClean="0">
                <a:latin typeface="+mj-ea"/>
                <a:ea typeface="+mj-ea"/>
              </a:rPr>
              <a:t>　　第２節　総括責任者の役割</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a:latin typeface="+mj-ea"/>
            </a:endParaRPr>
          </a:p>
          <a:p>
            <a:endParaRPr lang="en-US" altLang="ja-JP" sz="1600" dirty="0">
              <a:latin typeface="+mj-ea"/>
              <a:ea typeface="+mj-ea"/>
            </a:endParaRPr>
          </a:p>
          <a:p>
            <a:r>
              <a:rPr lang="ja-JP" altLang="en-US" sz="1600" dirty="0" smtClean="0">
                <a:latin typeface="+mj-ea"/>
                <a:ea typeface="+mj-ea"/>
              </a:rPr>
              <a:t>◆　章末テスト（第１章、第２章）</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a:latin typeface="+mj-ea"/>
              <a:ea typeface="+mj-ea"/>
            </a:endParaRPr>
          </a:p>
          <a:p>
            <a:endParaRPr lang="en-US" altLang="ja-JP" sz="1600" dirty="0" smtClean="0">
              <a:latin typeface="+mj-ea"/>
              <a:ea typeface="+mj-ea"/>
            </a:endParaRPr>
          </a:p>
          <a:p>
            <a:pPr marL="278606" indent="-278606">
              <a:buFont typeface="Wingdings" panose="05000000000000000000" pitchFamily="2" charset="2"/>
              <a:buChar char="u"/>
            </a:pPr>
            <a:r>
              <a:rPr lang="ja-JP" altLang="en-US" sz="1600" dirty="0" smtClean="0">
                <a:latin typeface="+mj-ea"/>
                <a:ea typeface="+mj-ea"/>
              </a:rPr>
              <a:t>第３章　サイバーセキュリティ研修</a:t>
            </a:r>
            <a:endParaRPr lang="en-US" altLang="ja-JP" sz="1600" dirty="0" smtClean="0">
              <a:latin typeface="+mj-ea"/>
              <a:ea typeface="+mj-ea"/>
            </a:endParaRPr>
          </a:p>
          <a:p>
            <a:r>
              <a:rPr lang="ja-JP" altLang="en-US" sz="1600" dirty="0">
                <a:latin typeface="+mj-ea"/>
                <a:ea typeface="+mj-ea"/>
              </a:rPr>
              <a:t>　</a:t>
            </a:r>
            <a:r>
              <a:rPr lang="ja-JP" altLang="en-US" sz="1600" dirty="0" smtClean="0">
                <a:latin typeface="+mj-ea"/>
                <a:ea typeface="+mj-ea"/>
              </a:rPr>
              <a:t>　　はじめに　・・・・・・・・・・・・・・・・</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a typeface="+mj-ea"/>
            </a:endParaRPr>
          </a:p>
          <a:p>
            <a:r>
              <a:rPr lang="ja-JP" altLang="en-US" sz="1600" dirty="0">
                <a:latin typeface="+mj-ea"/>
                <a:ea typeface="+mj-ea"/>
              </a:rPr>
              <a:t>　</a:t>
            </a:r>
            <a:r>
              <a:rPr lang="ja-JP" altLang="en-US" sz="1600" dirty="0" smtClean="0">
                <a:latin typeface="+mj-ea"/>
                <a:ea typeface="+mj-ea"/>
              </a:rPr>
              <a:t>　　第１節</a:t>
            </a:r>
            <a:r>
              <a:rPr lang="ja-JP" altLang="en-US" sz="1600" dirty="0">
                <a:latin typeface="+mj-ea"/>
                <a:ea typeface="+mj-ea"/>
              </a:rPr>
              <a:t>　</a:t>
            </a:r>
            <a:r>
              <a:rPr lang="ja-JP" altLang="en-US" sz="1600" dirty="0" smtClean="0">
                <a:latin typeface="+mj-ea"/>
                <a:ea typeface="+mj-ea"/>
              </a:rPr>
              <a:t>情報セキュリティの考え方</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a:latin typeface="+mj-ea"/>
              <a:ea typeface="+mj-ea"/>
            </a:endParaRPr>
          </a:p>
          <a:p>
            <a:r>
              <a:rPr lang="ja-JP" altLang="en-US" sz="1600" dirty="0">
                <a:latin typeface="+mj-ea"/>
                <a:ea typeface="+mj-ea"/>
              </a:rPr>
              <a:t>　　　</a:t>
            </a:r>
            <a:r>
              <a:rPr lang="ja-JP" altLang="en-US" sz="1600" dirty="0" smtClean="0">
                <a:latin typeface="+mj-ea"/>
                <a:ea typeface="+mj-ea"/>
              </a:rPr>
              <a:t>第２節</a:t>
            </a:r>
            <a:r>
              <a:rPr lang="ja-JP" altLang="en-US" sz="1600" dirty="0">
                <a:latin typeface="+mj-ea"/>
                <a:ea typeface="+mj-ea"/>
              </a:rPr>
              <a:t>　組織</a:t>
            </a:r>
            <a:r>
              <a:rPr lang="ja-JP" altLang="en-US" sz="1600" dirty="0" smtClean="0">
                <a:latin typeface="+mj-ea"/>
                <a:ea typeface="+mj-ea"/>
              </a:rPr>
              <a:t>における主な脅威 </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a typeface="+mj-ea"/>
            </a:endParaRPr>
          </a:p>
          <a:p>
            <a:r>
              <a:rPr lang="ja-JP" altLang="en-US" sz="1600" dirty="0">
                <a:latin typeface="+mj-ea"/>
                <a:ea typeface="+mj-ea"/>
              </a:rPr>
              <a:t>　</a:t>
            </a:r>
            <a:r>
              <a:rPr lang="ja-JP" altLang="en-US" sz="1600" dirty="0" smtClean="0">
                <a:latin typeface="+mj-ea"/>
                <a:ea typeface="+mj-ea"/>
              </a:rPr>
              <a:t>　　第３節　</a:t>
            </a:r>
            <a:r>
              <a:rPr lang="ja-JP" altLang="en-US" sz="1600" dirty="0">
                <a:latin typeface="+mj-ea"/>
                <a:ea typeface="+mj-ea"/>
              </a:rPr>
              <a:t>脅威</a:t>
            </a:r>
            <a:r>
              <a:rPr lang="ja-JP" altLang="en-US" sz="1600" dirty="0" smtClean="0">
                <a:latin typeface="+mj-ea"/>
                <a:ea typeface="+mj-ea"/>
              </a:rPr>
              <a:t>へ</a:t>
            </a:r>
            <a:r>
              <a:rPr lang="ja-JP" altLang="en-US" sz="1600" dirty="0">
                <a:latin typeface="+mj-ea"/>
                <a:ea typeface="+mj-ea"/>
              </a:rPr>
              <a:t>の</a:t>
            </a:r>
            <a:r>
              <a:rPr lang="ja-JP" altLang="en-US" sz="1600" dirty="0" smtClean="0">
                <a:latin typeface="+mj-ea"/>
                <a:ea typeface="+mj-ea"/>
              </a:rPr>
              <a:t>対策 </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a typeface="+mj-ea"/>
            </a:endParaRPr>
          </a:p>
          <a:p>
            <a:r>
              <a:rPr lang="ja-JP" altLang="en-US" sz="1600" dirty="0">
                <a:latin typeface="+mj-ea"/>
                <a:ea typeface="+mj-ea"/>
              </a:rPr>
              <a:t>　</a:t>
            </a:r>
            <a:r>
              <a:rPr lang="ja-JP" altLang="en-US" sz="1600" dirty="0" smtClean="0">
                <a:latin typeface="+mj-ea"/>
                <a:ea typeface="+mj-ea"/>
              </a:rPr>
              <a:t>　　最後に </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ndParaRPr>
          </a:p>
          <a:p>
            <a:endParaRPr lang="en-US" altLang="ja-JP" sz="1600" dirty="0">
              <a:latin typeface="+mj-ea"/>
              <a:ea typeface="+mj-ea"/>
            </a:endParaRPr>
          </a:p>
          <a:p>
            <a:r>
              <a:rPr lang="ja-JP" altLang="en-US" sz="1600" dirty="0" smtClean="0">
                <a:latin typeface="+mj-ea"/>
                <a:ea typeface="+mj-ea"/>
              </a:rPr>
              <a:t>◆　章末テスト（第３章）</a:t>
            </a:r>
            <a:r>
              <a:rPr lang="ja-JP" altLang="en-US" sz="1600" dirty="0">
                <a:latin typeface="+mj-ea"/>
              </a:rPr>
              <a:t> ・・・・・・・・・・・・・・・・・・・・・・・・・・・・・・・・・・・・・・・</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a typeface="+mj-ea"/>
            </a:endParaRPr>
          </a:p>
          <a:p>
            <a:r>
              <a:rPr lang="ja-JP" altLang="en-US" sz="1600" dirty="0">
                <a:latin typeface="+mj-ea"/>
                <a:ea typeface="+mj-ea"/>
              </a:rPr>
              <a:t>　</a:t>
            </a:r>
            <a:r>
              <a:rPr lang="ja-JP" altLang="en-US" sz="1600" dirty="0" smtClean="0">
                <a:latin typeface="+mj-ea"/>
                <a:ea typeface="+mj-ea"/>
              </a:rPr>
              <a:t>　　</a:t>
            </a:r>
            <a:endParaRPr lang="en-US" altLang="ja-JP" sz="1600" dirty="0" smtClean="0">
              <a:latin typeface="+mj-ea"/>
              <a:ea typeface="+mj-ea"/>
            </a:endParaRPr>
          </a:p>
          <a:p>
            <a:pPr marL="278606" indent="-278606">
              <a:buFont typeface="Wingdings" panose="05000000000000000000" pitchFamily="2" charset="2"/>
              <a:buChar char="u"/>
            </a:pPr>
            <a:r>
              <a:rPr lang="ja-JP" altLang="en-US" sz="1600" dirty="0">
                <a:latin typeface="+mj-ea"/>
                <a:ea typeface="+mj-ea"/>
              </a:rPr>
              <a:t> </a:t>
            </a:r>
            <a:r>
              <a:rPr lang="ja-JP" altLang="en-US" sz="1600" dirty="0" smtClean="0">
                <a:latin typeface="+mj-ea"/>
                <a:ea typeface="+mj-ea"/>
              </a:rPr>
              <a:t>まとめテスト</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r>
              <a:rPr lang="ja-JP" altLang="en-US" sz="1600" dirty="0">
                <a:latin typeface="+mj-ea"/>
              </a:rPr>
              <a:t>・・</a:t>
            </a:r>
            <a:r>
              <a:rPr lang="ja-JP" altLang="en-US" sz="1600" dirty="0" smtClean="0">
                <a:latin typeface="+mj-ea"/>
              </a:rPr>
              <a:t>・・・</a:t>
            </a:r>
            <a:endParaRPr lang="en-US" altLang="ja-JP" sz="1600" dirty="0" smtClean="0">
              <a:latin typeface="+mj-ea"/>
              <a:ea typeface="+mj-ea"/>
            </a:endParaRPr>
          </a:p>
        </p:txBody>
      </p:sp>
      <p:sp>
        <p:nvSpPr>
          <p:cNvPr id="6"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4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a:t>
            </a:r>
            <a:endParaRPr kumimoji="1" lang="en-US" altLang="ja-JP" sz="1800" dirty="0" smtClean="0">
              <a:solidFill>
                <a:schemeClr val="tx1"/>
              </a:solidFill>
              <a:latin typeface="+mj-ea"/>
              <a:ea typeface="+mj-ea"/>
            </a:endParaRPr>
          </a:p>
        </p:txBody>
      </p:sp>
      <p:sp>
        <p:nvSpPr>
          <p:cNvPr id="5" name="テキスト ボックス 4"/>
          <p:cNvSpPr txBox="1"/>
          <p:nvPr/>
        </p:nvSpPr>
        <p:spPr>
          <a:xfrm>
            <a:off x="9096064" y="1482845"/>
            <a:ext cx="324800" cy="4811574"/>
          </a:xfrm>
          <a:prstGeom prst="rect">
            <a:avLst/>
          </a:prstGeom>
          <a:noFill/>
        </p:spPr>
        <p:txBody>
          <a:bodyPr wrap="square" lIns="0" tIns="0" rIns="0" bIns="0" rtlCol="0">
            <a:spAutoFit/>
          </a:bodyPr>
          <a:lstStyle/>
          <a:p>
            <a:pPr algn="r">
              <a:lnSpc>
                <a:spcPts val="1700"/>
              </a:lnSpc>
            </a:pPr>
            <a:r>
              <a:rPr lang="en-US" altLang="ja-JP" sz="1600" dirty="0" smtClean="0">
                <a:latin typeface="+mj-ea"/>
                <a:ea typeface="+mj-ea"/>
                <a:hlinkClick r:id="rId3" action="ppaction://hlinksldjump"/>
              </a:rPr>
              <a:t>4</a:t>
            </a:r>
            <a:endParaRPr lang="en-US" altLang="ja-JP" sz="1600" dirty="0">
              <a:latin typeface="+mj-ea"/>
              <a:ea typeface="+mj-ea"/>
            </a:endParaRPr>
          </a:p>
          <a:p>
            <a:pPr algn="r">
              <a:lnSpc>
                <a:spcPts val="1700"/>
              </a:lnSpc>
            </a:pPr>
            <a:r>
              <a:rPr lang="en-US" altLang="ja-JP" sz="1600" dirty="0" smtClean="0">
                <a:latin typeface="+mj-ea"/>
                <a:hlinkClick r:id="rId4" action="ppaction://hlinksldjump"/>
              </a:rPr>
              <a:t>11</a:t>
            </a:r>
            <a:endParaRPr lang="en-US" altLang="ja-JP" sz="1600" dirty="0">
              <a:latin typeface="+mj-ea"/>
              <a:ea typeface="+mj-ea"/>
            </a:endParaRPr>
          </a:p>
          <a:p>
            <a:pPr algn="r">
              <a:lnSpc>
                <a:spcPts val="1700"/>
              </a:lnSpc>
            </a:pPr>
            <a:r>
              <a:rPr lang="en-US" altLang="ja-JP" sz="1600" dirty="0" smtClean="0">
                <a:latin typeface="+mj-ea"/>
                <a:hlinkClick r:id="rId5" action="ppaction://hlinksldjump"/>
              </a:rPr>
              <a:t>27</a:t>
            </a:r>
            <a:endParaRPr lang="en-US" altLang="ja-JP" sz="1600" dirty="0" smtClean="0">
              <a:latin typeface="+mj-ea"/>
            </a:endParaRPr>
          </a:p>
          <a:p>
            <a:pPr indent="-266700" algn="r" eaLnBrk="0" hangingPunct="0">
              <a:lnSpc>
                <a:spcPts val="1700"/>
              </a:lnSpc>
              <a:buNone/>
            </a:pPr>
            <a:r>
              <a:rPr lang="ja-JP" altLang="en-US" sz="1600" dirty="0" smtClean="0">
                <a:latin typeface="+mj-ea"/>
                <a:ea typeface="+mj-ea"/>
              </a:rPr>
              <a:t>　　　</a:t>
            </a:r>
            <a:endParaRPr lang="en-US" altLang="ja-JP" sz="1600" dirty="0" smtClean="0">
              <a:latin typeface="+mj-ea"/>
              <a:ea typeface="+mj-ea"/>
            </a:endParaRPr>
          </a:p>
          <a:p>
            <a:pPr algn="r"/>
            <a:endParaRPr lang="en-US" altLang="ja-JP" sz="1600" dirty="0">
              <a:latin typeface="+mj-ea"/>
              <a:ea typeface="+mj-ea"/>
            </a:endParaRPr>
          </a:p>
          <a:p>
            <a:pPr algn="r"/>
            <a:r>
              <a:rPr lang="en-US" altLang="ja-JP" sz="1600" dirty="0" smtClean="0">
                <a:latin typeface="+mj-ea"/>
                <a:hlinkClick r:id="rId6" action="ppaction://hlinksldjump"/>
              </a:rPr>
              <a:t>50</a:t>
            </a:r>
            <a:endParaRPr lang="en-US" altLang="ja-JP" sz="1600" dirty="0">
              <a:latin typeface="+mj-ea"/>
            </a:endParaRPr>
          </a:p>
          <a:p>
            <a:pPr algn="r"/>
            <a:r>
              <a:rPr lang="en-US" altLang="ja-JP" sz="1600" dirty="0" smtClean="0">
                <a:latin typeface="+mj-ea"/>
                <a:hlinkClick r:id="rId7" action="ppaction://hlinksldjump"/>
              </a:rPr>
              <a:t>56</a:t>
            </a:r>
            <a:endParaRPr lang="en-US" altLang="ja-JP" sz="1600" dirty="0" smtClean="0">
              <a:latin typeface="+mj-ea"/>
            </a:endParaRPr>
          </a:p>
          <a:p>
            <a:pPr algn="r"/>
            <a:endParaRPr lang="en-US" altLang="ja-JP" sz="1600" dirty="0">
              <a:latin typeface="+mj-ea"/>
              <a:ea typeface="+mj-ea"/>
            </a:endParaRPr>
          </a:p>
          <a:p>
            <a:pPr algn="r"/>
            <a:r>
              <a:rPr lang="en-US" altLang="ja-JP" sz="1600" dirty="0" smtClean="0">
                <a:latin typeface="+mj-ea"/>
                <a:ea typeface="+mj-ea"/>
                <a:hlinkClick r:id="rId8" action="ppaction://hlinksldjump"/>
              </a:rPr>
              <a:t>57</a:t>
            </a:r>
            <a:endParaRPr lang="en-US" altLang="ja-JP" sz="1600" dirty="0" smtClean="0">
              <a:latin typeface="+mj-ea"/>
              <a:ea typeface="+mj-ea"/>
            </a:endParaRPr>
          </a:p>
          <a:p>
            <a:pPr algn="r"/>
            <a:endParaRPr lang="en-US" altLang="ja-JP" sz="1600" dirty="0" smtClean="0">
              <a:latin typeface="+mj-ea"/>
              <a:ea typeface="+mj-ea"/>
            </a:endParaRPr>
          </a:p>
          <a:p>
            <a:pPr algn="r"/>
            <a:endParaRPr lang="en-US" altLang="ja-JP" sz="1600" dirty="0">
              <a:latin typeface="+mj-ea"/>
              <a:ea typeface="+mj-ea"/>
            </a:endParaRPr>
          </a:p>
          <a:p>
            <a:pPr algn="r"/>
            <a:r>
              <a:rPr lang="en-US" altLang="ja-JP" sz="1600" dirty="0" smtClean="0">
                <a:latin typeface="+mj-ea"/>
                <a:hlinkClick r:id="rId9" action="ppaction://hlinksldjump"/>
              </a:rPr>
              <a:t>67</a:t>
            </a:r>
            <a:endParaRPr lang="en-US" altLang="ja-JP" sz="1600" dirty="0">
              <a:latin typeface="+mj-ea"/>
              <a:ea typeface="+mj-ea"/>
            </a:endParaRPr>
          </a:p>
          <a:p>
            <a:pPr algn="r"/>
            <a:r>
              <a:rPr lang="en-US" altLang="ja-JP" sz="1600" dirty="0" smtClean="0">
                <a:latin typeface="+mj-ea"/>
                <a:hlinkClick r:id="rId10" action="ppaction://hlinksldjump"/>
              </a:rPr>
              <a:t>68</a:t>
            </a:r>
            <a:endParaRPr lang="en-US" altLang="ja-JP" sz="1600" dirty="0">
              <a:latin typeface="+mj-ea"/>
              <a:ea typeface="+mj-ea"/>
            </a:endParaRPr>
          </a:p>
          <a:p>
            <a:pPr algn="r"/>
            <a:r>
              <a:rPr lang="en-US" altLang="ja-JP" sz="1600" dirty="0" smtClean="0">
                <a:latin typeface="+mj-ea"/>
                <a:hlinkClick r:id="rId11" action="ppaction://hlinksldjump"/>
              </a:rPr>
              <a:t>69</a:t>
            </a:r>
            <a:endParaRPr lang="en-US" altLang="ja-JP" sz="1600" dirty="0">
              <a:latin typeface="+mj-ea"/>
              <a:ea typeface="+mj-ea"/>
            </a:endParaRPr>
          </a:p>
          <a:p>
            <a:pPr algn="r"/>
            <a:r>
              <a:rPr lang="en-US" altLang="ja-JP" sz="1600" dirty="0" smtClean="0">
                <a:latin typeface="+mj-ea"/>
                <a:hlinkClick r:id="rId12" action="ppaction://hlinksldjump"/>
              </a:rPr>
              <a:t>81</a:t>
            </a:r>
            <a:endParaRPr lang="en-US" altLang="ja-JP" sz="1600" dirty="0">
              <a:latin typeface="+mj-ea"/>
              <a:ea typeface="+mj-ea"/>
            </a:endParaRPr>
          </a:p>
          <a:p>
            <a:pPr algn="r"/>
            <a:r>
              <a:rPr lang="en-US" altLang="ja-JP" sz="1600" dirty="0" smtClean="0">
                <a:latin typeface="+mj-ea"/>
                <a:hlinkClick r:id="rId13" action="ppaction://hlinksldjump"/>
              </a:rPr>
              <a:t>88</a:t>
            </a:r>
            <a:endParaRPr lang="en-US" altLang="ja-JP" sz="1600" dirty="0" smtClean="0">
              <a:latin typeface="+mj-ea"/>
            </a:endParaRPr>
          </a:p>
          <a:p>
            <a:pPr algn="r"/>
            <a:endParaRPr lang="en-US" altLang="ja-JP" sz="1600" dirty="0">
              <a:latin typeface="+mj-ea"/>
            </a:endParaRPr>
          </a:p>
          <a:p>
            <a:pPr algn="r"/>
            <a:r>
              <a:rPr lang="en-US" altLang="ja-JP" sz="1600" dirty="0" smtClean="0">
                <a:latin typeface="+mj-ea"/>
                <a:hlinkClick r:id="rId14" action="ppaction://hlinksldjump"/>
              </a:rPr>
              <a:t>89</a:t>
            </a:r>
            <a:endParaRPr lang="en-US" altLang="ja-JP" sz="1600" dirty="0" smtClean="0">
              <a:latin typeface="+mj-ea"/>
              <a:ea typeface="+mj-ea"/>
            </a:endParaRPr>
          </a:p>
          <a:p>
            <a:pPr algn="r"/>
            <a:r>
              <a:rPr lang="ja-JP" altLang="en-US" sz="1600" dirty="0">
                <a:latin typeface="+mj-ea"/>
                <a:ea typeface="+mj-ea"/>
              </a:rPr>
              <a:t>　</a:t>
            </a:r>
            <a:r>
              <a:rPr lang="ja-JP" altLang="en-US" sz="1600" dirty="0" smtClean="0">
                <a:latin typeface="+mj-ea"/>
                <a:ea typeface="+mj-ea"/>
              </a:rPr>
              <a:t>　</a:t>
            </a:r>
            <a:endParaRPr lang="en-US" altLang="ja-JP" sz="1600" dirty="0">
              <a:latin typeface="+mj-ea"/>
              <a:ea typeface="+mj-ea"/>
            </a:endParaRPr>
          </a:p>
          <a:p>
            <a:pPr algn="r"/>
            <a:r>
              <a:rPr lang="en-US" altLang="ja-JP" sz="1600" dirty="0" smtClean="0">
                <a:latin typeface="+mj-ea"/>
                <a:hlinkClick r:id="rId15" action="ppaction://hlinksldjump"/>
              </a:rPr>
              <a:t>97</a:t>
            </a:r>
            <a:endParaRPr lang="en-US" altLang="ja-JP" sz="1600" dirty="0" smtClean="0">
              <a:latin typeface="+mj-ea"/>
              <a:ea typeface="+mj-ea"/>
            </a:endParaRPr>
          </a:p>
        </p:txBody>
      </p:sp>
    </p:spTree>
    <p:extLst>
      <p:ext uri="{BB962C8B-B14F-4D97-AF65-F5344CB8AC3E}">
        <p14:creationId xmlns:p14="http://schemas.microsoft.com/office/powerpoint/2010/main" val="491844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２－５　制度面における保護措置（委託／再委託）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49" name="グループ化 48"/>
          <p:cNvGrpSpPr/>
          <p:nvPr/>
        </p:nvGrpSpPr>
        <p:grpSpPr>
          <a:xfrm>
            <a:off x="293890" y="2536102"/>
            <a:ext cx="9243809" cy="1383452"/>
            <a:chOff x="518727" y="2123302"/>
            <a:chExt cx="10215260" cy="1550056"/>
          </a:xfrm>
        </p:grpSpPr>
        <p:sp>
          <p:nvSpPr>
            <p:cNvPr id="50" name="角丸四角形 49"/>
            <p:cNvSpPr/>
            <p:nvPr/>
          </p:nvSpPr>
          <p:spPr>
            <a:xfrm>
              <a:off x="518727" y="2432204"/>
              <a:ext cx="10215260" cy="1241154"/>
            </a:xfrm>
            <a:prstGeom prst="roundRect">
              <a:avLst/>
            </a:prstGeom>
            <a:solidFill>
              <a:sysClr val="window" lastClr="FFFFFF"/>
            </a:solidFill>
            <a:ln w="19050" cap="flat" cmpd="sng" algn="ctr">
              <a:solidFill>
                <a:srgbClr val="70AD47"/>
              </a:solidFill>
              <a:prstDash val="solid"/>
              <a:miter lim="800000"/>
            </a:ln>
            <a:effectLst/>
          </p:spPr>
          <p:txBody>
            <a:bodyPr rtlCol="0" anchor="ctr"/>
            <a:lstStyle/>
            <a:p>
              <a:pPr defTabSz="914400">
                <a:lnSpc>
                  <a:spcPct val="150000"/>
                </a:lnSpc>
                <a:defRPr/>
              </a:pP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委託者（行政機関等）は、委託先において、マイナンバー法に基づき個人番号利用事務等を行う委託者が果たすべき安全管理措置と</a:t>
              </a:r>
              <a:r>
                <a:rPr kumimoji="1" lang="ja-JP" altLang="en-US" sz="1400" u="sng" dirty="0" smtClean="0">
                  <a:solidFill>
                    <a:prstClr val="black"/>
                  </a:solidFill>
                  <a:latin typeface="ＭＳ ゴシック" panose="020B0609070205080204" pitchFamily="49" charset="-128"/>
                  <a:ea typeface="ＭＳ ゴシック" panose="020B0609070205080204" pitchFamily="49" charset="-128"/>
                </a:rPr>
                <a:t>同等の措置</a:t>
              </a: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が講じられるように、必要かつ適切な監督を行う必要があります。</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51" name="角丸四角形 50"/>
            <p:cNvSpPr/>
            <p:nvPr/>
          </p:nvSpPr>
          <p:spPr>
            <a:xfrm>
              <a:off x="691864" y="2123302"/>
              <a:ext cx="2192531" cy="463219"/>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委託先の監督</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sp>
        <p:nvSpPr>
          <p:cNvPr id="6" name="四角形吹き出し 5"/>
          <p:cNvSpPr/>
          <p:nvPr/>
        </p:nvSpPr>
        <p:spPr>
          <a:xfrm>
            <a:off x="293890" y="1442885"/>
            <a:ext cx="7726240" cy="756000"/>
          </a:xfrm>
          <a:prstGeom prst="wedgeRectCallout">
            <a:avLst>
              <a:gd name="adj1" fmla="val 59683"/>
              <a:gd name="adj2" fmla="val 404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smtClean="0">
                <a:solidFill>
                  <a:prstClr val="black"/>
                </a:solidFill>
                <a:latin typeface="+mj-ea"/>
              </a:rPr>
              <a:t>個人番号利用事務等を委託する場合、委託先に対して必要かつ適切な監督を行う必要があります。</a:t>
            </a:r>
            <a:endParaRPr kumimoji="1" lang="en-US" altLang="ja-JP" sz="1600" kern="0" dirty="0" smtClean="0">
              <a:solidFill>
                <a:prstClr val="black"/>
              </a:solidFill>
              <a:latin typeface="+mj-ea"/>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65734" y="1006803"/>
            <a:ext cx="900000" cy="1263832"/>
          </a:xfrm>
          <a:prstGeom prst="rect">
            <a:avLst/>
          </a:prstGeom>
        </p:spPr>
      </p:pic>
      <p:pic>
        <p:nvPicPr>
          <p:cNvPr id="21"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5864" y="4796105"/>
            <a:ext cx="1143093" cy="106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グループ化 21"/>
          <p:cNvGrpSpPr/>
          <p:nvPr/>
        </p:nvGrpSpPr>
        <p:grpSpPr>
          <a:xfrm>
            <a:off x="3593496" y="4812856"/>
            <a:ext cx="2323255" cy="1187169"/>
            <a:chOff x="1213709" y="894265"/>
            <a:chExt cx="2357029" cy="1187169"/>
          </a:xfrm>
          <a:effectLst/>
        </p:grpSpPr>
        <p:sp>
          <p:nvSpPr>
            <p:cNvPr id="23" name="テキスト ボックス 20"/>
            <p:cNvSpPr>
              <a:spLocks noChangeArrowheads="1"/>
            </p:cNvSpPr>
            <p:nvPr/>
          </p:nvSpPr>
          <p:spPr bwMode="auto">
            <a:xfrm>
              <a:off x="1629428" y="894265"/>
              <a:ext cx="1537474" cy="284749"/>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25" name="右矢印 24"/>
            <p:cNvSpPr/>
            <p:nvPr/>
          </p:nvSpPr>
          <p:spPr>
            <a:xfrm>
              <a:off x="1448266" y="1258217"/>
              <a:ext cx="2096702" cy="478880"/>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0"/>
            <p:cNvSpPr>
              <a:spLocks noChangeArrowheads="1"/>
            </p:cNvSpPr>
            <p:nvPr/>
          </p:nvSpPr>
          <p:spPr bwMode="auto">
            <a:xfrm>
              <a:off x="1213709" y="1774967"/>
              <a:ext cx="2357029" cy="306467"/>
            </a:xfrm>
            <a:prstGeom prst="roundRect">
              <a:avLst>
                <a:gd name="adj" fmla="val 16667"/>
              </a:avLst>
            </a:prstGeom>
            <a:solidFill>
              <a:schemeClr val="bg1"/>
            </a:solidFill>
            <a:ln w="9525">
              <a:no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個人番号利用事務等を委託</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grpSp>
        <p:nvGrpSpPr>
          <p:cNvPr id="27" name="グループ化 26"/>
          <p:cNvGrpSpPr/>
          <p:nvPr/>
        </p:nvGrpSpPr>
        <p:grpSpPr>
          <a:xfrm>
            <a:off x="2393689" y="4677743"/>
            <a:ext cx="1071505" cy="1340052"/>
            <a:chOff x="10081435" y="3960038"/>
            <a:chExt cx="839817" cy="1081039"/>
          </a:xfrm>
        </p:grpSpPr>
        <p:pic>
          <p:nvPicPr>
            <p:cNvPr id="28" name="Picture 3" descr="C:\Users\CS733492\AppData\Local\Microsoft\Windows\Temporary Internet Files\Content.IE5\5CO7EA8B\MC90043484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1435" y="3960038"/>
              <a:ext cx="839817" cy="10459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C:\Users\CS784324\AppData\Local\Microsoft\Windows\Temporary Internet Files\Content.IE5\2V8RJ5ZS\MC9004463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1102" y="4359229"/>
              <a:ext cx="739195" cy="68184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20"/>
          <p:cNvSpPr>
            <a:spLocks noChangeArrowheads="1"/>
          </p:cNvSpPr>
          <p:nvPr/>
        </p:nvSpPr>
        <p:spPr bwMode="auto">
          <a:xfrm>
            <a:off x="736600" y="4947016"/>
            <a:ext cx="1528787" cy="897683"/>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ＤＦ平成ゴシック体W5"/>
              </a:rPr>
              <a:t>委託者</a:t>
            </a:r>
            <a:endParaRPr kumimoji="1" lang="en-US" altLang="ja-JP" sz="12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cs typeface="ＤＦ平成ゴシック体W5"/>
              </a:rPr>
              <a:t>（</a:t>
            </a:r>
            <a:r>
              <a:rPr kumimoji="1" lang="ja-JP" altLang="en-US" sz="12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ＤＦ平成ゴシック体W5"/>
              </a:rPr>
              <a:t>行政機関</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等）</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30" name="テキスト ボックス 20"/>
          <p:cNvSpPr>
            <a:spLocks noChangeArrowheads="1"/>
          </p:cNvSpPr>
          <p:nvPr/>
        </p:nvSpPr>
        <p:spPr bwMode="auto">
          <a:xfrm>
            <a:off x="7364592" y="4796105"/>
            <a:ext cx="1563507" cy="897683"/>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委託先</a:t>
            </a:r>
            <a:endPar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民間事業者</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33" name="角丸四角形 32"/>
          <p:cNvSpPr/>
          <p:nvPr/>
        </p:nvSpPr>
        <p:spPr>
          <a:xfrm>
            <a:off x="297638" y="312597"/>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35"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19</a:t>
            </a:r>
          </a:p>
        </p:txBody>
      </p:sp>
    </p:spTree>
    <p:extLst>
      <p:ext uri="{BB962C8B-B14F-4D97-AF65-F5344CB8AC3E}">
        <p14:creationId xmlns:p14="http://schemas.microsoft.com/office/powerpoint/2010/main" val="924539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a:xfrm>
            <a:off x="297638" y="1432127"/>
            <a:ext cx="7958889" cy="612000"/>
          </a:xfrm>
          <a:prstGeom prst="wedgeRectCallout">
            <a:avLst>
              <a:gd name="adj1" fmla="val 57712"/>
              <a:gd name="adj2" fmla="val 4153"/>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smtClean="0">
                <a:solidFill>
                  <a:prstClr val="black"/>
                </a:solidFill>
                <a:latin typeface="+mj-ea"/>
              </a:rPr>
              <a:t>委託先に対する「必要かつ適切な監督」のポイントは次の３つです。</a:t>
            </a:r>
            <a:endParaRPr kumimoji="1" lang="en-US" altLang="ja-JP" sz="1600" kern="0" dirty="0" smtClean="0">
              <a:solidFill>
                <a:prstClr val="black"/>
              </a:solidFill>
              <a:latin typeface="+mj-ea"/>
            </a:endParaRPr>
          </a:p>
        </p:txBody>
      </p:sp>
      <p:sp>
        <p:nvSpPr>
          <p:cNvPr id="6" name="角丸四角形 5"/>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２－５　制度面における保護措置（委託／再委託）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32866" y="929473"/>
            <a:ext cx="900000" cy="1263832"/>
          </a:xfrm>
          <a:prstGeom prst="rect">
            <a:avLst/>
          </a:prstGeom>
        </p:spPr>
      </p:pic>
      <p:grpSp>
        <p:nvGrpSpPr>
          <p:cNvPr id="8" name="グループ化 7"/>
          <p:cNvGrpSpPr/>
          <p:nvPr/>
        </p:nvGrpSpPr>
        <p:grpSpPr>
          <a:xfrm>
            <a:off x="313466" y="2521286"/>
            <a:ext cx="4454475" cy="1166679"/>
            <a:chOff x="-990084" y="2225698"/>
            <a:chExt cx="13255438" cy="1654880"/>
          </a:xfrm>
        </p:grpSpPr>
        <p:sp>
          <p:nvSpPr>
            <p:cNvPr id="9" name="角丸四角形 8"/>
            <p:cNvSpPr/>
            <p:nvPr/>
          </p:nvSpPr>
          <p:spPr>
            <a:xfrm>
              <a:off x="-990084" y="2655034"/>
              <a:ext cx="13255438" cy="1225544"/>
            </a:xfrm>
            <a:prstGeom prst="roundRect">
              <a:avLst/>
            </a:prstGeom>
            <a:solidFill>
              <a:sysClr val="window" lastClr="FFFFFF"/>
            </a:solidFill>
            <a:ln w="19050" cap="flat" cmpd="sng" algn="ctr">
              <a:solidFill>
                <a:srgbClr val="70AD47"/>
              </a:solidFill>
              <a:prstDash val="solid"/>
              <a:miter lim="800000"/>
            </a:ln>
            <a:effectLst/>
          </p:spPr>
          <p:txBody>
            <a:bodyPr tIns="108000" bIns="0" rtlCol="0" anchor="ctr"/>
            <a:lstStyle/>
            <a:p>
              <a:pPr defTabSz="914400">
                <a:lnSpc>
                  <a:spcPct val="150000"/>
                </a:lnSpc>
                <a:defRPr/>
              </a:pP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委託先において、委託者が果たすべき安全管理措置と同等の措置が講じられるか確認</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606051" y="2225698"/>
              <a:ext cx="6355986" cy="561708"/>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委託先の適切な選定</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grpSp>
        <p:nvGrpSpPr>
          <p:cNvPr id="13" name="グループ化 12"/>
          <p:cNvGrpSpPr/>
          <p:nvPr/>
        </p:nvGrpSpPr>
        <p:grpSpPr>
          <a:xfrm>
            <a:off x="324156" y="4425604"/>
            <a:ext cx="9330728" cy="1979941"/>
            <a:chOff x="730321" y="4384396"/>
            <a:chExt cx="8812543" cy="1979941"/>
          </a:xfrm>
        </p:grpSpPr>
        <p:grpSp>
          <p:nvGrpSpPr>
            <p:cNvPr id="14" name="グループ化 13"/>
            <p:cNvGrpSpPr/>
            <p:nvPr/>
          </p:nvGrpSpPr>
          <p:grpSpPr>
            <a:xfrm>
              <a:off x="730321" y="4384396"/>
              <a:ext cx="8812543" cy="1979941"/>
              <a:chOff x="780195" y="2326660"/>
              <a:chExt cx="21058765" cy="2808462"/>
            </a:xfrm>
          </p:grpSpPr>
          <p:sp>
            <p:nvSpPr>
              <p:cNvPr id="15" name="角丸四角形 14"/>
              <p:cNvSpPr/>
              <p:nvPr/>
            </p:nvSpPr>
            <p:spPr>
              <a:xfrm>
                <a:off x="780195" y="2715157"/>
                <a:ext cx="21058765" cy="2419965"/>
              </a:xfrm>
              <a:prstGeom prst="roundRect">
                <a:avLst/>
              </a:prstGeom>
              <a:solidFill>
                <a:sysClr val="window" lastClr="FFFFFF"/>
              </a:solidFill>
              <a:ln w="19050" cap="flat" cmpd="sng" algn="ctr">
                <a:solidFill>
                  <a:srgbClr val="70AD47"/>
                </a:solidFill>
                <a:prstDash val="solid"/>
                <a:miter lim="800000"/>
              </a:ln>
              <a:effectLst/>
            </p:spPr>
            <p:txBody>
              <a:bodyPr tIns="0" bIns="0" rtlCol="0" anchor="ctr"/>
              <a:lstStyle/>
              <a:p>
                <a:pPr lvl="0" defTabSz="914400" fontAlgn="base">
                  <a:lnSpc>
                    <a:spcPts val="1700"/>
                  </a:lnSpc>
                  <a:spcBef>
                    <a:spcPct val="0"/>
                  </a:spcBef>
                  <a:spcAft>
                    <a:spcPct val="0"/>
                  </a:spcAft>
                  <a:defRPr/>
                </a:pPr>
                <a:endParaRPr kumimoji="1"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1073505" y="2326660"/>
                <a:ext cx="12880725" cy="561709"/>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委託先に安全管理措置を遵守させるための必要な契約の締結</a:t>
                </a:r>
              </a:p>
            </p:txBody>
          </p:sp>
        </p:grpSp>
        <p:sp>
          <p:nvSpPr>
            <p:cNvPr id="18" name="正方形/長方形 17"/>
            <p:cNvSpPr/>
            <p:nvPr/>
          </p:nvSpPr>
          <p:spPr>
            <a:xfrm>
              <a:off x="4561975" y="5074134"/>
              <a:ext cx="4952400" cy="1162745"/>
            </a:xfrm>
            <a:prstGeom prst="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pPr marL="0" marR="0" lvl="0" indent="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・委託契約終了後の特定個人情報の返却又は廃棄</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・特定個人情報を取り扱う従業者の明確化</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・従業者に対する監督・教育</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・契約内容の遵守状況について報告を求める規定</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・必要があると認めるときに実地調査等を行うことができる規定</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21" name="ストライプ矢印 20"/>
          <p:cNvSpPr/>
          <p:nvPr/>
        </p:nvSpPr>
        <p:spPr>
          <a:xfrm rot="2900647">
            <a:off x="2799814" y="3769289"/>
            <a:ext cx="659520" cy="501445"/>
          </a:xfrm>
          <a:prstGeom prst="striped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5118538" y="2558998"/>
            <a:ext cx="4523302" cy="1149457"/>
            <a:chOff x="701613" y="2236099"/>
            <a:chExt cx="10232542" cy="1630457"/>
          </a:xfrm>
        </p:grpSpPr>
        <p:sp>
          <p:nvSpPr>
            <p:cNvPr id="25" name="角丸四角形 24"/>
            <p:cNvSpPr/>
            <p:nvPr/>
          </p:nvSpPr>
          <p:spPr>
            <a:xfrm>
              <a:off x="701613" y="2639880"/>
              <a:ext cx="10232542" cy="1226676"/>
            </a:xfrm>
            <a:prstGeom prst="roundRect">
              <a:avLst/>
            </a:prstGeom>
            <a:solidFill>
              <a:sysClr val="window" lastClr="FFFFFF"/>
            </a:solidFill>
            <a:ln w="19050" cap="flat" cmpd="sng" algn="ctr">
              <a:solidFill>
                <a:srgbClr val="70AD47"/>
              </a:solidFill>
              <a:prstDash val="solid"/>
              <a:miter lim="800000"/>
            </a:ln>
            <a:effectLst/>
          </p:spPr>
          <p:txBody>
            <a:bodyPr tIns="36000" bIns="0" rtlCol="0" anchor="ctr"/>
            <a:lstStyle/>
            <a:p>
              <a:pPr defTabSz="914400">
                <a:lnSpc>
                  <a:spcPct val="150000"/>
                </a:lnSpc>
                <a:defRPr/>
              </a:pP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委託先から報告、委託先への実地の監査等により、特定個人情報の取扱状況を把握</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925433" y="2236099"/>
              <a:ext cx="7085161" cy="561710"/>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lvl="0" algn="ctr" defTabSz="914400">
                <a:defRPr/>
              </a:pP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委託先</a:t>
              </a:r>
              <a:r>
                <a:rPr kumimoji="1" lang="ja-JP" altLang="en-US" sz="1600" dirty="0">
                  <a:solidFill>
                    <a:prstClr val="black"/>
                  </a:solidFill>
                  <a:latin typeface="ＭＳ ゴシック" panose="020B0609070205080204" pitchFamily="49" charset="-128"/>
                  <a:ea typeface="ＭＳ ゴシック" panose="020B0609070205080204" pitchFamily="49" charset="-128"/>
                </a:rPr>
                <a:t>に</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おける取扱</a:t>
              </a:r>
              <a:r>
                <a:rPr kumimoji="1" lang="ja-JP" altLang="en-US" sz="1600" dirty="0">
                  <a:solidFill>
                    <a:prstClr val="black"/>
                  </a:solidFill>
                  <a:latin typeface="ＭＳ ゴシック" panose="020B0609070205080204" pitchFamily="49" charset="-128"/>
                  <a:ea typeface="ＭＳ ゴシック" panose="020B0609070205080204" pitchFamily="49" charset="-128"/>
                </a:rPr>
                <a:t>状況の把握</a:t>
              </a:r>
            </a:p>
          </p:txBody>
        </p:sp>
      </p:grpSp>
      <p:sp>
        <p:nvSpPr>
          <p:cNvPr id="27" name="ストライプ矢印 26"/>
          <p:cNvSpPr/>
          <p:nvPr/>
        </p:nvSpPr>
        <p:spPr>
          <a:xfrm rot="19081254">
            <a:off x="5708725" y="3764611"/>
            <a:ext cx="659520" cy="501445"/>
          </a:xfrm>
          <a:prstGeom prst="striped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auto">
          <a:xfrm>
            <a:off x="346501" y="2052000"/>
            <a:ext cx="914400" cy="401096"/>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solidFill>
                  <a:srgbClr val="0070C0"/>
                </a:solidFill>
                <a:latin typeface="ＭＳ ゴシック" panose="020B0609070205080204" pitchFamily="49" charset="-128"/>
                <a:ea typeface="ＭＳ ゴシック" panose="020B0609070205080204" pitchFamily="49" charset="-128"/>
              </a:rPr>
              <a:t>＜①選定＞</a:t>
            </a:r>
          </a:p>
        </p:txBody>
      </p:sp>
      <p:sp>
        <p:nvSpPr>
          <p:cNvPr id="29" name="テキスト ボックス 28"/>
          <p:cNvSpPr txBox="1"/>
          <p:nvPr/>
        </p:nvSpPr>
        <p:spPr bwMode="auto">
          <a:xfrm>
            <a:off x="1338803" y="3924000"/>
            <a:ext cx="914400" cy="401096"/>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solidFill>
                  <a:srgbClr val="0070C0"/>
                </a:solidFill>
                <a:latin typeface="ＭＳ ゴシック" panose="020B0609070205080204" pitchFamily="49" charset="-128"/>
                <a:ea typeface="ＭＳ ゴシック" panose="020B0609070205080204" pitchFamily="49" charset="-128"/>
              </a:rPr>
              <a:t>＜②契約時＞</a:t>
            </a:r>
          </a:p>
        </p:txBody>
      </p:sp>
      <p:sp>
        <p:nvSpPr>
          <p:cNvPr id="30" name="テキスト ボックス 29"/>
          <p:cNvSpPr txBox="1"/>
          <p:nvPr/>
        </p:nvSpPr>
        <p:spPr bwMode="auto">
          <a:xfrm>
            <a:off x="5080876" y="2052000"/>
            <a:ext cx="988983" cy="401096"/>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solidFill>
                  <a:srgbClr val="0070C0"/>
                </a:solidFill>
                <a:latin typeface="ＭＳ ゴシック" panose="020B0609070205080204" pitchFamily="49" charset="-128"/>
                <a:ea typeface="ＭＳ ゴシック" panose="020B0609070205080204" pitchFamily="49" charset="-128"/>
              </a:rPr>
              <a:t>＜③契約後＞</a:t>
            </a:r>
          </a:p>
        </p:txBody>
      </p:sp>
      <p:sp>
        <p:nvSpPr>
          <p:cNvPr id="32" name="角丸四角形 31"/>
          <p:cNvSpPr/>
          <p:nvPr/>
        </p:nvSpPr>
        <p:spPr>
          <a:xfrm>
            <a:off x="297884" y="311578"/>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pic>
        <p:nvPicPr>
          <p:cNvPr id="33" name="Picture 2" descr="C:\Users\CS886552\AppData\Local\Microsoft\Windows\Temporary Internet Files\Content.IE5\9YKPLI11\MC9001957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982" y="3766954"/>
            <a:ext cx="1206654" cy="1103382"/>
          </a:xfrm>
          <a:prstGeom prst="rect">
            <a:avLst/>
          </a:prstGeom>
          <a:noFill/>
          <a:extLst>
            <a:ext uri="{909E8E84-426E-40DD-AFC4-6F175D3DCCD1}">
              <a14:hiddenFill xmlns:a14="http://schemas.microsoft.com/office/drawing/2010/main">
                <a:solidFill>
                  <a:srgbClr val="FFFFFF"/>
                </a:solidFill>
              </a14:hiddenFill>
            </a:ext>
          </a:extLst>
        </p:spPr>
      </p:pic>
      <p:sp>
        <p:nvSpPr>
          <p:cNvPr id="34"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20</a:t>
            </a:r>
          </a:p>
        </p:txBody>
      </p:sp>
      <p:sp>
        <p:nvSpPr>
          <p:cNvPr id="35" name="スライド番号プレースホルダー 5"/>
          <p:cNvSpPr txBox="1">
            <a:spLocks/>
          </p:cNvSpPr>
          <p:nvPr/>
        </p:nvSpPr>
        <p:spPr>
          <a:xfrm>
            <a:off x="7007639" y="3939272"/>
            <a:ext cx="295987" cy="445580"/>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ja-JP" altLang="en-US" sz="800" dirty="0" smtClean="0">
                <a:solidFill>
                  <a:schemeClr val="tx1"/>
                </a:solidFill>
                <a:latin typeface="+mj-ea"/>
                <a:ea typeface="+mj-ea"/>
              </a:rPr>
              <a:t>遵守</a:t>
            </a:r>
            <a:endParaRPr kumimoji="1" lang="en-US" altLang="ja-JP" sz="800" dirty="0" smtClean="0">
              <a:solidFill>
                <a:schemeClr val="tx1"/>
              </a:solidFill>
              <a:latin typeface="+mj-ea"/>
              <a:ea typeface="+mj-ea"/>
            </a:endParaRPr>
          </a:p>
          <a:p>
            <a:pPr algn="l" defTabSz="914400" fontAlgn="base">
              <a:spcBef>
                <a:spcPct val="0"/>
              </a:spcBef>
              <a:spcAft>
                <a:spcPct val="0"/>
              </a:spcAft>
              <a:defRPr/>
            </a:pPr>
            <a:r>
              <a:rPr kumimoji="1" lang="ja-JP" altLang="en-US" sz="800" dirty="0">
                <a:solidFill>
                  <a:schemeClr val="tx1"/>
                </a:solidFill>
                <a:latin typeface="+mj-ea"/>
                <a:ea typeface="+mj-ea"/>
              </a:rPr>
              <a:t>事項</a:t>
            </a:r>
            <a:endParaRPr kumimoji="1" lang="en-US" altLang="ja-JP" sz="800" dirty="0" smtClean="0">
              <a:solidFill>
                <a:schemeClr val="tx1"/>
              </a:solidFill>
              <a:latin typeface="+mj-ea"/>
              <a:ea typeface="+mj-ea"/>
            </a:endParaRPr>
          </a:p>
        </p:txBody>
      </p:sp>
      <p:sp>
        <p:nvSpPr>
          <p:cNvPr id="2" name="正方形/長方形 1"/>
          <p:cNvSpPr/>
          <p:nvPr/>
        </p:nvSpPr>
        <p:spPr>
          <a:xfrm>
            <a:off x="144000" y="5115342"/>
            <a:ext cx="4388662" cy="1182375"/>
          </a:xfrm>
          <a:prstGeom prst="rect">
            <a:avLst/>
          </a:prstGeom>
        </p:spPr>
        <p:txBody>
          <a:bodyPr wrap="square">
            <a:spAutoFit/>
          </a:bodyPr>
          <a:lstStyle/>
          <a:p>
            <a:pPr marL="288000" lvl="0" indent="-457200" defTabSz="914400" fontAlgn="base">
              <a:lnSpc>
                <a:spcPts val="1700"/>
              </a:lnSpc>
              <a:spcBef>
                <a:spcPct val="0"/>
              </a:spcBef>
              <a:spcAft>
                <a:spcPct val="0"/>
              </a:spcAft>
              <a:defRPr/>
            </a:pP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　・</a:t>
            </a:r>
            <a:r>
              <a:rPr kumimoji="1" lang="ja-JP" altLang="en-US" sz="1400" dirty="0">
                <a:solidFill>
                  <a:prstClr val="black"/>
                </a:solidFill>
                <a:latin typeface="ＭＳ ゴシック" panose="020B0609070205080204" pitchFamily="49" charset="-128"/>
                <a:ea typeface="ＭＳ ゴシック" panose="020B0609070205080204" pitchFamily="49" charset="-128"/>
              </a:rPr>
              <a:t>秘密保持義務</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・事業所内からの特定個人情報の持ち出しの禁止</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・特定個人情報の目的外利用の禁止</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・再委託における条件</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漏えい等事案が</a:t>
            </a:r>
            <a:r>
              <a:rPr kumimoji="1" lang="ja-JP" altLang="en-US" sz="1400" dirty="0">
                <a:solidFill>
                  <a:prstClr val="black"/>
                </a:solidFill>
                <a:latin typeface="ＭＳ ゴシック" panose="020B0609070205080204" pitchFamily="49" charset="-128"/>
                <a:ea typeface="ＭＳ ゴシック" panose="020B0609070205080204" pitchFamily="49" charset="-128"/>
              </a:rPr>
              <a:t>発生した場合の委託先の責任</a:t>
            </a:r>
          </a:p>
        </p:txBody>
      </p:sp>
      <p:sp>
        <p:nvSpPr>
          <p:cNvPr id="3" name="正方形/長方形 2"/>
          <p:cNvSpPr/>
          <p:nvPr/>
        </p:nvSpPr>
        <p:spPr>
          <a:xfrm>
            <a:off x="284781" y="4853956"/>
            <a:ext cx="3175098" cy="286169"/>
          </a:xfrm>
          <a:prstGeom prst="rect">
            <a:avLst/>
          </a:prstGeom>
        </p:spPr>
        <p:txBody>
          <a:bodyPr wrap="square">
            <a:spAutoFit/>
          </a:bodyPr>
          <a:lstStyle/>
          <a:p>
            <a:pPr lvl="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（契約に盛り込む必要がある内容</a:t>
            </a: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a:t>
            </a:r>
            <a:r>
              <a:rPr kumimoji="1" lang="ja-JP" altLang="en-US" sz="1400" dirty="0">
                <a:solidFill>
                  <a:prstClr val="black"/>
                </a:solidFill>
                <a:latin typeface="ＭＳ ゴシック" panose="020B0609070205080204" pitchFamily="49" charset="-128"/>
                <a:ea typeface="ＭＳ ゴシック" panose="020B0609070205080204" pitchFamily="49" charset="-128"/>
              </a:rPr>
              <a:t>　</a:t>
            </a:r>
          </a:p>
        </p:txBody>
      </p:sp>
    </p:spTree>
    <p:extLst>
      <p:ext uri="{BB962C8B-B14F-4D97-AF65-F5344CB8AC3E}">
        <p14:creationId xmlns:p14="http://schemas.microsoft.com/office/powerpoint/2010/main" val="2211225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２－５　制度面における保護措置（委託／再委託）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四角形吹き出し 5"/>
          <p:cNvSpPr/>
          <p:nvPr/>
        </p:nvSpPr>
        <p:spPr>
          <a:xfrm>
            <a:off x="289339" y="1350281"/>
            <a:ext cx="7737062" cy="612000"/>
          </a:xfrm>
          <a:prstGeom prst="wedgeRectCallout">
            <a:avLst>
              <a:gd name="adj1" fmla="val 60513"/>
              <a:gd name="adj2" fmla="val 3428"/>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smtClean="0">
                <a:solidFill>
                  <a:prstClr val="black"/>
                </a:solidFill>
                <a:latin typeface="+mj-ea"/>
              </a:rPr>
              <a:t>委託者の許諾なしに、委託先が再委託を行うことは禁止されています。</a:t>
            </a:r>
            <a:endParaRPr kumimoji="1" lang="ja-JP" altLang="en-US" sz="1600" kern="0" dirty="0">
              <a:solidFill>
                <a:prstClr val="black"/>
              </a:solidFill>
              <a:latin typeface="+mj-ea"/>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1100" y="895562"/>
            <a:ext cx="900000" cy="1263832"/>
          </a:xfrm>
          <a:prstGeom prst="rect">
            <a:avLst/>
          </a:prstGeom>
        </p:spPr>
      </p:pic>
      <p:pic>
        <p:nvPicPr>
          <p:cNvPr id="1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65426" y="5180797"/>
            <a:ext cx="844596" cy="78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グループ化 7"/>
          <p:cNvGrpSpPr/>
          <p:nvPr/>
        </p:nvGrpSpPr>
        <p:grpSpPr>
          <a:xfrm>
            <a:off x="591265" y="4902009"/>
            <a:ext cx="919824" cy="1184026"/>
            <a:chOff x="10081435" y="3960038"/>
            <a:chExt cx="839817" cy="1081039"/>
          </a:xfrm>
        </p:grpSpPr>
        <p:pic>
          <p:nvPicPr>
            <p:cNvPr id="9" name="Picture 3" descr="C:\Users\CS733492\AppData\Local\Microsoft\Windows\Temporary Internet Files\Content.IE5\5CO7EA8B\MC90043484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1435" y="3960038"/>
              <a:ext cx="839817" cy="10459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CS784324\AppData\Local\Microsoft\Windows\Temporary Internet Files\Content.IE5\2V8RJ5ZS\MC9004463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1102" y="4359229"/>
              <a:ext cx="739195" cy="6818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p:nvGrpSpPr>
        <p:grpSpPr>
          <a:xfrm>
            <a:off x="1655690" y="4852004"/>
            <a:ext cx="1465401" cy="1087996"/>
            <a:chOff x="1764535" y="954597"/>
            <a:chExt cx="1486704" cy="1087996"/>
          </a:xfrm>
          <a:effectLst/>
        </p:grpSpPr>
        <p:sp>
          <p:nvSpPr>
            <p:cNvPr id="14" name="テキスト ボックス 20"/>
            <p:cNvSpPr>
              <a:spLocks noChangeArrowheads="1"/>
            </p:cNvSpPr>
            <p:nvPr/>
          </p:nvSpPr>
          <p:spPr bwMode="auto">
            <a:xfrm>
              <a:off x="1764535" y="954597"/>
              <a:ext cx="1442371" cy="250697"/>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15" name="右矢印 14"/>
            <p:cNvSpPr/>
            <p:nvPr/>
          </p:nvSpPr>
          <p:spPr>
            <a:xfrm>
              <a:off x="1790306" y="1375521"/>
              <a:ext cx="1460933"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20"/>
            <p:cNvSpPr>
              <a:spLocks noChangeArrowheads="1"/>
            </p:cNvSpPr>
            <p:nvPr/>
          </p:nvSpPr>
          <p:spPr bwMode="auto">
            <a:xfrm>
              <a:off x="2096804" y="1718593"/>
              <a:ext cx="693944" cy="324000"/>
            </a:xfrm>
            <a:prstGeom prst="roundRect">
              <a:avLst>
                <a:gd name="adj" fmla="val 16667"/>
              </a:avLst>
            </a:prstGeom>
            <a:solidFill>
              <a:schemeClr val="bg1"/>
            </a:solidFill>
            <a:ln w="9525">
              <a:solidFill>
                <a:srgbClr val="002060"/>
              </a:solid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委託</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sp>
        <p:nvSpPr>
          <p:cNvPr id="18" name="テキスト ボックス 20"/>
          <p:cNvSpPr>
            <a:spLocks noChangeArrowheads="1"/>
          </p:cNvSpPr>
          <p:nvPr/>
        </p:nvSpPr>
        <p:spPr bwMode="auto">
          <a:xfrm>
            <a:off x="3170321" y="4716000"/>
            <a:ext cx="1044000" cy="504000"/>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甲</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（委託先）</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nvGrpSpPr>
          <p:cNvPr id="19" name="グループ化 18"/>
          <p:cNvGrpSpPr/>
          <p:nvPr/>
        </p:nvGrpSpPr>
        <p:grpSpPr>
          <a:xfrm>
            <a:off x="4332317" y="5241690"/>
            <a:ext cx="1490477" cy="698310"/>
            <a:chOff x="1689569" y="1400921"/>
            <a:chExt cx="1512144" cy="698310"/>
          </a:xfrm>
          <a:effectLst/>
        </p:grpSpPr>
        <p:sp>
          <p:nvSpPr>
            <p:cNvPr id="21" name="右矢印 20"/>
            <p:cNvSpPr/>
            <p:nvPr/>
          </p:nvSpPr>
          <p:spPr>
            <a:xfrm>
              <a:off x="1689569" y="1400921"/>
              <a:ext cx="1512144" cy="344754"/>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2" name="テキスト ボックス 20"/>
            <p:cNvSpPr>
              <a:spLocks noChangeArrowheads="1"/>
            </p:cNvSpPr>
            <p:nvPr/>
          </p:nvSpPr>
          <p:spPr bwMode="auto">
            <a:xfrm>
              <a:off x="1969260" y="1775231"/>
              <a:ext cx="811041" cy="324000"/>
            </a:xfrm>
            <a:prstGeom prst="roundRect">
              <a:avLst>
                <a:gd name="adj" fmla="val 16667"/>
              </a:avLst>
            </a:prstGeom>
            <a:solidFill>
              <a:schemeClr val="bg1"/>
            </a:solidFill>
            <a:ln w="9525">
              <a:solidFill>
                <a:srgbClr val="002060"/>
              </a:solid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再委託</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pic>
        <p:nvPicPr>
          <p:cNvPr id="25"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6024930" y="5136868"/>
            <a:ext cx="882252" cy="81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0"/>
          <p:cNvSpPr>
            <a:spLocks noChangeArrowheads="1"/>
          </p:cNvSpPr>
          <p:nvPr/>
        </p:nvSpPr>
        <p:spPr bwMode="auto">
          <a:xfrm>
            <a:off x="5838400" y="4716000"/>
            <a:ext cx="1125659" cy="504000"/>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乙</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（再委託先）</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nvGrpSpPr>
          <p:cNvPr id="27" name="グループ化 26"/>
          <p:cNvGrpSpPr/>
          <p:nvPr/>
        </p:nvGrpSpPr>
        <p:grpSpPr>
          <a:xfrm>
            <a:off x="7030151" y="5212591"/>
            <a:ext cx="1451457" cy="727409"/>
            <a:chOff x="1813734" y="1400921"/>
            <a:chExt cx="1472556" cy="727409"/>
          </a:xfrm>
          <a:effectLst/>
        </p:grpSpPr>
        <p:sp>
          <p:nvSpPr>
            <p:cNvPr id="29" name="右矢印 28"/>
            <p:cNvSpPr/>
            <p:nvPr/>
          </p:nvSpPr>
          <p:spPr>
            <a:xfrm>
              <a:off x="1813734" y="1400921"/>
              <a:ext cx="1472556" cy="372680"/>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0"/>
            <p:cNvSpPr>
              <a:spLocks noChangeArrowheads="1"/>
            </p:cNvSpPr>
            <p:nvPr/>
          </p:nvSpPr>
          <p:spPr bwMode="auto">
            <a:xfrm>
              <a:off x="1983643" y="1804330"/>
              <a:ext cx="986130" cy="324000"/>
            </a:xfrm>
            <a:prstGeom prst="roundRect">
              <a:avLst>
                <a:gd name="adj" fmla="val 16667"/>
              </a:avLst>
            </a:prstGeom>
            <a:solidFill>
              <a:schemeClr val="bg1"/>
            </a:solidFill>
            <a:ln w="9525">
              <a:solidFill>
                <a:srgbClr val="002060"/>
              </a:solid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再々委託</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pic>
        <p:nvPicPr>
          <p:cNvPr id="31" name="Picture 4"/>
          <p:cNvPicPr>
            <a:picLocks noChangeAspect="1" noChangeArrowheads="1"/>
          </p:cNvPicPr>
          <p:nvPr/>
        </p:nvPicPr>
        <p:blipFill>
          <a:blip r:embed="rId10" cstate="print">
            <a:extLst>
              <a:ext uri="{BEBA8EAE-BF5A-486C-A8C5-ECC9F3942E4B}">
                <a14:imgProps xmlns:a14="http://schemas.microsoft.com/office/drawing/2010/main">
                  <a14:imgLayer r:embed="rId9">
                    <a14:imgEffect>
                      <a14:backgroundRemoval t="0" b="100000" l="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614663" y="5112078"/>
            <a:ext cx="895285" cy="83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20"/>
          <p:cNvSpPr>
            <a:spLocks noChangeArrowheads="1"/>
          </p:cNvSpPr>
          <p:nvPr/>
        </p:nvSpPr>
        <p:spPr bwMode="auto">
          <a:xfrm>
            <a:off x="8515286" y="4716000"/>
            <a:ext cx="1164624" cy="504000"/>
          </a:xfrm>
          <a:prstGeom prst="roundRect">
            <a:avLst>
              <a:gd name="adj" fmla="val 10608"/>
            </a:avLst>
          </a:prstGeom>
          <a:solidFill>
            <a:srgbClr val="FFFF00"/>
          </a:solidFill>
          <a:ln w="9525">
            <a:solidFill>
              <a:schemeClr val="tx1"/>
            </a:solidFill>
            <a:round/>
            <a:headEnd/>
            <a:tailEnd/>
          </a:ln>
        </p:spPr>
        <p:txBody>
          <a:bodyPr wrap="square" lIns="0" tIns="36000" rIns="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丙</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（再々委託先）</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nvGrpSpPr>
          <p:cNvPr id="43" name="グループ化 42"/>
          <p:cNvGrpSpPr/>
          <p:nvPr/>
        </p:nvGrpSpPr>
        <p:grpSpPr>
          <a:xfrm>
            <a:off x="982139" y="5998137"/>
            <a:ext cx="6794521" cy="498688"/>
            <a:chOff x="941911" y="5908298"/>
            <a:chExt cx="6794521" cy="753579"/>
          </a:xfrm>
        </p:grpSpPr>
        <p:sp>
          <p:nvSpPr>
            <p:cNvPr id="44" name="上カーブ矢印 43"/>
            <p:cNvSpPr/>
            <p:nvPr/>
          </p:nvSpPr>
          <p:spPr>
            <a:xfrm>
              <a:off x="941911" y="5908298"/>
              <a:ext cx="6794521" cy="705214"/>
            </a:xfrm>
            <a:prstGeom prst="curvedUpArrow">
              <a:avLst>
                <a:gd name="adj1" fmla="val 28846"/>
                <a:gd name="adj2" fmla="val 93772"/>
                <a:gd name="adj3" fmla="val 28319"/>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45" name="上カーブ矢印 44"/>
            <p:cNvSpPr/>
            <p:nvPr/>
          </p:nvSpPr>
          <p:spPr>
            <a:xfrm>
              <a:off x="941912" y="5919997"/>
              <a:ext cx="4190891" cy="409194"/>
            </a:xfrm>
            <a:prstGeom prst="curvedUpArrow">
              <a:avLst>
                <a:gd name="adj1" fmla="val 33520"/>
                <a:gd name="adj2" fmla="val 105283"/>
                <a:gd name="adj3" fmla="val 27699"/>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46" name="テキスト ボックス 20"/>
            <p:cNvSpPr>
              <a:spLocks noChangeArrowheads="1"/>
            </p:cNvSpPr>
            <p:nvPr/>
          </p:nvSpPr>
          <p:spPr bwMode="auto">
            <a:xfrm>
              <a:off x="2935939" y="6041540"/>
              <a:ext cx="811041" cy="430289"/>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許諾</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47" name="テキスト ボックス 20"/>
            <p:cNvSpPr>
              <a:spLocks noChangeArrowheads="1"/>
            </p:cNvSpPr>
            <p:nvPr/>
          </p:nvSpPr>
          <p:spPr bwMode="auto">
            <a:xfrm>
              <a:off x="5699827" y="6231586"/>
              <a:ext cx="811041" cy="430291"/>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許諾</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grpSp>
        <p:nvGrpSpPr>
          <p:cNvPr id="33" name="グループ化 32"/>
          <p:cNvGrpSpPr/>
          <p:nvPr/>
        </p:nvGrpSpPr>
        <p:grpSpPr>
          <a:xfrm flipV="1">
            <a:off x="907557" y="4222514"/>
            <a:ext cx="8170765" cy="530371"/>
            <a:chOff x="1111138" y="1905632"/>
            <a:chExt cx="7791563" cy="447600"/>
          </a:xfrm>
        </p:grpSpPr>
        <p:grpSp>
          <p:nvGrpSpPr>
            <p:cNvPr id="34" name="グループ化 33"/>
            <p:cNvGrpSpPr/>
            <p:nvPr/>
          </p:nvGrpSpPr>
          <p:grpSpPr>
            <a:xfrm>
              <a:off x="1111138" y="1905632"/>
              <a:ext cx="7791563" cy="352334"/>
              <a:chOff x="1111138" y="1905632"/>
              <a:chExt cx="7791563" cy="352334"/>
            </a:xfrm>
          </p:grpSpPr>
          <p:sp>
            <p:nvSpPr>
              <p:cNvPr id="36" name="U ターン矢印 35"/>
              <p:cNvSpPr/>
              <p:nvPr/>
            </p:nvSpPr>
            <p:spPr>
              <a:xfrm flipV="1">
                <a:off x="1111138" y="1909039"/>
                <a:ext cx="7791563" cy="348927"/>
              </a:xfrm>
              <a:prstGeom prst="uturnArrow">
                <a:avLst>
                  <a:gd name="adj1" fmla="val 25000"/>
                  <a:gd name="adj2" fmla="val 25000"/>
                  <a:gd name="adj3" fmla="val 34190"/>
                  <a:gd name="adj4" fmla="val 50493"/>
                  <a:gd name="adj5" fmla="val 84683"/>
                </a:avLst>
              </a:prstGeom>
              <a:gradFill>
                <a:gsLst>
                  <a:gs pos="0">
                    <a:srgbClr val="002060"/>
                  </a:gs>
                  <a:gs pos="71000">
                    <a:schemeClr val="accent1">
                      <a:tint val="44500"/>
                      <a:satMod val="160000"/>
                    </a:schemeClr>
                  </a:gs>
                  <a:gs pos="100000">
                    <a:schemeClr val="accent1">
                      <a:tint val="23500"/>
                      <a:satMod val="160000"/>
                    </a:schemeClr>
                  </a:gs>
                </a:gsLst>
                <a:lin ang="10800000" scaled="1"/>
              </a:gra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7" name="U ターン矢印 36"/>
              <p:cNvSpPr/>
              <p:nvPr/>
            </p:nvSpPr>
            <p:spPr>
              <a:xfrm flipV="1">
                <a:off x="1111840" y="1905632"/>
                <a:ext cx="5266221" cy="348927"/>
              </a:xfrm>
              <a:prstGeom prst="uturnArrow">
                <a:avLst>
                  <a:gd name="adj1" fmla="val 25000"/>
                  <a:gd name="adj2" fmla="val 25000"/>
                  <a:gd name="adj3" fmla="val 34190"/>
                  <a:gd name="adj4" fmla="val 50493"/>
                  <a:gd name="adj5" fmla="val 87747"/>
                </a:avLst>
              </a:prstGeom>
              <a:gradFill>
                <a:gsLst>
                  <a:gs pos="0">
                    <a:srgbClr val="002060"/>
                  </a:gs>
                  <a:gs pos="71000">
                    <a:schemeClr val="accent1">
                      <a:tint val="44500"/>
                      <a:satMod val="160000"/>
                    </a:schemeClr>
                  </a:gs>
                  <a:gs pos="100000">
                    <a:schemeClr val="accent1">
                      <a:tint val="23500"/>
                      <a:satMod val="160000"/>
                    </a:schemeClr>
                  </a:gs>
                </a:gsLst>
                <a:lin ang="10800000" scaled="1"/>
              </a:gra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35" name="テキスト ボックス 20"/>
            <p:cNvSpPr>
              <a:spLocks noChangeArrowheads="1"/>
            </p:cNvSpPr>
            <p:nvPr/>
          </p:nvSpPr>
          <p:spPr bwMode="auto">
            <a:xfrm flipV="1">
              <a:off x="2820155" y="2094593"/>
              <a:ext cx="1690397" cy="258639"/>
            </a:xfrm>
            <a:prstGeom prst="roundRect">
              <a:avLst>
                <a:gd name="adj" fmla="val 16667"/>
              </a:avLst>
            </a:prstGeom>
            <a:ln>
              <a:prstDash val="dash"/>
              <a:headEnd/>
              <a:tailEnd/>
            </a:ln>
            <a:effectLst/>
          </p:spPr>
          <p:style>
            <a:lnRef idx="1">
              <a:schemeClr val="accent2"/>
            </a:lnRef>
            <a:fillRef idx="2">
              <a:schemeClr val="accent2"/>
            </a:fillRef>
            <a:effectRef idx="1">
              <a:schemeClr val="accent2"/>
            </a:effectRef>
            <a:fontRef idx="minor">
              <a:schemeClr val="dk1"/>
            </a:fontRef>
          </p:style>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間接的</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な監督義務</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grpSp>
        <p:nvGrpSpPr>
          <p:cNvPr id="41" name="グループ化 40"/>
          <p:cNvGrpSpPr/>
          <p:nvPr/>
        </p:nvGrpSpPr>
        <p:grpSpPr>
          <a:xfrm>
            <a:off x="372535" y="2051999"/>
            <a:ext cx="9003600" cy="1079051"/>
            <a:chOff x="715654" y="2011642"/>
            <a:chExt cx="9949806" cy="1077177"/>
          </a:xfrm>
        </p:grpSpPr>
        <p:sp>
          <p:nvSpPr>
            <p:cNvPr id="42" name="角丸四角形 41"/>
            <p:cNvSpPr/>
            <p:nvPr/>
          </p:nvSpPr>
          <p:spPr>
            <a:xfrm>
              <a:off x="715654" y="2260161"/>
              <a:ext cx="9949806" cy="828658"/>
            </a:xfrm>
            <a:prstGeom prst="roundRect">
              <a:avLst/>
            </a:prstGeom>
            <a:solidFill>
              <a:sysClr val="window" lastClr="FFFFFF"/>
            </a:solidFill>
            <a:ln w="19050" cap="flat" cmpd="sng" algn="ctr">
              <a:solidFill>
                <a:srgbClr val="70AD47"/>
              </a:solidFill>
              <a:prstDash val="solid"/>
              <a:miter lim="800000"/>
            </a:ln>
            <a:effectLst/>
          </p:spPr>
          <p:txBody>
            <a:bodyPr rtlCol="0" anchor="ctr"/>
            <a:lstStyle/>
            <a:p>
              <a:pPr>
                <a:lnSpc>
                  <a:spcPct val="150000"/>
                </a:lnSpc>
              </a:pPr>
              <a:r>
                <a:rPr kumimoji="1" lang="ja-JP" altLang="en-US" sz="1400" dirty="0">
                  <a:solidFill>
                    <a:prstClr val="black"/>
                  </a:solidFill>
                  <a:latin typeface="ＭＳ ゴシック" panose="020B0609070205080204" pitchFamily="49" charset="-128"/>
                  <a:ea typeface="ＭＳ ゴシック" panose="020B0609070205080204" pitchFamily="49" charset="-128"/>
                </a:rPr>
                <a:t>委託先が再委託する場合は、最初の委託者（</a:t>
              </a:r>
              <a:r>
                <a:rPr kumimoji="1" lang="ja-JP" altLang="en-US" sz="1400" dirty="0" smtClean="0">
                  <a:latin typeface="ＭＳ ゴシック" panose="020B0609070205080204" pitchFamily="49" charset="-128"/>
                  <a:ea typeface="ＭＳ ゴシック" panose="020B0609070205080204" pitchFamily="49" charset="-128"/>
                </a:rPr>
                <a:t>行政機関</a:t>
              </a: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等）</a:t>
              </a:r>
              <a:r>
                <a:rPr kumimoji="1" lang="ja-JP" altLang="en-US" sz="1400" dirty="0">
                  <a:solidFill>
                    <a:prstClr val="black"/>
                  </a:solidFill>
                  <a:latin typeface="ＭＳ ゴシック" panose="020B0609070205080204" pitchFamily="49" charset="-128"/>
                  <a:ea typeface="ＭＳ ゴシック" panose="020B0609070205080204" pitchFamily="49" charset="-128"/>
                </a:rPr>
                <a:t>の許諾を得た場合に限り、再委託をすることができます</a:t>
              </a: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。再々委託以降も、最初の委託者の許諾が必要です。</a:t>
              </a:r>
              <a:endParaRPr kumimoji="1"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sp>
          <p:nvSpPr>
            <p:cNvPr id="48" name="角丸四角形 47"/>
            <p:cNvSpPr/>
            <p:nvPr/>
          </p:nvSpPr>
          <p:spPr>
            <a:xfrm>
              <a:off x="781368" y="2011642"/>
              <a:ext cx="2145452" cy="359375"/>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再委託の許諾手続</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grpSp>
        <p:nvGrpSpPr>
          <p:cNvPr id="50" name="グループ化 49"/>
          <p:cNvGrpSpPr/>
          <p:nvPr/>
        </p:nvGrpSpPr>
        <p:grpSpPr>
          <a:xfrm>
            <a:off x="359836" y="3276001"/>
            <a:ext cx="9003600" cy="868964"/>
            <a:chOff x="701619" y="1966765"/>
            <a:chExt cx="9949806" cy="1028775"/>
          </a:xfrm>
        </p:grpSpPr>
        <p:sp>
          <p:nvSpPr>
            <p:cNvPr id="51" name="角丸四角形 50"/>
            <p:cNvSpPr/>
            <p:nvPr/>
          </p:nvSpPr>
          <p:spPr>
            <a:xfrm>
              <a:off x="701619" y="2218300"/>
              <a:ext cx="9949806" cy="777240"/>
            </a:xfrm>
            <a:prstGeom prst="roundRect">
              <a:avLst/>
            </a:prstGeom>
            <a:solidFill>
              <a:sysClr val="window" lastClr="FFFFFF"/>
            </a:solidFill>
            <a:ln w="19050" cap="flat" cmpd="sng" algn="ctr">
              <a:solidFill>
                <a:srgbClr val="70AD47"/>
              </a:solidFill>
              <a:prstDash val="solid"/>
              <a:miter lim="800000"/>
            </a:ln>
            <a:effectLst/>
          </p:spPr>
          <p:txBody>
            <a:bodyPr rtlCol="0" anchor="ctr"/>
            <a:lstStyle/>
            <a:p>
              <a:pPr>
                <a:lnSpc>
                  <a:spcPct val="150000"/>
                </a:lnSpc>
              </a:pP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最初の委託者は、再委託先等に対しても、委託先を通じて間接的な監督義務を負います。</a:t>
              </a:r>
              <a:endParaRPr kumimoji="1"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sp>
          <p:nvSpPr>
            <p:cNvPr id="52" name="角丸四角形 51"/>
            <p:cNvSpPr/>
            <p:nvPr/>
          </p:nvSpPr>
          <p:spPr>
            <a:xfrm>
              <a:off x="781367" y="1966765"/>
              <a:ext cx="1949382" cy="426208"/>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再委託先の監督</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sp>
        <p:nvSpPr>
          <p:cNvPr id="57" name="角丸四角形 56"/>
          <p:cNvSpPr/>
          <p:nvPr/>
        </p:nvSpPr>
        <p:spPr>
          <a:xfrm>
            <a:off x="289338" y="314569"/>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4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21</a:t>
            </a:r>
          </a:p>
        </p:txBody>
      </p:sp>
      <p:sp>
        <p:nvSpPr>
          <p:cNvPr id="53" name="テキスト ボックス 20"/>
          <p:cNvSpPr>
            <a:spLocks noChangeArrowheads="1"/>
          </p:cNvSpPr>
          <p:nvPr/>
        </p:nvSpPr>
        <p:spPr bwMode="auto">
          <a:xfrm>
            <a:off x="4315179" y="4876609"/>
            <a:ext cx="1421703" cy="250697"/>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54" name="テキスト ボックス 20"/>
          <p:cNvSpPr>
            <a:spLocks noChangeArrowheads="1"/>
          </p:cNvSpPr>
          <p:nvPr/>
        </p:nvSpPr>
        <p:spPr bwMode="auto">
          <a:xfrm>
            <a:off x="7028821" y="4885849"/>
            <a:ext cx="1421703" cy="250697"/>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11" name="テキスト ボックス 20"/>
          <p:cNvSpPr>
            <a:spLocks noChangeArrowheads="1"/>
          </p:cNvSpPr>
          <p:nvPr/>
        </p:nvSpPr>
        <p:spPr bwMode="auto">
          <a:xfrm>
            <a:off x="402952" y="4716000"/>
            <a:ext cx="1136090" cy="504000"/>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ＤＦ平成ゴシック体W5"/>
              </a:rPr>
              <a:t>行政機関</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等</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（委託者）</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Tree>
    <p:extLst>
      <p:ext uri="{BB962C8B-B14F-4D97-AF65-F5344CB8AC3E}">
        <p14:creationId xmlns:p14="http://schemas.microsoft.com/office/powerpoint/2010/main" val="3351031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a:xfrm>
            <a:off x="289338" y="1411486"/>
            <a:ext cx="7711662" cy="756000"/>
          </a:xfrm>
          <a:prstGeom prst="wedgeRectCallout">
            <a:avLst>
              <a:gd name="adj1" fmla="val 61551"/>
              <a:gd name="adj2" fmla="val 5971"/>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smtClean="0">
                <a:solidFill>
                  <a:prstClr val="black"/>
                </a:solidFill>
                <a:latin typeface="+mj-ea"/>
              </a:rPr>
              <a:t>個人番号利用事務等実施者は、個人番号の漏えい、滅失、毀損の防止、その他個人番号の適切な管理のために、安全管理措置を講じなければなりません。</a:t>
            </a:r>
            <a:endParaRPr kumimoji="1" lang="ja-JP" altLang="en-US" sz="1600" kern="0" dirty="0">
              <a:solidFill>
                <a:prstClr val="black"/>
              </a:solidFill>
              <a:latin typeface="+mj-ea"/>
            </a:endParaRPr>
          </a:p>
        </p:txBody>
      </p:sp>
      <p:sp>
        <p:nvSpPr>
          <p:cNvPr id="7" name="角丸四角形 6"/>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２－６　制度面における保護措置（安全管理</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措置</a:t>
            </a:r>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45596" y="951571"/>
            <a:ext cx="900000" cy="1263832"/>
          </a:xfrm>
          <a:prstGeom prst="rect">
            <a:avLst/>
          </a:prstGeom>
        </p:spPr>
      </p:pic>
      <p:sp>
        <p:nvSpPr>
          <p:cNvPr id="16" name="角丸四角形 15"/>
          <p:cNvSpPr/>
          <p:nvPr/>
        </p:nvSpPr>
        <p:spPr>
          <a:xfrm>
            <a:off x="289338" y="321052"/>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grpSp>
        <p:nvGrpSpPr>
          <p:cNvPr id="23" name="グループ化 22"/>
          <p:cNvGrpSpPr/>
          <p:nvPr/>
        </p:nvGrpSpPr>
        <p:grpSpPr>
          <a:xfrm>
            <a:off x="301643" y="2329989"/>
            <a:ext cx="9366465" cy="3428553"/>
            <a:chOff x="379701" y="2329989"/>
            <a:chExt cx="9003600" cy="3428553"/>
          </a:xfrm>
        </p:grpSpPr>
        <p:grpSp>
          <p:nvGrpSpPr>
            <p:cNvPr id="9" name="グループ化 8"/>
            <p:cNvGrpSpPr/>
            <p:nvPr/>
          </p:nvGrpSpPr>
          <p:grpSpPr>
            <a:xfrm>
              <a:off x="379701" y="2329989"/>
              <a:ext cx="9003600" cy="3428553"/>
              <a:chOff x="701619" y="2185337"/>
              <a:chExt cx="9949806" cy="3739876"/>
            </a:xfrm>
          </p:grpSpPr>
          <p:sp>
            <p:nvSpPr>
              <p:cNvPr id="10" name="角丸四角形 9"/>
              <p:cNvSpPr/>
              <p:nvPr/>
            </p:nvSpPr>
            <p:spPr>
              <a:xfrm>
                <a:off x="701619" y="2389513"/>
                <a:ext cx="9949806" cy="3535700"/>
              </a:xfrm>
              <a:prstGeom prst="roundRect">
                <a:avLst/>
              </a:prstGeom>
              <a:solidFill>
                <a:sysClr val="window" lastClr="FFFFFF"/>
              </a:solidFill>
              <a:ln w="19050" cap="flat" cmpd="sng" algn="ctr">
                <a:solidFill>
                  <a:srgbClr val="70AD47"/>
                </a:solidFill>
                <a:prstDash val="solid"/>
                <a:miter lim="800000"/>
              </a:ln>
              <a:effectLst/>
            </p:spPr>
            <p:txBody>
              <a:bodyPr tIns="0" rtlCol="0" anchor="t"/>
              <a:lstStyle/>
              <a:p>
                <a:pPr defTabSz="914400">
                  <a:lnSpc>
                    <a:spcPct val="150000"/>
                  </a:lnSpc>
                  <a:defRPr/>
                </a:pPr>
                <a:endParaRPr kumimoji="1"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400">
                  <a:lnSpc>
                    <a:spcPct val="150000"/>
                  </a:lnSpc>
                  <a:defRPr/>
                </a:pPr>
                <a:r>
                  <a:rPr kumimoji="1" lang="ja-JP" altLang="en-US" sz="1400" dirty="0" smtClean="0">
                    <a:solidFill>
                      <a:prstClr val="black"/>
                    </a:solidFill>
                    <a:latin typeface="ＭＳ ゴシック" panose="020B0609070205080204" pitchFamily="49" charset="-128"/>
                    <a:ea typeface="ＭＳ ゴシック" panose="020B0609070205080204" pitchFamily="49" charset="-128"/>
                  </a:rPr>
                  <a:t>講ずべき安全管理措置の内容は、</a:t>
                </a:r>
                <a:r>
                  <a:rPr kumimoji="1" lang="ja-JP" altLang="en-US" sz="1400" b="1" u="sng" dirty="0" smtClean="0">
                    <a:latin typeface="ＭＳ ゴシック" panose="020B0609070205080204" pitchFamily="49" charset="-128"/>
                    <a:ea typeface="ＭＳ ゴシック" panose="020B0609070205080204" pitchFamily="49" charset="-128"/>
                  </a:rPr>
                  <a:t>「</a:t>
                </a:r>
                <a:r>
                  <a:rPr lang="ja-JP" altLang="en-US" sz="1400" b="1" u="sng" dirty="0" smtClean="0"/>
                  <a:t>特定個人情報の適正な取扱いに関するガイドライン（行政機関等・地方公共団体等編」（ガイドライン）の別添</a:t>
                </a:r>
                <a:r>
                  <a:rPr lang="ja-JP" altLang="en-US" sz="1400" dirty="0" smtClean="0"/>
                  <a:t>に示されています。</a:t>
                </a:r>
                <a:endParaRPr lang="en-US" altLang="ja-JP" sz="1400" dirty="0" smtClean="0"/>
              </a:p>
              <a:p>
                <a:pPr defTabSz="914400">
                  <a:lnSpc>
                    <a:spcPct val="150000"/>
                  </a:lnSpc>
                  <a:defRPr/>
                </a:pPr>
                <a:r>
                  <a:rPr lang="ja-JP" altLang="en-US" sz="1400" dirty="0" smtClean="0"/>
                  <a:t>また、ガイドライン以外にも、次のものを遵守することを前提として、安全管理措置について検討する必要があります。</a:t>
                </a:r>
                <a:endParaRPr lang="en-US" altLang="ja-JP" sz="1400" dirty="0" smtClean="0"/>
              </a:p>
            </p:txBody>
          </p:sp>
          <p:sp>
            <p:nvSpPr>
              <p:cNvPr id="11" name="角丸四角形 10"/>
              <p:cNvSpPr/>
              <p:nvPr/>
            </p:nvSpPr>
            <p:spPr>
              <a:xfrm>
                <a:off x="953527" y="2185337"/>
                <a:ext cx="2019403" cy="463219"/>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smtClean="0">
                    <a:solidFill>
                      <a:prstClr val="black"/>
                    </a:solidFill>
                    <a:latin typeface="+mj-ea"/>
                    <a:ea typeface="+mj-ea"/>
                  </a:rPr>
                  <a:t>安全管理措置</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grpSp>
        <p:sp>
          <p:nvSpPr>
            <p:cNvPr id="3" name="テキスト ボックス 2"/>
            <p:cNvSpPr txBox="1"/>
            <p:nvPr/>
          </p:nvSpPr>
          <p:spPr bwMode="auto">
            <a:xfrm>
              <a:off x="751097" y="3956880"/>
              <a:ext cx="3275724" cy="1335094"/>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400" dirty="0" smtClean="0">
                  <a:latin typeface="ＭＳ ゴシック" panose="020B0609070205080204" pitchFamily="49" charset="-128"/>
                  <a:ea typeface="ＭＳ ゴシック" panose="020B0609070205080204" pitchFamily="49" charset="-128"/>
                </a:rPr>
                <a:t>・マイナンバー法</a:t>
              </a:r>
              <a:endParaRPr kumimoji="1" lang="en-US" altLang="ja-JP" sz="14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400"/>
                </a:lnSpc>
              </a:pPr>
              <a:r>
                <a:rPr kumimoji="1" lang="ja-JP" altLang="en-US" sz="1400" dirty="0" smtClean="0">
                  <a:latin typeface="ＭＳ ゴシック" panose="020B0609070205080204" pitchFamily="49" charset="-128"/>
                  <a:ea typeface="ＭＳ ゴシック" panose="020B0609070205080204" pitchFamily="49" charset="-128"/>
                </a:rPr>
                <a:t>・</a:t>
              </a:r>
              <a:r>
                <a:rPr kumimoji="1" lang="zh-TW" altLang="en-US" sz="1400" dirty="0" smtClean="0">
                  <a:latin typeface="ＭＳ ゴシック" panose="020B0609070205080204" pitchFamily="49" charset="-128"/>
                  <a:ea typeface="ＭＳ ゴシック" panose="020B0609070205080204" pitchFamily="49" charset="-128"/>
                </a:rPr>
                <a:t>個人情報</a:t>
              </a:r>
              <a:r>
                <a:rPr kumimoji="1" lang="ja-JP" altLang="en-US" sz="1400" dirty="0" smtClean="0">
                  <a:latin typeface="ＭＳ ゴシック" panose="020B0609070205080204" pitchFamily="49" charset="-128"/>
                  <a:ea typeface="ＭＳ ゴシック" panose="020B0609070205080204" pitchFamily="49" charset="-128"/>
                </a:rPr>
                <a:t>保護法</a:t>
              </a:r>
              <a:r>
                <a:rPr kumimoji="1" lang="zh-TW" altLang="en-US" sz="1400" dirty="0">
                  <a:latin typeface="ＭＳ ゴシック" panose="020B0609070205080204" pitchFamily="49" charset="-128"/>
                  <a:ea typeface="ＭＳ ゴシック" panose="020B0609070205080204" pitchFamily="49" charset="-128"/>
                </a:rPr>
                <a:t>等関係</a:t>
              </a:r>
              <a:r>
                <a:rPr kumimoji="1" lang="zh-TW" altLang="en-US" sz="1400" dirty="0" smtClean="0">
                  <a:latin typeface="ＭＳ ゴシック" panose="020B0609070205080204" pitchFamily="49" charset="-128"/>
                  <a:ea typeface="ＭＳ ゴシック" panose="020B0609070205080204" pitchFamily="49" charset="-128"/>
                </a:rPr>
                <a:t>法令</a:t>
              </a:r>
              <a:endParaRPr kumimoji="1" lang="en-US" altLang="ja-JP" sz="14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r>
                <a:rPr kumimoji="1" lang="ja-JP" altLang="en-US" sz="1400" dirty="0" smtClean="0">
                  <a:latin typeface="ＭＳ ゴシック" panose="020B0609070205080204" pitchFamily="49" charset="-128"/>
                  <a:ea typeface="ＭＳ ゴシック" panose="020B0609070205080204" pitchFamily="49" charset="-128"/>
                </a:rPr>
                <a:t>・個人情報保護条例</a:t>
              </a:r>
              <a:endParaRPr kumimoji="1" lang="en-US" altLang="ja-JP" sz="14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r>
                <a:rPr kumimoji="1" lang="ja-JP" altLang="en-US" sz="1400" dirty="0" smtClean="0">
                  <a:latin typeface="ＭＳ ゴシック" panose="020B0609070205080204" pitchFamily="49" charset="-128"/>
                  <a:ea typeface="ＭＳ ゴシック" panose="020B0609070205080204" pitchFamily="49" charset="-128"/>
                </a:rPr>
                <a:t>・特定個人情報保護評価書</a:t>
              </a:r>
              <a:endParaRPr kumimoji="1" lang="zh-TW" altLang="en-US" sz="1400" dirty="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endParaRPr kumimoji="1" lang="zh-TW" altLang="en-US" sz="1400" dirty="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r>
                <a:rPr kumimoji="1" lang="ja-JP" altLang="en-US" sz="1400" dirty="0">
                  <a:latin typeface="ＭＳ ゴシック" panose="020B0609070205080204" pitchFamily="49" charset="-128"/>
                  <a:ea typeface="ＭＳ ゴシック" panose="020B0609070205080204" pitchFamily="49" charset="-128"/>
                </a:rPr>
                <a:t>　</a:t>
              </a:r>
            </a:p>
            <a:p>
              <a:pPr marL="266700" indent="-266700" eaLnBrk="0" hangingPunct="0">
                <a:lnSpc>
                  <a:spcPts val="2400"/>
                </a:lnSpc>
                <a:buNone/>
              </a:pPr>
              <a:endParaRPr kumimoji="1" lang="ja-JP" altLang="en-US" sz="1400" dirty="0" smtClean="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bwMode="auto">
            <a:xfrm>
              <a:off x="4368095" y="4001704"/>
              <a:ext cx="4989956" cy="148697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400" dirty="0" smtClean="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政府機関の情報セキュリティ対策のための統一基準等に</a:t>
              </a:r>
              <a:r>
                <a:rPr kumimoji="1" lang="ja-JP" altLang="en-US" sz="1400" dirty="0" smtClean="0">
                  <a:latin typeface="ＭＳ ゴシック" panose="020B0609070205080204" pitchFamily="49" charset="-128"/>
                  <a:ea typeface="ＭＳ ゴシック" panose="020B0609070205080204" pitchFamily="49" charset="-128"/>
                </a:rPr>
                <a:t>準拠</a:t>
              </a:r>
              <a:endParaRPr kumimoji="1" lang="en-US" altLang="ja-JP" sz="14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smtClean="0">
                  <a:latin typeface="ＭＳ ゴシック" panose="020B0609070205080204" pitchFamily="49" charset="-128"/>
                  <a:ea typeface="ＭＳ ゴシック" panose="020B0609070205080204" pitchFamily="49" charset="-128"/>
                </a:rPr>
                <a:t>した</a:t>
              </a:r>
              <a:r>
                <a:rPr kumimoji="1" lang="ja-JP" altLang="en-US" sz="1400" dirty="0">
                  <a:latin typeface="ＭＳ ゴシック" panose="020B0609070205080204" pitchFamily="49" charset="-128"/>
                  <a:ea typeface="ＭＳ ゴシック" panose="020B0609070205080204" pitchFamily="49" charset="-128"/>
                </a:rPr>
                <a:t>各府省庁等における情報</a:t>
              </a:r>
              <a:r>
                <a:rPr kumimoji="1" lang="ja-JP" altLang="en-US" sz="1400" dirty="0" smtClean="0">
                  <a:latin typeface="ＭＳ ゴシック" panose="020B0609070205080204" pitchFamily="49" charset="-128"/>
                  <a:ea typeface="ＭＳ ゴシック" panose="020B0609070205080204" pitchFamily="49" charset="-128"/>
                </a:rPr>
                <a:t>セキュリティポリシー</a:t>
              </a:r>
              <a:endParaRPr kumimoji="1" lang="ja-JP" altLang="en-US" sz="1400" dirty="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r>
                <a:rPr kumimoji="1" lang="ja-JP" altLang="en-US" sz="1400" dirty="0">
                  <a:latin typeface="ＭＳ ゴシック" panose="020B0609070205080204" pitchFamily="49" charset="-128"/>
                  <a:ea typeface="ＭＳ ゴシック" panose="020B0609070205080204" pitchFamily="49" charset="-128"/>
                </a:rPr>
                <a:t>・接続する情報提供ネットワークシステム等の接続規程等が</a:t>
              </a:r>
              <a:r>
                <a:rPr kumimoji="1" lang="ja-JP" altLang="en-US" sz="1400" dirty="0" smtClean="0">
                  <a:latin typeface="ＭＳ ゴシック" panose="020B0609070205080204" pitchFamily="49" charset="-128"/>
                  <a:ea typeface="ＭＳ ゴシック" panose="020B0609070205080204" pitchFamily="49" charset="-128"/>
                </a:rPr>
                <a:t>示</a:t>
              </a:r>
              <a:endParaRPr kumimoji="1" lang="en-US" altLang="ja-JP" sz="14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dirty="0" err="1" smtClean="0">
                  <a:latin typeface="ＭＳ ゴシック" panose="020B0609070205080204" pitchFamily="49" charset="-128"/>
                  <a:ea typeface="ＭＳ ゴシック" panose="020B0609070205080204" pitchFamily="49" charset="-128"/>
                </a:rPr>
                <a:t>す</a:t>
              </a:r>
              <a:r>
                <a:rPr kumimoji="1" lang="ja-JP" altLang="en-US" sz="1400" dirty="0">
                  <a:latin typeface="ＭＳ ゴシック" panose="020B0609070205080204" pitchFamily="49" charset="-128"/>
                  <a:ea typeface="ＭＳ ゴシック" panose="020B0609070205080204" pitchFamily="49" charset="-128"/>
                </a:rPr>
                <a:t>安全管理</a:t>
              </a:r>
              <a:r>
                <a:rPr kumimoji="1" lang="ja-JP" altLang="en-US" sz="1400" dirty="0" smtClean="0">
                  <a:latin typeface="ＭＳ ゴシック" panose="020B0609070205080204" pitchFamily="49" charset="-128"/>
                  <a:ea typeface="ＭＳ ゴシック" panose="020B0609070205080204" pitchFamily="49" charset="-128"/>
                </a:rPr>
                <a:t>措置　等</a:t>
              </a:r>
              <a:endParaRPr kumimoji="1" lang="zh-TW" altLang="en-US" sz="1400" dirty="0">
                <a:latin typeface="ＭＳ ゴシック" panose="020B0609070205080204" pitchFamily="49" charset="-128"/>
                <a:ea typeface="ＭＳ ゴシック" panose="020B0609070205080204" pitchFamily="49" charset="-128"/>
              </a:endParaRPr>
            </a:p>
            <a:p>
              <a:pPr marL="266700" indent="-266700" eaLnBrk="0" hangingPunct="0">
                <a:lnSpc>
                  <a:spcPts val="2400"/>
                </a:lnSpc>
                <a:buNone/>
              </a:pPr>
              <a:endParaRPr kumimoji="1" lang="ja-JP" altLang="en-US" sz="1400" dirty="0" smtClean="0">
                <a:latin typeface="ＭＳ ゴシック" panose="020B0609070205080204" pitchFamily="49" charset="-128"/>
                <a:ea typeface="ＭＳ ゴシック" panose="020B0609070205080204" pitchFamily="49" charset="-128"/>
              </a:endParaRPr>
            </a:p>
          </p:txBody>
        </p:sp>
      </p:gr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22</a:t>
            </a:r>
          </a:p>
        </p:txBody>
      </p:sp>
    </p:spTree>
    <p:extLst>
      <p:ext uri="{BB962C8B-B14F-4D97-AF65-F5344CB8AC3E}">
        <p14:creationId xmlns:p14="http://schemas.microsoft.com/office/powerpoint/2010/main" val="195098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351394"/>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a:t>
            </a: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マイナンバー制度</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の安全対策</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297638" y="80177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２－６　制度面における保護措置（安全管理</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措置</a:t>
            </a:r>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318852" y="1433827"/>
            <a:ext cx="5724000" cy="454525"/>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rtlCol="0" anchor="ctr"/>
          <a:lstStyle/>
          <a:p>
            <a:pPr lvl="0" algn="ctr" defTabSz="914400">
              <a:defRPr/>
            </a:pPr>
            <a:r>
              <a:rPr kumimoji="1" lang="ja-JP" altLang="en-US" sz="1600" kern="0" dirty="0" smtClean="0">
                <a:solidFill>
                  <a:prstClr val="black"/>
                </a:solidFill>
                <a:latin typeface="+mj-ea"/>
                <a:ea typeface="+mj-ea"/>
              </a:rPr>
              <a:t>ガイドライン（別添</a:t>
            </a:r>
            <a:r>
              <a:rPr lang="en-US" altLang="ja-JP" sz="1200" kern="0" baseline="44000" dirty="0" smtClean="0">
                <a:solidFill>
                  <a:prstClr val="black"/>
                </a:solidFill>
                <a:latin typeface="ＭＳ ゴシック" panose="020B0609070205080204" pitchFamily="49" charset="-128"/>
                <a:ea typeface="ＭＳ ゴシック" panose="020B0609070205080204" pitchFamily="49" charset="-128"/>
                <a:cs typeface="ＤＦ平成ゴシック体W5"/>
              </a:rPr>
              <a:t>※1</a:t>
            </a:r>
            <a:r>
              <a:rPr kumimoji="1" lang="ja-JP" altLang="en-US" sz="1600" kern="0" dirty="0" smtClean="0">
                <a:solidFill>
                  <a:prstClr val="black"/>
                </a:solidFill>
                <a:latin typeface="+mj-ea"/>
                <a:ea typeface="+mj-ea"/>
              </a:rPr>
              <a:t>）２で示す講ずべき安全管理措置の</a:t>
            </a:r>
            <a:r>
              <a:rPr kumimoji="1" lang="ja-JP" altLang="en-US" sz="1600" kern="0" dirty="0">
                <a:solidFill>
                  <a:prstClr val="black"/>
                </a:solidFill>
                <a:latin typeface="+mj-ea"/>
                <a:ea typeface="+mj-ea"/>
              </a:rPr>
              <a:t>内容</a:t>
            </a:r>
            <a:endParaRPr kumimoji="1" lang="en-US" altLang="ja-JP" sz="1600" kern="0" dirty="0" smtClean="0">
              <a:solidFill>
                <a:prstClr val="black"/>
              </a:solidFill>
              <a:latin typeface="+mj-ea"/>
              <a:ea typeface="+mj-ea"/>
            </a:endParaRPr>
          </a:p>
        </p:txBody>
      </p:sp>
      <p:sp>
        <p:nvSpPr>
          <p:cNvPr id="7" name="角丸四角形 6"/>
          <p:cNvSpPr/>
          <p:nvPr/>
        </p:nvSpPr>
        <p:spPr>
          <a:xfrm>
            <a:off x="324000" y="1979999"/>
            <a:ext cx="2520000" cy="3600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Ａ　基本方針の策定</a:t>
            </a:r>
          </a:p>
        </p:txBody>
      </p:sp>
      <p:sp>
        <p:nvSpPr>
          <p:cNvPr id="8" name="角丸四角形 7"/>
          <p:cNvSpPr/>
          <p:nvPr/>
        </p:nvSpPr>
        <p:spPr>
          <a:xfrm>
            <a:off x="5003999" y="1980000"/>
            <a:ext cx="3096000" cy="3600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Ｂ　取扱規程等</a:t>
            </a:r>
            <a:r>
              <a:rPr kumimoji="1"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見直し等</a:t>
            </a:r>
            <a:endParaRPr kumimoji="1"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nvGrpSpPr>
          <p:cNvPr id="44" name="グループ化 43"/>
          <p:cNvGrpSpPr/>
          <p:nvPr/>
        </p:nvGrpSpPr>
        <p:grpSpPr>
          <a:xfrm>
            <a:off x="219425" y="2491137"/>
            <a:ext cx="4721371" cy="1753511"/>
            <a:chOff x="267551" y="2561703"/>
            <a:chExt cx="4721371" cy="1779291"/>
          </a:xfrm>
        </p:grpSpPr>
        <p:sp>
          <p:nvSpPr>
            <p:cNvPr id="12" name="正方形/長方形 11"/>
            <p:cNvSpPr/>
            <p:nvPr/>
          </p:nvSpPr>
          <p:spPr>
            <a:xfrm>
              <a:off x="366978" y="2720249"/>
              <a:ext cx="4621944" cy="1620745"/>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 name="グループ化 2"/>
            <p:cNvGrpSpPr/>
            <p:nvPr/>
          </p:nvGrpSpPr>
          <p:grpSpPr>
            <a:xfrm>
              <a:off x="267551" y="2561703"/>
              <a:ext cx="4641619" cy="1779290"/>
              <a:chOff x="267551" y="2561703"/>
              <a:chExt cx="4641619" cy="1779290"/>
            </a:xfrm>
          </p:grpSpPr>
          <p:sp>
            <p:nvSpPr>
              <p:cNvPr id="18" name="テキスト ボックス 20"/>
              <p:cNvSpPr>
                <a:spLocks noChangeArrowheads="1"/>
              </p:cNvSpPr>
              <p:nvPr/>
            </p:nvSpPr>
            <p:spPr bwMode="auto">
              <a:xfrm>
                <a:off x="372125" y="2561703"/>
                <a:ext cx="2880000" cy="365293"/>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Ｃ　組織的安全管理措置</a:t>
                </a:r>
                <a:endParaRPr kumimoji="0" lang="en-US" altLang="ja-JP"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22" name="コンテンツ プレースホルダー 2"/>
              <p:cNvSpPr txBox="1">
                <a:spLocks/>
              </p:cNvSpPr>
              <p:nvPr/>
            </p:nvSpPr>
            <p:spPr bwMode="auto">
              <a:xfrm>
                <a:off x="267551" y="2882789"/>
                <a:ext cx="4641619" cy="1458204"/>
              </a:xfrm>
              <a:prstGeom prst="rect">
                <a:avLst/>
              </a:prstGeom>
              <a:noFill/>
              <a:ln w="6350" cap="flat" cmpd="sng" algn="ctr">
                <a:noFill/>
                <a:prstDash val="solid"/>
                <a:miter lim="800000"/>
                <a:headEnd/>
                <a:tailEnd/>
              </a:ln>
              <a:effectLst/>
            </p:spPr>
            <p:txBody>
              <a:bodyPr vert="horz" wrap="square" lIns="29250" tIns="20475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algn="l" defTabSz="457200" rtl="0" eaLnBrk="0" fontAlgn="base" latinLnBrk="0" hangingPunct="1">
                  <a:lnSpc>
                    <a:spcPct val="100000"/>
                  </a:lnSpc>
                  <a:spcBef>
                    <a:spcPct val="2000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ａ　組織体制の整備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ｂ　取扱規程等に基づく運用</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ｃ　取扱状況を確認する手段の整備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ｄ　</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漏えい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等事案に対応する体制等の整備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ｅ　取扱状況の把握及び安全管理措置の見直し</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grpSp>
      <p:grpSp>
        <p:nvGrpSpPr>
          <p:cNvPr id="46" name="グループ化 45"/>
          <p:cNvGrpSpPr/>
          <p:nvPr/>
        </p:nvGrpSpPr>
        <p:grpSpPr>
          <a:xfrm>
            <a:off x="23150" y="4369734"/>
            <a:ext cx="4924007" cy="1524951"/>
            <a:chOff x="4692637" y="2538791"/>
            <a:chExt cx="4924007" cy="1524951"/>
          </a:xfrm>
        </p:grpSpPr>
        <p:grpSp>
          <p:nvGrpSpPr>
            <p:cNvPr id="45" name="グループ化 44"/>
            <p:cNvGrpSpPr/>
            <p:nvPr/>
          </p:nvGrpSpPr>
          <p:grpSpPr>
            <a:xfrm>
              <a:off x="4990279" y="2538791"/>
              <a:ext cx="4620004" cy="1520764"/>
              <a:chOff x="4990279" y="2538791"/>
              <a:chExt cx="4620004" cy="1520764"/>
            </a:xfrm>
          </p:grpSpPr>
          <p:sp>
            <p:nvSpPr>
              <p:cNvPr id="13" name="正方形/長方形 12"/>
              <p:cNvSpPr/>
              <p:nvPr/>
            </p:nvSpPr>
            <p:spPr>
              <a:xfrm>
                <a:off x="4990279" y="2727555"/>
                <a:ext cx="4620004" cy="1332000"/>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20"/>
              <p:cNvSpPr>
                <a:spLocks noChangeArrowheads="1"/>
              </p:cNvSpPr>
              <p:nvPr/>
            </p:nvSpPr>
            <p:spPr bwMode="auto">
              <a:xfrm>
                <a:off x="4993486" y="2538791"/>
                <a:ext cx="2880000" cy="360000"/>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Ｅ　物理的安全管理措置</a:t>
                </a:r>
                <a:endParaRPr kumimoji="0" lang="en-US" altLang="ja-JP"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sp>
          <p:nvSpPr>
            <p:cNvPr id="39" name="コンテンツ プレースホルダー 2"/>
            <p:cNvSpPr txBox="1">
              <a:spLocks/>
            </p:cNvSpPr>
            <p:nvPr/>
          </p:nvSpPr>
          <p:spPr bwMode="auto">
            <a:xfrm>
              <a:off x="4692637" y="2803742"/>
              <a:ext cx="4924007" cy="1260000"/>
            </a:xfrm>
            <a:prstGeom prst="rect">
              <a:avLst/>
            </a:prstGeom>
            <a:noFill/>
            <a:ln w="6350" cap="flat" cmpd="sng" algn="ctr">
              <a:noFill/>
              <a:prstDash val="solid"/>
              <a:miter lim="800000"/>
              <a:headEnd/>
              <a:tailEnd/>
            </a:ln>
            <a:effectLst/>
          </p:spPr>
          <p:txBody>
            <a:bodyPr vert="horz" wrap="square" lIns="29250" tIns="20475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ａ</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特定個人情報等を取り扱う区域の管理</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ｂ</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機器及び電子媒体等の盗難等の防止</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ｃ</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電子媒体等の取扱いにおける漏えい等の防止</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個人番号の削除、機器及び電子媒体等の廃棄</a:t>
              </a:r>
            </a:p>
          </p:txBody>
        </p:sp>
      </p:grpSp>
      <p:grpSp>
        <p:nvGrpSpPr>
          <p:cNvPr id="50" name="グループ化 49"/>
          <p:cNvGrpSpPr/>
          <p:nvPr/>
        </p:nvGrpSpPr>
        <p:grpSpPr>
          <a:xfrm>
            <a:off x="4885498" y="2483717"/>
            <a:ext cx="4726502" cy="1491430"/>
            <a:chOff x="313006" y="4712032"/>
            <a:chExt cx="4726502" cy="1331231"/>
          </a:xfrm>
        </p:grpSpPr>
        <p:grpSp>
          <p:nvGrpSpPr>
            <p:cNvPr id="49" name="グループ化 48"/>
            <p:cNvGrpSpPr/>
            <p:nvPr/>
          </p:nvGrpSpPr>
          <p:grpSpPr>
            <a:xfrm>
              <a:off x="431508" y="4712032"/>
              <a:ext cx="4608000" cy="1306656"/>
              <a:chOff x="431508" y="4712032"/>
              <a:chExt cx="4608000" cy="1306656"/>
            </a:xfrm>
          </p:grpSpPr>
          <p:sp>
            <p:nvSpPr>
              <p:cNvPr id="14" name="正方形/長方形 13"/>
              <p:cNvSpPr/>
              <p:nvPr/>
            </p:nvSpPr>
            <p:spPr>
              <a:xfrm>
                <a:off x="431508" y="4861896"/>
                <a:ext cx="4608000" cy="1156792"/>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20"/>
              <p:cNvSpPr>
                <a:spLocks noChangeArrowheads="1"/>
              </p:cNvSpPr>
              <p:nvPr/>
            </p:nvSpPr>
            <p:spPr bwMode="auto">
              <a:xfrm>
                <a:off x="431806" y="4712032"/>
                <a:ext cx="2736000" cy="321331"/>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Ｄ　人的安全管理措置</a:t>
                </a:r>
                <a:endParaRPr kumimoji="0" lang="en-US" altLang="ja-JP"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sp>
          <p:nvSpPr>
            <p:cNvPr id="40" name="コンテンツ プレースホルダー 2"/>
            <p:cNvSpPr txBox="1">
              <a:spLocks/>
            </p:cNvSpPr>
            <p:nvPr/>
          </p:nvSpPr>
          <p:spPr bwMode="auto">
            <a:xfrm>
              <a:off x="313006" y="5053795"/>
              <a:ext cx="4241947" cy="989468"/>
            </a:xfrm>
            <a:prstGeom prst="rect">
              <a:avLst/>
            </a:prstGeom>
            <a:noFill/>
            <a:ln w="6350" cap="flat" cmpd="sng" algn="ctr">
              <a:noFill/>
              <a:prstDash val="solid"/>
              <a:miter lim="800000"/>
              <a:headEnd/>
              <a:tailEnd/>
            </a:ln>
            <a:effectLst/>
          </p:spPr>
          <p:txBody>
            <a:bodyPr vert="horz" wrap="square" lIns="0" tIns="14400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defTabSz="457200" rtl="0" eaLnBrk="0" fontAlgn="base" latinLnBrk="0" hangingPunct="1">
                <a:lnSpc>
                  <a:spcPts val="2031"/>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ａ　事務取扱担当者の監督</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ts val="2031"/>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ｂ　事務取扱担当者等の教育</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ts val="2031"/>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ｃ　法令・内部規程違反等に対する</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厳正</a:t>
              </a:r>
              <a:r>
                <a:rPr lang="ja-JP" altLang="en-US" sz="1400" dirty="0" smtClean="0">
                  <a:solidFill>
                    <a:prstClr val="black"/>
                  </a:solidFill>
                  <a:latin typeface="ＭＳ ゴシック" panose="020B0609070205080204" pitchFamily="49" charset="-128"/>
                  <a:ea typeface="ＭＳ ゴシック" panose="020B0609070205080204" pitchFamily="49" charset="-128"/>
                </a:rPr>
                <a:t>な</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対処</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grpSp>
        <p:nvGrpSpPr>
          <p:cNvPr id="48" name="グループ化 47"/>
          <p:cNvGrpSpPr/>
          <p:nvPr/>
        </p:nvGrpSpPr>
        <p:grpSpPr>
          <a:xfrm>
            <a:off x="4678637" y="4346282"/>
            <a:ext cx="4933363" cy="1557718"/>
            <a:chOff x="4638780" y="4590710"/>
            <a:chExt cx="4933363" cy="1557718"/>
          </a:xfrm>
        </p:grpSpPr>
        <p:sp>
          <p:nvSpPr>
            <p:cNvPr id="15" name="正方形/長方形 14"/>
            <p:cNvSpPr/>
            <p:nvPr/>
          </p:nvSpPr>
          <p:spPr>
            <a:xfrm>
              <a:off x="4964143" y="4816428"/>
              <a:ext cx="4608000" cy="1332000"/>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p:cNvSpPr>
              <a:spLocks noChangeArrowheads="1"/>
            </p:cNvSpPr>
            <p:nvPr/>
          </p:nvSpPr>
          <p:spPr bwMode="auto">
            <a:xfrm>
              <a:off x="4964143" y="4590710"/>
              <a:ext cx="2880000" cy="360000"/>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Ｆ　技術的安全管理措置</a:t>
              </a:r>
              <a:endParaRPr kumimoji="0" lang="en-US" altLang="ja-JP"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41" name="コンテンツ プレースホルダー 2"/>
            <p:cNvSpPr txBox="1">
              <a:spLocks/>
            </p:cNvSpPr>
            <p:nvPr/>
          </p:nvSpPr>
          <p:spPr bwMode="auto">
            <a:xfrm>
              <a:off x="4638780" y="4856674"/>
              <a:ext cx="4835101" cy="1207559"/>
            </a:xfrm>
            <a:prstGeom prst="rect">
              <a:avLst/>
            </a:prstGeom>
            <a:noFill/>
            <a:ln w="6350" cap="flat" cmpd="sng" algn="ctr">
              <a:noFill/>
              <a:prstDash val="solid"/>
              <a:miter lim="800000"/>
              <a:headEnd/>
              <a:tailEnd/>
            </a:ln>
            <a:effectLst/>
          </p:spPr>
          <p:txBody>
            <a:bodyPr vert="horz" wrap="square" lIns="29250" tIns="20475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ａ</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アクセス制御</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ｂ</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アクセス者の識別と認証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ｃ</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不正アクセス等による被害の防止等</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情報漏えい等の防止</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pic>
        <p:nvPicPr>
          <p:cNvPr id="42" name="Picture 5" descr="C:\Users\CS860673\AppData\Local\Microsoft\Windows\Temporary Internet Files\Content.IE5\IEW4V34L\MC9000709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275" y="4710680"/>
            <a:ext cx="588254" cy="56142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a:off x="8356450" y="4897640"/>
            <a:ext cx="967510" cy="731255"/>
            <a:chOff x="11164642" y="5274133"/>
            <a:chExt cx="998839" cy="754933"/>
          </a:xfrm>
        </p:grpSpPr>
        <p:pic>
          <p:nvPicPr>
            <p:cNvPr id="47" name="Picture 2" descr="C:\Users\CS733492\AppData\Local\Microsoft\Windows\Temporary Internet Files\Content.IE5\C0X2IR3E\MC90043264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8519" y="5274133"/>
              <a:ext cx="791042" cy="7549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roots\97_DLソース\_クリップアート\ネタ\ウィルス.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05818">
              <a:off x="11153798" y="5332780"/>
              <a:ext cx="269442" cy="24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roots\97_DLソース\_クリップアート\ネタ\ウィルス.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04844">
              <a:off x="11899701" y="5415727"/>
              <a:ext cx="263780" cy="2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3" descr="C:\Users\CS784324\AppData\Local\Microsoft\Windows\Temporary Internet Files\Content.IE5\K735BUWF\MC90044601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6255" y="2796314"/>
            <a:ext cx="744700" cy="649404"/>
          </a:xfrm>
          <a:prstGeom prst="rect">
            <a:avLst/>
          </a:prstGeom>
          <a:noFill/>
          <a:extLst>
            <a:ext uri="{909E8E84-426E-40DD-AFC4-6F175D3DCCD1}">
              <a14:hiddenFill xmlns:a14="http://schemas.microsoft.com/office/drawing/2010/main">
                <a:solidFill>
                  <a:srgbClr val="FFFFFF"/>
                </a:solidFill>
              </a14:hiddenFill>
            </a:ext>
          </a:extLst>
        </p:spPr>
      </p:pic>
      <p:sp>
        <p:nvSpPr>
          <p:cNvPr id="34"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23</a:t>
            </a:r>
          </a:p>
        </p:txBody>
      </p:sp>
      <p:sp>
        <p:nvSpPr>
          <p:cNvPr id="35" name="テキスト ボックス 20"/>
          <p:cNvSpPr>
            <a:spLocks noChangeArrowheads="1"/>
          </p:cNvSpPr>
          <p:nvPr/>
        </p:nvSpPr>
        <p:spPr bwMode="auto">
          <a:xfrm>
            <a:off x="323999" y="6026853"/>
            <a:ext cx="2628000" cy="374571"/>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lvl="0" defTabSz="914400">
              <a:defRPr/>
            </a:pPr>
            <a:r>
              <a:rPr kumimoji="0" lang="ja-JP" altLang="en-US" sz="16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Ｇ　</a:t>
            </a:r>
            <a:r>
              <a:rPr lang="ja-JP" altLang="en-US" sz="1600" kern="0" dirty="0" smtClean="0">
                <a:solidFill>
                  <a:prstClr val="black"/>
                </a:solidFill>
                <a:latin typeface="ＭＳ ゴシック" panose="020B0609070205080204" pitchFamily="49" charset="-128"/>
                <a:ea typeface="ＭＳ ゴシック" panose="020B0609070205080204" pitchFamily="49" charset="-128"/>
                <a:cs typeface="ＤＦ平成ゴシック体W5"/>
              </a:rPr>
              <a:t>外的環境の把握</a:t>
            </a:r>
            <a:r>
              <a:rPr lang="en-US" altLang="ja-JP" sz="1200" kern="0" baseline="44000" dirty="0">
                <a:solidFill>
                  <a:prstClr val="black"/>
                </a:solidFill>
                <a:latin typeface="ＭＳ ゴシック" panose="020B0609070205080204" pitchFamily="49" charset="-128"/>
                <a:ea typeface="ＭＳ ゴシック" panose="020B0609070205080204" pitchFamily="49" charset="-128"/>
                <a:cs typeface="ＤＦ平成ゴシック体W5"/>
              </a:rPr>
              <a:t>※</a:t>
            </a:r>
            <a:r>
              <a:rPr lang="ja-JP" altLang="en-US" sz="1200" kern="0" baseline="44000" dirty="0">
                <a:solidFill>
                  <a:prstClr val="black"/>
                </a:solidFill>
                <a:latin typeface="ＭＳ ゴシック" panose="020B0609070205080204" pitchFamily="49" charset="-128"/>
                <a:ea typeface="ＭＳ ゴシック" panose="020B0609070205080204" pitchFamily="49" charset="-128"/>
                <a:cs typeface="ＤＦ平成ゴシック体W5"/>
              </a:rPr>
              <a:t>２</a:t>
            </a:r>
            <a:r>
              <a:rPr lang="ja-JP" altLang="en-US" sz="1000" kern="0" baseline="44000" dirty="0">
                <a:solidFill>
                  <a:prstClr val="black"/>
                </a:solidFill>
                <a:latin typeface="ＭＳ ゴシック" panose="020B0609070205080204" pitchFamily="49" charset="-128"/>
                <a:ea typeface="ＭＳ ゴシック" panose="020B0609070205080204" pitchFamily="49" charset="-128"/>
                <a:cs typeface="ＤＦ平成ゴシック体W5"/>
              </a:rPr>
              <a:t> </a:t>
            </a:r>
            <a:endParaRPr kumimoji="0" lang="en-US" altLang="ja-JP" sz="1000" b="0" i="0" u="none" strike="noStrike" kern="0" cap="none" spc="0" normalizeH="0" baseline="4400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36" name="テキスト ボックス 35"/>
          <p:cNvSpPr txBox="1"/>
          <p:nvPr/>
        </p:nvSpPr>
        <p:spPr bwMode="auto">
          <a:xfrm>
            <a:off x="3240000" y="6050488"/>
            <a:ext cx="4122936" cy="468496"/>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050" dirty="0" smtClean="0">
                <a:latin typeface="ＭＳ ゴシック" panose="020B0609070205080204" pitchFamily="49" charset="-128"/>
                <a:ea typeface="ＭＳ ゴシック" panose="020B0609070205080204" pitchFamily="49" charset="-128"/>
              </a:rPr>
              <a:t>※2 </a:t>
            </a:r>
            <a:r>
              <a:rPr kumimoji="1" lang="ja-JP" altLang="en-US" sz="1050" dirty="0" smtClean="0">
                <a:latin typeface="ＭＳ ゴシック" panose="020B0609070205080204" pitchFamily="49" charset="-128"/>
                <a:ea typeface="ＭＳ ゴシック" panose="020B0609070205080204" pitchFamily="49" charset="-128"/>
              </a:rPr>
              <a:t>令和４年４月１日以降のガイドラインに追加される項目です</a:t>
            </a:r>
          </a:p>
        </p:txBody>
      </p:sp>
      <p:sp>
        <p:nvSpPr>
          <p:cNvPr id="37" name="テキスト ボックス 36"/>
          <p:cNvSpPr txBox="1"/>
          <p:nvPr/>
        </p:nvSpPr>
        <p:spPr bwMode="auto">
          <a:xfrm>
            <a:off x="3240000" y="5846874"/>
            <a:ext cx="4527042" cy="4895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050" dirty="0" smtClean="0">
                <a:latin typeface="ＭＳ ゴシック" panose="020B0609070205080204" pitchFamily="49" charset="-128"/>
                <a:ea typeface="ＭＳ ゴシック" panose="020B0609070205080204" pitchFamily="49" charset="-128"/>
              </a:rPr>
              <a:t>※1 </a:t>
            </a:r>
            <a:r>
              <a:rPr kumimoji="1" lang="ja-JP" altLang="en-US" sz="1050" dirty="0" smtClean="0">
                <a:latin typeface="ＭＳ ゴシック" panose="020B0609070205080204" pitchFamily="49" charset="-128"/>
                <a:ea typeface="ＭＳ ゴシック" panose="020B0609070205080204" pitchFamily="49" charset="-128"/>
              </a:rPr>
              <a:t>令和４年４月１日以降のガイド</a:t>
            </a:r>
            <a:r>
              <a:rPr kumimoji="1" lang="ja-JP" altLang="en-US" sz="1050" dirty="0">
                <a:latin typeface="ＭＳ ゴシック" panose="020B0609070205080204" pitchFamily="49" charset="-128"/>
                <a:ea typeface="ＭＳ ゴシック" panose="020B0609070205080204" pitchFamily="49" charset="-128"/>
              </a:rPr>
              <a:t>ライン</a:t>
            </a:r>
            <a:r>
              <a:rPr kumimoji="1" lang="ja-JP" altLang="en-US" sz="1050" dirty="0" smtClean="0">
                <a:latin typeface="ＭＳ ゴシック" panose="020B0609070205080204" pitchFamily="49" charset="-128"/>
                <a:ea typeface="ＭＳ ゴシック" panose="020B0609070205080204" pitchFamily="49" charset="-128"/>
              </a:rPr>
              <a:t>では「別添１」になります</a:t>
            </a:r>
          </a:p>
        </p:txBody>
      </p:sp>
      <p:sp>
        <p:nvSpPr>
          <p:cNvPr id="2" name="正方形/長方形 1"/>
          <p:cNvSpPr/>
          <p:nvPr/>
        </p:nvSpPr>
        <p:spPr>
          <a:xfrm>
            <a:off x="2383763" y="1574722"/>
            <a:ext cx="174242"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2547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a:t>
            </a: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７</a:t>
            </a: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　システム面における保護措置（概要）</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20044" y="1062294"/>
            <a:ext cx="900000" cy="1263831"/>
          </a:xfrm>
          <a:prstGeom prst="rect">
            <a:avLst/>
          </a:prstGeom>
        </p:spPr>
      </p:pic>
      <p:sp>
        <p:nvSpPr>
          <p:cNvPr id="8" name="テキスト ボックス 7"/>
          <p:cNvSpPr txBox="1"/>
          <p:nvPr/>
        </p:nvSpPr>
        <p:spPr>
          <a:xfrm>
            <a:off x="269018" y="2464630"/>
            <a:ext cx="3575248" cy="495108"/>
          </a:xfrm>
          <a:prstGeom prst="rect">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lIns="91406" tIns="108000" rIns="91406" bIns="108000" rtlCol="0">
            <a:spAutoFit/>
          </a:bodyPr>
          <a:lstStyle/>
          <a:p>
            <a:pPr algn="ctr"/>
            <a:r>
              <a:rPr lang="ja-JP" altLang="en-US" b="1" dirty="0" smtClean="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rPr>
              <a:t>システム面における保護措置</a:t>
            </a:r>
            <a:endParaRPr lang="en-US" altLang="ja-JP"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9" name="正方形/長方形 8"/>
          <p:cNvSpPr/>
          <p:nvPr/>
        </p:nvSpPr>
        <p:spPr>
          <a:xfrm>
            <a:off x="258859" y="3033522"/>
            <a:ext cx="9362661" cy="1939740"/>
          </a:xfrm>
          <a:prstGeom prst="rect">
            <a:avLst/>
          </a:prstGeom>
          <a:ln>
            <a:solidFill>
              <a:srgbClr val="009999"/>
            </a:solidFill>
          </a:ln>
        </p:spPr>
        <p:style>
          <a:lnRef idx="2">
            <a:schemeClr val="accent5"/>
          </a:lnRef>
          <a:fillRef idx="1">
            <a:schemeClr val="lt1"/>
          </a:fillRef>
          <a:effectRef idx="0">
            <a:schemeClr val="accent5"/>
          </a:effectRef>
          <a:fontRef idx="minor">
            <a:schemeClr val="dk1"/>
          </a:fontRef>
        </p:style>
        <p:txBody>
          <a:bodyPr rtlCol="0" anchor="ctr"/>
          <a:lstStyle/>
          <a:p>
            <a:pPr marL="315913" indent="-138113">
              <a:lnSpc>
                <a:spcPct val="150000"/>
              </a:lnSpc>
              <a:buFont typeface="+mj-ea"/>
              <a:buAutoNum type="circleNumDbPlain"/>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個人情報を一元的に管理せず分散して管理</a:t>
            </a:r>
            <a:endParaRPr lang="en-US" altLang="ja-JP" sz="1600" dirty="0" smtClean="0">
              <a:solidFill>
                <a:schemeClr val="tx1"/>
              </a:solidFill>
              <a:latin typeface="ＭＳ Ｐゴシック" panose="020B0600070205080204" pitchFamily="50" charset="-128"/>
              <a:ea typeface="ＭＳ Ｐゴシック" panose="020B0600070205080204" pitchFamily="50" charset="-128"/>
            </a:endParaRPr>
          </a:p>
          <a:p>
            <a:pPr marL="315913" indent="-138113">
              <a:lnSpc>
                <a:spcPct val="150000"/>
              </a:lnSpc>
              <a:buFont typeface="+mj-ea"/>
              <a:buAutoNum type="circleNumDbPlain"/>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マイナンバーを直接用いず、各機関ごと異なる符号を使用した情報連携</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315913" indent="-138113">
              <a:lnSpc>
                <a:spcPct val="150000"/>
              </a:lnSpc>
              <a:buFont typeface="+mj-ea"/>
              <a:buAutoNum type="circleNumDbPlain"/>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アクセス制御により、アクセスできる人の制限・管理</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315913" indent="-138113">
              <a:lnSpc>
                <a:spcPct val="150000"/>
              </a:lnSpc>
              <a:buFont typeface="+mj-ea"/>
              <a:buAutoNum type="circleNumDbPlain"/>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情報を通信する際の通信の暗号化</a:t>
            </a:r>
            <a:r>
              <a:rPr lang="ja-JP" altLang="en-US" sz="1600" b="1" dirty="0">
                <a:solidFill>
                  <a:prstClr val="black"/>
                </a:solidFill>
                <a:latin typeface="ＭＳ Ｐゴシック" panose="020B0600070205080204" pitchFamily="50" charset="-128"/>
                <a:ea typeface="ＭＳ Ｐゴシック" panose="020B0600070205080204" pitchFamily="50" charset="-128"/>
              </a:rPr>
              <a:t>　</a:t>
            </a:r>
          </a:p>
        </p:txBody>
      </p:sp>
      <p:pic>
        <p:nvPicPr>
          <p:cNvPr id="22" name="Picture 23"/>
          <p:cNvPicPr>
            <a:picLocks noChangeAspect="1" noChangeArrowheads="1"/>
          </p:cNvPicPr>
          <p:nvPr/>
        </p:nvPicPr>
        <p:blipFill>
          <a:blip r:embed="rId4" cstate="print"/>
          <a:srcRect/>
          <a:stretch>
            <a:fillRect/>
          </a:stretch>
        </p:blipFill>
        <p:spPr bwMode="auto">
          <a:xfrm>
            <a:off x="1523640" y="5337797"/>
            <a:ext cx="904547" cy="1268760"/>
          </a:xfrm>
          <a:prstGeom prst="rect">
            <a:avLst/>
          </a:prstGeom>
          <a:noFill/>
          <a:ln w="9525">
            <a:noFill/>
            <a:miter lim="800000"/>
            <a:headEnd/>
            <a:tailEnd/>
          </a:ln>
        </p:spPr>
      </p:pic>
      <p:pic>
        <p:nvPicPr>
          <p:cNvPr id="23" name="Picture 18" descr="malicious user_s"/>
          <p:cNvPicPr>
            <a:picLocks noChangeAspect="1" noChangeArrowheads="1"/>
          </p:cNvPicPr>
          <p:nvPr/>
        </p:nvPicPr>
        <p:blipFill>
          <a:blip r:embed="rId5" cstate="print"/>
          <a:srcRect/>
          <a:stretch>
            <a:fillRect/>
          </a:stretch>
        </p:blipFill>
        <p:spPr bwMode="auto">
          <a:xfrm>
            <a:off x="2912073" y="5560119"/>
            <a:ext cx="906793" cy="842022"/>
          </a:xfrm>
          <a:prstGeom prst="rect">
            <a:avLst/>
          </a:prstGeom>
          <a:noFill/>
          <a:ln w="9525">
            <a:noFill/>
            <a:miter lim="800000"/>
            <a:headEnd/>
            <a:tailEnd/>
          </a:ln>
        </p:spPr>
      </p:pic>
      <p:pic>
        <p:nvPicPr>
          <p:cNvPr id="24" name="図 23" descr="MH900433927.JPG"/>
          <p:cNvPicPr>
            <a:picLocks noChangeAspect="1"/>
          </p:cNvPicPr>
          <p:nvPr/>
        </p:nvPicPr>
        <p:blipFill rotWithShape="1">
          <a:blip r:embed="rId6" cstate="print"/>
          <a:srcRect l="23331" t="22885" r="21830" b="21030"/>
          <a:stretch/>
        </p:blipFill>
        <p:spPr>
          <a:xfrm>
            <a:off x="5210394" y="5751684"/>
            <a:ext cx="819640" cy="838269"/>
          </a:xfrm>
          <a:prstGeom prst="rect">
            <a:avLst/>
          </a:prstGeom>
        </p:spPr>
      </p:pic>
      <p:pic>
        <p:nvPicPr>
          <p:cNvPr id="25" name="図 24" descr="MH900433927.JPG"/>
          <p:cNvPicPr>
            <a:picLocks noChangeAspect="1"/>
          </p:cNvPicPr>
          <p:nvPr/>
        </p:nvPicPr>
        <p:blipFill rotWithShape="1">
          <a:blip r:embed="rId6" cstate="print"/>
          <a:srcRect l="23331" t="22885" r="21830" b="21030"/>
          <a:stretch/>
        </p:blipFill>
        <p:spPr>
          <a:xfrm>
            <a:off x="5834536" y="5271500"/>
            <a:ext cx="791937" cy="809936"/>
          </a:xfrm>
          <a:prstGeom prst="rect">
            <a:avLst/>
          </a:prstGeom>
        </p:spPr>
      </p:pic>
      <p:pic>
        <p:nvPicPr>
          <p:cNvPr id="26" name="図 25" descr="MH900433927.JPG"/>
          <p:cNvPicPr>
            <a:picLocks noChangeAspect="1"/>
          </p:cNvPicPr>
          <p:nvPr/>
        </p:nvPicPr>
        <p:blipFill rotWithShape="1">
          <a:blip r:embed="rId6" cstate="print"/>
          <a:srcRect l="23331" t="22885" r="21830" b="21030"/>
          <a:stretch/>
        </p:blipFill>
        <p:spPr>
          <a:xfrm>
            <a:off x="7670946" y="5719517"/>
            <a:ext cx="765809" cy="783215"/>
          </a:xfrm>
          <a:prstGeom prst="rect">
            <a:avLst/>
          </a:prstGeom>
        </p:spPr>
      </p:pic>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1029" y="5164334"/>
            <a:ext cx="1590528" cy="1463286"/>
          </a:xfrm>
          <a:prstGeom prst="rect">
            <a:avLst/>
          </a:prstGeom>
          <a:noFill/>
          <a:extLst>
            <a:ext uri="{909E8E84-426E-40DD-AFC4-6F175D3DCCD1}">
              <a14:hiddenFill xmlns:a14="http://schemas.microsoft.com/office/drawing/2010/main">
                <a:solidFill>
                  <a:srgbClr val="FFFFFF"/>
                </a:solidFill>
              </a14:hiddenFill>
            </a:ext>
          </a:extLst>
        </p:spPr>
      </p:pic>
      <p:sp>
        <p:nvSpPr>
          <p:cNvPr id="29" name="四角形吹き出し 28"/>
          <p:cNvSpPr/>
          <p:nvPr/>
        </p:nvSpPr>
        <p:spPr>
          <a:xfrm>
            <a:off x="276246" y="1442547"/>
            <a:ext cx="7555312" cy="756000"/>
          </a:xfrm>
          <a:prstGeom prst="wedgeRectCallout">
            <a:avLst>
              <a:gd name="adj1" fmla="val 63331"/>
              <a:gd name="adj2" fmla="val 2097"/>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lang="ja-JP" altLang="en-US" sz="1600" dirty="0"/>
              <a:t>特定個人情報の漏えい</a:t>
            </a:r>
            <a:r>
              <a:rPr lang="ja-JP" altLang="en-US" sz="1600" dirty="0" smtClean="0"/>
              <a:t>、滅失、毀損等を</a:t>
            </a:r>
            <a:r>
              <a:rPr lang="ja-JP" altLang="en-US" sz="1600" dirty="0"/>
              <a:t>防ぐために、システム面</a:t>
            </a:r>
            <a:r>
              <a:rPr kumimoji="1" lang="ja-JP" altLang="en-US" sz="1600" dirty="0"/>
              <a:t>に</a:t>
            </a:r>
            <a:r>
              <a:rPr kumimoji="1" lang="ja-JP" altLang="en-US" sz="1600" dirty="0" smtClean="0"/>
              <a:t>おいても各種</a:t>
            </a:r>
            <a:r>
              <a:rPr kumimoji="1" lang="ja-JP" altLang="en-US" sz="1600" dirty="0"/>
              <a:t>の保護措置が講じられています。</a:t>
            </a:r>
          </a:p>
        </p:txBody>
      </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24</a:t>
            </a:r>
          </a:p>
        </p:txBody>
      </p:sp>
    </p:spTree>
    <p:extLst>
      <p:ext uri="{BB962C8B-B14F-4D97-AF65-F5344CB8AC3E}">
        <p14:creationId xmlns:p14="http://schemas.microsoft.com/office/powerpoint/2010/main" val="2265652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060786" y="2435977"/>
            <a:ext cx="3954434" cy="3791225"/>
            <a:chOff x="5060786" y="2435977"/>
            <a:chExt cx="3954434" cy="3791225"/>
          </a:xfrm>
        </p:grpSpPr>
        <p:sp>
          <p:nvSpPr>
            <p:cNvPr id="9" name="正方形/長方形 8"/>
            <p:cNvSpPr/>
            <p:nvPr/>
          </p:nvSpPr>
          <p:spPr>
            <a:xfrm>
              <a:off x="5060786" y="2435977"/>
              <a:ext cx="3954432" cy="3744912"/>
            </a:xfrm>
            <a:prstGeom prst="rect">
              <a:avLst/>
            </a:prstGeom>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1" name="図表 10"/>
            <p:cNvGraphicFramePr/>
            <p:nvPr>
              <p:extLst>
                <p:ext uri="{D42A27DB-BD31-4B8C-83A1-F6EECF244321}">
                  <p14:modId xmlns:p14="http://schemas.microsoft.com/office/powerpoint/2010/main" val="3941176589"/>
                </p:ext>
              </p:extLst>
            </p:nvPr>
          </p:nvGraphicFramePr>
          <p:xfrm>
            <a:off x="5135429" y="2592909"/>
            <a:ext cx="3879791" cy="363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3" name="正方形/長方形 32"/>
          <p:cNvSpPr/>
          <p:nvPr/>
        </p:nvSpPr>
        <p:spPr>
          <a:xfrm>
            <a:off x="6108700" y="4380145"/>
            <a:ext cx="1667898" cy="268571"/>
          </a:xfrm>
          <a:prstGeom prst="rect">
            <a:avLst/>
          </a:prstGeom>
          <a:ln w="6350">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23" dirty="0" smtClean="0">
                <a:solidFill>
                  <a:prstClr val="black"/>
                </a:solidFill>
                <a:latin typeface="Calibri"/>
                <a:ea typeface="ＭＳ Ｐゴシック" panose="020B0600070205080204" pitchFamily="50" charset="-128"/>
              </a:rPr>
              <a:t>暗号化・符号を利用</a:t>
            </a:r>
            <a:endParaRPr kumimoji="0"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3"/>
          <p:cNvPicPr>
            <a:picLocks noChangeAspect="1" noChangeArrowheads="1"/>
          </p:cNvPicPr>
          <p:nvPr/>
        </p:nvPicPr>
        <p:blipFill>
          <a:blip r:embed="rId8" cstate="print"/>
          <a:srcRect/>
          <a:stretch>
            <a:fillRect/>
          </a:stretch>
        </p:blipFill>
        <p:spPr bwMode="auto">
          <a:xfrm>
            <a:off x="181089" y="5537925"/>
            <a:ext cx="702308" cy="985089"/>
          </a:xfrm>
          <a:prstGeom prst="rect">
            <a:avLst/>
          </a:prstGeom>
          <a:noFill/>
          <a:ln w="9525">
            <a:noFill/>
            <a:miter lim="800000"/>
            <a:headEnd/>
            <a:tailEnd/>
          </a:ln>
        </p:spPr>
      </p:pic>
      <p:sp>
        <p:nvSpPr>
          <p:cNvPr id="13" name="角丸四角形 12"/>
          <p:cNvSpPr/>
          <p:nvPr/>
        </p:nvSpPr>
        <p:spPr>
          <a:xfrm>
            <a:off x="258858" y="30600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第２節　マイナンバー制度の安全対策</a:t>
            </a:r>
            <a:endParaRPr kumimoji="1" lang="ja-JP" altLang="en-US" sz="1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２－８　システム面における保護措置（分散管理・暗号化・符号利用）</a:t>
            </a:r>
            <a:endParaRPr kumimoji="0" lang="ja-JP" altLang="en-US" sz="1800" b="0" i="0" u="none" strike="noStrike" kern="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pic>
        <p:nvPicPr>
          <p:cNvPr id="7" name="図 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820276" y="1118146"/>
            <a:ext cx="900000" cy="1263830"/>
          </a:xfrm>
          <a:prstGeom prst="rect">
            <a:avLst/>
          </a:prstGeom>
        </p:spPr>
      </p:pic>
      <p:sp>
        <p:nvSpPr>
          <p:cNvPr id="10" name="正方形/長方形 9"/>
          <p:cNvSpPr/>
          <p:nvPr/>
        </p:nvSpPr>
        <p:spPr>
          <a:xfrm>
            <a:off x="941785" y="2435977"/>
            <a:ext cx="3954432" cy="374491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2" name="図表 11"/>
          <p:cNvGraphicFramePr/>
          <p:nvPr>
            <p:extLst/>
          </p:nvPr>
        </p:nvGraphicFramePr>
        <p:xfrm>
          <a:off x="941785" y="2787372"/>
          <a:ext cx="3954432" cy="34972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ドーナツ 13"/>
          <p:cNvSpPr/>
          <p:nvPr/>
        </p:nvSpPr>
        <p:spPr>
          <a:xfrm>
            <a:off x="5135018" y="2718003"/>
            <a:ext cx="1199074" cy="1171607"/>
          </a:xfrm>
          <a:prstGeom prst="donut">
            <a:avLst>
              <a:gd name="adj" fmla="val 2032"/>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1232235" y="2268000"/>
            <a:ext cx="3373532" cy="324000"/>
          </a:xfrm>
          <a:prstGeom prst="roundRect">
            <a:avLst>
              <a:gd name="adj" fmla="val 25597"/>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3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一元管理</a:t>
            </a:r>
          </a:p>
        </p:txBody>
      </p:sp>
      <p:sp>
        <p:nvSpPr>
          <p:cNvPr id="16" name="角丸四角形 15"/>
          <p:cNvSpPr/>
          <p:nvPr/>
        </p:nvSpPr>
        <p:spPr>
          <a:xfrm>
            <a:off x="5365727" y="2268000"/>
            <a:ext cx="3373532" cy="324000"/>
          </a:xfrm>
          <a:prstGeom prst="roundRect">
            <a:avLst>
              <a:gd name="adj" fmla="val 25597"/>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3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分散管理</a:t>
            </a:r>
          </a:p>
        </p:txBody>
      </p:sp>
      <p:cxnSp>
        <p:nvCxnSpPr>
          <p:cNvPr id="18" name="直線矢印コネクタ 17"/>
          <p:cNvCxnSpPr/>
          <p:nvPr/>
        </p:nvCxnSpPr>
        <p:spPr>
          <a:xfrm flipH="1">
            <a:off x="6806553" y="3770634"/>
            <a:ext cx="2" cy="1346092"/>
          </a:xfrm>
          <a:prstGeom prst="straightConnector1">
            <a:avLst/>
          </a:prstGeom>
          <a:ln>
            <a:solidFill>
              <a:srgbClr val="7030A0"/>
            </a:solidFill>
            <a:tailEnd type="arrow"/>
          </a:ln>
        </p:spPr>
        <p:style>
          <a:lnRef idx="2">
            <a:schemeClr val="accent5"/>
          </a:lnRef>
          <a:fillRef idx="0">
            <a:schemeClr val="accent5"/>
          </a:fillRef>
          <a:effectRef idx="1">
            <a:schemeClr val="accent5"/>
          </a:effectRef>
          <a:fontRef idx="minor">
            <a:schemeClr val="tx1"/>
          </a:fontRef>
        </p:style>
      </p:cxnSp>
      <p:cxnSp>
        <p:nvCxnSpPr>
          <p:cNvPr id="19" name="直線矢印コネクタ 18"/>
          <p:cNvCxnSpPr/>
          <p:nvPr/>
        </p:nvCxnSpPr>
        <p:spPr>
          <a:xfrm flipV="1">
            <a:off x="7395381" y="3770635"/>
            <a:ext cx="1" cy="1699150"/>
          </a:xfrm>
          <a:prstGeom prst="straightConnector1">
            <a:avLst/>
          </a:prstGeom>
          <a:ln>
            <a:solidFill>
              <a:srgbClr val="7030A0"/>
            </a:solidFill>
            <a:prstDash val="solid"/>
            <a:tailEnd type="arrow"/>
          </a:ln>
        </p:spPr>
        <p:style>
          <a:lnRef idx="2">
            <a:schemeClr val="accent5"/>
          </a:lnRef>
          <a:fillRef idx="0">
            <a:schemeClr val="accent5"/>
          </a:fillRef>
          <a:effectRef idx="1">
            <a:schemeClr val="accent5"/>
          </a:effectRef>
          <a:fontRef idx="minor">
            <a:schemeClr val="tx1"/>
          </a:fontRef>
        </p:style>
      </p:cxnSp>
      <p:sp>
        <p:nvSpPr>
          <p:cNvPr id="20" name="正方形/長方形 19"/>
          <p:cNvSpPr/>
          <p:nvPr/>
        </p:nvSpPr>
        <p:spPr>
          <a:xfrm>
            <a:off x="6617115" y="3477498"/>
            <a:ext cx="881104" cy="22936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地方税情報</a:t>
            </a:r>
            <a:endParaRPr kumimoji="0"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7156565" y="4819960"/>
            <a:ext cx="477606" cy="235410"/>
          </a:xfrm>
          <a:prstGeom prst="rect">
            <a:avLst/>
          </a:prstGeom>
          <a:ln>
            <a:solidFill>
              <a:srgbClr val="7030A0"/>
            </a:solidFill>
            <a:prstDash val="solid"/>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照会</a:t>
            </a:r>
          </a:p>
        </p:txBody>
      </p:sp>
      <p:sp>
        <p:nvSpPr>
          <p:cNvPr id="22" name="正方形/長方形 21"/>
          <p:cNvSpPr/>
          <p:nvPr/>
        </p:nvSpPr>
        <p:spPr>
          <a:xfrm>
            <a:off x="6567752" y="3889610"/>
            <a:ext cx="477606" cy="230341"/>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提供</a:t>
            </a:r>
          </a:p>
        </p:txBody>
      </p:sp>
      <p:sp>
        <p:nvSpPr>
          <p:cNvPr id="23" name="正方形/長方形 22"/>
          <p:cNvSpPr/>
          <p:nvPr/>
        </p:nvSpPr>
        <p:spPr>
          <a:xfrm>
            <a:off x="6369896" y="5178105"/>
            <a:ext cx="873318" cy="245423"/>
          </a:xfrm>
          <a:prstGeom prst="rect">
            <a:avLst/>
          </a:prstGeom>
          <a:ln>
            <a:solidFill>
              <a:srgbClr val="7030A0"/>
            </a:solidFill>
            <a:prstDash val="dash"/>
          </a:ln>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地方税情報</a:t>
            </a:r>
            <a:endParaRPr kumimoji="0"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2204700" y="4089773"/>
            <a:ext cx="1462316" cy="8268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75"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共通データベース</a:t>
            </a:r>
            <a:endParaRPr kumimoji="0" lang="en-US" altLang="ja-JP" sz="187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（情報の集約・管理）</a:t>
            </a:r>
            <a:endParaRPr kumimoji="0" lang="ja-JP" altLang="en-US" sz="136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乗算記号 24"/>
          <p:cNvSpPr/>
          <p:nvPr/>
        </p:nvSpPr>
        <p:spPr>
          <a:xfrm>
            <a:off x="562147" y="2379120"/>
            <a:ext cx="1929864" cy="1649661"/>
          </a:xfrm>
          <a:prstGeom prst="mathMultiply">
            <a:avLst>
              <a:gd name="adj1" fmla="val 1417"/>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bwMode="auto">
          <a:xfrm>
            <a:off x="5225794" y="3029429"/>
            <a:ext cx="1010986" cy="39506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marR="0" lvl="0" indent="-266700" algn="ctr" defTabSz="457200" rtl="0" eaLnBrk="0" fontAlgn="auto" latinLnBrk="0" hangingPunct="0">
              <a:lnSpc>
                <a:spcPts val="24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CCFF"/>
                </a:solidFill>
                <a:effectLst/>
                <a:uLnTx/>
                <a:uFillTx/>
                <a:latin typeface="ＭＳ ゴシック" panose="020B0609070205080204" pitchFamily="49" charset="-128"/>
                <a:ea typeface="ＭＳ ゴシック" panose="020B0609070205080204" pitchFamily="49" charset="-128"/>
                <a:cs typeface="+mn-cs"/>
              </a:rPr>
              <a:t>採 用</a:t>
            </a:r>
          </a:p>
        </p:txBody>
      </p:sp>
      <p:sp>
        <p:nvSpPr>
          <p:cNvPr id="31" name="四角形吹き出し 30"/>
          <p:cNvSpPr/>
          <p:nvPr/>
        </p:nvSpPr>
        <p:spPr>
          <a:xfrm>
            <a:off x="269018" y="1421771"/>
            <a:ext cx="7821686" cy="756000"/>
          </a:xfrm>
          <a:prstGeom prst="wedgeRectCallout">
            <a:avLst>
              <a:gd name="adj1" fmla="val 59648"/>
              <a:gd name="adj2" fmla="val 15730"/>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a:defRPr/>
            </a:pPr>
            <a:r>
              <a:rPr kumimoji="1" lang="ja-JP" altLang="en-US" sz="1600" dirty="0">
                <a:solidFill>
                  <a:prstClr val="black"/>
                </a:solidFill>
                <a:latin typeface="ＭＳ Ｐゴシック" panose="020B0600070205080204" pitchFamily="50" charset="-128"/>
              </a:rPr>
              <a:t>個人情報を同一のデータベース等により一元的に管理せず、</a:t>
            </a:r>
            <a:r>
              <a:rPr kumimoji="1" lang="ja-JP" altLang="en-US" sz="1600" dirty="0" smtClean="0">
                <a:solidFill>
                  <a:prstClr val="black"/>
                </a:solidFill>
                <a:latin typeface="ＭＳ Ｐゴシック" panose="020B0600070205080204" pitchFamily="50" charset="-128"/>
              </a:rPr>
              <a:t>各情報の保有機関それぞれ</a:t>
            </a:r>
            <a:r>
              <a:rPr kumimoji="1" lang="ja-JP" altLang="en-US" sz="1600" dirty="0">
                <a:solidFill>
                  <a:prstClr val="black"/>
                </a:solidFill>
                <a:latin typeface="ＭＳ Ｐゴシック" panose="020B0600070205080204" pitchFamily="50" charset="-128"/>
              </a:rPr>
              <a:t>に分散して管理しています。</a:t>
            </a:r>
          </a:p>
        </p:txBody>
      </p:sp>
      <p:sp>
        <p:nvSpPr>
          <p:cNvPr id="2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25</a:t>
            </a:r>
          </a:p>
        </p:txBody>
      </p:sp>
      <p:sp>
        <p:nvSpPr>
          <p:cNvPr id="25" name="角丸四角形吹き出し 24"/>
          <p:cNvSpPr/>
          <p:nvPr/>
        </p:nvSpPr>
        <p:spPr>
          <a:xfrm>
            <a:off x="7984181" y="4208196"/>
            <a:ext cx="1619863" cy="441863"/>
          </a:xfrm>
          <a:prstGeom prst="wedgeRoundRectCallout">
            <a:avLst>
              <a:gd name="adj1" fmla="val -86535"/>
              <a:gd name="adj2" fmla="val 48896"/>
              <a:gd name="adj3" fmla="val 16667"/>
            </a:avLst>
          </a:prstGeom>
        </p:spPr>
        <p:style>
          <a:lnRef idx="1">
            <a:schemeClr val="accent4"/>
          </a:lnRef>
          <a:fillRef idx="2">
            <a:schemeClr val="accent4"/>
          </a:fillRef>
          <a:effectRef idx="1">
            <a:schemeClr val="accent4"/>
          </a:effectRef>
          <a:fontRef idx="minor">
            <a:schemeClr val="dk1"/>
          </a:fontRef>
        </p:style>
        <p:txBody>
          <a:bodyPr rIns="66462" rtlCol="0" anchor="ctr"/>
          <a:lstStyle/>
          <a:p>
            <a:r>
              <a:rPr lang="ja-JP" altLang="en-US" sz="1023" dirty="0" smtClean="0">
                <a:solidFill>
                  <a:prstClr val="black"/>
                </a:solidFill>
                <a:latin typeface="Calibri"/>
                <a:ea typeface="ＭＳ Ｐゴシック" panose="020B0600070205080204" pitchFamily="50" charset="-128"/>
              </a:rPr>
              <a:t>情報提供ネットワーク</a:t>
            </a:r>
            <a:endParaRPr lang="en-US" altLang="ja-JP" sz="1023" dirty="0" smtClean="0">
              <a:solidFill>
                <a:prstClr val="black"/>
              </a:solidFill>
              <a:latin typeface="Calibri"/>
              <a:ea typeface="ＭＳ Ｐゴシック" panose="020B0600070205080204" pitchFamily="50" charset="-128"/>
            </a:endParaRPr>
          </a:p>
          <a:p>
            <a:r>
              <a:rPr lang="ja-JP" altLang="en-US" sz="1023" dirty="0" smtClean="0">
                <a:solidFill>
                  <a:prstClr val="black"/>
                </a:solidFill>
                <a:latin typeface="Calibri"/>
                <a:ea typeface="ＭＳ Ｐゴシック" panose="020B0600070205080204" pitchFamily="50" charset="-128"/>
              </a:rPr>
              <a:t>システムを介してやりとり</a:t>
            </a:r>
            <a:endParaRPr lang="ja-JP" altLang="en-US" sz="1023" dirty="0">
              <a:solidFill>
                <a:prstClr val="black"/>
              </a:solidFill>
              <a:latin typeface="Calibri"/>
              <a:ea typeface="ＭＳ Ｐゴシック" panose="020B0600070205080204" pitchFamily="50" charset="-128"/>
            </a:endParaRPr>
          </a:p>
        </p:txBody>
      </p:sp>
      <p:sp>
        <p:nvSpPr>
          <p:cNvPr id="32" name="角丸四角形吹き出し 31"/>
          <p:cNvSpPr/>
          <p:nvPr/>
        </p:nvSpPr>
        <p:spPr>
          <a:xfrm>
            <a:off x="7981282" y="4213537"/>
            <a:ext cx="1619863" cy="441863"/>
          </a:xfrm>
          <a:prstGeom prst="wedgeRoundRectCallout">
            <a:avLst>
              <a:gd name="adj1" fmla="val -122332"/>
              <a:gd name="adj2" fmla="val -41957"/>
              <a:gd name="adj3" fmla="val 16667"/>
            </a:avLst>
          </a:prstGeom>
        </p:spPr>
        <p:style>
          <a:lnRef idx="1">
            <a:schemeClr val="accent4"/>
          </a:lnRef>
          <a:fillRef idx="2">
            <a:schemeClr val="accent4"/>
          </a:fillRef>
          <a:effectRef idx="1">
            <a:schemeClr val="accent4"/>
          </a:effectRef>
          <a:fontRef idx="minor">
            <a:schemeClr val="dk1"/>
          </a:fontRef>
        </p:style>
        <p:txBody>
          <a:bodyPr rIns="66462" rtlCol="0" anchor="ctr"/>
          <a:lstStyle/>
          <a:p>
            <a:r>
              <a:rPr lang="ja-JP" altLang="en-US" sz="1023" dirty="0" smtClean="0">
                <a:solidFill>
                  <a:prstClr val="black"/>
                </a:solidFill>
                <a:latin typeface="Calibri"/>
                <a:ea typeface="ＭＳ Ｐゴシック" panose="020B0600070205080204" pitchFamily="50" charset="-128"/>
              </a:rPr>
              <a:t>情報提供ネットワーク</a:t>
            </a:r>
            <a:endParaRPr lang="en-US" altLang="ja-JP" sz="1023" dirty="0" smtClean="0">
              <a:solidFill>
                <a:prstClr val="black"/>
              </a:solidFill>
              <a:latin typeface="Calibri"/>
              <a:ea typeface="ＭＳ Ｐゴシック" panose="020B0600070205080204" pitchFamily="50" charset="-128"/>
            </a:endParaRPr>
          </a:p>
          <a:p>
            <a:r>
              <a:rPr lang="ja-JP" altLang="en-US" sz="1023" dirty="0" smtClean="0">
                <a:solidFill>
                  <a:prstClr val="black"/>
                </a:solidFill>
                <a:latin typeface="Calibri"/>
                <a:ea typeface="ＭＳ Ｐゴシック" panose="020B0600070205080204" pitchFamily="50" charset="-128"/>
              </a:rPr>
              <a:t>システムを介してやりとり</a:t>
            </a:r>
            <a:endParaRPr lang="ja-JP" altLang="en-US" sz="1023" dirty="0">
              <a:solidFill>
                <a:prstClr val="black"/>
              </a:solidFill>
              <a:latin typeface="Calibri"/>
              <a:ea typeface="ＭＳ Ｐゴシック" panose="020B0600070205080204" pitchFamily="50" charset="-128"/>
            </a:endParaRPr>
          </a:p>
        </p:txBody>
      </p:sp>
      <p:sp>
        <p:nvSpPr>
          <p:cNvPr id="34" name="テキスト ボックス 33"/>
          <p:cNvSpPr txBox="1"/>
          <p:nvPr/>
        </p:nvSpPr>
        <p:spPr>
          <a:xfrm>
            <a:off x="729580" y="6159398"/>
            <a:ext cx="8604920" cy="577081"/>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smtClean="0">
                <a:ln>
                  <a:noFill/>
                </a:ln>
                <a:solidFill>
                  <a:prstClr val="black"/>
                </a:solidFill>
                <a:effectLst/>
                <a:uLnTx/>
                <a:uFillTx/>
                <a:latin typeface="+mj-ea"/>
                <a:ea typeface="+mj-ea"/>
                <a:cs typeface="+mn-cs"/>
              </a:rPr>
              <a:t>※</a:t>
            </a:r>
            <a:r>
              <a:rPr kumimoji="1" lang="ja-JP" altLang="en-US" sz="1050" b="0" i="0" u="none" strike="noStrike" kern="0" cap="none" spc="0" normalizeH="0" baseline="0" noProof="0" dirty="0" smtClean="0">
                <a:ln>
                  <a:noFill/>
                </a:ln>
                <a:solidFill>
                  <a:prstClr val="black"/>
                </a:solidFill>
                <a:effectLst/>
                <a:uLnTx/>
                <a:uFillTx/>
                <a:latin typeface="+mj-ea"/>
                <a:ea typeface="+mj-ea"/>
                <a:cs typeface="+mn-cs"/>
              </a:rPr>
              <a:t>情報提供ネットワークシステムでの符号を利用した情報連携の詳細については、以下の政府ＣＩＯポータル掲載資料を参考にしてください。</a:t>
            </a:r>
            <a:endParaRPr kumimoji="1" lang="en-US" altLang="ja-JP" sz="1050" b="0" i="0" u="none" strike="noStrike" kern="0" cap="none" spc="0" normalizeH="0" baseline="0" noProof="0" dirty="0" smtClean="0">
              <a:ln>
                <a:noFill/>
              </a:ln>
              <a:solidFill>
                <a:prstClr val="black"/>
              </a:solidFill>
              <a:effectLst/>
              <a:uLnTx/>
              <a:uFillTx/>
              <a:latin typeface="+mj-ea"/>
              <a:ea typeface="+mj-ea"/>
              <a:cs typeface="+mn-cs"/>
            </a:endParaRPr>
          </a:p>
          <a:p>
            <a:pPr lvl="0" defTabSz="914400">
              <a:lnSpc>
                <a:spcPct val="150000"/>
              </a:lnSpc>
              <a:defRPr/>
            </a:pPr>
            <a:r>
              <a:rPr kumimoji="1" lang="ja-JP" altLang="en-US" sz="1050" kern="0" dirty="0" smtClean="0">
                <a:solidFill>
                  <a:prstClr val="black"/>
                </a:solidFill>
                <a:latin typeface="+mj-ea"/>
                <a:ea typeface="+mj-ea"/>
              </a:rPr>
              <a:t>（</a:t>
            </a:r>
            <a:r>
              <a:rPr kumimoji="1" lang="en-US" altLang="ja-JP" sz="1050" kern="0" dirty="0" smtClean="0">
                <a:solidFill>
                  <a:prstClr val="black"/>
                </a:solidFill>
                <a:latin typeface="+mj-ea"/>
                <a:ea typeface="+mj-ea"/>
                <a:hlinkClick r:id="rId15"/>
              </a:rPr>
              <a:t>https</a:t>
            </a:r>
            <a:r>
              <a:rPr kumimoji="1" lang="en-US" altLang="ja-JP" sz="1050" kern="0" dirty="0">
                <a:solidFill>
                  <a:prstClr val="black"/>
                </a:solidFill>
                <a:latin typeface="+mj-ea"/>
                <a:ea typeface="+mj-ea"/>
                <a:hlinkClick r:id="rId15"/>
              </a:rPr>
              <a:t>://</a:t>
            </a:r>
            <a:r>
              <a:rPr kumimoji="1" lang="en-US" altLang="ja-JP" sz="1050" kern="0" dirty="0" smtClean="0">
                <a:solidFill>
                  <a:prstClr val="black"/>
                </a:solidFill>
                <a:latin typeface="+mj-ea"/>
                <a:ea typeface="+mj-ea"/>
                <a:hlinkClick r:id="rId15"/>
              </a:rPr>
              <a:t>cio.go.jp/sites/default/files/uploads/documents/digital/20211116_policies_posts_mynumber_security_06.pdf</a:t>
            </a:r>
            <a:r>
              <a:rPr kumimoji="1" lang="ja-JP" altLang="en-US" sz="1050" kern="0" dirty="0" smtClean="0">
                <a:solidFill>
                  <a:prstClr val="black"/>
                </a:solidFill>
                <a:latin typeface="+mj-ea"/>
                <a:ea typeface="+mj-ea"/>
              </a:rPr>
              <a:t>）</a:t>
            </a:r>
            <a:endParaRPr kumimoji="1" lang="ja-JP" altLang="en-US" sz="1050" b="0" i="0" u="none" strike="noStrike" kern="0" cap="none" spc="0" normalizeH="0" baseline="0" noProof="0" dirty="0" smtClean="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3863442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２－９　システム面における保護措置（アクセス制御・暗号化）</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10931" y="1066762"/>
            <a:ext cx="900000" cy="1263831"/>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19" y="2259685"/>
            <a:ext cx="1331316" cy="1968847"/>
          </a:xfrm>
          <a:prstGeom prst="rect">
            <a:avLst/>
          </a:prstGeom>
        </p:spPr>
      </p:pic>
      <p:sp>
        <p:nvSpPr>
          <p:cNvPr id="8" name="角丸四角形 7"/>
          <p:cNvSpPr/>
          <p:nvPr/>
        </p:nvSpPr>
        <p:spPr>
          <a:xfrm>
            <a:off x="473228" y="4228532"/>
            <a:ext cx="1880257" cy="3340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solidFill>
                  <a:schemeClr val="tx1"/>
                </a:solidFill>
              </a:rPr>
              <a:t>アクセス権のある人</a:t>
            </a:r>
            <a:endParaRPr kumimoji="1" lang="ja-JP" altLang="en-US" sz="1200" dirty="0">
              <a:solidFill>
                <a:schemeClr val="tx1"/>
              </a:solidFill>
            </a:endParaRP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0574" y="2221773"/>
            <a:ext cx="1457209" cy="2022119"/>
          </a:xfrm>
          <a:prstGeom prst="rect">
            <a:avLst/>
          </a:prstGeom>
        </p:spPr>
      </p:pic>
      <p:grpSp>
        <p:nvGrpSpPr>
          <p:cNvPr id="3" name="グループ化 2"/>
          <p:cNvGrpSpPr/>
          <p:nvPr/>
        </p:nvGrpSpPr>
        <p:grpSpPr>
          <a:xfrm>
            <a:off x="3643964" y="4543344"/>
            <a:ext cx="1079315" cy="1097128"/>
            <a:chOff x="4938287" y="3988605"/>
            <a:chExt cx="1079315" cy="1097128"/>
          </a:xfrm>
        </p:grpSpPr>
        <p:pic>
          <p:nvPicPr>
            <p:cNvPr id="14" name="Picture 17"/>
            <p:cNvPicPr>
              <a:picLocks noChangeAspect="1" noChangeArrowheads="1"/>
            </p:cNvPicPr>
            <p:nvPr/>
          </p:nvPicPr>
          <p:blipFill>
            <a:blip r:embed="rId6"/>
            <a:srcRect/>
            <a:stretch>
              <a:fillRect/>
            </a:stretch>
          </p:blipFill>
          <p:spPr bwMode="auto">
            <a:xfrm>
              <a:off x="4938287" y="3988605"/>
              <a:ext cx="544513" cy="977900"/>
            </a:xfrm>
            <a:prstGeom prst="rect">
              <a:avLst/>
            </a:prstGeom>
            <a:noFill/>
            <a:ln w="9525">
              <a:noFill/>
              <a:miter lim="800000"/>
              <a:headEnd/>
              <a:tailEnd/>
            </a:ln>
            <a:effectLst/>
          </p:spPr>
        </p:pic>
        <p:pic>
          <p:nvPicPr>
            <p:cNvPr id="12" name="Picture 6"/>
            <p:cNvPicPr>
              <a:picLocks noChangeAspect="1" noChangeArrowheads="1"/>
            </p:cNvPicPr>
            <p:nvPr/>
          </p:nvPicPr>
          <p:blipFill>
            <a:blip r:embed="rId7"/>
            <a:srcRect/>
            <a:stretch>
              <a:fillRect/>
            </a:stretch>
          </p:blipFill>
          <p:spPr bwMode="auto">
            <a:xfrm>
              <a:off x="5328627" y="4144345"/>
              <a:ext cx="688975" cy="941388"/>
            </a:xfrm>
            <a:prstGeom prst="rect">
              <a:avLst/>
            </a:prstGeom>
            <a:noFill/>
            <a:ln w="9525">
              <a:noFill/>
              <a:miter lim="800000"/>
              <a:headEnd/>
              <a:tailEnd/>
            </a:ln>
            <a:effectLst/>
          </p:spPr>
        </p:pic>
      </p:grpSp>
      <p:cxnSp>
        <p:nvCxnSpPr>
          <p:cNvPr id="25" name="直線コネクタ 24"/>
          <p:cNvCxnSpPr/>
          <p:nvPr/>
        </p:nvCxnSpPr>
        <p:spPr>
          <a:xfrm flipH="1">
            <a:off x="4667222" y="4096281"/>
            <a:ext cx="1604040" cy="7353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4667222" y="5303151"/>
            <a:ext cx="3345464" cy="6877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3463407" y="5693886"/>
            <a:ext cx="1365053" cy="4004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rPr>
              <a:t>サーバ</a:t>
            </a:r>
            <a:r>
              <a:rPr kumimoji="1" lang="ja-JP" altLang="en-US" sz="1200" dirty="0" smtClean="0">
                <a:solidFill>
                  <a:schemeClr val="tx1"/>
                </a:solidFill>
              </a:rPr>
              <a:t>ー</a:t>
            </a:r>
            <a:endParaRPr kumimoji="1" lang="ja-JP" altLang="en-US" sz="1200" dirty="0">
              <a:solidFill>
                <a:schemeClr val="tx1"/>
              </a:solidFill>
            </a:endParaRPr>
          </a:p>
        </p:txBody>
      </p:sp>
      <p:sp>
        <p:nvSpPr>
          <p:cNvPr id="19" name="角丸四角形 18"/>
          <p:cNvSpPr/>
          <p:nvPr/>
        </p:nvSpPr>
        <p:spPr>
          <a:xfrm>
            <a:off x="5605320" y="4209258"/>
            <a:ext cx="2094754" cy="3340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rPr>
              <a:t>アクセス権</a:t>
            </a:r>
            <a:r>
              <a:rPr kumimoji="1" lang="ja-JP" altLang="en-US" sz="1200" dirty="0" smtClean="0">
                <a:solidFill>
                  <a:schemeClr val="tx1"/>
                </a:solidFill>
              </a:rPr>
              <a:t>のない人</a:t>
            </a:r>
            <a:endParaRPr kumimoji="1" lang="ja-JP" altLang="en-US" sz="1200" dirty="0">
              <a:solidFill>
                <a:schemeClr val="tx1"/>
              </a:solidFill>
            </a:endParaRPr>
          </a:p>
        </p:txBody>
      </p:sp>
      <p:sp>
        <p:nvSpPr>
          <p:cNvPr id="38" name="乗算記号 24"/>
          <p:cNvSpPr/>
          <p:nvPr/>
        </p:nvSpPr>
        <p:spPr>
          <a:xfrm>
            <a:off x="4673964" y="4056353"/>
            <a:ext cx="940333" cy="1100577"/>
          </a:xfrm>
          <a:prstGeom prst="mathMultiply">
            <a:avLst>
              <a:gd name="adj1" fmla="val 1417"/>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pPr>
            <a:endParaRPr lang="ja-JP" altLang="en-US" sz="1534">
              <a:solidFill>
                <a:prstClr val="white"/>
              </a:solidFill>
              <a:latin typeface="Calibri"/>
              <a:ea typeface="ＭＳ Ｐゴシック" panose="020B0600070205080204" pitchFamily="50" charset="-128"/>
            </a:endParaRPr>
          </a:p>
        </p:txBody>
      </p:sp>
      <p:sp>
        <p:nvSpPr>
          <p:cNvPr id="39" name="乗算記号 24"/>
          <p:cNvSpPr/>
          <p:nvPr/>
        </p:nvSpPr>
        <p:spPr>
          <a:xfrm>
            <a:off x="4807475" y="4902245"/>
            <a:ext cx="940333" cy="1100577"/>
          </a:xfrm>
          <a:prstGeom prst="mathMultiply">
            <a:avLst>
              <a:gd name="adj1" fmla="val 1417"/>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pPr>
            <a:endParaRPr lang="ja-JP" altLang="en-US" sz="1534">
              <a:solidFill>
                <a:prstClr val="white"/>
              </a:solidFill>
              <a:latin typeface="Calibri"/>
              <a:ea typeface="ＭＳ Ｐゴシック" panose="020B0600070205080204" pitchFamily="50" charset="-128"/>
            </a:endParaRPr>
          </a:p>
        </p:txBody>
      </p:sp>
      <p:sp>
        <p:nvSpPr>
          <p:cNvPr id="42" name="テキスト ボックス 41"/>
          <p:cNvSpPr txBox="1"/>
          <p:nvPr/>
        </p:nvSpPr>
        <p:spPr bwMode="auto">
          <a:xfrm>
            <a:off x="5684633" y="4730012"/>
            <a:ext cx="2561021" cy="618999"/>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アクセスできない！</a:t>
            </a:r>
          </a:p>
        </p:txBody>
      </p:sp>
      <p:sp>
        <p:nvSpPr>
          <p:cNvPr id="37" name="フリーフォーム 36"/>
          <p:cNvSpPr/>
          <p:nvPr/>
        </p:nvSpPr>
        <p:spPr>
          <a:xfrm>
            <a:off x="1687217" y="3954654"/>
            <a:ext cx="2347087" cy="1316803"/>
          </a:xfrm>
          <a:custGeom>
            <a:avLst/>
            <a:gdLst>
              <a:gd name="connsiteX0" fmla="*/ 0 w 2727918"/>
              <a:gd name="connsiteY0" fmla="*/ 39105 h 1316803"/>
              <a:gd name="connsiteX1" fmla="*/ 1253067 w 2727918"/>
              <a:gd name="connsiteY1" fmla="*/ 39105 h 1316803"/>
              <a:gd name="connsiteX2" fmla="*/ 2190045 w 2727918"/>
              <a:gd name="connsiteY2" fmla="*/ 445505 h 1316803"/>
              <a:gd name="connsiteX3" fmla="*/ 2664178 w 2727918"/>
              <a:gd name="connsiteY3" fmla="*/ 1314749 h 1316803"/>
              <a:gd name="connsiteX4" fmla="*/ 778934 w 2727918"/>
              <a:gd name="connsiteY4" fmla="*/ 682571 h 1316803"/>
              <a:gd name="connsiteX5" fmla="*/ 361245 w 2727918"/>
              <a:gd name="connsiteY5" fmla="*/ 535816 h 1316803"/>
              <a:gd name="connsiteX6" fmla="*/ 349956 w 2727918"/>
              <a:gd name="connsiteY6" fmla="*/ 524527 h 13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918" h="1316803">
                <a:moveTo>
                  <a:pt x="0" y="39105"/>
                </a:moveTo>
                <a:cubicBezTo>
                  <a:pt x="444030" y="5238"/>
                  <a:pt x="888060" y="-28628"/>
                  <a:pt x="1253067" y="39105"/>
                </a:cubicBezTo>
                <a:cubicBezTo>
                  <a:pt x="1618074" y="106838"/>
                  <a:pt x="1954860" y="232898"/>
                  <a:pt x="2190045" y="445505"/>
                </a:cubicBezTo>
                <a:cubicBezTo>
                  <a:pt x="2425230" y="658112"/>
                  <a:pt x="2899363" y="1275238"/>
                  <a:pt x="2664178" y="1314749"/>
                </a:cubicBezTo>
                <a:cubicBezTo>
                  <a:pt x="2428993" y="1354260"/>
                  <a:pt x="1162756" y="812393"/>
                  <a:pt x="778934" y="682571"/>
                </a:cubicBezTo>
                <a:cubicBezTo>
                  <a:pt x="395112" y="552749"/>
                  <a:pt x="432741" y="562157"/>
                  <a:pt x="361245" y="535816"/>
                </a:cubicBezTo>
                <a:cubicBezTo>
                  <a:pt x="289749" y="509475"/>
                  <a:pt x="319852" y="517001"/>
                  <a:pt x="349956" y="524527"/>
                </a:cubicBezTo>
              </a:path>
            </a:pathLst>
          </a:custGeom>
          <a:noFill/>
          <a:ln w="50800">
            <a:solidFill>
              <a:schemeClr val="tx2">
                <a:lumMod val="60000"/>
                <a:lumOff val="4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ドーナツ 40"/>
          <p:cNvSpPr/>
          <p:nvPr/>
        </p:nvSpPr>
        <p:spPr>
          <a:xfrm>
            <a:off x="2366242" y="3672752"/>
            <a:ext cx="744784" cy="702872"/>
          </a:xfrm>
          <a:prstGeom prst="donut">
            <a:avLst>
              <a:gd name="adj" fmla="val 2032"/>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black"/>
              </a:solidFill>
              <a:latin typeface="Calibri"/>
              <a:ea typeface="ＭＳ Ｐゴシック" panose="020B0600070205080204" pitchFamily="50" charset="-128"/>
            </a:endParaRPr>
          </a:p>
        </p:txBody>
      </p:sp>
      <p:sp>
        <p:nvSpPr>
          <p:cNvPr id="33" name="四角形吹き出し 32"/>
          <p:cNvSpPr/>
          <p:nvPr/>
        </p:nvSpPr>
        <p:spPr>
          <a:xfrm>
            <a:off x="274025" y="1392341"/>
            <a:ext cx="7670770" cy="756000"/>
          </a:xfrm>
          <a:prstGeom prst="wedgeRectCallout">
            <a:avLst>
              <a:gd name="adj1" fmla="val 60465"/>
              <a:gd name="adj2" fmla="val 6451"/>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smtClean="0">
                <a:latin typeface="ＭＳ Ｐゴシック" panose="020B0600070205080204" pitchFamily="50" charset="-128"/>
              </a:rPr>
              <a:t>特定個人情報を取り扱う情報システムでは、限られた者のみにアクセス権が与えられるので、アクセス権限がない者は情報照会ができません。</a:t>
            </a:r>
            <a:endParaRPr kumimoji="1" lang="ja-JP" altLang="en-US" sz="1600" dirty="0">
              <a:latin typeface="ＭＳ Ｐゴシック" panose="020B0600070205080204" pitchFamily="50" charset="-128"/>
            </a:endParaRPr>
          </a:p>
        </p:txBody>
      </p:sp>
      <p:sp>
        <p:nvSpPr>
          <p:cNvPr id="2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26</a:t>
            </a:r>
          </a:p>
        </p:txBody>
      </p:sp>
      <p:pic>
        <p:nvPicPr>
          <p:cNvPr id="32" name="図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4795" y="4562618"/>
            <a:ext cx="1222332" cy="1670080"/>
          </a:xfrm>
          <a:prstGeom prst="rect">
            <a:avLst/>
          </a:prstGeom>
        </p:spPr>
      </p:pic>
      <p:sp>
        <p:nvSpPr>
          <p:cNvPr id="20" name="角丸四角形 19"/>
          <p:cNvSpPr/>
          <p:nvPr/>
        </p:nvSpPr>
        <p:spPr>
          <a:xfrm>
            <a:off x="7396756" y="6106052"/>
            <a:ext cx="2060284" cy="3340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smtClean="0">
                <a:solidFill>
                  <a:schemeClr val="tx1"/>
                </a:solidFill>
              </a:rPr>
              <a:t>不正アクセス者</a:t>
            </a:r>
            <a:endParaRPr kumimoji="1" lang="ja-JP" altLang="en-US" sz="1200" dirty="0">
              <a:solidFill>
                <a:schemeClr val="tx1"/>
              </a:solidFill>
            </a:endParaRPr>
          </a:p>
        </p:txBody>
      </p:sp>
      <p:sp>
        <p:nvSpPr>
          <p:cNvPr id="35" name="テキスト ボックス 34"/>
          <p:cNvSpPr txBox="1"/>
          <p:nvPr/>
        </p:nvSpPr>
        <p:spPr bwMode="auto">
          <a:xfrm>
            <a:off x="1034704" y="4953353"/>
            <a:ext cx="2561021" cy="618999"/>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b="1" dirty="0" smtClean="0">
                <a:solidFill>
                  <a:srgbClr val="00B0F0"/>
                </a:solidFill>
                <a:latin typeface="ＭＳ ゴシック" panose="020B0609070205080204" pitchFamily="49" charset="-128"/>
                <a:ea typeface="ＭＳ ゴシック" panose="020B0609070205080204" pitchFamily="49" charset="-128"/>
              </a:rPr>
              <a:t>アクセスできる！</a:t>
            </a:r>
          </a:p>
        </p:txBody>
      </p:sp>
      <p:sp>
        <p:nvSpPr>
          <p:cNvPr id="36" name="テキスト ボックス 35"/>
          <p:cNvSpPr txBox="1"/>
          <p:nvPr/>
        </p:nvSpPr>
        <p:spPr bwMode="auto">
          <a:xfrm>
            <a:off x="5245634" y="5805425"/>
            <a:ext cx="2270184" cy="72353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アクセスできたとしても</a:t>
            </a:r>
            <a:endParaRPr kumimoji="1" lang="en-US" altLang="ja-JP" sz="1200" dirty="0" smtClean="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1200" dirty="0" smtClean="0">
                <a:latin typeface="ＭＳ ゴシック" panose="020B0609070205080204" pitchFamily="49" charset="-128"/>
                <a:ea typeface="ＭＳ ゴシック" panose="020B0609070205080204" pitchFamily="49" charset="-128"/>
              </a:rPr>
              <a:t>　暗号化されている</a:t>
            </a:r>
            <a:endParaRPr kumimoji="1" lang="en-US" altLang="ja-JP"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0733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26536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5" name="テキスト ボックス 4"/>
          <p:cNvSpPr txBox="1"/>
          <p:nvPr/>
        </p:nvSpPr>
        <p:spPr bwMode="auto">
          <a:xfrm>
            <a:off x="1104180" y="2067654"/>
            <a:ext cx="7893169" cy="211615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700"/>
              </a:lnSpc>
              <a:buNone/>
            </a:pPr>
            <a:r>
              <a:rPr kumimoji="1" lang="ja-JP" altLang="en-US" sz="3200" dirty="0" smtClean="0">
                <a:latin typeface="ＭＳ ゴシック" panose="020B0609070205080204" pitchFamily="49" charset="-128"/>
                <a:ea typeface="ＭＳ ゴシック" panose="020B0609070205080204" pitchFamily="49" charset="-128"/>
              </a:rPr>
              <a:t>第３節　　</a:t>
            </a:r>
            <a:endParaRPr kumimoji="1" lang="en-US" altLang="ja-JP" sz="32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smtClean="0">
                <a:latin typeface="ＭＳ ゴシック" panose="020B0609070205080204" pitchFamily="49" charset="-128"/>
                <a:ea typeface="ＭＳ ゴシック" panose="020B0609070205080204" pitchFamily="49" charset="-128"/>
              </a:rPr>
              <a:t>特定個人情報の適切な取扱いのポイント</a:t>
            </a:r>
            <a:endParaRPr kumimoji="1" lang="en-US" altLang="ja-JP" sz="32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　</a:t>
            </a:r>
            <a:r>
              <a:rPr kumimoji="1" lang="ja-JP" altLang="en-US" sz="3200" dirty="0" smtClean="0">
                <a:latin typeface="ＭＳ ゴシック" panose="020B0609070205080204" pitchFamily="49" charset="-128"/>
                <a:ea typeface="ＭＳ ゴシック" panose="020B0609070205080204" pitchFamily="49" charset="-128"/>
              </a:rPr>
              <a:t>　　　　　　～</a:t>
            </a:r>
            <a:r>
              <a:rPr kumimoji="1" lang="ja-JP" altLang="en-US" sz="3200" dirty="0">
                <a:latin typeface="ＭＳ ゴシック" panose="020B0609070205080204" pitchFamily="49" charset="-128"/>
                <a:ea typeface="ＭＳ ゴシック" panose="020B0609070205080204" pitchFamily="49" charset="-128"/>
              </a:rPr>
              <a:t>事例</a:t>
            </a:r>
            <a:r>
              <a:rPr kumimoji="1" lang="ja-JP" altLang="en-US" sz="3200" dirty="0" smtClean="0">
                <a:latin typeface="ＭＳ ゴシック" panose="020B0609070205080204" pitchFamily="49" charset="-128"/>
                <a:ea typeface="ＭＳ ゴシック" panose="020B0609070205080204" pitchFamily="49" charset="-128"/>
              </a:rPr>
              <a:t>から学ぶ～</a:t>
            </a:r>
          </a:p>
        </p:txBody>
      </p:sp>
      <p:pic>
        <p:nvPicPr>
          <p:cNvPr id="6" name="Picture 25"/>
          <p:cNvPicPr>
            <a:picLocks noChangeAspect="1" noChangeArrowheads="1"/>
          </p:cNvPicPr>
          <p:nvPr/>
        </p:nvPicPr>
        <p:blipFill>
          <a:blip r:embed="rId3" cstate="print"/>
          <a:srcRect/>
          <a:stretch>
            <a:fillRect/>
          </a:stretch>
        </p:blipFill>
        <p:spPr bwMode="auto">
          <a:xfrm>
            <a:off x="722426" y="4746388"/>
            <a:ext cx="1088509" cy="1526793"/>
          </a:xfrm>
          <a:prstGeom prst="rect">
            <a:avLst/>
          </a:prstGeom>
          <a:noFill/>
          <a:ln w="9525">
            <a:noFill/>
            <a:miter lim="800000"/>
            <a:headEnd/>
            <a:tailEnd/>
          </a:ln>
        </p:spPr>
      </p:pic>
      <p:sp>
        <p:nvSpPr>
          <p:cNvPr id="3" name="角丸四角形吹き出し 2"/>
          <p:cNvSpPr/>
          <p:nvPr/>
        </p:nvSpPr>
        <p:spPr>
          <a:xfrm>
            <a:off x="2278661" y="4584700"/>
            <a:ext cx="7010305" cy="1615197"/>
          </a:xfrm>
          <a:prstGeom prst="wedgeRoundRectCallout">
            <a:avLst>
              <a:gd name="adj1" fmla="val -57985"/>
              <a:gd name="adj2" fmla="val 138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kumimoji="1" lang="ja-JP" altLang="en-US" sz="1600" dirty="0" smtClean="0"/>
              <a:t>第</a:t>
            </a:r>
            <a:r>
              <a:rPr kumimoji="1" lang="ja-JP" altLang="en-US" sz="1600" dirty="0"/>
              <a:t>２</a:t>
            </a:r>
            <a:r>
              <a:rPr kumimoji="1" lang="ja-JP" altLang="en-US" sz="1600" dirty="0" smtClean="0"/>
              <a:t>節では、マイナンバー制度の安全対策について学びました。</a:t>
            </a:r>
            <a:endParaRPr kumimoji="1" lang="en-US" altLang="ja-JP" sz="1600" dirty="0" smtClean="0"/>
          </a:p>
          <a:p>
            <a:pPr>
              <a:lnSpc>
                <a:spcPts val="2000"/>
              </a:lnSpc>
            </a:pPr>
            <a:r>
              <a:rPr kumimoji="1" lang="ja-JP" altLang="en-US" sz="1600" dirty="0" smtClean="0"/>
              <a:t>第３節では、第２節の内容を振り返りながら、</a:t>
            </a:r>
            <a:r>
              <a:rPr kumimoji="1" lang="ja-JP" altLang="en-US" sz="1600" dirty="0"/>
              <a:t>事例</a:t>
            </a:r>
            <a:r>
              <a:rPr kumimoji="1" lang="ja-JP" altLang="en-US" sz="1600" dirty="0" smtClean="0"/>
              <a:t>を</a:t>
            </a:r>
            <a:r>
              <a:rPr kumimoji="1" lang="ja-JP" altLang="en-US" sz="1600" dirty="0"/>
              <a:t>通じて、</a:t>
            </a:r>
            <a:r>
              <a:rPr kumimoji="1" lang="ja-JP" altLang="en-US" sz="1600" dirty="0" smtClean="0"/>
              <a:t>特定個人情報の適正な取扱いについて学んでいきます。</a:t>
            </a:r>
            <a:endParaRPr kumimoji="1" lang="en-US" altLang="ja-JP" sz="1600" dirty="0" smtClean="0"/>
          </a:p>
          <a:p>
            <a:pPr>
              <a:lnSpc>
                <a:spcPts val="2000"/>
              </a:lnSpc>
            </a:pPr>
            <a:r>
              <a:rPr kumimoji="1" lang="ja-JP" altLang="en-US" sz="1600" dirty="0" smtClean="0"/>
              <a:t>個々の</a:t>
            </a:r>
            <a:r>
              <a:rPr kumimoji="1" lang="ja-JP" altLang="en-US" sz="1600" dirty="0"/>
              <a:t>事例</a:t>
            </a:r>
            <a:r>
              <a:rPr kumimoji="1" lang="ja-JP" altLang="en-US" sz="1600" dirty="0" smtClean="0"/>
              <a:t>について、自分の組織だったらどのような防止策を講じるかなど、自身のことに置き換えて、適切な安全管理措置を考えてみましょう。</a:t>
            </a:r>
            <a:endParaRPr kumimoji="1" lang="ja-JP" altLang="en-US" sz="1600" dirty="0"/>
          </a:p>
        </p:txBody>
      </p:sp>
      <p:sp>
        <p:nvSpPr>
          <p:cNvPr id="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27</a:t>
            </a:r>
          </a:p>
        </p:txBody>
      </p:sp>
    </p:spTree>
    <p:extLst>
      <p:ext uri="{BB962C8B-B14F-4D97-AF65-F5344CB8AC3E}">
        <p14:creationId xmlns:p14="http://schemas.microsoft.com/office/powerpoint/2010/main" val="23623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33481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5" name="角丸四角形 4"/>
          <p:cNvSpPr/>
          <p:nvPr/>
        </p:nvSpPr>
        <p:spPr>
          <a:xfrm>
            <a:off x="297638" y="77862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事例１　マイナンバーカードの紛失</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97638" y="1445610"/>
            <a:ext cx="9344202" cy="18576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kumimoji="1" lang="ja-JP" altLang="en-US" sz="1600" dirty="0" smtClean="0"/>
              <a:t>Ａ市では、マイナンバーカード交付</a:t>
            </a:r>
            <a:r>
              <a:rPr kumimoji="1" lang="ja-JP" altLang="en-US" sz="1600" dirty="0"/>
              <a:t>申請者が、</a:t>
            </a:r>
            <a:r>
              <a:rPr kumimoji="1" lang="ja-JP" altLang="en-US" sz="1600" dirty="0" smtClean="0"/>
              <a:t>カード受取の</a:t>
            </a:r>
            <a:r>
              <a:rPr kumimoji="1" lang="ja-JP" altLang="en-US" sz="1600" dirty="0"/>
              <a:t>ために来庁した際に、 </a:t>
            </a:r>
            <a:r>
              <a:rPr kumimoji="1" lang="ja-JP" altLang="en-US" sz="1600" dirty="0" smtClean="0"/>
              <a:t>担当職員において交付前</a:t>
            </a:r>
            <a:r>
              <a:rPr kumimoji="1" lang="ja-JP" altLang="en-US" sz="1600" dirty="0"/>
              <a:t>のカードを確認した</a:t>
            </a:r>
            <a:r>
              <a:rPr kumimoji="1" lang="ja-JP" altLang="en-US" sz="1600" dirty="0" smtClean="0"/>
              <a:t>ところカード</a:t>
            </a:r>
            <a:r>
              <a:rPr kumimoji="1" lang="ja-JP" altLang="en-US" sz="1600" dirty="0"/>
              <a:t>が見当たらず、執務室内を捜索したもの</a:t>
            </a:r>
            <a:r>
              <a:rPr kumimoji="1" lang="ja-JP" altLang="en-US" sz="1600" dirty="0" smtClean="0"/>
              <a:t>の見つからず紛失</a:t>
            </a:r>
            <a:r>
              <a:rPr kumimoji="1" lang="ja-JP" altLang="en-US" sz="1600" dirty="0"/>
              <a:t>が発覚した。</a:t>
            </a:r>
          </a:p>
        </p:txBody>
      </p:sp>
      <p:grpSp>
        <p:nvGrpSpPr>
          <p:cNvPr id="13" name="グループ化 12"/>
          <p:cNvGrpSpPr/>
          <p:nvPr/>
        </p:nvGrpSpPr>
        <p:grpSpPr>
          <a:xfrm>
            <a:off x="2437425" y="4095717"/>
            <a:ext cx="474774" cy="2140769"/>
            <a:chOff x="0" y="-292919"/>
            <a:chExt cx="538678" cy="2140769"/>
          </a:xfrm>
        </p:grpSpPr>
        <p:sp>
          <p:nvSpPr>
            <p:cNvPr id="14" name="正方形/長方形 13"/>
            <p:cNvSpPr/>
            <p:nvPr/>
          </p:nvSpPr>
          <p:spPr>
            <a:xfrm>
              <a:off x="0" y="-292919"/>
              <a:ext cx="538678" cy="2140769"/>
            </a:xfrm>
            <a:prstGeom prst="rect">
              <a:avLst/>
            </a:prstGeom>
            <a:solidFill>
              <a:schemeClr val="bg1">
                <a:lumMod val="85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テキスト ボックス 72"/>
            <p:cNvSpPr txBox="1"/>
            <p:nvPr/>
          </p:nvSpPr>
          <p:spPr>
            <a:xfrm>
              <a:off x="91528" y="387646"/>
              <a:ext cx="324171" cy="10214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smtClean="0">
                  <a:latin typeface="ＭＳ Ｐゴシック" panose="020B0600070205080204" pitchFamily="50" charset="-128"/>
                  <a:ea typeface="ＭＳ Ｐゴシック" panose="020B0600070205080204" pitchFamily="50" charset="-128"/>
                </a:rPr>
                <a:t>受</a:t>
              </a:r>
              <a:endParaRPr kumimoji="1" lang="en-US" altLang="ja-JP" sz="1200" b="1" dirty="0" smtClean="0">
                <a:latin typeface="ＭＳ Ｐゴシック" panose="020B0600070205080204" pitchFamily="50" charset="-128"/>
                <a:ea typeface="ＭＳ Ｐゴシック" panose="020B0600070205080204" pitchFamily="50" charset="-128"/>
              </a:endParaRPr>
            </a:p>
            <a:p>
              <a:r>
                <a:rPr kumimoji="1" lang="ja-JP" altLang="en-US" sz="1200" b="1" dirty="0" smtClean="0">
                  <a:latin typeface="ＭＳ Ｐゴシック" panose="020B0600070205080204" pitchFamily="50" charset="-128"/>
                  <a:ea typeface="ＭＳ Ｐゴシック" panose="020B0600070205080204" pitchFamily="50" charset="-128"/>
                </a:rPr>
                <a:t>付</a:t>
              </a:r>
              <a:endParaRPr kumimoji="1" lang="en-US" altLang="ja-JP" sz="1200" b="1" dirty="0" smtClean="0">
                <a:latin typeface="ＭＳ Ｐゴシック" panose="020B0600070205080204" pitchFamily="50" charset="-128"/>
                <a:ea typeface="ＭＳ Ｐゴシック" panose="020B0600070205080204" pitchFamily="50" charset="-128"/>
              </a:endParaRPr>
            </a:p>
            <a:p>
              <a:r>
                <a:rPr kumimoji="1" lang="ja-JP" altLang="en-US" sz="1200" b="1" dirty="0" smtClean="0">
                  <a:latin typeface="ＭＳ Ｐゴシック" panose="020B0600070205080204" pitchFamily="50" charset="-128"/>
                  <a:ea typeface="ＭＳ Ｐゴシック" panose="020B0600070205080204" pitchFamily="50" charset="-128"/>
                </a:rPr>
                <a:t>窓</a:t>
              </a:r>
              <a:endParaRPr kumimoji="1" lang="en-US" altLang="ja-JP" sz="1200" b="1" dirty="0" smtClean="0">
                <a:latin typeface="ＭＳ Ｐゴシック" panose="020B0600070205080204" pitchFamily="50" charset="-128"/>
                <a:ea typeface="ＭＳ Ｐゴシック" panose="020B0600070205080204" pitchFamily="50" charset="-128"/>
              </a:endParaRPr>
            </a:p>
            <a:p>
              <a:r>
                <a:rPr kumimoji="1" lang="ja-JP" altLang="en-US" sz="1200" b="1" dirty="0" smtClean="0">
                  <a:latin typeface="ＭＳ Ｐゴシック" panose="020B0600070205080204" pitchFamily="50" charset="-128"/>
                  <a:ea typeface="ＭＳ Ｐゴシック" panose="020B0600070205080204" pitchFamily="50" charset="-128"/>
                </a:rPr>
                <a:t>口</a:t>
              </a:r>
              <a:endParaRPr kumimoji="1" lang="ja-JP" altLang="en-US" sz="1200" b="1" dirty="0">
                <a:latin typeface="ＭＳ Ｐゴシック" panose="020B0600070205080204" pitchFamily="50" charset="-128"/>
                <a:ea typeface="ＭＳ Ｐゴシック" panose="020B0600070205080204" pitchFamily="50" charset="-128"/>
              </a:endParaRPr>
            </a:p>
          </p:txBody>
        </p:sp>
      </p:grpSp>
      <p:pic>
        <p:nvPicPr>
          <p:cNvPr id="16" name="図 15"/>
          <p:cNvPicPr>
            <a:picLocks noChangeAspect="1"/>
          </p:cNvPicPr>
          <p:nvPr/>
        </p:nvPicPr>
        <p:blipFill rotWithShape="1">
          <a:blip r:embed="rId3"/>
          <a:srcRect l="44572" t="33475" r="44696" b="41072"/>
          <a:stretch/>
        </p:blipFill>
        <p:spPr>
          <a:xfrm>
            <a:off x="1197873" y="4915887"/>
            <a:ext cx="751837" cy="1002449"/>
          </a:xfrm>
          <a:prstGeom prst="rect">
            <a:avLst/>
          </a:prstGeom>
        </p:spPr>
      </p:pic>
      <p:sp>
        <p:nvSpPr>
          <p:cNvPr id="18" name="テキスト ボックス 72"/>
          <p:cNvSpPr txBox="1"/>
          <p:nvPr/>
        </p:nvSpPr>
        <p:spPr>
          <a:xfrm>
            <a:off x="1246522" y="5974193"/>
            <a:ext cx="871268"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smtClean="0">
                <a:latin typeface="ＭＳ Ｐゴシック" panose="020B0600070205080204" pitchFamily="50" charset="-128"/>
                <a:ea typeface="ＭＳ Ｐゴシック" panose="020B0600070205080204" pitchFamily="50" charset="-128"/>
              </a:rPr>
              <a:t>申請者</a:t>
            </a:r>
            <a:endParaRPr kumimoji="1" lang="ja-JP" altLang="en-US" sz="1200" b="1" dirty="0">
              <a:latin typeface="ＭＳ Ｐゴシック" panose="020B0600070205080204" pitchFamily="50" charset="-128"/>
              <a:ea typeface="ＭＳ Ｐゴシック" panose="020B0600070205080204" pitchFamily="50" charset="-128"/>
            </a:endParaRPr>
          </a:p>
        </p:txBody>
      </p:sp>
      <p:pic>
        <p:nvPicPr>
          <p:cNvPr id="19" name="Picture 44" descr="P:\backup\職員研修会\アバター\MC9004326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333" y="4965554"/>
            <a:ext cx="883657" cy="88365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5971119" y="3427962"/>
            <a:ext cx="3108681" cy="2729647"/>
            <a:chOff x="6211881" y="3574685"/>
            <a:chExt cx="3108681" cy="2729647"/>
          </a:xfrm>
        </p:grpSpPr>
        <p:sp>
          <p:nvSpPr>
            <p:cNvPr id="25" name="直方体 24"/>
            <p:cNvSpPr/>
            <p:nvPr/>
          </p:nvSpPr>
          <p:spPr>
            <a:xfrm>
              <a:off x="6211881" y="5396907"/>
              <a:ext cx="1285715" cy="907425"/>
            </a:xfrm>
            <a:prstGeom prst="cube">
              <a:avLst/>
            </a:prstGeom>
            <a:solidFill>
              <a:schemeClr val="accent6">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200" dirty="0" smtClean="0">
                  <a:latin typeface="ＭＳ Ｐゴシック" panose="020B0600070205080204" pitchFamily="50" charset="-128"/>
                  <a:ea typeface="ＭＳ Ｐゴシック" panose="020B0600070205080204" pitchFamily="50" charset="-128"/>
                </a:rPr>
                <a:t>マイナンバーカード</a:t>
              </a:r>
            </a:p>
            <a:p>
              <a:pPr algn="l"/>
              <a:r>
                <a:rPr kumimoji="1" lang="ja-JP" altLang="en-US" sz="1200" dirty="0" smtClean="0">
                  <a:latin typeface="ＭＳ Ｐゴシック" panose="020B0600070205080204" pitchFamily="50" charset="-128"/>
                  <a:ea typeface="ＭＳ Ｐゴシック" panose="020B0600070205080204" pitchFamily="50" charset="-128"/>
                </a:rPr>
                <a:t>保管ＢＯＸ</a:t>
              </a:r>
              <a:endParaRPr kumimoji="1" lang="ja-JP" altLang="en-US" sz="1200" dirty="0">
                <a:latin typeface="ＭＳ Ｐゴシック" panose="020B0600070205080204" pitchFamily="50" charset="-128"/>
                <a:ea typeface="ＭＳ Ｐゴシック" panose="020B0600070205080204" pitchFamily="50" charset="-128"/>
              </a:endParaRPr>
            </a:p>
          </p:txBody>
        </p:sp>
        <p:grpSp>
          <p:nvGrpSpPr>
            <p:cNvPr id="21" name="グループ化 20"/>
            <p:cNvGrpSpPr/>
            <p:nvPr/>
          </p:nvGrpSpPr>
          <p:grpSpPr>
            <a:xfrm>
              <a:off x="6860569" y="3574685"/>
              <a:ext cx="2459993" cy="1579188"/>
              <a:chOff x="6273936" y="3604700"/>
              <a:chExt cx="3136260" cy="2102048"/>
            </a:xfrm>
          </p:grpSpPr>
          <p:sp>
            <p:nvSpPr>
              <p:cNvPr id="32" name="テキスト ボックス 31"/>
              <p:cNvSpPr txBox="1"/>
              <p:nvPr/>
            </p:nvSpPr>
            <p:spPr bwMode="auto">
              <a:xfrm>
                <a:off x="7910423" y="4381077"/>
                <a:ext cx="914400" cy="914400"/>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endParaRPr kumimoji="1" lang="ja-JP" altLang="en-US" sz="1050" dirty="0" smtClean="0">
                  <a:latin typeface="ＭＳ ゴシック" panose="020B0609070205080204" pitchFamily="49" charset="-128"/>
                  <a:ea typeface="ＭＳ ゴシック" panose="020B0609070205080204" pitchFamily="49" charset="-128"/>
                </a:endParaRPr>
              </a:p>
            </p:txBody>
          </p:sp>
          <p:sp>
            <p:nvSpPr>
              <p:cNvPr id="2" name="雲形吹き出し 1"/>
              <p:cNvSpPr/>
              <p:nvPr/>
            </p:nvSpPr>
            <p:spPr>
              <a:xfrm>
                <a:off x="6344909" y="3604700"/>
                <a:ext cx="3046031" cy="2102048"/>
              </a:xfrm>
              <a:prstGeom prst="cloudCallout">
                <a:avLst>
                  <a:gd name="adj1" fmla="val -36520"/>
                  <a:gd name="adj2" fmla="val 6763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8" name="直線矢印コネクタ 27"/>
              <p:cNvCxnSpPr/>
              <p:nvPr/>
            </p:nvCxnSpPr>
            <p:spPr>
              <a:xfrm flipH="1">
                <a:off x="7639441" y="4401365"/>
                <a:ext cx="252285" cy="3923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5"/>
              <a:stretch>
                <a:fillRect/>
              </a:stretch>
            </p:blipFill>
            <p:spPr>
              <a:xfrm>
                <a:off x="6467640" y="4609037"/>
                <a:ext cx="2260984" cy="772222"/>
              </a:xfrm>
              <a:prstGeom prst="rect">
                <a:avLst/>
              </a:prstGeom>
            </p:spPr>
          </p:pic>
          <p:sp>
            <p:nvSpPr>
              <p:cNvPr id="34" name="テキスト ボックス 33"/>
              <p:cNvSpPr txBox="1"/>
              <p:nvPr/>
            </p:nvSpPr>
            <p:spPr bwMode="auto">
              <a:xfrm>
                <a:off x="6273936" y="3997280"/>
                <a:ext cx="3136260" cy="534984"/>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eaLnBrk="0" hangingPunct="0">
                  <a:buNone/>
                </a:pPr>
                <a:r>
                  <a:rPr kumimoji="1" lang="ja-JP" altLang="en-US" sz="1050" b="1" dirty="0" smtClean="0">
                    <a:latin typeface="ＭＳ ゴシック" panose="020B0609070205080204" pitchFamily="49" charset="-128"/>
                    <a:ea typeface="ＭＳ ゴシック" panose="020B0609070205080204" pitchFamily="49" charset="-128"/>
                  </a:rPr>
                  <a:t>申請者のマイナンバーカード紛失</a:t>
                </a:r>
              </a:p>
            </p:txBody>
          </p:sp>
        </p:grpSp>
      </p:grpSp>
      <p:pic>
        <p:nvPicPr>
          <p:cNvPr id="2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446409"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グループ化 22"/>
          <p:cNvGrpSpPr/>
          <p:nvPr/>
        </p:nvGrpSpPr>
        <p:grpSpPr>
          <a:xfrm>
            <a:off x="4504677" y="3155573"/>
            <a:ext cx="1739164" cy="1743576"/>
            <a:chOff x="4504677" y="3155573"/>
            <a:chExt cx="1739164" cy="1743576"/>
          </a:xfrm>
        </p:grpSpPr>
        <p:pic>
          <p:nvPicPr>
            <p:cNvPr id="2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72"/>
            <p:cNvSpPr txBox="1"/>
            <p:nvPr/>
          </p:nvSpPr>
          <p:spPr>
            <a:xfrm>
              <a:off x="4752011" y="4594420"/>
              <a:ext cx="979717" cy="304729"/>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smtClean="0">
                  <a:latin typeface="ＭＳ Ｐゴシック" panose="020B0600070205080204" pitchFamily="50" charset="-128"/>
                  <a:ea typeface="ＭＳ Ｐゴシック" panose="020B0600070205080204" pitchFamily="50" charset="-128"/>
                </a:rPr>
                <a:t>Ａ市</a:t>
              </a:r>
              <a:endParaRPr kumimoji="1" lang="ja-JP" altLang="en-US" sz="1200" b="1" dirty="0">
                <a:latin typeface="ＭＳ Ｐゴシック" panose="020B0600070205080204" pitchFamily="50" charset="-128"/>
                <a:ea typeface="ＭＳ Ｐゴシック" panose="020B0600070205080204" pitchFamily="50" charset="-128"/>
              </a:endParaRPr>
            </a:p>
          </p:txBody>
        </p:sp>
      </p:grpSp>
      <p:sp>
        <p:nvSpPr>
          <p:cNvPr id="27" name="テキスト ボックス 72"/>
          <p:cNvSpPr txBox="1"/>
          <p:nvPr/>
        </p:nvSpPr>
        <p:spPr>
          <a:xfrm>
            <a:off x="3501404" y="5983639"/>
            <a:ext cx="522362" cy="3315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職員</a:t>
            </a:r>
          </a:p>
        </p:txBody>
      </p:sp>
      <p:sp>
        <p:nvSpPr>
          <p:cNvPr id="3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28</a:t>
            </a:r>
          </a:p>
        </p:txBody>
      </p:sp>
    </p:spTree>
    <p:extLst>
      <p:ext uri="{BB962C8B-B14F-4D97-AF65-F5344CB8AC3E}">
        <p14:creationId xmlns:p14="http://schemas.microsoft.com/office/powerpoint/2010/main" val="4293415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9646816" y="6257576"/>
            <a:ext cx="226763" cy="365125"/>
          </a:xfrm>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smtClean="0">
                <a:ln>
                  <a:noFill/>
                </a:ln>
                <a:solidFill>
                  <a:schemeClr val="tx1"/>
                </a:solidFill>
                <a:effectLst/>
                <a:uLnTx/>
                <a:uFillTx/>
                <a:latin typeface="+mj-ea"/>
                <a:ea typeface="+mj-ea"/>
                <a:cs typeface="+mn-cs"/>
              </a:rPr>
              <a:t>2</a:t>
            </a:r>
          </a:p>
        </p:txBody>
      </p:sp>
      <p:sp>
        <p:nvSpPr>
          <p:cNvPr id="2" name="タイトル 1"/>
          <p:cNvSpPr>
            <a:spLocks noGrp="1"/>
          </p:cNvSpPr>
          <p:nvPr>
            <p:ph type="ctrTitle" idx="4294967295"/>
          </p:nvPr>
        </p:nvSpPr>
        <p:spPr>
          <a:xfrm>
            <a:off x="121921" y="418148"/>
            <a:ext cx="1940560" cy="709612"/>
          </a:xfrm>
        </p:spPr>
        <p:txBody>
          <a:bodyPr>
            <a:normAutofit/>
          </a:bodyPr>
          <a:lstStyle/>
          <a:p>
            <a:r>
              <a:rPr kumimoji="1" lang="ja-JP" altLang="en-US" sz="2400" dirty="0" smtClean="0"/>
              <a:t>はじめに</a:t>
            </a:r>
            <a:endParaRPr kumimoji="1" lang="ja-JP" altLang="en-US" sz="2400" dirty="0"/>
          </a:p>
        </p:txBody>
      </p:sp>
      <p:sp>
        <p:nvSpPr>
          <p:cNvPr id="3" name="テキスト ボックス 2"/>
          <p:cNvSpPr txBox="1"/>
          <p:nvPr/>
        </p:nvSpPr>
        <p:spPr>
          <a:xfrm>
            <a:off x="509415" y="1304045"/>
            <a:ext cx="8866080" cy="2862322"/>
          </a:xfrm>
          <a:prstGeom prst="rect">
            <a:avLst/>
          </a:prstGeom>
          <a:noFill/>
        </p:spPr>
        <p:txBody>
          <a:bodyPr wrap="square" rtlCol="0">
            <a:spAutoFit/>
          </a:bodyPr>
          <a:lstStyle/>
          <a:p>
            <a:pPr lvl="0" defTabSz="914400" fontAlgn="base">
              <a:lnSpc>
                <a:spcPct val="150000"/>
              </a:lnSpc>
              <a:spcBef>
                <a:spcPct val="0"/>
              </a:spcBef>
              <a:spcAft>
                <a:spcPct val="0"/>
              </a:spcAft>
              <a:defRPr/>
            </a:pPr>
            <a:r>
              <a:rPr kumimoji="1" lang="ja-JP" altLang="en-US" sz="1600" noProof="0" dirty="0" smtClean="0">
                <a:solidFill>
                  <a:prstClr val="black"/>
                </a:solidFill>
                <a:latin typeface="+mj-ea"/>
                <a:ea typeface="+mj-ea"/>
              </a:rPr>
              <a:t>　</a:t>
            </a:r>
            <a:r>
              <a:rPr kumimoji="1" lang="ja-JP" altLang="en-US" sz="1600" dirty="0" smtClean="0">
                <a:solidFill>
                  <a:prstClr val="black"/>
                </a:solidFill>
                <a:latin typeface="+mj-ea"/>
                <a:ea typeface="+mj-ea"/>
              </a:rPr>
              <a:t>　</a:t>
            </a:r>
            <a:r>
              <a:rPr kumimoji="1" lang="ja-JP" altLang="en-US" sz="2000" dirty="0" smtClean="0">
                <a:solidFill>
                  <a:prstClr val="black"/>
                </a:solidFill>
                <a:latin typeface="+mj-ea"/>
                <a:ea typeface="+mj-ea"/>
              </a:rPr>
              <a:t>本研修資料は、特定個人情報等を取り扱う事務取扱</a:t>
            </a:r>
            <a:r>
              <a:rPr kumimoji="1" lang="ja-JP" altLang="en-US" sz="2000" dirty="0">
                <a:solidFill>
                  <a:prstClr val="black"/>
                </a:solidFill>
                <a:latin typeface="+mj-ea"/>
                <a:ea typeface="+mj-ea"/>
              </a:rPr>
              <a:t>担当者、保護責任者及び特定個人情報</a:t>
            </a:r>
            <a:r>
              <a:rPr kumimoji="1" lang="ja-JP" altLang="en-US" sz="2000" dirty="0" smtClean="0">
                <a:solidFill>
                  <a:prstClr val="black"/>
                </a:solidFill>
                <a:latin typeface="+mj-ea"/>
                <a:ea typeface="+mj-ea"/>
              </a:rPr>
              <a:t>ファイルを取り扱う事務に従事する者を対象としており、特定個人情報等の漏えい、滅失、毀損の防止のため</a:t>
            </a:r>
            <a:r>
              <a:rPr kumimoji="1" lang="ja-JP" altLang="en-US" sz="2000" dirty="0">
                <a:solidFill>
                  <a:prstClr val="black"/>
                </a:solidFill>
                <a:latin typeface="+mj-ea"/>
                <a:ea typeface="+mj-ea"/>
              </a:rPr>
              <a:t>の</a:t>
            </a:r>
            <a:r>
              <a:rPr kumimoji="1" lang="ja-JP" altLang="en-US" sz="2000" dirty="0" smtClean="0">
                <a:solidFill>
                  <a:prstClr val="black"/>
                </a:solidFill>
                <a:latin typeface="+mj-ea"/>
                <a:ea typeface="+mj-ea"/>
              </a:rPr>
              <a:t>安全管理措置に関する内容を中心に作成されています。</a:t>
            </a:r>
            <a:endParaRPr kumimoji="1" lang="en-US" altLang="ja-JP" sz="2000" dirty="0" smtClean="0">
              <a:solidFill>
                <a:prstClr val="black"/>
              </a:solidFill>
              <a:latin typeface="+mj-ea"/>
              <a:ea typeface="+mj-ea"/>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dirty="0">
                <a:solidFill>
                  <a:prstClr val="black"/>
                </a:solidFill>
                <a:latin typeface="+mj-ea"/>
                <a:ea typeface="+mj-ea"/>
              </a:rPr>
              <a:t>　</a:t>
            </a:r>
            <a:r>
              <a:rPr kumimoji="1" lang="ja-JP" altLang="en-US" sz="2000" dirty="0" smtClean="0">
                <a:solidFill>
                  <a:prstClr val="black"/>
                </a:solidFill>
                <a:latin typeface="+mj-ea"/>
                <a:ea typeface="+mj-ea"/>
              </a:rPr>
              <a:t>各機関で作成している業務マニュアルと本研修資料をよく理解することで、各機関においてより適切</a:t>
            </a:r>
            <a:r>
              <a:rPr kumimoji="1" lang="ja-JP" altLang="en-US" sz="2000" dirty="0">
                <a:solidFill>
                  <a:prstClr val="black"/>
                </a:solidFill>
                <a:latin typeface="+mj-ea"/>
                <a:ea typeface="+mj-ea"/>
              </a:rPr>
              <a:t>に</a:t>
            </a:r>
            <a:r>
              <a:rPr kumimoji="1" lang="ja-JP" altLang="en-US" sz="2000" dirty="0" smtClean="0">
                <a:solidFill>
                  <a:prstClr val="black"/>
                </a:solidFill>
                <a:latin typeface="+mj-ea"/>
                <a:ea typeface="+mj-ea"/>
              </a:rPr>
              <a:t>特定個人情報等が取り扱われることを期待しています。</a:t>
            </a:r>
            <a:endParaRPr kumimoji="1" lang="en-US" altLang="ja-JP" sz="2000" dirty="0" smtClean="0">
              <a:solidFill>
                <a:prstClr val="black"/>
              </a:solidFill>
              <a:latin typeface="+mj-ea"/>
              <a:ea typeface="+mj-ea"/>
            </a:endParaRPr>
          </a:p>
        </p:txBody>
      </p:sp>
    </p:spTree>
    <p:extLst>
      <p:ext uri="{BB962C8B-B14F-4D97-AF65-F5344CB8AC3E}">
        <p14:creationId xmlns:p14="http://schemas.microsoft.com/office/powerpoint/2010/main" val="1564025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34537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15609" y="1918758"/>
            <a:ext cx="8934531" cy="80863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紛失の直接の原因は不明ですが、マイナンバーカードの管理状況がよくなかったことが大きな要因と考えられますので、紛失が生じないような管理方法を検討する必要があります。</a:t>
            </a:r>
          </a:p>
        </p:txBody>
      </p:sp>
      <p:sp>
        <p:nvSpPr>
          <p:cNvPr id="14" name="角丸四角形 13"/>
          <p:cNvSpPr/>
          <p:nvPr/>
        </p:nvSpPr>
        <p:spPr>
          <a:xfrm>
            <a:off x="297638" y="752565"/>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事例１　マイナンバーカードの紛失</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3667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0000" y="1976447"/>
            <a:ext cx="506012" cy="506012"/>
          </a:xfrm>
          <a:prstGeom prst="rect">
            <a:avLst/>
          </a:prstGeom>
        </p:spPr>
      </p:pic>
      <p:pic>
        <p:nvPicPr>
          <p:cNvPr id="21" name="図 2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0000" y="3960000"/>
            <a:ext cx="506012" cy="506012"/>
          </a:xfrm>
          <a:prstGeom prst="rect">
            <a:avLst/>
          </a:prstGeom>
        </p:spPr>
      </p:pic>
      <p:sp>
        <p:nvSpPr>
          <p:cNvPr id="22" name="テキスト ボックス 21"/>
          <p:cNvSpPr txBox="1"/>
          <p:nvPr/>
        </p:nvSpPr>
        <p:spPr bwMode="auto">
          <a:xfrm>
            <a:off x="741420" y="3888000"/>
            <a:ext cx="8934531" cy="90205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特定個人情報の取扱いに関する監査を行い、管理状況を定期的</a:t>
            </a:r>
            <a:r>
              <a:rPr kumimoji="1" lang="ja-JP" altLang="en-US" sz="1600" dirty="0">
                <a:latin typeface="+mj-ea"/>
                <a:ea typeface="+mj-ea"/>
              </a:rPr>
              <a:t>に</a:t>
            </a:r>
            <a:r>
              <a:rPr kumimoji="1" lang="ja-JP" altLang="en-US" sz="1600" dirty="0" smtClean="0">
                <a:latin typeface="+mj-ea"/>
                <a:ea typeface="+mj-ea"/>
              </a:rPr>
              <a:t>確認し、必要な場合には、管理方法の見直しを行うことも重要です。</a:t>
            </a:r>
          </a:p>
        </p:txBody>
      </p:sp>
      <p:sp>
        <p:nvSpPr>
          <p:cNvPr id="27" name="角丸四角形 2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grpSp>
        <p:nvGrpSpPr>
          <p:cNvPr id="5" name="グループ化 4"/>
          <p:cNvGrpSpPr/>
          <p:nvPr/>
        </p:nvGrpSpPr>
        <p:grpSpPr>
          <a:xfrm>
            <a:off x="416007" y="2691459"/>
            <a:ext cx="9150024" cy="907901"/>
            <a:chOff x="416007" y="2552559"/>
            <a:chExt cx="9150024" cy="907901"/>
          </a:xfrm>
        </p:grpSpPr>
        <p:sp>
          <p:nvSpPr>
            <p:cNvPr id="20" name="テキスト ボックス 19"/>
            <p:cNvSpPr txBox="1"/>
            <p:nvPr/>
          </p:nvSpPr>
          <p:spPr bwMode="auto">
            <a:xfrm>
              <a:off x="4166102" y="2947066"/>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741420" y="2695518"/>
              <a:ext cx="7274184" cy="323165"/>
            </a:xfrm>
            <a:prstGeom prst="rect">
              <a:avLst/>
            </a:prstGeom>
          </p:spPr>
          <p:txBody>
            <a:bodyPr wrap="square">
              <a:spAutoFit/>
            </a:bodyPr>
            <a:lstStyle/>
            <a:p>
              <a:pPr defTabSz="914400" fontAlgn="base">
                <a:lnSpc>
                  <a:spcPts val="1800"/>
                </a:lnSpc>
                <a:spcBef>
                  <a:spcPts val="600"/>
                </a:spcBef>
                <a:spcAft>
                  <a:spcPct val="0"/>
                </a:spcAft>
                <a:defRPr/>
              </a:pPr>
              <a:r>
                <a:rPr kumimoji="1" lang="ja-JP" altLang="en-US" sz="1400" kern="0" dirty="0" smtClean="0">
                  <a:solidFill>
                    <a:prstClr val="black"/>
                  </a:solidFill>
                  <a:latin typeface="+mj-ea"/>
                </a:rPr>
                <a:t>・　持ち出し</a:t>
              </a:r>
              <a:r>
                <a:rPr kumimoji="1" lang="ja-JP" altLang="en-US" sz="1400" kern="0" dirty="0">
                  <a:solidFill>
                    <a:prstClr val="black"/>
                  </a:solidFill>
                  <a:latin typeface="+mj-ea"/>
                </a:rPr>
                <a:t>状況の</a:t>
              </a:r>
              <a:r>
                <a:rPr kumimoji="1" lang="ja-JP" altLang="en-US" sz="1400" kern="0" dirty="0" smtClean="0">
                  <a:solidFill>
                    <a:prstClr val="black"/>
                  </a:solidFill>
                  <a:latin typeface="+mj-ea"/>
                </a:rPr>
                <a:t>記録（</a:t>
              </a:r>
              <a:r>
                <a:rPr kumimoji="1" lang="ja-JP" altLang="en-US" sz="1400" kern="0" dirty="0">
                  <a:solidFill>
                    <a:prstClr val="black"/>
                  </a:solidFill>
                  <a:latin typeface="+mj-ea"/>
                </a:rPr>
                <a:t>持出者</a:t>
              </a:r>
              <a:r>
                <a:rPr kumimoji="1" lang="ja-JP" altLang="en-US" sz="1400" kern="0" dirty="0" smtClean="0">
                  <a:solidFill>
                    <a:prstClr val="black"/>
                  </a:solidFill>
                  <a:latin typeface="+mj-ea"/>
                </a:rPr>
                <a:t>、持出</a:t>
              </a:r>
              <a:r>
                <a:rPr kumimoji="1" lang="ja-JP" altLang="en-US" sz="1400" kern="0" dirty="0">
                  <a:solidFill>
                    <a:prstClr val="black"/>
                  </a:solidFill>
                  <a:latin typeface="+mj-ea"/>
                </a:rPr>
                <a:t>日、目的等</a:t>
              </a:r>
              <a:r>
                <a:rPr kumimoji="1" lang="ja-JP" altLang="en-US" sz="1400" kern="0" dirty="0" smtClean="0">
                  <a:solidFill>
                    <a:prstClr val="black"/>
                  </a:solidFill>
                  <a:latin typeface="+mj-ea"/>
                </a:rPr>
                <a:t>）を確実に残す</a:t>
              </a:r>
              <a:endParaRPr kumimoji="1" lang="en-US" altLang="ja-JP" sz="1400" kern="0" dirty="0">
                <a:solidFill>
                  <a:prstClr val="black"/>
                </a:solidFill>
                <a:latin typeface="+mj-ea"/>
              </a:endParaRPr>
            </a:p>
          </p:txBody>
        </p:sp>
        <p:sp>
          <p:nvSpPr>
            <p:cNvPr id="6" name="正方形/長方形 5"/>
            <p:cNvSpPr/>
            <p:nvPr/>
          </p:nvSpPr>
          <p:spPr>
            <a:xfrm>
              <a:off x="754320" y="3055482"/>
              <a:ext cx="2642070" cy="323165"/>
            </a:xfrm>
            <a:prstGeom prst="rect">
              <a:avLst/>
            </a:prstGeom>
          </p:spPr>
          <p:txBody>
            <a:bodyPr wrap="non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鍵付き</a:t>
              </a:r>
              <a:r>
                <a:rPr kumimoji="1" lang="ja-JP" altLang="en-US" sz="1400" kern="0" dirty="0">
                  <a:solidFill>
                    <a:prstClr val="black"/>
                  </a:solidFill>
                  <a:latin typeface="+mj-ea"/>
                </a:rPr>
                <a:t>キャビネット</a:t>
              </a:r>
              <a:r>
                <a:rPr kumimoji="1" lang="ja-JP" altLang="en-US" sz="1400" kern="0" dirty="0" smtClean="0">
                  <a:solidFill>
                    <a:prstClr val="black"/>
                  </a:solidFill>
                  <a:latin typeface="+mj-ea"/>
                </a:rPr>
                <a:t>で保管する</a:t>
              </a:r>
              <a:endParaRPr kumimoji="1" lang="en-US" altLang="ja-JP" sz="1400" kern="0" dirty="0">
                <a:solidFill>
                  <a:prstClr val="black"/>
                </a:solidFill>
                <a:latin typeface="+mj-ea"/>
              </a:endParaRPr>
            </a:p>
          </p:txBody>
        </p:sp>
        <p:sp>
          <p:nvSpPr>
            <p:cNvPr id="9" name="角丸四角形 8"/>
            <p:cNvSpPr/>
            <p:nvPr/>
          </p:nvSpPr>
          <p:spPr>
            <a:xfrm>
              <a:off x="416007" y="2552559"/>
              <a:ext cx="9150024" cy="907901"/>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29</a:t>
            </a:r>
          </a:p>
        </p:txBody>
      </p:sp>
      <p:grpSp>
        <p:nvGrpSpPr>
          <p:cNvPr id="2" name="グループ化 1"/>
          <p:cNvGrpSpPr/>
          <p:nvPr/>
        </p:nvGrpSpPr>
        <p:grpSpPr>
          <a:xfrm>
            <a:off x="421126" y="4788000"/>
            <a:ext cx="9343725" cy="1141607"/>
            <a:chOff x="395315" y="4849615"/>
            <a:chExt cx="9343725" cy="1141607"/>
          </a:xfrm>
        </p:grpSpPr>
        <p:sp>
          <p:nvSpPr>
            <p:cNvPr id="38" name="横巻き 37"/>
            <p:cNvSpPr/>
            <p:nvPr/>
          </p:nvSpPr>
          <p:spPr>
            <a:xfrm>
              <a:off x="395315" y="4849615"/>
              <a:ext cx="9170716" cy="1141607"/>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39" name="正方形/長方形 38"/>
            <p:cNvSpPr/>
            <p:nvPr/>
          </p:nvSpPr>
          <p:spPr>
            <a:xfrm>
              <a:off x="589232" y="5036804"/>
              <a:ext cx="9149808" cy="793630"/>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監査は、事例１に限らず</a:t>
              </a:r>
              <a:r>
                <a:rPr kumimoji="1" lang="ja-JP" altLang="en-US" sz="1400" dirty="0">
                  <a:solidFill>
                    <a:schemeClr val="tx1"/>
                  </a:solidFill>
                </a:rPr>
                <a:t>、</a:t>
              </a:r>
              <a:r>
                <a:rPr kumimoji="1" lang="ja-JP" altLang="en-US" sz="1400" dirty="0" smtClean="0">
                  <a:solidFill>
                    <a:schemeClr val="tx1"/>
                  </a:solidFill>
                </a:rPr>
                <a:t>漏えい等事案</a:t>
              </a:r>
              <a:r>
                <a:rPr kumimoji="1" lang="ja-JP" altLang="en-US" sz="1400" dirty="0">
                  <a:solidFill>
                    <a:schemeClr val="tx1"/>
                  </a:solidFill>
                </a:rPr>
                <a:t>の</a:t>
              </a:r>
              <a:r>
                <a:rPr kumimoji="1" lang="ja-JP" altLang="en-US" sz="1400" dirty="0" smtClean="0">
                  <a:solidFill>
                    <a:schemeClr val="tx1"/>
                  </a:solidFill>
                </a:rPr>
                <a:t>防止のために有効です。</a:t>
              </a:r>
              <a:endParaRPr kumimoji="1" lang="en-US" altLang="ja-JP" sz="1400" dirty="0" smtClean="0">
                <a:solidFill>
                  <a:schemeClr val="tx1"/>
                </a:solidFill>
              </a:endParaRPr>
            </a:p>
            <a:p>
              <a:r>
                <a:rPr kumimoji="1" lang="ja-JP" altLang="en-US" sz="1400" dirty="0" smtClean="0">
                  <a:solidFill>
                    <a:schemeClr val="tx1"/>
                  </a:solidFill>
                </a:rPr>
                <a:t>定期的に監査を実施して、安全管理措置の状況を確認し、必要があれば見直しをしましょう！</a:t>
              </a:r>
              <a:endParaRPr kumimoji="1" lang="ja-JP" altLang="en-US" sz="1400" dirty="0">
                <a:solidFill>
                  <a:schemeClr val="tx1"/>
                </a:solidFill>
              </a:endParaRPr>
            </a:p>
          </p:txBody>
        </p:sp>
      </p:grpSp>
    </p:spTree>
    <p:extLst>
      <p:ext uri="{BB962C8B-B14F-4D97-AF65-F5344CB8AC3E}">
        <p14:creationId xmlns:p14="http://schemas.microsoft.com/office/powerpoint/2010/main" val="1010594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342" y="3818132"/>
            <a:ext cx="1290576" cy="1329776"/>
          </a:xfrm>
          <a:prstGeom prst="rect">
            <a:avLst/>
          </a:prstGeom>
        </p:spPr>
      </p:pic>
      <p:sp>
        <p:nvSpPr>
          <p:cNvPr id="4" name="角丸四角形 3"/>
          <p:cNvSpPr/>
          <p:nvPr/>
        </p:nvSpPr>
        <p:spPr>
          <a:xfrm>
            <a:off x="289338" y="26536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5" name="角丸四角形 4"/>
          <p:cNvSpPr/>
          <p:nvPr/>
        </p:nvSpPr>
        <p:spPr>
          <a:xfrm>
            <a:off x="297638" y="77862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事例２　誤交付</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97638" y="1445610"/>
            <a:ext cx="9301666" cy="164327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kumimoji="1" lang="ja-JP" altLang="en-US" sz="1600" dirty="0" smtClean="0"/>
              <a:t>Ａ市では、郵便によりマイナンバーが記載された転出証明書を送付する際に、誤って転出者本人とは別人の証明書を送付してしまった。</a:t>
            </a:r>
            <a:endParaRPr kumimoji="1" lang="ja-JP" altLang="en-US" sz="1600" dirty="0"/>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064" y="3749847"/>
            <a:ext cx="1287261" cy="2182591"/>
          </a:xfrm>
          <a:prstGeom prst="rect">
            <a:avLst/>
          </a:prstGeom>
        </p:spPr>
      </p:pic>
      <p:sp>
        <p:nvSpPr>
          <p:cNvPr id="2" name="左矢印 1"/>
          <p:cNvSpPr/>
          <p:nvPr/>
        </p:nvSpPr>
        <p:spPr>
          <a:xfrm>
            <a:off x="2551593" y="5085130"/>
            <a:ext cx="4118837" cy="62767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送付</a:t>
            </a:r>
            <a:endParaRPr kumimoji="1" lang="ja-JP" altLang="en-US" sz="1600" dirty="0"/>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646" y="3792543"/>
            <a:ext cx="1365929" cy="2111695"/>
          </a:xfrm>
          <a:prstGeom prst="rect">
            <a:avLst/>
          </a:prstGeom>
        </p:spPr>
      </p:pic>
      <p:grpSp>
        <p:nvGrpSpPr>
          <p:cNvPr id="14" name="グループ化 13"/>
          <p:cNvGrpSpPr/>
          <p:nvPr/>
        </p:nvGrpSpPr>
        <p:grpSpPr>
          <a:xfrm>
            <a:off x="8152576" y="3088888"/>
            <a:ext cx="1446728" cy="1583472"/>
            <a:chOff x="4504677" y="3155573"/>
            <a:chExt cx="1739164" cy="1735970"/>
          </a:xfrm>
        </p:grpSpPr>
        <p:pic>
          <p:nvPicPr>
            <p:cNvPr id="15"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72"/>
            <p:cNvSpPr txBox="1"/>
            <p:nvPr/>
          </p:nvSpPr>
          <p:spPr>
            <a:xfrm>
              <a:off x="4674069" y="4560967"/>
              <a:ext cx="1156486" cy="330576"/>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smtClean="0">
                  <a:latin typeface="ＭＳ Ｐゴシック" panose="020B0600070205080204" pitchFamily="50" charset="-128"/>
                  <a:ea typeface="ＭＳ Ｐゴシック" panose="020B0600070205080204" pitchFamily="50" charset="-128"/>
                </a:rPr>
                <a:t>Ａ市</a:t>
              </a:r>
              <a:endParaRPr kumimoji="1" lang="ja-JP" altLang="en-US" sz="1400" b="1" dirty="0">
                <a:latin typeface="ＭＳ Ｐゴシック" panose="020B0600070205080204" pitchFamily="50" charset="-128"/>
                <a:ea typeface="ＭＳ Ｐゴシック" panose="020B0600070205080204" pitchFamily="50" charset="-128"/>
              </a:endParaRPr>
            </a:p>
          </p:txBody>
        </p:sp>
      </p:grpSp>
      <p:sp>
        <p:nvSpPr>
          <p:cNvPr id="19" name="テキスト ボックス 18"/>
          <p:cNvSpPr txBox="1"/>
          <p:nvPr/>
        </p:nvSpPr>
        <p:spPr bwMode="auto">
          <a:xfrm rot="585439">
            <a:off x="4462353" y="3923782"/>
            <a:ext cx="782759" cy="294647"/>
          </a:xfrm>
          <a:prstGeom prst="rect">
            <a:avLst/>
          </a:prstGeom>
          <a:solidFill>
            <a:schemeClr val="bg1"/>
          </a:solid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algn="ctr" eaLnBrk="0" hangingPunct="0">
              <a:lnSpc>
                <a:spcPts val="2400"/>
              </a:lnSpc>
              <a:buNone/>
            </a:pPr>
            <a:r>
              <a:rPr kumimoji="1" lang="ja-JP" altLang="en-US" sz="1200" dirty="0" smtClean="0">
                <a:latin typeface="ＭＳ ゴシック" panose="020B0609070205080204" pitchFamily="49" charset="-128"/>
                <a:ea typeface="ＭＳ ゴシック" panose="020B0609070205080204" pitchFamily="49" charset="-128"/>
              </a:rPr>
              <a:t>転出者Ｙ</a:t>
            </a:r>
          </a:p>
        </p:txBody>
      </p:sp>
      <p:sp>
        <p:nvSpPr>
          <p:cNvPr id="2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30</a:t>
            </a:r>
          </a:p>
        </p:txBody>
      </p:sp>
      <p:sp>
        <p:nvSpPr>
          <p:cNvPr id="17" name="テキスト ボックス 72"/>
          <p:cNvSpPr txBox="1"/>
          <p:nvPr/>
        </p:nvSpPr>
        <p:spPr>
          <a:xfrm>
            <a:off x="7208429" y="5970708"/>
            <a:ext cx="522362" cy="3315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職員</a:t>
            </a:r>
          </a:p>
        </p:txBody>
      </p:sp>
      <p:sp>
        <p:nvSpPr>
          <p:cNvPr id="21" name="テキスト ボックス 72"/>
          <p:cNvSpPr txBox="1"/>
          <p:nvPr/>
        </p:nvSpPr>
        <p:spPr>
          <a:xfrm>
            <a:off x="1253346" y="6044895"/>
            <a:ext cx="786468" cy="3090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smtClean="0">
                <a:latin typeface="ＭＳ Ｐゴシック" panose="020B0600070205080204" pitchFamily="50" charset="-128"/>
                <a:ea typeface="ＭＳ Ｐゴシック" panose="020B0600070205080204" pitchFamily="50" charset="-128"/>
              </a:rPr>
              <a:t>転出者Ｘ</a:t>
            </a:r>
            <a:endParaRPr kumimoji="1" lang="ja-JP" altLang="en-US" sz="1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20104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41482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15609" y="1806821"/>
            <a:ext cx="8720491" cy="1105763"/>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書類を封入する際のミスと考えられますので、このようなミスを防止するような対策を講じる必要があります。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事例２　</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誤交付</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817702"/>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402156" y="1976442"/>
            <a:ext cx="506012" cy="506012"/>
          </a:xfrm>
          <a:prstGeom prst="rect">
            <a:avLst/>
          </a:prstGeom>
        </p:spPr>
      </p:pic>
      <p:pic>
        <p:nvPicPr>
          <p:cNvPr id="21" name="図 2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7558" y="3774434"/>
            <a:ext cx="506012" cy="506012"/>
          </a:xfrm>
          <a:prstGeom prst="rect">
            <a:avLst/>
          </a:prstGeom>
        </p:spPr>
      </p:pic>
      <p:sp>
        <p:nvSpPr>
          <p:cNvPr id="22" name="テキスト ボックス 21"/>
          <p:cNvSpPr txBox="1"/>
          <p:nvPr/>
        </p:nvSpPr>
        <p:spPr bwMode="auto">
          <a:xfrm>
            <a:off x="690209" y="3835578"/>
            <a:ext cx="8879103" cy="90205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同様のミスが起きないように、総括責任者や保護責任者は、事務取扱担当者に対して適切に監督を行うとともに、事務取扱担当者に特定個人情報の取扱いについての教育研修を行い、特定個人情報の保護の意識を高めることも重要です。</a:t>
            </a:r>
          </a:p>
        </p:txBody>
      </p:sp>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grpSp>
        <p:nvGrpSpPr>
          <p:cNvPr id="6" name="グループ化 5"/>
          <p:cNvGrpSpPr/>
          <p:nvPr/>
        </p:nvGrpSpPr>
        <p:grpSpPr>
          <a:xfrm>
            <a:off x="437814" y="2707067"/>
            <a:ext cx="9072000" cy="900000"/>
            <a:chOff x="715609" y="2498720"/>
            <a:chExt cx="9072000" cy="900000"/>
          </a:xfrm>
        </p:grpSpPr>
        <p:sp>
          <p:nvSpPr>
            <p:cNvPr id="20" name="テキスト ボックス 19"/>
            <p:cNvSpPr txBox="1"/>
            <p:nvPr/>
          </p:nvSpPr>
          <p:spPr bwMode="auto">
            <a:xfrm>
              <a:off x="6523762" y="2828974"/>
              <a:ext cx="537124"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715609" y="2498720"/>
              <a:ext cx="907200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33795" y="2664692"/>
              <a:ext cx="7336608"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封入</a:t>
              </a:r>
              <a:r>
                <a:rPr kumimoji="1" lang="ja-JP" altLang="en-US" sz="1400" kern="0" dirty="0">
                  <a:solidFill>
                    <a:prstClr val="black"/>
                  </a:solidFill>
                  <a:latin typeface="+mj-ea"/>
                </a:rPr>
                <a:t>する書類の中身と封筒の宛先に誤りがないか</a:t>
              </a:r>
              <a:r>
                <a:rPr kumimoji="1" lang="ja-JP" altLang="en-US" sz="1400" kern="0" dirty="0" smtClean="0">
                  <a:solidFill>
                    <a:prstClr val="black"/>
                  </a:solidFill>
                  <a:latin typeface="+mj-ea"/>
                </a:rPr>
                <a:t>、</a:t>
              </a:r>
              <a:r>
                <a:rPr kumimoji="1" lang="ja-JP" altLang="en-US" sz="1400" kern="0" dirty="0">
                  <a:solidFill>
                    <a:prstClr val="black"/>
                  </a:solidFill>
                  <a:latin typeface="+mj-ea"/>
                </a:rPr>
                <a:t>ダブル</a:t>
              </a:r>
              <a:r>
                <a:rPr kumimoji="1" lang="ja-JP" altLang="en-US" sz="1400" kern="0" dirty="0" smtClean="0">
                  <a:solidFill>
                    <a:prstClr val="black"/>
                  </a:solidFill>
                  <a:latin typeface="+mj-ea"/>
                </a:rPr>
                <a:t>チェックする</a:t>
              </a:r>
              <a:endParaRPr kumimoji="1" lang="en-US" altLang="ja-JP" sz="1400" kern="0" dirty="0">
                <a:solidFill>
                  <a:prstClr val="black"/>
                </a:solidFill>
                <a:latin typeface="+mj-ea"/>
              </a:endParaRPr>
            </a:p>
          </p:txBody>
        </p:sp>
        <p:sp>
          <p:nvSpPr>
            <p:cNvPr id="3" name="正方形/長方形 2"/>
            <p:cNvSpPr/>
            <p:nvPr/>
          </p:nvSpPr>
          <p:spPr>
            <a:xfrm>
              <a:off x="1033795" y="2949605"/>
              <a:ext cx="7463522"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封入</a:t>
              </a:r>
              <a:r>
                <a:rPr kumimoji="1" lang="ja-JP" altLang="en-US" sz="1400" kern="0" dirty="0">
                  <a:solidFill>
                    <a:prstClr val="black"/>
                  </a:solidFill>
                  <a:latin typeface="+mj-ea"/>
                </a:rPr>
                <a:t>する際のチェック体制について、マニュアル等で</a:t>
              </a:r>
              <a:r>
                <a:rPr kumimoji="1" lang="ja-JP" altLang="en-US" sz="1400" kern="0" dirty="0" smtClean="0">
                  <a:solidFill>
                    <a:prstClr val="black"/>
                  </a:solidFill>
                  <a:latin typeface="+mj-ea"/>
                </a:rPr>
                <a:t>整備する</a:t>
              </a:r>
              <a:endParaRPr kumimoji="1" lang="en-US" altLang="ja-JP" sz="1400" kern="0" dirty="0">
                <a:solidFill>
                  <a:prstClr val="black"/>
                </a:solidFill>
                <a:latin typeface="+mj-ea"/>
              </a:endParaRPr>
            </a:p>
          </p:txBody>
        </p:sp>
      </p:grpSp>
      <p:sp>
        <p:nvSpPr>
          <p:cNvPr id="3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31</a:t>
            </a:r>
          </a:p>
        </p:txBody>
      </p:sp>
      <p:grpSp>
        <p:nvGrpSpPr>
          <p:cNvPr id="5" name="グループ化 4"/>
          <p:cNvGrpSpPr/>
          <p:nvPr/>
        </p:nvGrpSpPr>
        <p:grpSpPr>
          <a:xfrm>
            <a:off x="508000" y="4781618"/>
            <a:ext cx="9148051" cy="1533022"/>
            <a:chOff x="508000" y="4893128"/>
            <a:chExt cx="9148051" cy="1533022"/>
          </a:xfrm>
        </p:grpSpPr>
        <p:sp>
          <p:nvSpPr>
            <p:cNvPr id="40" name="横巻き 39"/>
            <p:cNvSpPr/>
            <p:nvPr/>
          </p:nvSpPr>
          <p:spPr>
            <a:xfrm>
              <a:off x="508000" y="4893128"/>
              <a:ext cx="9099412" cy="1533022"/>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1" name="正方形/長方形 40"/>
            <p:cNvSpPr/>
            <p:nvPr/>
          </p:nvSpPr>
          <p:spPr>
            <a:xfrm>
              <a:off x="690208" y="5169040"/>
              <a:ext cx="8965843" cy="1016075"/>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特定個人</a:t>
              </a:r>
              <a:r>
                <a:rPr kumimoji="1" lang="ja-JP" altLang="en-US" sz="1400" dirty="0" smtClean="0">
                  <a:solidFill>
                    <a:schemeClr val="tx1"/>
                  </a:solidFill>
                </a:rPr>
                <a:t>情報を取り扱う</a:t>
              </a:r>
              <a:r>
                <a:rPr kumimoji="1" lang="ja-JP" altLang="en-US" sz="1400" dirty="0">
                  <a:solidFill>
                    <a:schemeClr val="tx1"/>
                  </a:solidFill>
                </a:rPr>
                <a:t>上</a:t>
              </a:r>
              <a:r>
                <a:rPr kumimoji="1" lang="ja-JP" altLang="en-US" sz="1400" dirty="0" smtClean="0">
                  <a:solidFill>
                    <a:schemeClr val="tx1"/>
                  </a:solidFill>
                </a:rPr>
                <a:t>で、必要</a:t>
              </a:r>
              <a:r>
                <a:rPr kumimoji="1" lang="ja-JP" altLang="en-US" sz="1400" dirty="0">
                  <a:solidFill>
                    <a:schemeClr val="tx1"/>
                  </a:solidFill>
                </a:rPr>
                <a:t>な安全管理</a:t>
              </a:r>
              <a:r>
                <a:rPr kumimoji="1" lang="ja-JP" altLang="en-US" sz="1400" dirty="0" smtClean="0">
                  <a:solidFill>
                    <a:schemeClr val="tx1"/>
                  </a:solidFill>
                </a:rPr>
                <a:t>措置が生じた場合には、取扱規程等を見直しましょう。</a:t>
              </a:r>
              <a:endParaRPr kumimoji="1" lang="en-US" altLang="ja-JP" sz="1400" dirty="0" smtClean="0">
                <a:solidFill>
                  <a:schemeClr val="tx1"/>
                </a:solidFill>
              </a:endParaRPr>
            </a:p>
            <a:p>
              <a:r>
                <a:rPr kumimoji="1" lang="ja-JP" altLang="en-US" sz="1400" dirty="0" smtClean="0">
                  <a:solidFill>
                    <a:schemeClr val="tx1"/>
                  </a:solidFill>
                </a:rPr>
                <a:t>取扱</a:t>
              </a:r>
              <a:r>
                <a:rPr kumimoji="1" lang="ja-JP" altLang="en-US" sz="1400" dirty="0">
                  <a:solidFill>
                    <a:schemeClr val="tx1"/>
                  </a:solidFill>
                </a:rPr>
                <a:t>規程</a:t>
              </a:r>
              <a:r>
                <a:rPr kumimoji="1" lang="ja-JP" altLang="en-US" sz="1400" dirty="0" smtClean="0">
                  <a:solidFill>
                    <a:schemeClr val="tx1"/>
                  </a:solidFill>
                </a:rPr>
                <a:t>等に盛り込み、かつ、当該規程に基づく取扱いを徹底させることで、安全管理措置を確実に講じることができます。</a:t>
              </a:r>
              <a:r>
                <a:rPr kumimoji="1" lang="ja-JP" altLang="en-US" sz="1400" dirty="0">
                  <a:solidFill>
                    <a:schemeClr val="tx1"/>
                  </a:solidFill>
                </a:rPr>
                <a:t>事例２の事案に限らず、他</a:t>
              </a:r>
              <a:r>
                <a:rPr kumimoji="1" lang="ja-JP" altLang="en-US" sz="1400" dirty="0" smtClean="0">
                  <a:solidFill>
                    <a:schemeClr val="tx1"/>
                  </a:solidFill>
                </a:rPr>
                <a:t>の事案でも同様です。</a:t>
              </a:r>
              <a:endParaRPr kumimoji="1" lang="ja-JP" altLang="en-US" sz="1400" dirty="0">
                <a:solidFill>
                  <a:schemeClr val="tx1"/>
                </a:solidFill>
              </a:endParaRPr>
            </a:p>
          </p:txBody>
        </p:sp>
      </p:grpSp>
    </p:spTree>
    <p:extLst>
      <p:ext uri="{BB962C8B-B14F-4D97-AF65-F5344CB8AC3E}">
        <p14:creationId xmlns:p14="http://schemas.microsoft.com/office/powerpoint/2010/main" val="3576176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横巻き 11"/>
          <p:cNvSpPr/>
          <p:nvPr/>
        </p:nvSpPr>
        <p:spPr>
          <a:xfrm>
            <a:off x="419100" y="5038471"/>
            <a:ext cx="9109912" cy="1533022"/>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sz="1600" dirty="0">
              <a:solidFill>
                <a:schemeClr val="tx1"/>
              </a:solidFill>
            </a:endParaRP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事例２　誤</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交付</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grpSp>
        <p:nvGrpSpPr>
          <p:cNvPr id="4" name="グループ化 3"/>
          <p:cNvGrpSpPr/>
          <p:nvPr/>
        </p:nvGrpSpPr>
        <p:grpSpPr>
          <a:xfrm>
            <a:off x="278829" y="1566263"/>
            <a:ext cx="9365204" cy="1014102"/>
            <a:chOff x="284818" y="3042701"/>
            <a:chExt cx="9392664" cy="782253"/>
          </a:xfrm>
        </p:grpSpPr>
        <p:sp>
          <p:nvSpPr>
            <p:cNvPr id="31" name="テキスト ボックス 30"/>
            <p:cNvSpPr txBox="1"/>
            <p:nvPr/>
          </p:nvSpPr>
          <p:spPr bwMode="auto">
            <a:xfrm>
              <a:off x="297556" y="3476768"/>
              <a:ext cx="9379926" cy="348186"/>
            </a:xfrm>
            <a:prstGeom prst="roundRect">
              <a:avLst/>
            </a:prstGeom>
            <a:noFill/>
            <a:ln w="12700">
              <a:noFill/>
              <a:miter lim="800000"/>
              <a:headEnd/>
              <a:tailEnd/>
            </a:ln>
          </p:spPr>
          <p:txBody>
            <a:bodyPr vert="horz" wrap="square" lIns="36000" tIns="36000" rIns="36000" bIns="36000" numCol="1" rtlCol="0" anchor="t" anchorCtr="0" compatLnSpc="1">
              <a:prstTxWarp prst="textNoShape">
                <a:avLst/>
              </a:prstTxWarp>
              <a:noAutofit/>
            </a:bodyPr>
            <a:lstStyle/>
            <a:p>
              <a:pPr lvl="0" defTabSz="914400">
                <a:lnSpc>
                  <a:spcPts val="2500"/>
                </a:lnSpc>
                <a:defRPr/>
              </a:pPr>
              <a:r>
                <a:rPr kumimoji="1" lang="ja-JP" altLang="en-US" sz="1600" kern="0" dirty="0">
                  <a:solidFill>
                    <a:prstClr val="black"/>
                  </a:solidFill>
                  <a:latin typeface="+mj-ea"/>
                </a:rPr>
                <a:t>次表</a:t>
              </a:r>
              <a:r>
                <a:rPr kumimoji="1" lang="ja-JP" altLang="en-US" sz="1600" kern="0" dirty="0" smtClean="0">
                  <a:solidFill>
                    <a:prstClr val="black"/>
                  </a:solidFill>
                  <a:latin typeface="+mj-ea"/>
                </a:rPr>
                <a:t>の教育研修を行うこととされています。</a:t>
              </a:r>
              <a:endParaRPr kumimoji="1" lang="en-US" altLang="ja-JP" sz="1600" kern="0" dirty="0" smtClean="0">
                <a:solidFill>
                  <a:prstClr val="black"/>
                </a:solidFill>
                <a:latin typeface="+mj-ea"/>
              </a:endParaRPr>
            </a:p>
            <a:p>
              <a:pPr lvl="0" defTabSz="914400">
                <a:lnSpc>
                  <a:spcPts val="2500"/>
                </a:lnSpc>
                <a:defRPr/>
              </a:pPr>
              <a:endParaRPr kumimoji="1" lang="en-US" altLang="ja-JP" sz="1600" kern="0" dirty="0" smtClean="0">
                <a:solidFill>
                  <a:prstClr val="black"/>
                </a:solidFill>
                <a:latin typeface="+mj-ea"/>
              </a:endParaRPr>
            </a:p>
          </p:txBody>
        </p:sp>
        <p:sp>
          <p:nvSpPr>
            <p:cNvPr id="32" name="角丸四角形 31"/>
            <p:cNvSpPr/>
            <p:nvPr/>
          </p:nvSpPr>
          <p:spPr>
            <a:xfrm>
              <a:off x="284818" y="3042701"/>
              <a:ext cx="4862973" cy="383310"/>
            </a:xfrm>
            <a:prstGeom prst="roundRect">
              <a:avLst/>
            </a:prstGeom>
            <a:solidFill>
              <a:sysClr val="window" lastClr="FFFFFF"/>
            </a:solidFill>
            <a:ln w="12700" cap="flat" cmpd="sng" algn="ctr">
              <a:solidFill>
                <a:srgbClr val="FF0000"/>
              </a:solidFill>
              <a:prstDash val="solid"/>
              <a:miter lim="800000"/>
            </a:ln>
            <a:effectLst/>
          </p:spPr>
          <p:txBody>
            <a:bodyPr lIns="36000" tIns="36000" rIns="36000" rtlCol="0" anchor="ctr"/>
            <a:lstStyle/>
            <a:p>
              <a:pPr marL="0" marR="0" lvl="0" indent="0" algn="ctr" defTabSz="914400" eaLnBrk="1" fontAlgn="base" latinLnBrk="0" hangingPunct="1">
                <a:lnSpc>
                  <a:spcPts val="1800"/>
                </a:lnSpc>
                <a:spcBef>
                  <a:spcPts val="60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rPr>
                <a:t>ガイドライン（別添）２</a:t>
              </a:r>
              <a:r>
                <a:rPr kumimoji="1" lang="en-US" altLang="ja-JP" sz="1600" kern="0" noProof="0" dirty="0" smtClean="0">
                  <a:solidFill>
                    <a:prstClr val="black"/>
                  </a:solidFill>
                  <a:latin typeface="+mj-ea"/>
                  <a:ea typeface="+mj-ea"/>
                </a:rPr>
                <a:t>D</a:t>
              </a:r>
              <a:r>
                <a:rPr kumimoji="1" lang="ja-JP" altLang="en-US" sz="1600" kern="0" noProof="0" dirty="0" smtClean="0">
                  <a:solidFill>
                    <a:prstClr val="black"/>
                  </a:solidFill>
                  <a:latin typeface="+mj-ea"/>
                  <a:ea typeface="+mj-ea"/>
                </a:rPr>
                <a:t>ｂ</a:t>
              </a:r>
              <a:r>
                <a:rPr kumimoji="1" lang="ja-JP" altLang="en-US" sz="1600" b="0" i="0" u="none" strike="noStrike" kern="0" cap="none" spc="0" normalizeH="0" baseline="0" noProof="0" dirty="0" smtClean="0">
                  <a:ln>
                    <a:noFill/>
                  </a:ln>
                  <a:solidFill>
                    <a:prstClr val="black"/>
                  </a:solidFill>
                  <a:effectLst/>
                  <a:uLnTx/>
                  <a:uFillTx/>
                  <a:latin typeface="+mj-ea"/>
                  <a:ea typeface="+mj-ea"/>
                </a:rPr>
                <a:t>　事務取扱担当者等の教育</a:t>
              </a:r>
              <a:endParaRPr kumimoji="1" lang="en-US" altLang="ja-JP" sz="1600" b="0" i="0" u="none" strike="noStrike" kern="0" cap="none" spc="0" normalizeH="0" baseline="0" noProof="0" dirty="0" smtClean="0">
                <a:ln>
                  <a:noFill/>
                </a:ln>
                <a:solidFill>
                  <a:prstClr val="black"/>
                </a:solidFill>
                <a:effectLst/>
                <a:uLnTx/>
                <a:uFillTx/>
                <a:latin typeface="+mj-ea"/>
                <a:ea typeface="+mj-ea"/>
              </a:endParaRPr>
            </a:p>
          </p:txBody>
        </p:sp>
      </p:grpSp>
      <p:graphicFrame>
        <p:nvGraphicFramePr>
          <p:cNvPr id="8" name="表 7"/>
          <p:cNvGraphicFramePr>
            <a:graphicFrameLocks noGrp="1"/>
          </p:cNvGraphicFramePr>
          <p:nvPr>
            <p:extLst>
              <p:ext uri="{D42A27DB-BD31-4B8C-83A1-F6EECF244321}">
                <p14:modId xmlns:p14="http://schemas.microsoft.com/office/powerpoint/2010/main" val="3069166146"/>
              </p:ext>
            </p:extLst>
          </p:nvPr>
        </p:nvGraphicFramePr>
        <p:xfrm>
          <a:off x="312440" y="2586042"/>
          <a:ext cx="9257108" cy="2271821"/>
        </p:xfrm>
        <a:graphic>
          <a:graphicData uri="http://schemas.openxmlformats.org/drawingml/2006/table">
            <a:tbl>
              <a:tblPr firstRow="1" bandRow="1" bandCol="1">
                <a:tableStyleId>{912C8C85-51F0-491E-9774-3900AFEF0FD7}</a:tableStyleId>
              </a:tblPr>
              <a:tblGrid>
                <a:gridCol w="5224760">
                  <a:extLst>
                    <a:ext uri="{9D8B030D-6E8A-4147-A177-3AD203B41FA5}">
                      <a16:colId xmlns:a16="http://schemas.microsoft.com/office/drawing/2014/main" val="3234002757"/>
                    </a:ext>
                  </a:extLst>
                </a:gridCol>
                <a:gridCol w="4032348">
                  <a:extLst>
                    <a:ext uri="{9D8B030D-6E8A-4147-A177-3AD203B41FA5}">
                      <a16:colId xmlns:a16="http://schemas.microsoft.com/office/drawing/2014/main" val="917059436"/>
                    </a:ext>
                  </a:extLst>
                </a:gridCol>
              </a:tblGrid>
              <a:tr h="355910">
                <a:tc>
                  <a:txBody>
                    <a:bodyPr/>
                    <a:lstStyle/>
                    <a:p>
                      <a:pPr algn="ctr"/>
                      <a:r>
                        <a:rPr kumimoji="1" lang="ja-JP" altLang="en-US" sz="1600" dirty="0" smtClean="0"/>
                        <a:t>研修内容</a:t>
                      </a:r>
                      <a:endParaRPr kumimoji="1" lang="ja-JP" altLang="en-US" sz="1600" dirty="0"/>
                    </a:p>
                  </a:txBody>
                  <a:tcPr anchor="ctr"/>
                </a:tc>
                <a:tc>
                  <a:txBody>
                    <a:bodyPr/>
                    <a:lstStyle/>
                    <a:p>
                      <a:pPr algn="ctr"/>
                      <a:r>
                        <a:rPr kumimoji="1" lang="ja-JP" altLang="en-US" sz="1600" dirty="0" smtClean="0"/>
                        <a:t>研修対象者</a:t>
                      </a:r>
                      <a:endParaRPr kumimoji="1" lang="ja-JP" altLang="en-US" sz="1600" dirty="0"/>
                    </a:p>
                  </a:txBody>
                  <a:tcPr anchor="ctr"/>
                </a:tc>
                <a:extLst>
                  <a:ext uri="{0D108BD9-81ED-4DB2-BD59-A6C34878D82A}">
                    <a16:rowId xmlns:a16="http://schemas.microsoft.com/office/drawing/2014/main" val="2931416870"/>
                  </a:ext>
                </a:extLst>
              </a:tr>
              <a:tr h="436248">
                <a:tc>
                  <a:txBody>
                    <a:bodyPr/>
                    <a:lstStyle/>
                    <a:p>
                      <a:pPr algn="l"/>
                      <a:r>
                        <a:rPr kumimoji="1" lang="ja-JP" altLang="ja-JP" sz="1400" kern="1200" dirty="0" smtClean="0">
                          <a:solidFill>
                            <a:schemeClr val="tx1"/>
                          </a:solidFill>
                          <a:effectLst/>
                          <a:latin typeface="+mn-lt"/>
                          <a:ea typeface="+mn-ea"/>
                          <a:cs typeface="+mn-cs"/>
                        </a:rPr>
                        <a:t>特定個人情報等の適正な取扱い</a:t>
                      </a:r>
                      <a:r>
                        <a:rPr kumimoji="1" lang="ja-JP" altLang="en-US" sz="1400" kern="1200" dirty="0" smtClean="0">
                          <a:solidFill>
                            <a:schemeClr val="tx1"/>
                          </a:solidFill>
                          <a:effectLst/>
                          <a:latin typeface="+mn-lt"/>
                          <a:ea typeface="+mn-ea"/>
                          <a:cs typeface="+mn-cs"/>
                        </a:rPr>
                        <a:t>に関する研修</a:t>
                      </a:r>
                      <a:endParaRPr kumimoji="1" lang="ja-JP" altLang="en-US" sz="1400" dirty="0"/>
                    </a:p>
                  </a:txBody>
                  <a:tcPr anchor="ctr"/>
                </a:tc>
                <a:tc>
                  <a:txBody>
                    <a:bodyPr/>
                    <a:lstStyle/>
                    <a:p>
                      <a:pPr algn="l"/>
                      <a:r>
                        <a:rPr kumimoji="1" lang="ja-JP" altLang="en-US" sz="1400" b="0" i="0" u="none" strike="noStrike" kern="0" cap="none" spc="0" normalizeH="0" baseline="0" noProof="0" dirty="0" smtClean="0">
                          <a:ln>
                            <a:noFill/>
                          </a:ln>
                          <a:solidFill>
                            <a:prstClr val="black"/>
                          </a:solidFill>
                          <a:effectLst/>
                          <a:uLnTx/>
                          <a:uFillTx/>
                          <a:latin typeface="+mj-ea"/>
                          <a:ea typeface="+mn-ea"/>
                          <a:cs typeface="+mn-cs"/>
                        </a:rPr>
                        <a:t>事務取扱担当者</a:t>
                      </a:r>
                      <a:endParaRPr kumimoji="1" lang="ja-JP" altLang="en-US" sz="1400" dirty="0"/>
                    </a:p>
                  </a:txBody>
                  <a:tcPr anchor="ctr"/>
                </a:tc>
                <a:extLst>
                  <a:ext uri="{0D108BD9-81ED-4DB2-BD59-A6C34878D82A}">
                    <a16:rowId xmlns:a16="http://schemas.microsoft.com/office/drawing/2014/main" val="3157168010"/>
                  </a:ext>
                </a:extLst>
              </a:tr>
              <a:tr h="508000">
                <a:tc>
                  <a:txBody>
                    <a:bodyPr/>
                    <a:lstStyle/>
                    <a:p>
                      <a:pPr algn="l"/>
                      <a:r>
                        <a:rPr kumimoji="1" lang="ja-JP" altLang="en-US" sz="1400" kern="1200" dirty="0" smtClean="0">
                          <a:solidFill>
                            <a:schemeClr val="tx1"/>
                          </a:solidFill>
                          <a:effectLst/>
                          <a:latin typeface="+mn-lt"/>
                          <a:ea typeface="+mn-ea"/>
                          <a:cs typeface="+mn-cs"/>
                        </a:rPr>
                        <a:t>情報</a:t>
                      </a:r>
                      <a:r>
                        <a:rPr kumimoji="1" lang="ja-JP" altLang="ja-JP" sz="1400" kern="1200" dirty="0" smtClean="0">
                          <a:solidFill>
                            <a:schemeClr val="tx1"/>
                          </a:solidFill>
                          <a:effectLst/>
                          <a:latin typeface="+mn-lt"/>
                          <a:ea typeface="+mn-ea"/>
                          <a:cs typeface="+mn-cs"/>
                        </a:rPr>
                        <a:t>システムの管理、運用及びセキュリティ対策に関</a:t>
                      </a:r>
                      <a:r>
                        <a:rPr kumimoji="1" lang="ja-JP" altLang="en-US" sz="1400" kern="1200" dirty="0" smtClean="0">
                          <a:solidFill>
                            <a:schemeClr val="tx1"/>
                          </a:solidFill>
                          <a:effectLst/>
                          <a:latin typeface="+mn-lt"/>
                          <a:ea typeface="+mn-ea"/>
                          <a:cs typeface="+mn-cs"/>
                        </a:rPr>
                        <a:t>する研修</a:t>
                      </a:r>
                      <a:endParaRPr kumimoji="1" lang="ja-JP" altLang="en-US" sz="1400" dirty="0"/>
                    </a:p>
                  </a:txBody>
                  <a:tcPr anchor="ctr"/>
                </a:tc>
                <a:tc>
                  <a:txBody>
                    <a:bodyPr/>
                    <a:lstStyle/>
                    <a:p>
                      <a:pPr algn="l"/>
                      <a:r>
                        <a:rPr kumimoji="1" lang="ja-JP" altLang="ja-JP" sz="1400" kern="1200" dirty="0" smtClean="0">
                          <a:solidFill>
                            <a:schemeClr val="tx1"/>
                          </a:solidFill>
                          <a:effectLst/>
                          <a:latin typeface="+mn-lt"/>
                          <a:ea typeface="+mn-ea"/>
                          <a:cs typeface="+mn-cs"/>
                        </a:rPr>
                        <a:t>特定個人情報等を取り扱う情報システムの管理</a:t>
                      </a:r>
                      <a:r>
                        <a:rPr kumimoji="1" lang="ja-JP" altLang="en-US" sz="1400" kern="1200" dirty="0" smtClean="0">
                          <a:solidFill>
                            <a:schemeClr val="tx1"/>
                          </a:solidFill>
                          <a:effectLst/>
                          <a:latin typeface="+mn-lt"/>
                          <a:ea typeface="+mn-ea"/>
                          <a:cs typeface="+mn-cs"/>
                        </a:rPr>
                        <a:t>者</a:t>
                      </a:r>
                      <a:endParaRPr kumimoji="1" lang="ja-JP" altLang="en-US" sz="1400" dirty="0"/>
                    </a:p>
                  </a:txBody>
                  <a:tcPr anchor="ctr"/>
                </a:tc>
                <a:extLst>
                  <a:ext uri="{0D108BD9-81ED-4DB2-BD59-A6C34878D82A}">
                    <a16:rowId xmlns:a16="http://schemas.microsoft.com/office/drawing/2014/main" val="713789088"/>
                  </a:ext>
                </a:extLst>
              </a:tr>
              <a:tr h="495300">
                <a:tc>
                  <a:txBody>
                    <a:bodyPr/>
                    <a:lstStyle/>
                    <a:p>
                      <a:pPr algn="l"/>
                      <a:r>
                        <a:rPr kumimoji="1" lang="ja-JP" altLang="en-US" sz="1400" dirty="0" smtClean="0"/>
                        <a:t>課室等における特定個人情報等の適切な管理のために必要な研修</a:t>
                      </a:r>
                      <a:endParaRPr kumimoji="1" lang="ja-JP" altLang="en-US" sz="1400" dirty="0"/>
                    </a:p>
                  </a:txBody>
                  <a:tcPr anchor="ctr"/>
                </a:tc>
                <a:tc>
                  <a:txBody>
                    <a:bodyPr/>
                    <a:lstStyle/>
                    <a:p>
                      <a:pPr algn="l"/>
                      <a:r>
                        <a:rPr kumimoji="1" lang="ja-JP" altLang="en-US" sz="1400" dirty="0" smtClean="0"/>
                        <a:t>保護責任者</a:t>
                      </a:r>
                      <a:endParaRPr kumimoji="1" lang="ja-JP" altLang="en-US" sz="1400" dirty="0"/>
                    </a:p>
                  </a:txBody>
                  <a:tcPr anchor="ctr"/>
                </a:tc>
                <a:extLst>
                  <a:ext uri="{0D108BD9-81ED-4DB2-BD59-A6C34878D82A}">
                    <a16:rowId xmlns:a16="http://schemas.microsoft.com/office/drawing/2014/main" val="196493865"/>
                  </a:ext>
                </a:extLst>
              </a:tr>
              <a:tr h="476363">
                <a:tc>
                  <a:txBody>
                    <a:bodyPr/>
                    <a:lstStyle/>
                    <a:p>
                      <a:pPr algn="l"/>
                      <a:r>
                        <a:rPr kumimoji="1" lang="ja-JP" altLang="ja-JP" sz="1400" kern="1200" dirty="0" smtClean="0">
                          <a:solidFill>
                            <a:schemeClr val="tx1"/>
                          </a:solidFill>
                          <a:effectLst/>
                          <a:latin typeface="+mn-lt"/>
                          <a:ea typeface="+mn-ea"/>
                          <a:cs typeface="+mn-cs"/>
                        </a:rPr>
                        <a:t>サイバーセキュリティ研修</a:t>
                      </a:r>
                      <a:endParaRPr kumimoji="1" lang="ja-JP" altLang="en-US" sz="1400" dirty="0"/>
                    </a:p>
                  </a:txBody>
                  <a:tcPr anchor="ctr"/>
                </a:tc>
                <a:tc>
                  <a:txBody>
                    <a:bodyPr/>
                    <a:lstStyle/>
                    <a:p>
                      <a:pPr algn="l"/>
                      <a:r>
                        <a:rPr kumimoji="1" lang="ja-JP" altLang="ja-JP" sz="1400" kern="1200" dirty="0" smtClean="0">
                          <a:solidFill>
                            <a:schemeClr val="tx1"/>
                          </a:solidFill>
                          <a:effectLst/>
                          <a:latin typeface="+mn-lt"/>
                          <a:ea typeface="+mn-ea"/>
                          <a:cs typeface="+mn-cs"/>
                        </a:rPr>
                        <a:t>特定個人情報ファイルを取り扱う事務に従事する者</a:t>
                      </a:r>
                      <a:endParaRPr kumimoji="1" lang="ja-JP" altLang="en-US" sz="1400" dirty="0"/>
                    </a:p>
                  </a:txBody>
                  <a:tcPr anchor="ctr"/>
                </a:tc>
                <a:extLst>
                  <a:ext uri="{0D108BD9-81ED-4DB2-BD59-A6C34878D82A}">
                    <a16:rowId xmlns:a16="http://schemas.microsoft.com/office/drawing/2014/main" val="3084726701"/>
                  </a:ext>
                </a:extLst>
              </a:tr>
            </a:tbl>
          </a:graphicData>
        </a:graphic>
      </p:graphicFrame>
      <p:sp>
        <p:nvSpPr>
          <p:cNvPr id="15" name="正方形/長方形 14"/>
          <p:cNvSpPr/>
          <p:nvPr/>
        </p:nvSpPr>
        <p:spPr>
          <a:xfrm>
            <a:off x="647700" y="5365130"/>
            <a:ext cx="8881312" cy="939082"/>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研修対象者は、受講対象となった研修は必ず受講しましょう。</a:t>
            </a:r>
            <a:endParaRPr kumimoji="1" lang="en-US" altLang="ja-JP" sz="1400" dirty="0" smtClean="0">
              <a:solidFill>
                <a:schemeClr val="tx1"/>
              </a:solidFill>
            </a:endParaRPr>
          </a:p>
          <a:p>
            <a:r>
              <a:rPr kumimoji="1" lang="ja-JP" altLang="en-US" sz="1400" dirty="0" smtClean="0">
                <a:solidFill>
                  <a:schemeClr val="tx1"/>
                </a:solidFill>
              </a:rPr>
              <a:t>また、総括責任者等は、受講対象者の受講漏れがないように、出欠状況の確認、未受講者へのフォローアップを確実に行いましょう。</a:t>
            </a:r>
            <a:endParaRPr kumimoji="1" lang="ja-JP" altLang="en-US" sz="1400" dirty="0">
              <a:solidFill>
                <a:schemeClr val="tx1"/>
              </a:solidFill>
            </a:endParaRPr>
          </a:p>
        </p:txBody>
      </p:sp>
      <p:sp>
        <p:nvSpPr>
          <p:cNvPr id="13"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32</a:t>
            </a:r>
          </a:p>
        </p:txBody>
      </p:sp>
      <p:sp>
        <p:nvSpPr>
          <p:cNvPr id="11" name="正方形/長方形 10"/>
          <p:cNvSpPr/>
          <p:nvPr/>
        </p:nvSpPr>
        <p:spPr>
          <a:xfrm>
            <a:off x="2129116" y="1690472"/>
            <a:ext cx="144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088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294550"/>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5" name="角丸四角形 4"/>
          <p:cNvSpPr/>
          <p:nvPr/>
        </p:nvSpPr>
        <p:spPr>
          <a:xfrm>
            <a:off x="297638" y="75547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事例３　文書の誤廃棄</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97638" y="1445610"/>
            <a:ext cx="9344202" cy="183886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smtClean="0"/>
              <a:t>書</a:t>
            </a:r>
            <a:r>
              <a:rPr lang="ja-JP" altLang="ja-JP" sz="1600" dirty="0" smtClean="0"/>
              <a:t>棚</a:t>
            </a:r>
            <a:r>
              <a:rPr lang="ja-JP" altLang="ja-JP" sz="1600" dirty="0"/>
              <a:t>の整理の際に、職員から提出された特定個人情報が記録された申請書等を綴った文書ファイルの紛失が発覚した</a:t>
            </a:r>
            <a:r>
              <a:rPr lang="ja-JP" altLang="ja-JP" sz="1600" dirty="0" smtClean="0"/>
              <a:t>。</a:t>
            </a:r>
            <a:endParaRPr lang="en-US" altLang="ja-JP" sz="1600" dirty="0" smtClean="0"/>
          </a:p>
          <a:p>
            <a:pPr>
              <a:lnSpc>
                <a:spcPct val="150000"/>
              </a:lnSpc>
            </a:pPr>
            <a:r>
              <a:rPr lang="ja-JP" altLang="ja-JP" sz="1600" dirty="0"/>
              <a:t>※年度末の不要文書の廃棄作業の際に、誤廃棄したと思われる。</a:t>
            </a:r>
            <a:endParaRPr kumimoji="1" lang="ja-JP" altLang="en-US" sz="16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631" y="4252123"/>
            <a:ext cx="1172726" cy="2087453"/>
          </a:xfrm>
          <a:prstGeom prst="rect">
            <a:avLst/>
          </a:prstGeom>
        </p:spPr>
      </p:pic>
      <p:grpSp>
        <p:nvGrpSpPr>
          <p:cNvPr id="15" name="グループ化 14"/>
          <p:cNvGrpSpPr/>
          <p:nvPr/>
        </p:nvGrpSpPr>
        <p:grpSpPr>
          <a:xfrm>
            <a:off x="6419772" y="3755527"/>
            <a:ext cx="1820974" cy="2584049"/>
            <a:chOff x="5755020" y="3709495"/>
            <a:chExt cx="1820974" cy="2584049"/>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020" y="3709495"/>
              <a:ext cx="1820974" cy="2584049"/>
            </a:xfrm>
            <a:prstGeom prst="rect">
              <a:avLst/>
            </a:prstGeom>
          </p:spPr>
        </p:pic>
        <p:sp>
          <p:nvSpPr>
            <p:cNvPr id="2" name="楕円 1"/>
            <p:cNvSpPr/>
            <p:nvPr/>
          </p:nvSpPr>
          <p:spPr>
            <a:xfrm>
              <a:off x="6270541" y="4747563"/>
              <a:ext cx="570271" cy="331126"/>
            </a:xfrm>
            <a:prstGeom prst="ellipse">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grpSp>
        <p:nvGrpSpPr>
          <p:cNvPr id="19" name="グループ化 18"/>
          <p:cNvGrpSpPr/>
          <p:nvPr/>
        </p:nvGrpSpPr>
        <p:grpSpPr>
          <a:xfrm>
            <a:off x="3961357" y="3548140"/>
            <a:ext cx="2095502" cy="1720644"/>
            <a:chOff x="3961357" y="3548140"/>
            <a:chExt cx="2095502" cy="1720644"/>
          </a:xfrm>
        </p:grpSpPr>
        <p:sp>
          <p:nvSpPr>
            <p:cNvPr id="16" name="雲形吹き出し 15"/>
            <p:cNvSpPr/>
            <p:nvPr/>
          </p:nvSpPr>
          <p:spPr>
            <a:xfrm>
              <a:off x="3961357" y="3548140"/>
              <a:ext cx="2095502" cy="1720644"/>
            </a:xfrm>
            <a:prstGeom prst="cloudCallout">
              <a:avLst>
                <a:gd name="adj1" fmla="val -51264"/>
                <a:gd name="adj2" fmla="val 526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4332" y="3857322"/>
              <a:ext cx="702513" cy="1101836"/>
            </a:xfrm>
            <a:prstGeom prst="rect">
              <a:avLst/>
            </a:prstGeom>
          </p:spPr>
        </p:pic>
      </p:grpSp>
      <p:sp>
        <p:nvSpPr>
          <p:cNvPr id="2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33</a:t>
            </a:r>
          </a:p>
        </p:txBody>
      </p:sp>
    </p:spTree>
    <p:extLst>
      <p:ext uri="{BB962C8B-B14F-4D97-AF65-F5344CB8AC3E}">
        <p14:creationId xmlns:p14="http://schemas.microsoft.com/office/powerpoint/2010/main" val="3041608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34537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15609" y="2015700"/>
            <a:ext cx="8934531" cy="46862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文書</a:t>
            </a:r>
            <a:r>
              <a:rPr kumimoji="1" lang="ja-JP" altLang="en-US" sz="1600" dirty="0" smtClean="0">
                <a:latin typeface="+mj-ea"/>
                <a:ea typeface="+mj-ea"/>
              </a:rPr>
              <a:t>を誤廃棄した可能性があるということで、誤廃棄を防ぐための対策を講じる必要があります。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事例３　文書の誤廃棄</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3667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31818" y="2048117"/>
            <a:ext cx="506012" cy="506012"/>
          </a:xfrm>
          <a:prstGeom prst="rect">
            <a:avLst/>
          </a:prstGeom>
        </p:spPr>
      </p:pic>
      <p:pic>
        <p:nvPicPr>
          <p:cNvPr id="21" name="図 2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47297" y="3653079"/>
            <a:ext cx="506012" cy="506012"/>
          </a:xfrm>
          <a:prstGeom prst="rect">
            <a:avLst/>
          </a:prstGeom>
        </p:spPr>
      </p:pic>
      <p:sp>
        <p:nvSpPr>
          <p:cNvPr id="22" name="テキスト ボックス 21"/>
          <p:cNvSpPr txBox="1"/>
          <p:nvPr/>
        </p:nvSpPr>
        <p:spPr bwMode="auto">
          <a:xfrm>
            <a:off x="715609" y="3560564"/>
            <a:ext cx="8934531" cy="90205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誤</a:t>
            </a:r>
            <a:r>
              <a:rPr kumimoji="1" lang="ja-JP" altLang="en-US" sz="1600" dirty="0" smtClean="0">
                <a:latin typeface="+mj-ea"/>
                <a:ea typeface="+mj-ea"/>
              </a:rPr>
              <a:t>廃棄についても可能性にとどまり、明確には分からない状況ですので、文書の取扱状況を把握するための方法を検討する必要があります。</a:t>
            </a:r>
          </a:p>
        </p:txBody>
      </p:sp>
      <p:sp>
        <p:nvSpPr>
          <p:cNvPr id="27" name="角丸四角形 2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ポイント～事例から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grpSp>
        <p:nvGrpSpPr>
          <p:cNvPr id="8" name="グループ化 7"/>
          <p:cNvGrpSpPr/>
          <p:nvPr/>
        </p:nvGrpSpPr>
        <p:grpSpPr>
          <a:xfrm>
            <a:off x="392103" y="2568552"/>
            <a:ext cx="9072000" cy="900000"/>
            <a:chOff x="612026" y="2499102"/>
            <a:chExt cx="9072000" cy="900000"/>
          </a:xfrm>
        </p:grpSpPr>
        <p:sp>
          <p:nvSpPr>
            <p:cNvPr id="20" name="テキスト ボックス 19"/>
            <p:cNvSpPr txBox="1"/>
            <p:nvPr/>
          </p:nvSpPr>
          <p:spPr bwMode="auto">
            <a:xfrm>
              <a:off x="5819431" y="2854437"/>
              <a:ext cx="531874" cy="395482"/>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612026" y="2499102"/>
              <a:ext cx="907200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3923" y="2646739"/>
              <a:ext cx="7614668"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不要な文書</a:t>
              </a:r>
              <a:r>
                <a:rPr kumimoji="1" lang="ja-JP" altLang="en-US" sz="1400" kern="0" dirty="0">
                  <a:solidFill>
                    <a:prstClr val="black"/>
                  </a:solidFill>
                  <a:latin typeface="+mj-ea"/>
                </a:rPr>
                <a:t>を廃棄する際に、廃棄してはいけない書類が混入してないか、複数人で</a:t>
              </a:r>
              <a:r>
                <a:rPr kumimoji="1" lang="ja-JP" altLang="en-US" sz="1400" kern="0" dirty="0" smtClean="0">
                  <a:solidFill>
                    <a:prstClr val="black"/>
                  </a:solidFill>
                  <a:latin typeface="+mj-ea"/>
                </a:rPr>
                <a:t>チェックする</a:t>
              </a:r>
              <a:endParaRPr kumimoji="1" lang="en-US" altLang="ja-JP" sz="1400" kern="0" dirty="0">
                <a:solidFill>
                  <a:prstClr val="black"/>
                </a:solidFill>
                <a:latin typeface="+mj-ea"/>
              </a:endParaRPr>
            </a:p>
          </p:txBody>
        </p:sp>
        <p:sp>
          <p:nvSpPr>
            <p:cNvPr id="3" name="正方形/長方形 2"/>
            <p:cNvSpPr/>
            <p:nvPr/>
          </p:nvSpPr>
          <p:spPr>
            <a:xfrm>
              <a:off x="903923" y="2969904"/>
              <a:ext cx="4395755" cy="323165"/>
            </a:xfrm>
            <a:prstGeom prst="rect">
              <a:avLst/>
            </a:prstGeom>
          </p:spPr>
          <p:txBody>
            <a:bodyPr wrap="non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必要な文書と不要な文書が混在</a:t>
              </a:r>
              <a:r>
                <a:rPr kumimoji="1" lang="ja-JP" altLang="en-US" sz="1400" kern="0" dirty="0">
                  <a:solidFill>
                    <a:prstClr val="black"/>
                  </a:solidFill>
                  <a:latin typeface="+mj-ea"/>
                </a:rPr>
                <a:t>しないように</a:t>
              </a:r>
              <a:r>
                <a:rPr kumimoji="1" lang="ja-JP" altLang="en-US" sz="1400" kern="0" dirty="0" smtClean="0">
                  <a:solidFill>
                    <a:prstClr val="black"/>
                  </a:solidFill>
                  <a:latin typeface="+mj-ea"/>
                </a:rPr>
                <a:t>保管する</a:t>
              </a:r>
              <a:endParaRPr kumimoji="1" lang="en-US" altLang="ja-JP" sz="1400" kern="0" dirty="0">
                <a:solidFill>
                  <a:prstClr val="black"/>
                </a:solidFill>
                <a:latin typeface="+mj-ea"/>
              </a:endParaRPr>
            </a:p>
          </p:txBody>
        </p:sp>
      </p:grpSp>
      <p:grpSp>
        <p:nvGrpSpPr>
          <p:cNvPr id="9" name="グループ化 8"/>
          <p:cNvGrpSpPr/>
          <p:nvPr/>
        </p:nvGrpSpPr>
        <p:grpSpPr>
          <a:xfrm>
            <a:off x="416007" y="4330178"/>
            <a:ext cx="9048096" cy="864000"/>
            <a:chOff x="416007" y="4330178"/>
            <a:chExt cx="9048096" cy="864000"/>
          </a:xfrm>
        </p:grpSpPr>
        <p:sp>
          <p:nvSpPr>
            <p:cNvPr id="25" name="テキスト ボックス 24"/>
            <p:cNvSpPr txBox="1"/>
            <p:nvPr/>
          </p:nvSpPr>
          <p:spPr bwMode="auto">
            <a:xfrm>
              <a:off x="6290444" y="4674239"/>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684000" y="4454350"/>
              <a:ext cx="6811490"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文書</a:t>
              </a:r>
              <a:r>
                <a:rPr kumimoji="1" lang="ja-JP" altLang="en-US" sz="1400" kern="0" dirty="0">
                  <a:solidFill>
                    <a:prstClr val="black"/>
                  </a:solidFill>
                  <a:latin typeface="+mj-ea"/>
                </a:rPr>
                <a:t>ファイルの管理簿を作成し、利用状況を</a:t>
              </a:r>
              <a:r>
                <a:rPr kumimoji="1" lang="ja-JP" altLang="en-US" sz="1400" kern="0" dirty="0" smtClean="0">
                  <a:solidFill>
                    <a:prstClr val="black"/>
                  </a:solidFill>
                  <a:latin typeface="+mj-ea"/>
                </a:rPr>
                <a:t>把握する</a:t>
              </a:r>
              <a:endParaRPr kumimoji="1" lang="en-US" altLang="ja-JP" sz="1400" kern="0" dirty="0">
                <a:solidFill>
                  <a:prstClr val="black"/>
                </a:solidFill>
                <a:latin typeface="+mj-ea"/>
              </a:endParaRPr>
            </a:p>
          </p:txBody>
        </p:sp>
        <p:sp>
          <p:nvSpPr>
            <p:cNvPr id="34" name="角丸四角形 33"/>
            <p:cNvSpPr/>
            <p:nvPr/>
          </p:nvSpPr>
          <p:spPr>
            <a:xfrm>
              <a:off x="416007" y="4330178"/>
              <a:ext cx="9048096" cy="864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4000" y="4789696"/>
              <a:ext cx="5046574" cy="323165"/>
            </a:xfrm>
            <a:prstGeom prst="rect">
              <a:avLst/>
            </a:prstGeom>
          </p:spPr>
          <p:txBody>
            <a:bodyPr wrap="non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文書の廃棄伺いや廃棄目録を作成し、廃棄</a:t>
              </a:r>
              <a:r>
                <a:rPr kumimoji="1" lang="ja-JP" altLang="en-US" sz="1400" kern="0" dirty="0">
                  <a:solidFill>
                    <a:prstClr val="black"/>
                  </a:solidFill>
                  <a:latin typeface="+mj-ea"/>
                </a:rPr>
                <a:t>の記録を</a:t>
              </a:r>
              <a:r>
                <a:rPr kumimoji="1" lang="ja-JP" altLang="en-US" sz="1400" kern="0" dirty="0" smtClean="0">
                  <a:solidFill>
                    <a:prstClr val="black"/>
                  </a:solidFill>
                  <a:latin typeface="+mj-ea"/>
                </a:rPr>
                <a:t>保存する</a:t>
              </a:r>
              <a:endParaRPr kumimoji="1" lang="en-US" altLang="ja-JP" sz="1400" kern="0" dirty="0">
                <a:solidFill>
                  <a:prstClr val="black"/>
                </a:solidFill>
                <a:latin typeface="+mj-ea"/>
              </a:endParaRPr>
            </a:p>
          </p:txBody>
        </p:sp>
      </p:grpSp>
      <p:sp>
        <p:nvSpPr>
          <p:cNvPr id="3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34</a:t>
            </a:r>
          </a:p>
        </p:txBody>
      </p:sp>
      <p:grpSp>
        <p:nvGrpSpPr>
          <p:cNvPr id="5" name="グループ化 4"/>
          <p:cNvGrpSpPr/>
          <p:nvPr/>
        </p:nvGrpSpPr>
        <p:grpSpPr>
          <a:xfrm>
            <a:off x="440800" y="5229781"/>
            <a:ext cx="9387076" cy="1188000"/>
            <a:chOff x="102022" y="5235432"/>
            <a:chExt cx="9463768" cy="1270871"/>
          </a:xfrm>
        </p:grpSpPr>
        <p:sp>
          <p:nvSpPr>
            <p:cNvPr id="40" name="横巻き 39"/>
            <p:cNvSpPr/>
            <p:nvPr/>
          </p:nvSpPr>
          <p:spPr>
            <a:xfrm>
              <a:off x="102022" y="5235432"/>
              <a:ext cx="9094608" cy="1270871"/>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1" name="正方形/長方形 40"/>
            <p:cNvSpPr/>
            <p:nvPr/>
          </p:nvSpPr>
          <p:spPr>
            <a:xfrm>
              <a:off x="320099" y="5400214"/>
              <a:ext cx="9245691" cy="939082"/>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smtClean="0">
                  <a:solidFill>
                    <a:schemeClr val="tx1"/>
                  </a:solidFill>
                </a:rPr>
                <a:t>保存期間が過ぎて不要</a:t>
              </a:r>
              <a:r>
                <a:rPr kumimoji="1" lang="ja-JP" altLang="en-US" sz="1400" dirty="0">
                  <a:solidFill>
                    <a:schemeClr val="tx1"/>
                  </a:solidFill>
                </a:rPr>
                <a:t>になった</a:t>
              </a:r>
              <a:r>
                <a:rPr kumimoji="1" lang="ja-JP" altLang="en-US" sz="1400" dirty="0" smtClean="0">
                  <a:solidFill>
                    <a:schemeClr val="tx1"/>
                  </a:solidFill>
                </a:rPr>
                <a:t>書類は速やかに廃棄し、必ず廃棄の記録を残しましょう。</a:t>
              </a:r>
              <a:endParaRPr kumimoji="1" lang="en-US" altLang="ja-JP" sz="1400" dirty="0" smtClean="0">
                <a:solidFill>
                  <a:schemeClr val="tx1"/>
                </a:solidFill>
              </a:endParaRPr>
            </a:p>
            <a:p>
              <a:r>
                <a:rPr kumimoji="1" lang="ja-JP" altLang="en-US" sz="1400" dirty="0">
                  <a:solidFill>
                    <a:schemeClr val="tx1"/>
                  </a:solidFill>
                </a:rPr>
                <a:t>廃棄</a:t>
              </a:r>
              <a:r>
                <a:rPr kumimoji="1" lang="ja-JP" altLang="en-US" sz="1400" dirty="0" smtClean="0">
                  <a:solidFill>
                    <a:schemeClr val="tx1"/>
                  </a:solidFill>
                </a:rPr>
                <a:t>を外部に委託する場合には、委託先が確実に廃棄を行ったか証明書等により必ず確認しましょう。</a:t>
              </a:r>
              <a:endParaRPr kumimoji="1" lang="en-US" altLang="ja-JP" sz="1400" dirty="0" smtClean="0">
                <a:solidFill>
                  <a:schemeClr val="tx1"/>
                </a:solidFill>
              </a:endParaRPr>
            </a:p>
          </p:txBody>
        </p:sp>
      </p:grpSp>
    </p:spTree>
    <p:extLst>
      <p:ext uri="{BB962C8B-B14F-4D97-AF65-F5344CB8AC3E}">
        <p14:creationId xmlns:p14="http://schemas.microsoft.com/office/powerpoint/2010/main" val="1760953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300091"/>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5" name="角丸四角形 4"/>
          <p:cNvSpPr/>
          <p:nvPr/>
        </p:nvSpPr>
        <p:spPr>
          <a:xfrm>
            <a:off x="297638" y="77862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事例４　ＵＳＢメモリの紛失</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97637" y="1445610"/>
            <a:ext cx="9344203" cy="164359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smtClean="0"/>
              <a:t>従業員</a:t>
            </a:r>
            <a:r>
              <a:rPr lang="ja-JP" altLang="en-US" sz="1600" dirty="0"/>
              <a:t>等の特定個人情報が記録された年末調整用の</a:t>
            </a:r>
            <a:r>
              <a:rPr lang="ja-JP" altLang="en-US" sz="1600" dirty="0" smtClean="0"/>
              <a:t>データが入ったＵＳＢメモリを、持ち運ぶ際に紛失</a:t>
            </a:r>
            <a:r>
              <a:rPr lang="ja-JP" altLang="en-US" sz="1600" dirty="0"/>
              <a:t>してしまった</a:t>
            </a:r>
            <a:r>
              <a:rPr lang="ja-JP" altLang="en-US" sz="1600" dirty="0" smtClean="0"/>
              <a:t>。</a:t>
            </a:r>
            <a:endParaRPr lang="en-US" altLang="ja-JP" sz="1600" dirty="0" smtClean="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32" y="3612760"/>
            <a:ext cx="2656860" cy="2354506"/>
          </a:xfrm>
          <a:prstGeom prst="rect">
            <a:avLst/>
          </a:prstGeom>
          <a:effectLst>
            <a:glow rad="139700">
              <a:schemeClr val="accent1">
                <a:satMod val="175000"/>
                <a:alpha val="40000"/>
              </a:schemeClr>
            </a:glow>
          </a:effectLst>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463" y="3635235"/>
            <a:ext cx="2656860" cy="2354506"/>
          </a:xfrm>
          <a:prstGeom prst="rect">
            <a:avLst/>
          </a:prstGeom>
          <a:effectLst>
            <a:glow rad="228600">
              <a:schemeClr val="accent3">
                <a:satMod val="175000"/>
                <a:alpha val="40000"/>
              </a:schemeClr>
            </a:glow>
            <a:reflection endPos="0" dist="12700" dir="5400000" sy="-100000" algn="bl" rotWithShape="0"/>
          </a:effectLst>
        </p:spPr>
      </p:pic>
      <p:sp>
        <p:nvSpPr>
          <p:cNvPr id="13" name="テキスト ボックス 12"/>
          <p:cNvSpPr txBox="1"/>
          <p:nvPr/>
        </p:nvSpPr>
        <p:spPr bwMode="auto">
          <a:xfrm>
            <a:off x="1740654" y="5939400"/>
            <a:ext cx="757219" cy="43043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latin typeface="+mj-ea"/>
                <a:ea typeface="+mj-ea"/>
              </a:rPr>
              <a:t>部署Ａ</a:t>
            </a:r>
          </a:p>
        </p:txBody>
      </p:sp>
      <p:sp>
        <p:nvSpPr>
          <p:cNvPr id="14" name="テキスト ボックス 13"/>
          <p:cNvSpPr txBox="1"/>
          <p:nvPr/>
        </p:nvSpPr>
        <p:spPr bwMode="auto">
          <a:xfrm>
            <a:off x="7604747" y="6015864"/>
            <a:ext cx="853770" cy="36512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latin typeface="+mj-ea"/>
                <a:ea typeface="+mj-ea"/>
              </a:rPr>
              <a:t>部署Ｂ</a:t>
            </a:r>
          </a:p>
        </p:txBody>
      </p:sp>
      <p:sp>
        <p:nvSpPr>
          <p:cNvPr id="12" name="右矢印 11"/>
          <p:cNvSpPr/>
          <p:nvPr/>
        </p:nvSpPr>
        <p:spPr>
          <a:xfrm>
            <a:off x="3668387" y="3853079"/>
            <a:ext cx="2554360" cy="769939"/>
          </a:xfrm>
          <a:prstGeom prst="rightArrow">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kumimoji="1" lang="ja-JP" altLang="en-US" sz="1400" dirty="0" smtClean="0"/>
              <a:t>運搬</a:t>
            </a:r>
            <a:endParaRPr kumimoji="1" lang="ja-JP" altLang="en-US" sz="1400" dirty="0"/>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232" y="4527197"/>
            <a:ext cx="1155285" cy="1304162"/>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8712" y="5553900"/>
            <a:ext cx="644230" cy="458294"/>
          </a:xfrm>
          <a:prstGeom prst="rect">
            <a:avLst/>
          </a:prstGeom>
        </p:spPr>
      </p:pic>
      <p:sp>
        <p:nvSpPr>
          <p:cNvPr id="23" name="フリーフォーム 22"/>
          <p:cNvSpPr/>
          <p:nvPr/>
        </p:nvSpPr>
        <p:spPr>
          <a:xfrm>
            <a:off x="4968727" y="5311710"/>
            <a:ext cx="491371" cy="368589"/>
          </a:xfrm>
          <a:custGeom>
            <a:avLst/>
            <a:gdLst>
              <a:gd name="connsiteX0" fmla="*/ 0 w 589936"/>
              <a:gd name="connsiteY0" fmla="*/ 0 h 648929"/>
              <a:gd name="connsiteX1" fmla="*/ 58994 w 589936"/>
              <a:gd name="connsiteY1" fmla="*/ 29497 h 648929"/>
              <a:gd name="connsiteX2" fmla="*/ 108155 w 589936"/>
              <a:gd name="connsiteY2" fmla="*/ 39329 h 648929"/>
              <a:gd name="connsiteX3" fmla="*/ 167148 w 589936"/>
              <a:gd name="connsiteY3" fmla="*/ 78658 h 648929"/>
              <a:gd name="connsiteX4" fmla="*/ 226142 w 589936"/>
              <a:gd name="connsiteY4" fmla="*/ 98323 h 648929"/>
              <a:gd name="connsiteX5" fmla="*/ 314632 w 589936"/>
              <a:gd name="connsiteY5" fmla="*/ 147484 h 648929"/>
              <a:gd name="connsiteX6" fmla="*/ 363794 w 589936"/>
              <a:gd name="connsiteY6" fmla="*/ 216310 h 648929"/>
              <a:gd name="connsiteX7" fmla="*/ 383458 w 589936"/>
              <a:gd name="connsiteY7" fmla="*/ 245806 h 648929"/>
              <a:gd name="connsiteX8" fmla="*/ 403123 w 589936"/>
              <a:gd name="connsiteY8" fmla="*/ 294968 h 648929"/>
              <a:gd name="connsiteX9" fmla="*/ 432619 w 589936"/>
              <a:gd name="connsiteY9" fmla="*/ 373626 h 648929"/>
              <a:gd name="connsiteX10" fmla="*/ 422787 w 589936"/>
              <a:gd name="connsiteY10" fmla="*/ 432619 h 648929"/>
              <a:gd name="connsiteX11" fmla="*/ 255639 w 589936"/>
              <a:gd name="connsiteY11" fmla="*/ 412955 h 648929"/>
              <a:gd name="connsiteX12" fmla="*/ 226142 w 589936"/>
              <a:gd name="connsiteY12" fmla="*/ 383458 h 648929"/>
              <a:gd name="connsiteX13" fmla="*/ 196645 w 589936"/>
              <a:gd name="connsiteY13" fmla="*/ 363794 h 648929"/>
              <a:gd name="connsiteX14" fmla="*/ 186813 w 589936"/>
              <a:gd name="connsiteY14" fmla="*/ 334297 h 648929"/>
              <a:gd name="connsiteX15" fmla="*/ 196645 w 589936"/>
              <a:gd name="connsiteY15" fmla="*/ 275303 h 648929"/>
              <a:gd name="connsiteX16" fmla="*/ 275303 w 589936"/>
              <a:gd name="connsiteY16" fmla="*/ 275303 h 648929"/>
              <a:gd name="connsiteX17" fmla="*/ 304800 w 589936"/>
              <a:gd name="connsiteY17" fmla="*/ 304800 h 648929"/>
              <a:gd name="connsiteX18" fmla="*/ 363794 w 589936"/>
              <a:gd name="connsiteY18" fmla="*/ 324464 h 648929"/>
              <a:gd name="connsiteX19" fmla="*/ 432619 w 589936"/>
              <a:gd name="connsiteY19" fmla="*/ 373626 h 648929"/>
              <a:gd name="connsiteX20" fmla="*/ 462116 w 589936"/>
              <a:gd name="connsiteY20" fmla="*/ 383458 h 648929"/>
              <a:gd name="connsiteX21" fmla="*/ 481781 w 589936"/>
              <a:gd name="connsiteY21" fmla="*/ 412955 h 648929"/>
              <a:gd name="connsiteX22" fmla="*/ 511278 w 589936"/>
              <a:gd name="connsiteY22" fmla="*/ 442452 h 648929"/>
              <a:gd name="connsiteX23" fmla="*/ 521110 w 589936"/>
              <a:gd name="connsiteY23" fmla="*/ 471948 h 648929"/>
              <a:gd name="connsiteX24" fmla="*/ 540774 w 589936"/>
              <a:gd name="connsiteY24" fmla="*/ 521110 h 648929"/>
              <a:gd name="connsiteX25" fmla="*/ 560439 w 589936"/>
              <a:gd name="connsiteY25" fmla="*/ 580103 h 648929"/>
              <a:gd name="connsiteX26" fmla="*/ 580103 w 589936"/>
              <a:gd name="connsiteY26" fmla="*/ 609600 h 648929"/>
              <a:gd name="connsiteX27" fmla="*/ 589936 w 589936"/>
              <a:gd name="connsiteY27" fmla="*/ 648929 h 64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936" h="648929">
                <a:moveTo>
                  <a:pt x="0" y="0"/>
                </a:moveTo>
                <a:cubicBezTo>
                  <a:pt x="19665" y="9832"/>
                  <a:pt x="38332" y="21984"/>
                  <a:pt x="58994" y="29497"/>
                </a:cubicBezTo>
                <a:cubicBezTo>
                  <a:pt x="74699" y="35208"/>
                  <a:pt x="92941" y="32414"/>
                  <a:pt x="108155" y="39329"/>
                </a:cubicBezTo>
                <a:cubicBezTo>
                  <a:pt x="129670" y="49109"/>
                  <a:pt x="144727" y="71184"/>
                  <a:pt x="167148" y="78658"/>
                </a:cubicBezTo>
                <a:cubicBezTo>
                  <a:pt x="186813" y="85213"/>
                  <a:pt x="208895" y="86825"/>
                  <a:pt x="226142" y="98323"/>
                </a:cubicBezTo>
                <a:cubicBezTo>
                  <a:pt x="293759" y="143401"/>
                  <a:pt x="262715" y="130178"/>
                  <a:pt x="314632" y="147484"/>
                </a:cubicBezTo>
                <a:cubicBezTo>
                  <a:pt x="360980" y="217005"/>
                  <a:pt x="302810" y="130933"/>
                  <a:pt x="363794" y="216310"/>
                </a:cubicBezTo>
                <a:cubicBezTo>
                  <a:pt x="370662" y="225926"/>
                  <a:pt x="378173" y="235237"/>
                  <a:pt x="383458" y="245806"/>
                </a:cubicBezTo>
                <a:cubicBezTo>
                  <a:pt x="391351" y="261592"/>
                  <a:pt x="395955" y="278839"/>
                  <a:pt x="403123" y="294968"/>
                </a:cubicBezTo>
                <a:cubicBezTo>
                  <a:pt x="432502" y="361071"/>
                  <a:pt x="415847" y="306536"/>
                  <a:pt x="432619" y="373626"/>
                </a:cubicBezTo>
                <a:cubicBezTo>
                  <a:pt x="429342" y="393290"/>
                  <a:pt x="441700" y="426315"/>
                  <a:pt x="422787" y="432619"/>
                </a:cubicBezTo>
                <a:cubicBezTo>
                  <a:pt x="364650" y="451998"/>
                  <a:pt x="308532" y="430585"/>
                  <a:pt x="255639" y="412955"/>
                </a:cubicBezTo>
                <a:cubicBezTo>
                  <a:pt x="245807" y="403123"/>
                  <a:pt x="236824" y="392360"/>
                  <a:pt x="226142" y="383458"/>
                </a:cubicBezTo>
                <a:cubicBezTo>
                  <a:pt x="217064" y="375893"/>
                  <a:pt x="204027" y="373021"/>
                  <a:pt x="196645" y="363794"/>
                </a:cubicBezTo>
                <a:cubicBezTo>
                  <a:pt x="190171" y="355701"/>
                  <a:pt x="190090" y="344129"/>
                  <a:pt x="186813" y="334297"/>
                </a:cubicBezTo>
                <a:cubicBezTo>
                  <a:pt x="190090" y="314632"/>
                  <a:pt x="185058" y="291526"/>
                  <a:pt x="196645" y="275303"/>
                </a:cubicBezTo>
                <a:cubicBezTo>
                  <a:pt x="212535" y="253057"/>
                  <a:pt x="259413" y="271331"/>
                  <a:pt x="275303" y="275303"/>
                </a:cubicBezTo>
                <a:cubicBezTo>
                  <a:pt x="285135" y="285135"/>
                  <a:pt x="292645" y="298047"/>
                  <a:pt x="304800" y="304800"/>
                </a:cubicBezTo>
                <a:cubicBezTo>
                  <a:pt x="322920" y="314866"/>
                  <a:pt x="363794" y="324464"/>
                  <a:pt x="363794" y="324464"/>
                </a:cubicBezTo>
                <a:cubicBezTo>
                  <a:pt x="372695" y="331140"/>
                  <a:pt x="418247" y="366440"/>
                  <a:pt x="432619" y="373626"/>
                </a:cubicBezTo>
                <a:cubicBezTo>
                  <a:pt x="441889" y="378261"/>
                  <a:pt x="452284" y="380181"/>
                  <a:pt x="462116" y="383458"/>
                </a:cubicBezTo>
                <a:cubicBezTo>
                  <a:pt x="468671" y="393290"/>
                  <a:pt x="474216" y="403877"/>
                  <a:pt x="481781" y="412955"/>
                </a:cubicBezTo>
                <a:cubicBezTo>
                  <a:pt x="490683" y="423637"/>
                  <a:pt x="503565" y="430882"/>
                  <a:pt x="511278" y="442452"/>
                </a:cubicBezTo>
                <a:cubicBezTo>
                  <a:pt x="517027" y="451075"/>
                  <a:pt x="517471" y="462244"/>
                  <a:pt x="521110" y="471948"/>
                </a:cubicBezTo>
                <a:cubicBezTo>
                  <a:pt x="527307" y="488474"/>
                  <a:pt x="534742" y="504523"/>
                  <a:pt x="540774" y="521110"/>
                </a:cubicBezTo>
                <a:cubicBezTo>
                  <a:pt x="547858" y="540590"/>
                  <a:pt x="548941" y="562856"/>
                  <a:pt x="560439" y="580103"/>
                </a:cubicBezTo>
                <a:lnTo>
                  <a:pt x="580103" y="609600"/>
                </a:lnTo>
                <a:lnTo>
                  <a:pt x="589936" y="648929"/>
                </a:lnTo>
              </a:path>
            </a:pathLst>
          </a:custGeom>
        </p:spPr>
        <p:style>
          <a:lnRef idx="1">
            <a:schemeClr val="dk1"/>
          </a:lnRef>
          <a:fillRef idx="0">
            <a:schemeClr val="dk1"/>
          </a:fillRef>
          <a:effectRef idx="0">
            <a:schemeClr val="dk1"/>
          </a:effectRef>
          <a:fontRef idx="minor">
            <a:schemeClr val="tx1"/>
          </a:fontRef>
        </p:style>
        <p:txBody>
          <a:bodyPr lIns="0" tIns="0" rIns="0" bIns="0" rtlCol="0" anchor="ctr"/>
          <a:lstStyle/>
          <a:p>
            <a:pPr algn="ctr"/>
            <a:endParaRPr kumimoji="1" lang="ja-JP" altLang="en-US"/>
          </a:p>
        </p:txBody>
      </p:sp>
      <p:sp>
        <p:nvSpPr>
          <p:cNvPr id="24" name="フリーフォーム 23"/>
          <p:cNvSpPr/>
          <p:nvPr/>
        </p:nvSpPr>
        <p:spPr>
          <a:xfrm>
            <a:off x="5085167" y="5111402"/>
            <a:ext cx="491371" cy="451198"/>
          </a:xfrm>
          <a:custGeom>
            <a:avLst/>
            <a:gdLst>
              <a:gd name="connsiteX0" fmla="*/ 0 w 589936"/>
              <a:gd name="connsiteY0" fmla="*/ 0 h 648929"/>
              <a:gd name="connsiteX1" fmla="*/ 58994 w 589936"/>
              <a:gd name="connsiteY1" fmla="*/ 29497 h 648929"/>
              <a:gd name="connsiteX2" fmla="*/ 108155 w 589936"/>
              <a:gd name="connsiteY2" fmla="*/ 39329 h 648929"/>
              <a:gd name="connsiteX3" fmla="*/ 167148 w 589936"/>
              <a:gd name="connsiteY3" fmla="*/ 78658 h 648929"/>
              <a:gd name="connsiteX4" fmla="*/ 226142 w 589936"/>
              <a:gd name="connsiteY4" fmla="*/ 98323 h 648929"/>
              <a:gd name="connsiteX5" fmla="*/ 314632 w 589936"/>
              <a:gd name="connsiteY5" fmla="*/ 147484 h 648929"/>
              <a:gd name="connsiteX6" fmla="*/ 363794 w 589936"/>
              <a:gd name="connsiteY6" fmla="*/ 216310 h 648929"/>
              <a:gd name="connsiteX7" fmla="*/ 383458 w 589936"/>
              <a:gd name="connsiteY7" fmla="*/ 245806 h 648929"/>
              <a:gd name="connsiteX8" fmla="*/ 403123 w 589936"/>
              <a:gd name="connsiteY8" fmla="*/ 294968 h 648929"/>
              <a:gd name="connsiteX9" fmla="*/ 432619 w 589936"/>
              <a:gd name="connsiteY9" fmla="*/ 373626 h 648929"/>
              <a:gd name="connsiteX10" fmla="*/ 422787 w 589936"/>
              <a:gd name="connsiteY10" fmla="*/ 432619 h 648929"/>
              <a:gd name="connsiteX11" fmla="*/ 255639 w 589936"/>
              <a:gd name="connsiteY11" fmla="*/ 412955 h 648929"/>
              <a:gd name="connsiteX12" fmla="*/ 226142 w 589936"/>
              <a:gd name="connsiteY12" fmla="*/ 383458 h 648929"/>
              <a:gd name="connsiteX13" fmla="*/ 196645 w 589936"/>
              <a:gd name="connsiteY13" fmla="*/ 363794 h 648929"/>
              <a:gd name="connsiteX14" fmla="*/ 186813 w 589936"/>
              <a:gd name="connsiteY14" fmla="*/ 334297 h 648929"/>
              <a:gd name="connsiteX15" fmla="*/ 196645 w 589936"/>
              <a:gd name="connsiteY15" fmla="*/ 275303 h 648929"/>
              <a:gd name="connsiteX16" fmla="*/ 275303 w 589936"/>
              <a:gd name="connsiteY16" fmla="*/ 275303 h 648929"/>
              <a:gd name="connsiteX17" fmla="*/ 304800 w 589936"/>
              <a:gd name="connsiteY17" fmla="*/ 304800 h 648929"/>
              <a:gd name="connsiteX18" fmla="*/ 363794 w 589936"/>
              <a:gd name="connsiteY18" fmla="*/ 324464 h 648929"/>
              <a:gd name="connsiteX19" fmla="*/ 432619 w 589936"/>
              <a:gd name="connsiteY19" fmla="*/ 373626 h 648929"/>
              <a:gd name="connsiteX20" fmla="*/ 462116 w 589936"/>
              <a:gd name="connsiteY20" fmla="*/ 383458 h 648929"/>
              <a:gd name="connsiteX21" fmla="*/ 481781 w 589936"/>
              <a:gd name="connsiteY21" fmla="*/ 412955 h 648929"/>
              <a:gd name="connsiteX22" fmla="*/ 511278 w 589936"/>
              <a:gd name="connsiteY22" fmla="*/ 442452 h 648929"/>
              <a:gd name="connsiteX23" fmla="*/ 521110 w 589936"/>
              <a:gd name="connsiteY23" fmla="*/ 471948 h 648929"/>
              <a:gd name="connsiteX24" fmla="*/ 540774 w 589936"/>
              <a:gd name="connsiteY24" fmla="*/ 521110 h 648929"/>
              <a:gd name="connsiteX25" fmla="*/ 560439 w 589936"/>
              <a:gd name="connsiteY25" fmla="*/ 580103 h 648929"/>
              <a:gd name="connsiteX26" fmla="*/ 580103 w 589936"/>
              <a:gd name="connsiteY26" fmla="*/ 609600 h 648929"/>
              <a:gd name="connsiteX27" fmla="*/ 589936 w 589936"/>
              <a:gd name="connsiteY27" fmla="*/ 648929 h 64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936" h="648929">
                <a:moveTo>
                  <a:pt x="0" y="0"/>
                </a:moveTo>
                <a:cubicBezTo>
                  <a:pt x="19665" y="9832"/>
                  <a:pt x="38332" y="21984"/>
                  <a:pt x="58994" y="29497"/>
                </a:cubicBezTo>
                <a:cubicBezTo>
                  <a:pt x="74699" y="35208"/>
                  <a:pt x="92941" y="32414"/>
                  <a:pt x="108155" y="39329"/>
                </a:cubicBezTo>
                <a:cubicBezTo>
                  <a:pt x="129670" y="49109"/>
                  <a:pt x="144727" y="71184"/>
                  <a:pt x="167148" y="78658"/>
                </a:cubicBezTo>
                <a:cubicBezTo>
                  <a:pt x="186813" y="85213"/>
                  <a:pt x="208895" y="86825"/>
                  <a:pt x="226142" y="98323"/>
                </a:cubicBezTo>
                <a:cubicBezTo>
                  <a:pt x="293759" y="143401"/>
                  <a:pt x="262715" y="130178"/>
                  <a:pt x="314632" y="147484"/>
                </a:cubicBezTo>
                <a:cubicBezTo>
                  <a:pt x="360980" y="217005"/>
                  <a:pt x="302810" y="130933"/>
                  <a:pt x="363794" y="216310"/>
                </a:cubicBezTo>
                <a:cubicBezTo>
                  <a:pt x="370662" y="225926"/>
                  <a:pt x="378173" y="235237"/>
                  <a:pt x="383458" y="245806"/>
                </a:cubicBezTo>
                <a:cubicBezTo>
                  <a:pt x="391351" y="261592"/>
                  <a:pt x="395955" y="278839"/>
                  <a:pt x="403123" y="294968"/>
                </a:cubicBezTo>
                <a:cubicBezTo>
                  <a:pt x="432502" y="361071"/>
                  <a:pt x="415847" y="306536"/>
                  <a:pt x="432619" y="373626"/>
                </a:cubicBezTo>
                <a:cubicBezTo>
                  <a:pt x="429342" y="393290"/>
                  <a:pt x="441700" y="426315"/>
                  <a:pt x="422787" y="432619"/>
                </a:cubicBezTo>
                <a:cubicBezTo>
                  <a:pt x="364650" y="451998"/>
                  <a:pt x="308532" y="430585"/>
                  <a:pt x="255639" y="412955"/>
                </a:cubicBezTo>
                <a:cubicBezTo>
                  <a:pt x="245807" y="403123"/>
                  <a:pt x="236824" y="392360"/>
                  <a:pt x="226142" y="383458"/>
                </a:cubicBezTo>
                <a:cubicBezTo>
                  <a:pt x="217064" y="375893"/>
                  <a:pt x="204027" y="373021"/>
                  <a:pt x="196645" y="363794"/>
                </a:cubicBezTo>
                <a:cubicBezTo>
                  <a:pt x="190171" y="355701"/>
                  <a:pt x="190090" y="344129"/>
                  <a:pt x="186813" y="334297"/>
                </a:cubicBezTo>
                <a:cubicBezTo>
                  <a:pt x="190090" y="314632"/>
                  <a:pt x="185058" y="291526"/>
                  <a:pt x="196645" y="275303"/>
                </a:cubicBezTo>
                <a:cubicBezTo>
                  <a:pt x="212535" y="253057"/>
                  <a:pt x="259413" y="271331"/>
                  <a:pt x="275303" y="275303"/>
                </a:cubicBezTo>
                <a:cubicBezTo>
                  <a:pt x="285135" y="285135"/>
                  <a:pt x="292645" y="298047"/>
                  <a:pt x="304800" y="304800"/>
                </a:cubicBezTo>
                <a:cubicBezTo>
                  <a:pt x="322920" y="314866"/>
                  <a:pt x="363794" y="324464"/>
                  <a:pt x="363794" y="324464"/>
                </a:cubicBezTo>
                <a:cubicBezTo>
                  <a:pt x="372695" y="331140"/>
                  <a:pt x="418247" y="366440"/>
                  <a:pt x="432619" y="373626"/>
                </a:cubicBezTo>
                <a:cubicBezTo>
                  <a:pt x="441889" y="378261"/>
                  <a:pt x="452284" y="380181"/>
                  <a:pt x="462116" y="383458"/>
                </a:cubicBezTo>
                <a:cubicBezTo>
                  <a:pt x="468671" y="393290"/>
                  <a:pt x="474216" y="403877"/>
                  <a:pt x="481781" y="412955"/>
                </a:cubicBezTo>
                <a:cubicBezTo>
                  <a:pt x="490683" y="423637"/>
                  <a:pt x="503565" y="430882"/>
                  <a:pt x="511278" y="442452"/>
                </a:cubicBezTo>
                <a:cubicBezTo>
                  <a:pt x="517027" y="451075"/>
                  <a:pt x="517471" y="462244"/>
                  <a:pt x="521110" y="471948"/>
                </a:cubicBezTo>
                <a:cubicBezTo>
                  <a:pt x="527307" y="488474"/>
                  <a:pt x="534742" y="504523"/>
                  <a:pt x="540774" y="521110"/>
                </a:cubicBezTo>
                <a:cubicBezTo>
                  <a:pt x="547858" y="540590"/>
                  <a:pt x="548941" y="562856"/>
                  <a:pt x="560439" y="580103"/>
                </a:cubicBezTo>
                <a:lnTo>
                  <a:pt x="580103" y="609600"/>
                </a:lnTo>
                <a:lnTo>
                  <a:pt x="589936" y="648929"/>
                </a:lnTo>
              </a:path>
            </a:pathLst>
          </a:custGeom>
        </p:spPr>
        <p:style>
          <a:lnRef idx="1">
            <a:schemeClr val="dk1"/>
          </a:lnRef>
          <a:fillRef idx="0">
            <a:schemeClr val="dk1"/>
          </a:fillRef>
          <a:effectRef idx="0">
            <a:schemeClr val="dk1"/>
          </a:effectRef>
          <a:fontRef idx="minor">
            <a:schemeClr val="tx1"/>
          </a:fontRef>
        </p:style>
        <p:txBody>
          <a:bodyPr lIns="0" tIns="0" rIns="0" bIns="0" rtlCol="0" anchor="ctr"/>
          <a:lstStyle/>
          <a:p>
            <a:pPr algn="ctr"/>
            <a:endParaRPr kumimoji="1" lang="ja-JP" altLang="en-US"/>
          </a:p>
        </p:txBody>
      </p:sp>
      <p:sp>
        <p:nvSpPr>
          <p:cNvPr id="1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35</a:t>
            </a:r>
          </a:p>
        </p:txBody>
      </p:sp>
    </p:spTree>
    <p:extLst>
      <p:ext uri="{BB962C8B-B14F-4D97-AF65-F5344CB8AC3E}">
        <p14:creationId xmlns:p14="http://schemas.microsoft.com/office/powerpoint/2010/main" val="3405585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29907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41420" y="1873739"/>
            <a:ext cx="8934531" cy="764510"/>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en-US" altLang="ja-JP" sz="1600" dirty="0" smtClean="0">
                <a:latin typeface="+mj-ea"/>
                <a:ea typeface="+mj-ea"/>
              </a:rPr>
              <a:t>USB</a:t>
            </a:r>
            <a:r>
              <a:rPr kumimoji="1" lang="ja-JP" altLang="en-US" sz="1600" dirty="0" smtClean="0">
                <a:latin typeface="+mj-ea"/>
                <a:ea typeface="+mj-ea"/>
              </a:rPr>
              <a:t>メモリを持ち運んだ際に紛失したということですので、安全に持ち運ぶための運搬方法を検討する必要があります。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事例４　ＵＳＢメモリの紛失</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1352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3457" y="1907280"/>
            <a:ext cx="506012" cy="506012"/>
          </a:xfrm>
          <a:prstGeom prst="rect">
            <a:avLst/>
          </a:prstGeom>
        </p:spPr>
      </p:pic>
      <p:sp>
        <p:nvSpPr>
          <p:cNvPr id="27" name="角丸四角形 26"/>
          <p:cNvSpPr/>
          <p:nvPr/>
        </p:nvSpPr>
        <p:spPr>
          <a:xfrm>
            <a:off x="297637" y="289303"/>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30" name="テキスト ボックス 29"/>
          <p:cNvSpPr txBox="1"/>
          <p:nvPr/>
        </p:nvSpPr>
        <p:spPr bwMode="auto">
          <a:xfrm>
            <a:off x="763450" y="3359328"/>
            <a:ext cx="8934531" cy="968105"/>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en-US" altLang="ja-JP" sz="1600" dirty="0" smtClean="0">
                <a:latin typeface="+mj-ea"/>
                <a:ea typeface="+mj-ea"/>
              </a:rPr>
              <a:t>USB</a:t>
            </a:r>
            <a:r>
              <a:rPr kumimoji="1" lang="ja-JP" altLang="en-US" sz="1600" dirty="0" smtClean="0">
                <a:latin typeface="+mj-ea"/>
                <a:ea typeface="+mj-ea"/>
              </a:rPr>
              <a:t>メモリ等の電子</a:t>
            </a:r>
            <a:r>
              <a:rPr kumimoji="1" lang="ja-JP" altLang="en-US" sz="1600" dirty="0">
                <a:latin typeface="+mj-ea"/>
                <a:ea typeface="+mj-ea"/>
              </a:rPr>
              <a:t>媒体</a:t>
            </a:r>
            <a:r>
              <a:rPr kumimoji="1" lang="ja-JP" altLang="en-US" sz="1600" dirty="0" smtClean="0">
                <a:latin typeface="+mj-ea"/>
                <a:ea typeface="+mj-ea"/>
              </a:rPr>
              <a:t>は大量のデータを保存できることから、紛失した際の影響も甚大となります。</a:t>
            </a:r>
            <a:endParaRPr kumimoji="1" lang="en-US" altLang="ja-JP" sz="1600" dirty="0" smtClean="0">
              <a:latin typeface="+mj-ea"/>
              <a:ea typeface="+mj-ea"/>
            </a:endParaRPr>
          </a:p>
          <a:p>
            <a:pPr marL="266700" eaLnBrk="0" hangingPunct="0">
              <a:lnSpc>
                <a:spcPts val="2400"/>
              </a:lnSpc>
              <a:buNone/>
            </a:pPr>
            <a:r>
              <a:rPr kumimoji="1" lang="ja-JP" altLang="en-US" sz="1600" dirty="0" smtClean="0">
                <a:latin typeface="+mj-ea"/>
                <a:ea typeface="+mj-ea"/>
              </a:rPr>
              <a:t>そのため、電子媒体の利用を必要最小限に限定するような体制を検討することも重要です。</a:t>
            </a:r>
          </a:p>
        </p:txBody>
      </p:sp>
      <p:pic>
        <p:nvPicPr>
          <p:cNvPr id="31" name="図 3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58074" y="3481391"/>
            <a:ext cx="506012" cy="506012"/>
          </a:xfrm>
          <a:prstGeom prst="rect">
            <a:avLst/>
          </a:prstGeom>
        </p:spPr>
      </p:pic>
      <p:grpSp>
        <p:nvGrpSpPr>
          <p:cNvPr id="5" name="グループ化 4"/>
          <p:cNvGrpSpPr/>
          <p:nvPr/>
        </p:nvGrpSpPr>
        <p:grpSpPr>
          <a:xfrm>
            <a:off x="428901" y="2590660"/>
            <a:ext cx="9016039" cy="900000"/>
            <a:chOff x="741420" y="2405463"/>
            <a:chExt cx="8440680" cy="900000"/>
          </a:xfrm>
        </p:grpSpPr>
        <p:sp>
          <p:nvSpPr>
            <p:cNvPr id="20" name="テキスト ボックス 19"/>
            <p:cNvSpPr txBox="1"/>
            <p:nvPr/>
          </p:nvSpPr>
          <p:spPr bwMode="auto">
            <a:xfrm>
              <a:off x="6593281" y="2706990"/>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2" name="角丸四角形 21"/>
            <p:cNvSpPr/>
            <p:nvPr/>
          </p:nvSpPr>
          <p:spPr>
            <a:xfrm>
              <a:off x="741420" y="2405463"/>
              <a:ext cx="844068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47645" y="2544448"/>
              <a:ext cx="4098331"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専用</a:t>
              </a:r>
              <a:r>
                <a:rPr kumimoji="1" lang="ja-JP" altLang="en-US" sz="1400" kern="0" dirty="0">
                  <a:solidFill>
                    <a:prstClr val="black"/>
                  </a:solidFill>
                  <a:latin typeface="+mj-ea"/>
                </a:rPr>
                <a:t>の鍵付きの鞄などで</a:t>
              </a:r>
              <a:r>
                <a:rPr kumimoji="1" lang="ja-JP" altLang="en-US" sz="1400" kern="0" dirty="0" smtClean="0">
                  <a:solidFill>
                    <a:prstClr val="black"/>
                  </a:solidFill>
                  <a:latin typeface="+mj-ea"/>
                </a:rPr>
                <a:t>運搬する</a:t>
              </a:r>
              <a:endParaRPr kumimoji="1" lang="en-US" altLang="ja-JP" sz="1400" kern="0" dirty="0">
                <a:solidFill>
                  <a:prstClr val="black"/>
                </a:solidFill>
                <a:latin typeface="+mj-ea"/>
              </a:endParaRPr>
            </a:p>
          </p:txBody>
        </p:sp>
        <p:sp>
          <p:nvSpPr>
            <p:cNvPr id="3" name="正方形/長方形 2"/>
            <p:cNvSpPr/>
            <p:nvPr/>
          </p:nvSpPr>
          <p:spPr>
            <a:xfrm>
              <a:off x="1047645" y="2848567"/>
              <a:ext cx="5995964"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紛失した際の漏えいを防ぐため、持ち運ぶ</a:t>
              </a:r>
              <a:r>
                <a:rPr kumimoji="1" lang="ja-JP" altLang="en-US" sz="1400" kern="0" dirty="0">
                  <a:solidFill>
                    <a:prstClr val="black"/>
                  </a:solidFill>
                  <a:latin typeface="+mj-ea"/>
                </a:rPr>
                <a:t>データの</a:t>
              </a:r>
              <a:r>
                <a:rPr kumimoji="1" lang="ja-JP" altLang="en-US" sz="1400" kern="0" dirty="0" smtClean="0">
                  <a:solidFill>
                    <a:prstClr val="black"/>
                  </a:solidFill>
                  <a:latin typeface="+mj-ea"/>
                </a:rPr>
                <a:t>暗号化を行う</a:t>
              </a:r>
              <a:endParaRPr kumimoji="1" lang="en-US" altLang="ja-JP" sz="1400" kern="0" dirty="0">
                <a:solidFill>
                  <a:prstClr val="black"/>
                </a:solidFill>
                <a:latin typeface="+mj-ea"/>
              </a:endParaRPr>
            </a:p>
          </p:txBody>
        </p:sp>
      </p:grpSp>
      <p:grpSp>
        <p:nvGrpSpPr>
          <p:cNvPr id="6" name="グループ化 5"/>
          <p:cNvGrpSpPr/>
          <p:nvPr/>
        </p:nvGrpSpPr>
        <p:grpSpPr>
          <a:xfrm>
            <a:off x="431178" y="4192843"/>
            <a:ext cx="9013763" cy="900000"/>
            <a:chOff x="431179" y="4111818"/>
            <a:chExt cx="8605780" cy="900000"/>
          </a:xfrm>
        </p:grpSpPr>
        <p:sp>
          <p:nvSpPr>
            <p:cNvPr id="35" name="テキスト ボックス 34"/>
            <p:cNvSpPr txBox="1"/>
            <p:nvPr/>
          </p:nvSpPr>
          <p:spPr bwMode="auto">
            <a:xfrm>
              <a:off x="5971268" y="4448572"/>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6" name="角丸四角形 35"/>
            <p:cNvSpPr/>
            <p:nvPr/>
          </p:nvSpPr>
          <p:spPr>
            <a:xfrm>
              <a:off x="431179" y="4111818"/>
              <a:ext cx="860578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41299" y="4264310"/>
              <a:ext cx="725040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電子</a:t>
              </a:r>
              <a:r>
                <a:rPr kumimoji="1" lang="ja-JP" altLang="en-US" sz="1400" kern="0" dirty="0">
                  <a:solidFill>
                    <a:prstClr val="black"/>
                  </a:solidFill>
                  <a:latin typeface="+mj-ea"/>
                </a:rPr>
                <a:t>媒体を管理者が管理し、使用する際に</a:t>
              </a:r>
              <a:r>
                <a:rPr kumimoji="1" lang="ja-JP" altLang="en-US" sz="1400" kern="0" dirty="0" smtClean="0">
                  <a:solidFill>
                    <a:prstClr val="black"/>
                  </a:solidFill>
                  <a:latin typeface="+mj-ea"/>
                </a:rPr>
                <a:t>はルールに基づき許可を申請する</a:t>
              </a:r>
              <a:endParaRPr kumimoji="1" lang="en-US" altLang="ja-JP" sz="1400" kern="0" dirty="0">
                <a:solidFill>
                  <a:prstClr val="black"/>
                </a:solidFill>
                <a:latin typeface="+mj-ea"/>
              </a:endParaRPr>
            </a:p>
          </p:txBody>
        </p:sp>
        <p:sp>
          <p:nvSpPr>
            <p:cNvPr id="8" name="正方形/長方形 7"/>
            <p:cNvSpPr/>
            <p:nvPr/>
          </p:nvSpPr>
          <p:spPr>
            <a:xfrm>
              <a:off x="741299" y="4558705"/>
              <a:ext cx="474116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許可</a:t>
              </a:r>
              <a:r>
                <a:rPr kumimoji="1" lang="ja-JP" altLang="en-US" sz="1400" kern="0" dirty="0">
                  <a:solidFill>
                    <a:prstClr val="black"/>
                  </a:solidFill>
                  <a:latin typeface="+mj-ea"/>
                </a:rPr>
                <a:t>された電子媒体以外を接続できないように制御する</a:t>
              </a:r>
              <a:endParaRPr kumimoji="1" lang="en-US" altLang="ja-JP" sz="1400" kern="0" dirty="0">
                <a:solidFill>
                  <a:prstClr val="black"/>
                </a:solidFill>
                <a:latin typeface="+mj-ea"/>
              </a:endParaRPr>
            </a:p>
          </p:txBody>
        </p:sp>
      </p:grpSp>
      <p:sp>
        <p:nvSpPr>
          <p:cNvPr id="32"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36</a:t>
            </a:r>
          </a:p>
        </p:txBody>
      </p:sp>
      <p:sp>
        <p:nvSpPr>
          <p:cNvPr id="33" name="横巻き 32"/>
          <p:cNvSpPr/>
          <p:nvPr/>
        </p:nvSpPr>
        <p:spPr>
          <a:xfrm>
            <a:off x="465076" y="5129411"/>
            <a:ext cx="8979864" cy="1404000"/>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34" name="正方形/長方形 33"/>
          <p:cNvSpPr/>
          <p:nvPr/>
        </p:nvSpPr>
        <p:spPr>
          <a:xfrm>
            <a:off x="640689" y="5247143"/>
            <a:ext cx="8906081" cy="1169308"/>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smtClean="0">
                <a:solidFill>
                  <a:schemeClr val="tx1"/>
                </a:solidFill>
              </a:rPr>
              <a:t>ＵＳＢメモリ等の電子媒体は膨大なデータが保存できるので、紛失した時の影響も甚大です。</a:t>
            </a:r>
            <a:endParaRPr kumimoji="1" lang="en-US" altLang="ja-JP" sz="1400" dirty="0" smtClean="0">
              <a:solidFill>
                <a:schemeClr val="tx1"/>
              </a:solidFill>
            </a:endParaRPr>
          </a:p>
          <a:p>
            <a:r>
              <a:rPr kumimoji="1" lang="ja-JP" altLang="en-US" sz="1400" dirty="0" smtClean="0">
                <a:solidFill>
                  <a:schemeClr val="tx1"/>
                </a:solidFill>
              </a:rPr>
              <a:t>許可された電子媒体以外の電子媒体の使用は制限するとともに、業務上やむを得ず電子媒体に特定個人情報を保存して持ち運ぶ必要がある場合には、紛失・盗難防止のための安全策を講じましょう！</a:t>
            </a:r>
            <a:endParaRPr kumimoji="1" lang="en-US" altLang="ja-JP" sz="1400" dirty="0" smtClean="0">
              <a:solidFill>
                <a:schemeClr val="tx1"/>
              </a:solidFill>
            </a:endParaRPr>
          </a:p>
        </p:txBody>
      </p:sp>
    </p:spTree>
    <p:extLst>
      <p:ext uri="{BB962C8B-B14F-4D97-AF65-F5344CB8AC3E}">
        <p14:creationId xmlns:p14="http://schemas.microsoft.com/office/powerpoint/2010/main" val="10559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26536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5" name="角丸四角形 4"/>
          <p:cNvSpPr/>
          <p:nvPr/>
        </p:nvSpPr>
        <p:spPr>
          <a:xfrm>
            <a:off x="297638" y="75547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事例５　職員による不正な利用</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97638" y="1445611"/>
            <a:ext cx="9344202" cy="139132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smtClean="0"/>
              <a:t>職員が業務に関係なくシステムを使って、有名スポーツ選手の特定個人情報を閲覧した。</a:t>
            </a:r>
            <a:endParaRPr lang="en-US" altLang="ja-JP" sz="1600" dirty="0" smtClean="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9" y="3480750"/>
            <a:ext cx="1959247" cy="2675624"/>
          </a:xfrm>
          <a:prstGeom prst="rect">
            <a:avLst/>
          </a:prstGeom>
        </p:spPr>
      </p:pic>
      <p:sp>
        <p:nvSpPr>
          <p:cNvPr id="2" name="雲形吹き出し 1"/>
          <p:cNvSpPr/>
          <p:nvPr/>
        </p:nvSpPr>
        <p:spPr>
          <a:xfrm>
            <a:off x="2672618" y="3149774"/>
            <a:ext cx="2414557" cy="1199771"/>
          </a:xfrm>
          <a:prstGeom prst="cloudCallout">
            <a:avLst>
              <a:gd name="adj1" fmla="val -48055"/>
              <a:gd name="adj2" fmla="val 7464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dirty="0" smtClean="0"/>
              <a:t>ちょっと閲覧するだけならいいかな</a:t>
            </a:r>
            <a:endParaRPr kumimoji="1" lang="ja-JP" altLang="en-US" sz="1400" dirty="0"/>
          </a:p>
        </p:txBody>
      </p:sp>
      <p:sp>
        <p:nvSpPr>
          <p:cNvPr id="12" name="上矢印 11"/>
          <p:cNvSpPr/>
          <p:nvPr/>
        </p:nvSpPr>
        <p:spPr>
          <a:xfrm rot="4351377">
            <a:off x="3794772" y="3683325"/>
            <a:ext cx="298839" cy="2316256"/>
          </a:xfrm>
          <a:prstGeom prst="up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16" name="グループ化 15"/>
          <p:cNvGrpSpPr/>
          <p:nvPr/>
        </p:nvGrpSpPr>
        <p:grpSpPr>
          <a:xfrm>
            <a:off x="5195267" y="3661517"/>
            <a:ext cx="3097036" cy="2316681"/>
            <a:chOff x="4741560" y="4070206"/>
            <a:chExt cx="3097036" cy="2316681"/>
          </a:xfrm>
        </p:grpSpPr>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560" y="4070206"/>
              <a:ext cx="3097036" cy="2316681"/>
            </a:xfrm>
            <a:prstGeom prst="rect">
              <a:avLst/>
            </a:prstGeom>
          </p:spPr>
        </p:pic>
        <p:sp>
          <p:nvSpPr>
            <p:cNvPr id="14" name="正方形/長方形 13"/>
            <p:cNvSpPr/>
            <p:nvPr/>
          </p:nvSpPr>
          <p:spPr>
            <a:xfrm>
              <a:off x="4849652" y="4216364"/>
              <a:ext cx="2880852" cy="202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dirty="0" smtClean="0">
                <a:solidFill>
                  <a:schemeClr val="tx1"/>
                </a:solidFill>
              </a:endParaRPr>
            </a:p>
            <a:p>
              <a:pPr algn="ctr"/>
              <a:r>
                <a:rPr kumimoji="1" lang="ja-JP" altLang="en-US" sz="1600" dirty="0" smtClean="0">
                  <a:solidFill>
                    <a:schemeClr val="tx1"/>
                  </a:solidFill>
                </a:rPr>
                <a:t>特定</a:t>
              </a:r>
              <a:r>
                <a:rPr kumimoji="1" lang="ja-JP" altLang="en-US" sz="1600" dirty="0">
                  <a:solidFill>
                    <a:schemeClr val="tx1"/>
                  </a:solidFill>
                </a:rPr>
                <a:t>個人情報</a:t>
              </a:r>
            </a:p>
          </p:txBody>
        </p:sp>
        <p:pic>
          <p:nvPicPr>
            <p:cNvPr id="19" name="Picture 87" descr="P:\backup\職員研修会\アバター\MC9004348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493" y="4828004"/>
              <a:ext cx="664615" cy="66461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乗算 20"/>
          <p:cNvSpPr/>
          <p:nvPr/>
        </p:nvSpPr>
        <p:spPr>
          <a:xfrm>
            <a:off x="3005855" y="3775194"/>
            <a:ext cx="1743390" cy="1527981"/>
          </a:xfrm>
          <a:prstGeom prst="mathMultiply">
            <a:avLst>
              <a:gd name="adj1" fmla="val 9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37</a:t>
            </a:r>
          </a:p>
        </p:txBody>
      </p:sp>
      <p:sp>
        <p:nvSpPr>
          <p:cNvPr id="20" name="正方形/長方形 19"/>
          <p:cNvSpPr/>
          <p:nvPr/>
        </p:nvSpPr>
        <p:spPr>
          <a:xfrm>
            <a:off x="6001794" y="4431061"/>
            <a:ext cx="1681010" cy="1079153"/>
          </a:xfrm>
          <a:prstGeom prst="rect">
            <a:avLst/>
          </a:prstGeom>
          <a:no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mj-ea"/>
                <a:ea typeface="+mj-ea"/>
                <a:cs typeface="+mn-cs"/>
              </a:rPr>
              <a:t>氏名</a:t>
            </a: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mj-ea"/>
                <a:ea typeface="+mj-ea"/>
                <a:cs typeface="+mn-cs"/>
              </a:rPr>
              <a:t>  </a:t>
            </a: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mj-ea"/>
                <a:ea typeface="+mj-ea"/>
                <a:cs typeface="+mn-cs"/>
              </a:rPr>
              <a:t>〇〇〇〇</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生年月日　□□□□　</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mj-ea"/>
                <a:ea typeface="+mj-ea"/>
                <a:cs typeface="+mn-cs"/>
              </a:rPr>
              <a:t>住所  </a:t>
            </a: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　　　</a:t>
            </a:r>
            <a:r>
              <a:rPr kumimoji="1" lang="ja-JP" altLang="en-US" sz="1200" b="0" i="0" u="none" strike="noStrike" kern="0" cap="none" spc="0" normalizeH="0" baseline="0" noProof="0" dirty="0" smtClean="0">
                <a:ln>
                  <a:noFill/>
                </a:ln>
                <a:solidFill>
                  <a:sysClr val="windowText" lastClr="000000"/>
                </a:solidFill>
                <a:effectLst/>
                <a:uLnTx/>
                <a:uFillTx/>
                <a:latin typeface="+mj-ea"/>
                <a:ea typeface="+mj-ea"/>
                <a:cs typeface="+mn-cs"/>
              </a:rPr>
              <a:t>☆</a:t>
            </a: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個人番号　△△△</a:t>
            </a:r>
            <a:r>
              <a:rPr kumimoji="1" lang="ja-JP" altLang="en-US" sz="1200" b="0" i="0" u="none" strike="noStrike" kern="0" cap="none" spc="0" normalizeH="0" baseline="0" noProof="0" dirty="0" smtClean="0">
                <a:ln>
                  <a:noFill/>
                </a:ln>
                <a:solidFill>
                  <a:sysClr val="windowText" lastClr="000000"/>
                </a:solidFill>
                <a:effectLst/>
                <a:uLnTx/>
                <a:uFillTx/>
                <a:latin typeface="+mj-ea"/>
                <a:ea typeface="+mj-ea"/>
                <a:cs typeface="+mn-cs"/>
              </a:rPr>
              <a:t>△</a:t>
            </a:r>
            <a:endParaRPr kumimoji="1" lang="en-US" altLang="ja-JP" sz="1200" b="0" i="0" u="none" strike="noStrike" kern="0" cap="none" spc="0" normalizeH="0" baseline="0" noProof="0" dirty="0" smtClean="0">
              <a:ln>
                <a:noFill/>
              </a:ln>
              <a:solidFill>
                <a:sysClr val="windowText" lastClr="000000"/>
              </a:solidFill>
              <a:effectLst/>
              <a:uLnTx/>
              <a:uFillTx/>
              <a:latin typeface="+mj-ea"/>
              <a:ea typeface="+mj-ea"/>
              <a:cs typeface="+mn-cs"/>
            </a:endParaRPr>
          </a:p>
        </p:txBody>
      </p:sp>
    </p:spTree>
    <p:extLst>
      <p:ext uri="{BB962C8B-B14F-4D97-AF65-F5344CB8AC3E}">
        <p14:creationId xmlns:p14="http://schemas.microsoft.com/office/powerpoint/2010/main" val="1933292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287503"/>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41420" y="1897752"/>
            <a:ext cx="9143311" cy="43975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職員が不正利用をしないように、けん制するための対策などを検討する必要があります。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事例５　職員による不正な利用</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69037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8135" y="1890668"/>
            <a:ext cx="506012" cy="506012"/>
          </a:xfrm>
          <a:prstGeom prst="rect">
            <a:avLst/>
          </a:prstGeom>
        </p:spPr>
      </p:pic>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pic>
        <p:nvPicPr>
          <p:cNvPr id="22" name="図 21"/>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1631" y="3410729"/>
            <a:ext cx="506012" cy="506012"/>
          </a:xfrm>
          <a:prstGeom prst="rect">
            <a:avLst/>
          </a:prstGeom>
        </p:spPr>
      </p:pic>
      <p:sp>
        <p:nvSpPr>
          <p:cNvPr id="23" name="テキスト ボックス 22"/>
          <p:cNvSpPr txBox="1"/>
          <p:nvPr/>
        </p:nvSpPr>
        <p:spPr bwMode="auto">
          <a:xfrm>
            <a:off x="702909" y="3370257"/>
            <a:ext cx="8682391" cy="792055"/>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業務上必要のな</a:t>
            </a:r>
            <a:r>
              <a:rPr kumimoji="1" lang="ja-JP" altLang="en-US" sz="1600" dirty="0">
                <a:latin typeface="+mj-ea"/>
                <a:ea typeface="+mj-ea"/>
              </a:rPr>
              <a:t>い</a:t>
            </a:r>
            <a:r>
              <a:rPr kumimoji="1" lang="ja-JP" altLang="en-US" sz="1600" dirty="0" smtClean="0">
                <a:latin typeface="+mj-ea"/>
                <a:ea typeface="+mj-ea"/>
              </a:rPr>
              <a:t>職員がアクセスしないように、システムへのアクセスを防止する対策を検討する必要もあります。</a:t>
            </a:r>
          </a:p>
        </p:txBody>
      </p:sp>
      <p:grpSp>
        <p:nvGrpSpPr>
          <p:cNvPr id="5" name="グループ化 4"/>
          <p:cNvGrpSpPr/>
          <p:nvPr/>
        </p:nvGrpSpPr>
        <p:grpSpPr>
          <a:xfrm>
            <a:off x="436688" y="2399271"/>
            <a:ext cx="9102250" cy="900000"/>
            <a:chOff x="436688" y="2422421"/>
            <a:chExt cx="9102250" cy="900000"/>
          </a:xfrm>
        </p:grpSpPr>
        <p:sp>
          <p:nvSpPr>
            <p:cNvPr id="20" name="テキスト ボックス 19"/>
            <p:cNvSpPr txBox="1"/>
            <p:nvPr/>
          </p:nvSpPr>
          <p:spPr bwMode="auto">
            <a:xfrm>
              <a:off x="5172366" y="2736846"/>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0" name="角丸四角形 29"/>
            <p:cNvSpPr/>
            <p:nvPr/>
          </p:nvSpPr>
          <p:spPr>
            <a:xfrm>
              <a:off x="436688" y="2422421"/>
              <a:ext cx="910225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52624" y="2565649"/>
              <a:ext cx="4269267" cy="327323"/>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システム</a:t>
              </a:r>
              <a:r>
                <a:rPr kumimoji="1" lang="ja-JP" altLang="en-US" sz="1400" kern="0" dirty="0">
                  <a:solidFill>
                    <a:prstClr val="black"/>
                  </a:solidFill>
                  <a:latin typeface="+mj-ea"/>
                </a:rPr>
                <a:t>の利用状況（ログ）</a:t>
              </a:r>
              <a:r>
                <a:rPr kumimoji="1" lang="ja-JP" altLang="en-US" sz="1400" kern="0" dirty="0" smtClean="0">
                  <a:solidFill>
                    <a:prstClr val="black"/>
                  </a:solidFill>
                  <a:latin typeface="+mj-ea"/>
                </a:rPr>
                <a:t>を定期的</a:t>
              </a:r>
              <a:r>
                <a:rPr kumimoji="1" lang="ja-JP" altLang="en-US" sz="1400" kern="0" dirty="0">
                  <a:solidFill>
                    <a:prstClr val="black"/>
                  </a:solidFill>
                  <a:latin typeface="+mj-ea"/>
                </a:rPr>
                <a:t>に</a:t>
              </a:r>
              <a:r>
                <a:rPr kumimoji="1" lang="ja-JP" altLang="en-US" sz="1400" kern="0" dirty="0" smtClean="0">
                  <a:solidFill>
                    <a:prstClr val="black"/>
                  </a:solidFill>
                  <a:latin typeface="+mj-ea"/>
                </a:rPr>
                <a:t>確認する</a:t>
              </a:r>
              <a:endParaRPr kumimoji="1" lang="en-US" altLang="ja-JP" sz="1400" kern="0" dirty="0">
                <a:solidFill>
                  <a:prstClr val="black"/>
                </a:solidFill>
                <a:latin typeface="+mj-ea"/>
              </a:endParaRPr>
            </a:p>
          </p:txBody>
        </p:sp>
        <p:sp>
          <p:nvSpPr>
            <p:cNvPr id="3" name="正方形/長方形 2"/>
            <p:cNvSpPr/>
            <p:nvPr/>
          </p:nvSpPr>
          <p:spPr>
            <a:xfrm>
              <a:off x="757060" y="2889049"/>
              <a:ext cx="4253945" cy="323861"/>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不正</a:t>
              </a:r>
              <a:r>
                <a:rPr kumimoji="1" lang="ja-JP" altLang="en-US" sz="1400" kern="0" dirty="0">
                  <a:solidFill>
                    <a:prstClr val="black"/>
                  </a:solidFill>
                  <a:latin typeface="+mj-ea"/>
                </a:rPr>
                <a:t>利用をした</a:t>
              </a:r>
              <a:r>
                <a:rPr kumimoji="1" lang="ja-JP" altLang="en-US" sz="1400" kern="0" dirty="0" smtClean="0">
                  <a:solidFill>
                    <a:prstClr val="black"/>
                  </a:solidFill>
                  <a:latin typeface="+mj-ea"/>
                </a:rPr>
                <a:t>職員に対して厳正な処分を行う</a:t>
              </a:r>
              <a:endParaRPr kumimoji="1" lang="en-US" altLang="ja-JP" sz="1400" kern="0" dirty="0">
                <a:solidFill>
                  <a:prstClr val="black"/>
                </a:solidFill>
                <a:latin typeface="+mj-ea"/>
              </a:endParaRPr>
            </a:p>
          </p:txBody>
        </p:sp>
      </p:grpSp>
      <p:grpSp>
        <p:nvGrpSpPr>
          <p:cNvPr id="8" name="グループ化 7"/>
          <p:cNvGrpSpPr/>
          <p:nvPr/>
        </p:nvGrpSpPr>
        <p:grpSpPr>
          <a:xfrm>
            <a:off x="471415" y="4078628"/>
            <a:ext cx="9067523" cy="900000"/>
            <a:chOff x="471415" y="4067053"/>
            <a:chExt cx="9067523" cy="900000"/>
          </a:xfrm>
        </p:grpSpPr>
        <p:sp>
          <p:nvSpPr>
            <p:cNvPr id="35" name="テキスト ボックス 34"/>
            <p:cNvSpPr txBox="1"/>
            <p:nvPr/>
          </p:nvSpPr>
          <p:spPr bwMode="auto">
            <a:xfrm>
              <a:off x="8292469" y="4392368"/>
              <a:ext cx="547933" cy="368262"/>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7" name="角丸四角形 36"/>
            <p:cNvSpPr/>
            <p:nvPr/>
          </p:nvSpPr>
          <p:spPr>
            <a:xfrm>
              <a:off x="471415" y="4067053"/>
              <a:ext cx="9067523"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97364" y="4208739"/>
              <a:ext cx="6646784"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システム</a:t>
              </a:r>
              <a:r>
                <a:rPr kumimoji="1" lang="ja-JP" altLang="en-US" sz="1400" kern="0" dirty="0">
                  <a:solidFill>
                    <a:prstClr val="black"/>
                  </a:solidFill>
                  <a:latin typeface="+mj-ea"/>
                </a:rPr>
                <a:t>のアクセス権</a:t>
              </a:r>
              <a:r>
                <a:rPr kumimoji="1" lang="ja-JP" altLang="en-US" sz="1400" kern="0" dirty="0" smtClean="0">
                  <a:solidFill>
                    <a:prstClr val="black"/>
                  </a:solidFill>
                  <a:latin typeface="+mj-ea"/>
                </a:rPr>
                <a:t>を、業務上システムの利用が必要</a:t>
              </a:r>
              <a:r>
                <a:rPr kumimoji="1" lang="ja-JP" altLang="en-US" sz="1400" kern="0" dirty="0">
                  <a:solidFill>
                    <a:prstClr val="black"/>
                  </a:solidFill>
                  <a:latin typeface="+mj-ea"/>
                </a:rPr>
                <a:t>な職員にのみ</a:t>
              </a:r>
              <a:r>
                <a:rPr kumimoji="1" lang="ja-JP" altLang="en-US" sz="1400" kern="0" dirty="0" smtClean="0">
                  <a:solidFill>
                    <a:prstClr val="black"/>
                  </a:solidFill>
                  <a:latin typeface="+mj-ea"/>
                </a:rPr>
                <a:t>付与する</a:t>
              </a:r>
              <a:endParaRPr kumimoji="1" lang="en-US" altLang="ja-JP" sz="1400" kern="0" dirty="0">
                <a:solidFill>
                  <a:prstClr val="black"/>
                </a:solidFill>
                <a:latin typeface="+mj-ea"/>
              </a:endParaRPr>
            </a:p>
          </p:txBody>
        </p:sp>
        <p:sp>
          <p:nvSpPr>
            <p:cNvPr id="7" name="正方形/長方形 6"/>
            <p:cNvSpPr/>
            <p:nvPr/>
          </p:nvSpPr>
          <p:spPr>
            <a:xfrm>
              <a:off x="803094" y="4521126"/>
              <a:ext cx="7264459"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システム</a:t>
              </a:r>
              <a:r>
                <a:rPr kumimoji="1" lang="ja-JP" altLang="en-US" sz="1400" kern="0" dirty="0">
                  <a:solidFill>
                    <a:prstClr val="black"/>
                  </a:solidFill>
                  <a:latin typeface="+mj-ea"/>
                </a:rPr>
                <a:t>上</a:t>
              </a:r>
              <a:r>
                <a:rPr kumimoji="1" lang="ja-JP" altLang="en-US" sz="1400" kern="0" dirty="0" smtClean="0">
                  <a:solidFill>
                    <a:prstClr val="black"/>
                  </a:solidFill>
                  <a:latin typeface="+mj-ea"/>
                </a:rPr>
                <a:t>の権限を、担当する業務で必要となるものに限定し、アクセス権限を最小化する</a:t>
              </a:r>
              <a:endParaRPr kumimoji="1" lang="en-US" altLang="ja-JP" sz="1400" kern="0" dirty="0">
                <a:solidFill>
                  <a:prstClr val="black"/>
                </a:solidFill>
                <a:latin typeface="+mj-ea"/>
              </a:endParaRPr>
            </a:p>
          </p:txBody>
        </p:sp>
      </p:grpSp>
      <p:sp>
        <p:nvSpPr>
          <p:cNvPr id="4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38</a:t>
            </a:r>
          </a:p>
        </p:txBody>
      </p:sp>
      <p:sp>
        <p:nvSpPr>
          <p:cNvPr id="29" name="横巻き 28"/>
          <p:cNvSpPr/>
          <p:nvPr/>
        </p:nvSpPr>
        <p:spPr>
          <a:xfrm>
            <a:off x="459128" y="5012839"/>
            <a:ext cx="9101561" cy="1548000"/>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3" name="正方形/長方形 42"/>
          <p:cNvSpPr/>
          <p:nvPr/>
        </p:nvSpPr>
        <p:spPr>
          <a:xfrm>
            <a:off x="680928" y="5140186"/>
            <a:ext cx="8937337" cy="1316473"/>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smtClean="0">
                <a:solidFill>
                  <a:schemeClr val="tx1"/>
                </a:solidFill>
              </a:rPr>
              <a:t>システムを利用して特定個人情報を取り扱う事務を行っている場合には、システムのログについて定期的に分析・確認する必要があります。</a:t>
            </a:r>
            <a:endParaRPr kumimoji="1" lang="en-US" altLang="ja-JP" sz="1400" dirty="0" smtClean="0">
              <a:solidFill>
                <a:schemeClr val="tx1"/>
              </a:solidFill>
            </a:endParaRPr>
          </a:p>
          <a:p>
            <a:r>
              <a:rPr kumimoji="1" lang="ja-JP" altLang="en-US" sz="1400" dirty="0" smtClean="0">
                <a:solidFill>
                  <a:schemeClr val="tx1"/>
                </a:solidFill>
              </a:rPr>
              <a:t>また、ログの分析結果を職員に周知することで、不正行為の抑止・けん制となることも期待できます。</a:t>
            </a:r>
            <a:endParaRPr kumimoji="1" lang="en-US" altLang="ja-JP" sz="1400" dirty="0" smtClean="0">
              <a:solidFill>
                <a:schemeClr val="tx1"/>
              </a:solidFill>
            </a:endParaRPr>
          </a:p>
          <a:p>
            <a:r>
              <a:rPr kumimoji="1" lang="ja-JP" altLang="en-US" sz="1400" dirty="0">
                <a:solidFill>
                  <a:schemeClr val="tx1"/>
                </a:solidFill>
              </a:rPr>
              <a:t>アクセス権</a:t>
            </a:r>
            <a:r>
              <a:rPr kumimoji="1" lang="ja-JP" altLang="en-US" sz="1400" dirty="0" smtClean="0">
                <a:solidFill>
                  <a:schemeClr val="tx1"/>
                </a:solidFill>
              </a:rPr>
              <a:t>の</a:t>
            </a:r>
            <a:r>
              <a:rPr kumimoji="1" lang="ja-JP" altLang="en-US" sz="1400" dirty="0">
                <a:solidFill>
                  <a:schemeClr val="tx1"/>
                </a:solidFill>
              </a:rPr>
              <a:t>管理</a:t>
            </a:r>
            <a:r>
              <a:rPr kumimoji="1" lang="ja-JP" altLang="en-US" sz="1400" dirty="0" smtClean="0">
                <a:solidFill>
                  <a:schemeClr val="tx1"/>
                </a:solidFill>
              </a:rPr>
              <a:t>を適切に行うことも重要です。</a:t>
            </a:r>
            <a:endParaRPr kumimoji="1" lang="en-US" altLang="ja-JP" sz="1400" dirty="0" smtClean="0">
              <a:solidFill>
                <a:schemeClr val="tx1"/>
              </a:solidFill>
            </a:endParaRPr>
          </a:p>
        </p:txBody>
      </p:sp>
    </p:spTree>
    <p:extLst>
      <p:ext uri="{BB962C8B-B14F-4D97-AF65-F5344CB8AC3E}">
        <p14:creationId xmlns:p14="http://schemas.microsoft.com/office/powerpoint/2010/main" val="1256146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833880" y="3068320"/>
            <a:ext cx="642112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smtClean="0">
                <a:latin typeface="ＭＳ ゴシック" panose="020B0609070205080204" pitchFamily="49" charset="-128"/>
                <a:ea typeface="ＭＳ ゴシック" panose="020B0609070205080204" pitchFamily="49" charset="-128"/>
              </a:rPr>
              <a:t>第１章　　事務取扱担当者研修</a:t>
            </a:r>
          </a:p>
        </p:txBody>
      </p:sp>
      <p:sp>
        <p:nvSpPr>
          <p:cNvPr id="4"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20" y="3968057"/>
            <a:ext cx="1632388" cy="2289519"/>
          </a:xfrm>
          <a:prstGeom prst="rect">
            <a:avLst/>
          </a:prstGeom>
        </p:spPr>
      </p:pic>
    </p:spTree>
    <p:extLst>
      <p:ext uri="{BB962C8B-B14F-4D97-AF65-F5344CB8AC3E}">
        <p14:creationId xmlns:p14="http://schemas.microsoft.com/office/powerpoint/2010/main" val="39948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8858" y="80450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事例６　ＨＤＤの流出</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8" name="角丸四角形 7"/>
          <p:cNvSpPr/>
          <p:nvPr/>
        </p:nvSpPr>
        <p:spPr>
          <a:xfrm>
            <a:off x="297636" y="1460046"/>
            <a:ext cx="9308703" cy="173570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en-US" altLang="ja-JP" sz="1600" dirty="0" smtClean="0"/>
              <a:t>A</a:t>
            </a:r>
            <a:r>
              <a:rPr lang="ja-JP" altLang="en-US" sz="1600" dirty="0" smtClean="0"/>
              <a:t>市では、特定個人情報を保存した</a:t>
            </a:r>
            <a:r>
              <a:rPr lang="en-US" altLang="ja-JP" sz="1600" dirty="0" smtClean="0"/>
              <a:t>HDD</a:t>
            </a:r>
            <a:r>
              <a:rPr lang="ja-JP" altLang="en-US" sz="1600" dirty="0" smtClean="0"/>
              <a:t>のデータ削除及び廃棄を委託していたところ、当該</a:t>
            </a:r>
            <a:r>
              <a:rPr lang="en-US" altLang="ja-JP" sz="1600" dirty="0" smtClean="0"/>
              <a:t>HDD</a:t>
            </a:r>
            <a:r>
              <a:rPr lang="ja-JP" altLang="en-US" sz="1600" dirty="0" smtClean="0"/>
              <a:t>が流出していたことが、後日発覚した。</a:t>
            </a:r>
            <a:endParaRPr lang="en-US" altLang="ja-JP" sz="1600" dirty="0" smtClean="0"/>
          </a:p>
        </p:txBody>
      </p:sp>
      <p:grpSp>
        <p:nvGrpSpPr>
          <p:cNvPr id="11" name="グループ化 10"/>
          <p:cNvGrpSpPr/>
          <p:nvPr/>
        </p:nvGrpSpPr>
        <p:grpSpPr>
          <a:xfrm>
            <a:off x="1016744" y="4065792"/>
            <a:ext cx="1687127" cy="1719724"/>
            <a:chOff x="4504677" y="3155573"/>
            <a:chExt cx="1739164" cy="1743327"/>
          </a:xfrm>
        </p:grpSpPr>
        <p:pic>
          <p:nvPicPr>
            <p:cNvPr id="1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72"/>
            <p:cNvSpPr txBox="1"/>
            <p:nvPr/>
          </p:nvSpPr>
          <p:spPr>
            <a:xfrm>
              <a:off x="4796653" y="4590866"/>
              <a:ext cx="935962" cy="308034"/>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smtClean="0">
                  <a:latin typeface="ＭＳ Ｐゴシック" panose="020B0600070205080204" pitchFamily="50" charset="-128"/>
                  <a:ea typeface="ＭＳ Ｐゴシック" panose="020B0600070205080204" pitchFamily="50" charset="-128"/>
                </a:rPr>
                <a:t>Ａ市</a:t>
              </a:r>
              <a:endParaRPr kumimoji="1" lang="ja-JP" altLang="en-US" sz="1600" b="1" dirty="0">
                <a:latin typeface="ＭＳ Ｐゴシック" panose="020B0600070205080204" pitchFamily="50" charset="-128"/>
                <a:ea typeface="ＭＳ Ｐゴシック" panose="020B0600070205080204" pitchFamily="50" charset="-128"/>
              </a:endParaRPr>
            </a:p>
          </p:txBody>
        </p:sp>
      </p:grpSp>
      <p:sp>
        <p:nvSpPr>
          <p:cNvPr id="2" name="右矢印 1"/>
          <p:cNvSpPr/>
          <p:nvPr/>
        </p:nvSpPr>
        <p:spPr>
          <a:xfrm>
            <a:off x="2592371" y="4595667"/>
            <a:ext cx="1958357" cy="698091"/>
          </a:xfrm>
          <a:prstGeom prst="rightArrow">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400" dirty="0"/>
              <a:t>廃棄</a:t>
            </a:r>
            <a:r>
              <a:rPr kumimoji="1" lang="ja-JP" altLang="en-US" sz="1400" dirty="0" smtClean="0"/>
              <a:t>を委託</a:t>
            </a:r>
            <a:endParaRPr kumimoji="1" lang="ja-JP" altLang="en-US" sz="1400" dirty="0"/>
          </a:p>
        </p:txBody>
      </p:sp>
      <p:grpSp>
        <p:nvGrpSpPr>
          <p:cNvPr id="3" name="グループ化 2"/>
          <p:cNvGrpSpPr/>
          <p:nvPr/>
        </p:nvGrpSpPr>
        <p:grpSpPr>
          <a:xfrm>
            <a:off x="4681601" y="4065787"/>
            <a:ext cx="1516146" cy="1719727"/>
            <a:chOff x="4681601" y="4065787"/>
            <a:chExt cx="1516146" cy="1719727"/>
          </a:xfrm>
        </p:grpSpPr>
        <p:sp>
          <p:nvSpPr>
            <p:cNvPr id="16" name="テキスト ボックス 72"/>
            <p:cNvSpPr txBox="1"/>
            <p:nvPr/>
          </p:nvSpPr>
          <p:spPr>
            <a:xfrm>
              <a:off x="4935109" y="5457044"/>
              <a:ext cx="919281" cy="328470"/>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latin typeface="ＭＳ Ｐゴシック" panose="020B0600070205080204" pitchFamily="50" charset="-128"/>
                  <a:ea typeface="ＭＳ Ｐゴシック" panose="020B0600070205080204" pitchFamily="50" charset="-128"/>
                </a:rPr>
                <a:t>委託先</a:t>
              </a:r>
            </a:p>
          </p:txBody>
        </p:sp>
        <p:pic>
          <p:nvPicPr>
            <p:cNvPr id="1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96" b="98802" l="0" r="9555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81601" y="4065787"/>
              <a:ext cx="1516146" cy="140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グループ化 5"/>
          <p:cNvGrpSpPr/>
          <p:nvPr/>
        </p:nvGrpSpPr>
        <p:grpSpPr>
          <a:xfrm>
            <a:off x="2951017" y="3643997"/>
            <a:ext cx="2044899" cy="1062522"/>
            <a:chOff x="2930496" y="3957447"/>
            <a:chExt cx="2044899" cy="1062522"/>
          </a:xfrm>
        </p:grpSpPr>
        <p:pic>
          <p:nvPicPr>
            <p:cNvPr id="20" name="図 19" descr="MH900236697.JPG"/>
            <p:cNvPicPr>
              <a:picLocks noChangeAspect="1"/>
            </p:cNvPicPr>
            <p:nvPr/>
          </p:nvPicPr>
          <p:blipFill>
            <a:blip r:embed="rId7" cstate="print"/>
            <a:stretch>
              <a:fillRect/>
            </a:stretch>
          </p:blipFill>
          <p:spPr>
            <a:xfrm>
              <a:off x="2930496" y="3957447"/>
              <a:ext cx="1062522" cy="1062522"/>
            </a:xfrm>
            <a:prstGeom prst="rect">
              <a:avLst/>
            </a:prstGeom>
          </p:spPr>
        </p:pic>
        <p:sp>
          <p:nvSpPr>
            <p:cNvPr id="21" name="テキスト ボックス 20"/>
            <p:cNvSpPr txBox="1"/>
            <p:nvPr/>
          </p:nvSpPr>
          <p:spPr bwMode="auto">
            <a:xfrm>
              <a:off x="3169333" y="4262074"/>
              <a:ext cx="1806062" cy="36512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a:latin typeface="+mj-ea"/>
                  <a:ea typeface="+mj-ea"/>
                </a:rPr>
                <a:t>HDD</a:t>
              </a:r>
              <a:endParaRPr kumimoji="1" lang="ja-JP" altLang="en-US" sz="1600" dirty="0" smtClean="0">
                <a:latin typeface="+mj-ea"/>
                <a:ea typeface="+mj-ea"/>
              </a:endParaRPr>
            </a:p>
          </p:txBody>
        </p:sp>
      </p:grpSp>
      <p:sp>
        <p:nvSpPr>
          <p:cNvPr id="23" name="右矢印 22"/>
          <p:cNvSpPr/>
          <p:nvPr/>
        </p:nvSpPr>
        <p:spPr>
          <a:xfrm rot="20734613">
            <a:off x="6291043" y="4058999"/>
            <a:ext cx="1581152" cy="70853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4" name="右矢印 23"/>
          <p:cNvSpPr/>
          <p:nvPr/>
        </p:nvSpPr>
        <p:spPr>
          <a:xfrm rot="1521159">
            <a:off x="6224860" y="5128034"/>
            <a:ext cx="1668143" cy="69809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grpSp>
        <p:nvGrpSpPr>
          <p:cNvPr id="26" name="グループ化 25"/>
          <p:cNvGrpSpPr/>
          <p:nvPr/>
        </p:nvGrpSpPr>
        <p:grpSpPr>
          <a:xfrm>
            <a:off x="8070702" y="4173111"/>
            <a:ext cx="2030912" cy="1062522"/>
            <a:chOff x="2930496" y="3957447"/>
            <a:chExt cx="2030912" cy="1062522"/>
          </a:xfrm>
        </p:grpSpPr>
        <p:pic>
          <p:nvPicPr>
            <p:cNvPr id="27" name="図 26" descr="MH900236697.JPG"/>
            <p:cNvPicPr>
              <a:picLocks noChangeAspect="1"/>
            </p:cNvPicPr>
            <p:nvPr/>
          </p:nvPicPr>
          <p:blipFill>
            <a:blip r:embed="rId7" cstate="print"/>
            <a:stretch>
              <a:fillRect/>
            </a:stretch>
          </p:blipFill>
          <p:spPr>
            <a:xfrm>
              <a:off x="2930496" y="3957447"/>
              <a:ext cx="1062522" cy="1062522"/>
            </a:xfrm>
            <a:prstGeom prst="rect">
              <a:avLst/>
            </a:prstGeom>
          </p:spPr>
        </p:pic>
        <p:sp>
          <p:nvSpPr>
            <p:cNvPr id="28" name="テキスト ボックス 27"/>
            <p:cNvSpPr txBox="1"/>
            <p:nvPr/>
          </p:nvSpPr>
          <p:spPr bwMode="auto">
            <a:xfrm>
              <a:off x="3155346" y="4243425"/>
              <a:ext cx="1806062" cy="36512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a:latin typeface="+mj-ea"/>
                  <a:ea typeface="+mj-ea"/>
                </a:rPr>
                <a:t>HDD</a:t>
              </a:r>
              <a:endParaRPr kumimoji="1" lang="ja-JP" altLang="en-US" sz="1600" dirty="0" smtClean="0">
                <a:latin typeface="+mj-ea"/>
                <a:ea typeface="+mj-ea"/>
              </a:endParaRPr>
            </a:p>
          </p:txBody>
        </p:sp>
      </p:grpSp>
      <p:sp>
        <p:nvSpPr>
          <p:cNvPr id="30" name="星 12 29"/>
          <p:cNvSpPr/>
          <p:nvPr/>
        </p:nvSpPr>
        <p:spPr>
          <a:xfrm>
            <a:off x="7928331" y="5038922"/>
            <a:ext cx="1439624" cy="746595"/>
          </a:xfrm>
          <a:prstGeom prst="star12">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smtClean="0">
                <a:solidFill>
                  <a:schemeClr val="bg1"/>
                </a:solidFill>
              </a:rPr>
              <a:t>流出</a:t>
            </a:r>
            <a:endParaRPr kumimoji="1" lang="ja-JP" altLang="en-US" dirty="0">
              <a:solidFill>
                <a:schemeClr val="bg1"/>
              </a:solidFill>
            </a:endParaRPr>
          </a:p>
        </p:txBody>
      </p:sp>
      <p:sp>
        <p:nvSpPr>
          <p:cNvPr id="2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39</a:t>
            </a:r>
          </a:p>
        </p:txBody>
      </p:sp>
    </p:spTree>
    <p:extLst>
      <p:ext uri="{BB962C8B-B14F-4D97-AF65-F5344CB8AC3E}">
        <p14:creationId xmlns:p14="http://schemas.microsoft.com/office/powerpoint/2010/main" val="463708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横巻き 25"/>
          <p:cNvSpPr/>
          <p:nvPr/>
        </p:nvSpPr>
        <p:spPr>
          <a:xfrm>
            <a:off x="440978" y="4205852"/>
            <a:ext cx="9067986" cy="1548000"/>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34" name="正方形/長方形 33"/>
          <p:cNvSpPr/>
          <p:nvPr/>
        </p:nvSpPr>
        <p:spPr>
          <a:xfrm>
            <a:off x="617677" y="4525043"/>
            <a:ext cx="8853187" cy="898301"/>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本事例のように、データ削除・媒体廃棄の作業を委託する</a:t>
            </a:r>
            <a:r>
              <a:rPr kumimoji="1" lang="ja-JP" altLang="en-US" sz="1400" dirty="0" smtClean="0">
                <a:solidFill>
                  <a:schemeClr val="tx1"/>
                </a:solidFill>
              </a:rPr>
              <a:t>際</a:t>
            </a:r>
            <a:r>
              <a:rPr kumimoji="1" lang="ja-JP" altLang="en-US" sz="1400" dirty="0">
                <a:solidFill>
                  <a:schemeClr val="tx1"/>
                </a:solidFill>
              </a:rPr>
              <a:t>は</a:t>
            </a:r>
            <a:r>
              <a:rPr kumimoji="1" lang="ja-JP" altLang="en-US" sz="1400" dirty="0" smtClean="0">
                <a:solidFill>
                  <a:schemeClr val="tx1"/>
                </a:solidFill>
              </a:rPr>
              <a:t>、</a:t>
            </a:r>
            <a:r>
              <a:rPr kumimoji="1" lang="ja-JP" altLang="en-US" sz="1400" dirty="0">
                <a:solidFill>
                  <a:schemeClr val="tx1"/>
                </a:solidFill>
              </a:rPr>
              <a:t>復元不可能な状態で削除・廃棄するとともに、確実に削除・廃棄が実施された事実を証明書等により確認する必要があります。</a:t>
            </a:r>
            <a:endParaRPr kumimoji="1" lang="en-US" altLang="ja-JP" sz="1400" dirty="0">
              <a:solidFill>
                <a:schemeClr val="tx1"/>
              </a:solidFill>
            </a:endParaRPr>
          </a:p>
          <a:p>
            <a:r>
              <a:rPr kumimoji="1" lang="ja-JP" altLang="en-US" sz="1400" dirty="0" smtClean="0">
                <a:solidFill>
                  <a:schemeClr val="tx1"/>
                </a:solidFill>
              </a:rPr>
              <a:t>また、自身でデータ削除・媒体廃棄をする際は、復元不可能な手段で削除・廃棄し、削除・廃棄した記録を保存する必要があります。</a:t>
            </a:r>
            <a:endParaRPr kumimoji="1" lang="en-US" altLang="ja-JP" sz="1400" dirty="0" smtClean="0">
              <a:solidFill>
                <a:schemeClr val="tx1"/>
              </a:solidFill>
            </a:endParaRPr>
          </a:p>
        </p:txBody>
      </p:sp>
      <p:sp>
        <p:nvSpPr>
          <p:cNvPr id="4" name="角丸四角形 3"/>
          <p:cNvSpPr/>
          <p:nvPr/>
        </p:nvSpPr>
        <p:spPr>
          <a:xfrm>
            <a:off x="416007" y="1310653"/>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685665" y="2079652"/>
            <a:ext cx="8748267" cy="83307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電子媒体が</a:t>
            </a:r>
            <a:r>
              <a:rPr kumimoji="1" lang="ja-JP" altLang="en-US" sz="1600" dirty="0">
                <a:latin typeface="+mj-ea"/>
                <a:ea typeface="+mj-ea"/>
              </a:rPr>
              <a:t>流出</a:t>
            </a:r>
            <a:r>
              <a:rPr kumimoji="1" lang="ja-JP" altLang="en-US" sz="1600" dirty="0" smtClean="0">
                <a:latin typeface="+mj-ea"/>
                <a:ea typeface="+mj-ea"/>
              </a:rPr>
              <a:t>すると、大量の特定個人情報等の漏えいにつながることがあります。そのため、委託先等でのデータ削除・媒体廃棄を確実に把握する必要があります。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事例６　ＨＤＤの流出</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01952"/>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3329" y="2129113"/>
            <a:ext cx="506012" cy="506012"/>
          </a:xfrm>
          <a:prstGeom prst="rect">
            <a:avLst/>
          </a:prstGeom>
        </p:spPr>
      </p:pic>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grpSp>
        <p:nvGrpSpPr>
          <p:cNvPr id="3" name="グループ化 2"/>
          <p:cNvGrpSpPr/>
          <p:nvPr/>
        </p:nvGrpSpPr>
        <p:grpSpPr>
          <a:xfrm>
            <a:off x="446403" y="2950109"/>
            <a:ext cx="9091136" cy="900000"/>
            <a:chOff x="446403" y="2873909"/>
            <a:chExt cx="9091136" cy="900000"/>
          </a:xfrm>
        </p:grpSpPr>
        <p:sp>
          <p:nvSpPr>
            <p:cNvPr id="20" name="テキスト ボックス 19"/>
            <p:cNvSpPr txBox="1"/>
            <p:nvPr/>
          </p:nvSpPr>
          <p:spPr bwMode="auto">
            <a:xfrm>
              <a:off x="5499667" y="3233673"/>
              <a:ext cx="552856"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446403" y="2873909"/>
              <a:ext cx="9091136"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56000" y="3027105"/>
              <a:ext cx="561830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データ削除・媒体廃棄</a:t>
              </a:r>
              <a:r>
                <a:rPr kumimoji="1" lang="ja-JP" altLang="en-US" sz="1400" kern="0" dirty="0">
                  <a:solidFill>
                    <a:prstClr val="black"/>
                  </a:solidFill>
                  <a:latin typeface="+mj-ea"/>
                </a:rPr>
                <a:t>の</a:t>
              </a:r>
              <a:r>
                <a:rPr kumimoji="1" lang="ja-JP" altLang="en-US" sz="1400" kern="0" dirty="0" smtClean="0">
                  <a:solidFill>
                    <a:prstClr val="black"/>
                  </a:solidFill>
                  <a:latin typeface="+mj-ea"/>
                </a:rPr>
                <a:t>完了についての報告書等の証跡を求める</a:t>
              </a:r>
              <a:endParaRPr kumimoji="1" lang="en-US" altLang="ja-JP" sz="1400" kern="0" dirty="0">
                <a:solidFill>
                  <a:prstClr val="black"/>
                </a:solidFill>
                <a:latin typeface="+mj-ea"/>
              </a:endParaRPr>
            </a:p>
          </p:txBody>
        </p:sp>
        <p:sp>
          <p:nvSpPr>
            <p:cNvPr id="6" name="正方形/長方形 5"/>
            <p:cNvSpPr/>
            <p:nvPr/>
          </p:nvSpPr>
          <p:spPr>
            <a:xfrm>
              <a:off x="756000" y="3357745"/>
              <a:ext cx="606238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委託先</a:t>
              </a:r>
              <a:r>
                <a:rPr kumimoji="1" lang="ja-JP" altLang="en-US" sz="1400" kern="0" dirty="0">
                  <a:solidFill>
                    <a:prstClr val="black"/>
                  </a:solidFill>
                  <a:latin typeface="+mj-ea"/>
                </a:rPr>
                <a:t>でデータ削除・媒体</a:t>
              </a:r>
              <a:r>
                <a:rPr kumimoji="1" lang="ja-JP" altLang="en-US" sz="1400" kern="0" dirty="0" smtClean="0">
                  <a:solidFill>
                    <a:prstClr val="black"/>
                  </a:solidFill>
                  <a:latin typeface="+mj-ea"/>
                </a:rPr>
                <a:t>廃棄に立ち会い確認する</a:t>
              </a:r>
              <a:endParaRPr kumimoji="1" lang="en-US" altLang="ja-JP" sz="1400" kern="0" dirty="0">
                <a:solidFill>
                  <a:prstClr val="black"/>
                </a:solidFill>
                <a:latin typeface="+mj-ea"/>
              </a:endParaRPr>
            </a:p>
          </p:txBody>
        </p:sp>
      </p:grpSp>
      <p:sp>
        <p:nvSpPr>
          <p:cNvPr id="2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r>
              <a:rPr kumimoji="1" lang="en-US" altLang="ja-JP" sz="1800" dirty="0" smtClean="0">
                <a:solidFill>
                  <a:schemeClr val="tx1"/>
                </a:solidFill>
                <a:latin typeface="+mj-ea"/>
                <a:ea typeface="+mj-ea"/>
              </a:rPr>
              <a:t>0</a:t>
            </a:r>
          </a:p>
        </p:txBody>
      </p:sp>
    </p:spTree>
    <p:extLst>
      <p:ext uri="{BB962C8B-B14F-4D97-AF65-F5344CB8AC3E}">
        <p14:creationId xmlns:p14="http://schemas.microsoft.com/office/powerpoint/2010/main" val="3710520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8858" y="78135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事例７　無許諾の再委託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513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8" name="角丸四角形 7"/>
          <p:cNvSpPr/>
          <p:nvPr/>
        </p:nvSpPr>
        <p:spPr>
          <a:xfrm>
            <a:off x="258858" y="1464954"/>
            <a:ext cx="9352502" cy="166664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smtClean="0"/>
              <a:t>Ａ市は、事業者Ｘに特定個人情報の入力業務を委託していた。</a:t>
            </a:r>
            <a:endParaRPr lang="en-US" altLang="ja-JP" sz="1600" dirty="0" smtClean="0"/>
          </a:p>
          <a:p>
            <a:pPr>
              <a:lnSpc>
                <a:spcPct val="150000"/>
              </a:lnSpc>
            </a:pPr>
            <a:r>
              <a:rPr lang="ja-JP" altLang="en-US" sz="1600" dirty="0" smtClean="0"/>
              <a:t>事業者Ｘは、特定個人情報の入力業務の一部について、Ａ市の許諾を得ずに、事業者Ｙに再委託していた。</a:t>
            </a:r>
            <a:endParaRPr lang="en-US" altLang="ja-JP" sz="1600" dirty="0" smtClean="0"/>
          </a:p>
        </p:txBody>
      </p:sp>
      <p:grpSp>
        <p:nvGrpSpPr>
          <p:cNvPr id="11" name="グループ化 10"/>
          <p:cNvGrpSpPr/>
          <p:nvPr/>
        </p:nvGrpSpPr>
        <p:grpSpPr>
          <a:xfrm>
            <a:off x="911481" y="3929407"/>
            <a:ext cx="1687127" cy="1787327"/>
            <a:chOff x="4504677" y="3155573"/>
            <a:chExt cx="1739164" cy="1811859"/>
          </a:xfrm>
        </p:grpSpPr>
        <p:pic>
          <p:nvPicPr>
            <p:cNvPr id="1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72"/>
            <p:cNvSpPr txBox="1"/>
            <p:nvPr/>
          </p:nvSpPr>
          <p:spPr>
            <a:xfrm>
              <a:off x="4790963" y="4662703"/>
              <a:ext cx="924311" cy="304729"/>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smtClean="0">
                  <a:latin typeface="ＭＳ Ｐゴシック" panose="020B0600070205080204" pitchFamily="50" charset="-128"/>
                  <a:ea typeface="ＭＳ Ｐゴシック" panose="020B0600070205080204" pitchFamily="50" charset="-128"/>
                </a:rPr>
                <a:t>Ａ市</a:t>
              </a:r>
              <a:endParaRPr kumimoji="1" lang="ja-JP" altLang="en-US" sz="1400" b="1" dirty="0">
                <a:latin typeface="ＭＳ Ｐゴシック" panose="020B0600070205080204" pitchFamily="50" charset="-128"/>
                <a:ea typeface="ＭＳ Ｐゴシック" panose="020B0600070205080204" pitchFamily="50" charset="-128"/>
              </a:endParaRPr>
            </a:p>
          </p:txBody>
        </p:sp>
      </p:grpSp>
      <p:grpSp>
        <p:nvGrpSpPr>
          <p:cNvPr id="14" name="グループ化 13"/>
          <p:cNvGrpSpPr/>
          <p:nvPr/>
        </p:nvGrpSpPr>
        <p:grpSpPr>
          <a:xfrm>
            <a:off x="4485345" y="4051750"/>
            <a:ext cx="1516146" cy="1796457"/>
            <a:chOff x="4681601" y="4065787"/>
            <a:chExt cx="1516146" cy="1796457"/>
          </a:xfrm>
        </p:grpSpPr>
        <p:sp>
          <p:nvSpPr>
            <p:cNvPr id="15" name="テキスト ボックス 72"/>
            <p:cNvSpPr txBox="1"/>
            <p:nvPr/>
          </p:nvSpPr>
          <p:spPr>
            <a:xfrm>
              <a:off x="4920232" y="5494255"/>
              <a:ext cx="948268" cy="367989"/>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latin typeface="ＭＳ Ｐゴシック" panose="020B0600070205080204" pitchFamily="50" charset="-128"/>
                  <a:ea typeface="ＭＳ Ｐゴシック" panose="020B0600070205080204" pitchFamily="50" charset="-128"/>
                </a:rPr>
                <a:t>事</a:t>
              </a:r>
              <a:r>
                <a:rPr kumimoji="1" lang="ja-JP" altLang="en-US" sz="1400" b="1" dirty="0" smtClean="0">
                  <a:latin typeface="ＭＳ Ｐゴシック" panose="020B0600070205080204" pitchFamily="50" charset="-128"/>
                  <a:ea typeface="ＭＳ Ｐゴシック" panose="020B0600070205080204" pitchFamily="50" charset="-128"/>
                </a:rPr>
                <a:t>業者</a:t>
              </a:r>
              <a:r>
                <a:rPr kumimoji="1" lang="en-US" altLang="ja-JP" sz="1400" b="1" dirty="0" smtClean="0">
                  <a:latin typeface="ＭＳ Ｐゴシック" panose="020B0600070205080204" pitchFamily="50" charset="-128"/>
                  <a:ea typeface="ＭＳ Ｐゴシック" panose="020B0600070205080204" pitchFamily="50" charset="-128"/>
                </a:rPr>
                <a:t>X</a:t>
              </a:r>
              <a:endParaRPr kumimoji="1" lang="ja-JP" altLang="en-US" sz="1400" b="1" dirty="0">
                <a:latin typeface="ＭＳ Ｐゴシック" panose="020B0600070205080204" pitchFamily="50" charset="-128"/>
                <a:ea typeface="ＭＳ Ｐゴシック" panose="020B0600070205080204" pitchFamily="50" charset="-128"/>
              </a:endParaRPr>
            </a:p>
          </p:txBody>
        </p:sp>
        <p:pic>
          <p:nvPicPr>
            <p:cNvPr id="16"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96" b="98802" l="0" r="9555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81601" y="4065787"/>
              <a:ext cx="1516146" cy="140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グループ化 17"/>
          <p:cNvGrpSpPr/>
          <p:nvPr/>
        </p:nvGrpSpPr>
        <p:grpSpPr>
          <a:xfrm>
            <a:off x="7918774" y="3991304"/>
            <a:ext cx="1516146" cy="1784668"/>
            <a:chOff x="4681601" y="4065787"/>
            <a:chExt cx="1516146" cy="1784668"/>
          </a:xfrm>
        </p:grpSpPr>
        <p:sp>
          <p:nvSpPr>
            <p:cNvPr id="19" name="テキスト ボックス 72"/>
            <p:cNvSpPr txBox="1"/>
            <p:nvPr/>
          </p:nvSpPr>
          <p:spPr>
            <a:xfrm>
              <a:off x="4961183" y="5501289"/>
              <a:ext cx="904811" cy="349166"/>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latin typeface="ＭＳ Ｐゴシック" panose="020B0600070205080204" pitchFamily="50" charset="-128"/>
                  <a:ea typeface="ＭＳ Ｐゴシック" panose="020B0600070205080204" pitchFamily="50" charset="-128"/>
                </a:rPr>
                <a:t>事</a:t>
              </a:r>
              <a:r>
                <a:rPr kumimoji="1" lang="ja-JP" altLang="en-US" sz="1400" b="1" dirty="0" smtClean="0">
                  <a:latin typeface="ＭＳ Ｐゴシック" panose="020B0600070205080204" pitchFamily="50" charset="-128"/>
                  <a:ea typeface="ＭＳ Ｐゴシック" panose="020B0600070205080204" pitchFamily="50" charset="-128"/>
                </a:rPr>
                <a:t>業者</a:t>
              </a:r>
              <a:r>
                <a:rPr kumimoji="1" lang="en-US" altLang="ja-JP" sz="1400" b="1" dirty="0">
                  <a:latin typeface="ＭＳ Ｐゴシック" panose="020B0600070205080204" pitchFamily="50" charset="-128"/>
                  <a:ea typeface="ＭＳ Ｐゴシック" panose="020B0600070205080204" pitchFamily="50" charset="-128"/>
                </a:rPr>
                <a:t>Y</a:t>
              </a:r>
              <a:endParaRPr kumimoji="1" lang="ja-JP" altLang="en-US" sz="1400" b="1" dirty="0">
                <a:latin typeface="ＭＳ Ｐゴシック" panose="020B0600070205080204" pitchFamily="50" charset="-128"/>
                <a:ea typeface="ＭＳ Ｐゴシック" panose="020B0600070205080204" pitchFamily="50" charset="-128"/>
              </a:endParaRPr>
            </a:p>
          </p:txBody>
        </p:sp>
        <p:pic>
          <p:nvPicPr>
            <p:cNvPr id="20" name="Picture 4"/>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1796" b="98802" l="0" r="9555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81601" y="4065787"/>
              <a:ext cx="1516146" cy="140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右矢印 20"/>
          <p:cNvSpPr/>
          <p:nvPr/>
        </p:nvSpPr>
        <p:spPr>
          <a:xfrm>
            <a:off x="2458789" y="4617681"/>
            <a:ext cx="1958357" cy="698091"/>
          </a:xfrm>
          <a:prstGeom prst="rightArrow">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400" dirty="0" smtClean="0"/>
              <a:t>委託</a:t>
            </a:r>
            <a:endParaRPr kumimoji="1" lang="ja-JP" altLang="en-US" sz="1400" dirty="0"/>
          </a:p>
        </p:txBody>
      </p:sp>
      <p:sp>
        <p:nvSpPr>
          <p:cNvPr id="22" name="右矢印 21"/>
          <p:cNvSpPr/>
          <p:nvPr/>
        </p:nvSpPr>
        <p:spPr>
          <a:xfrm>
            <a:off x="5929871" y="4574472"/>
            <a:ext cx="1958357" cy="698091"/>
          </a:xfrm>
          <a:prstGeom prst="rightArrow">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400" dirty="0" smtClean="0"/>
              <a:t>再委託</a:t>
            </a:r>
            <a:endParaRPr kumimoji="1" lang="ja-JP" altLang="en-US" sz="1400" dirty="0"/>
          </a:p>
        </p:txBody>
      </p:sp>
      <p:sp>
        <p:nvSpPr>
          <p:cNvPr id="3" name="フローチャート: 処理 2"/>
          <p:cNvSpPr/>
          <p:nvPr/>
        </p:nvSpPr>
        <p:spPr>
          <a:xfrm>
            <a:off x="2401153" y="4047850"/>
            <a:ext cx="2008951" cy="399637"/>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smtClean="0"/>
              <a:t>再委託の許諾な</a:t>
            </a:r>
            <a:r>
              <a:rPr kumimoji="1" lang="ja-JP" altLang="en-US" sz="1400" dirty="0"/>
              <a:t>し</a:t>
            </a:r>
          </a:p>
        </p:txBody>
      </p:sp>
      <p:sp>
        <p:nvSpPr>
          <p:cNvPr id="23" name="乗算 22"/>
          <p:cNvSpPr/>
          <p:nvPr/>
        </p:nvSpPr>
        <p:spPr>
          <a:xfrm>
            <a:off x="6283320" y="4857655"/>
            <a:ext cx="1004983" cy="981685"/>
          </a:xfrm>
          <a:prstGeom prst="mathMultiply">
            <a:avLst>
              <a:gd name="adj1" fmla="val 1069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r>
              <a:rPr kumimoji="1" lang="en-US" altLang="ja-JP" sz="1800" dirty="0" smtClean="0">
                <a:solidFill>
                  <a:schemeClr val="tx1"/>
                </a:solidFill>
                <a:latin typeface="+mj-ea"/>
                <a:ea typeface="+mj-ea"/>
              </a:rPr>
              <a:t>1</a:t>
            </a:r>
          </a:p>
        </p:txBody>
      </p:sp>
    </p:spTree>
    <p:extLst>
      <p:ext uri="{BB962C8B-B14F-4D97-AF65-F5344CB8AC3E}">
        <p14:creationId xmlns:p14="http://schemas.microsoft.com/office/powerpoint/2010/main" val="791980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横巻き 17"/>
          <p:cNvSpPr/>
          <p:nvPr/>
        </p:nvSpPr>
        <p:spPr>
          <a:xfrm>
            <a:off x="415653" y="4645514"/>
            <a:ext cx="9067986" cy="1107586"/>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 name="角丸四角形 3"/>
          <p:cNvSpPr/>
          <p:nvPr/>
        </p:nvSpPr>
        <p:spPr>
          <a:xfrm>
            <a:off x="416007" y="1310653"/>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41420" y="2008814"/>
            <a:ext cx="8742219" cy="92543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事業者Ｘが再委託の要件（再委託できる場合についての取決め）を把握していなかったことが要因かもしれませんので、再委託の要件を双方で認識するための検討が必要です。</a:t>
            </a:r>
            <a:endParaRPr kumimoji="1" lang="en-US" altLang="ja-JP" sz="1600" dirty="0" smtClean="0">
              <a:latin typeface="+mj-ea"/>
              <a:ea typeface="+mj-ea"/>
            </a:endParaRPr>
          </a:p>
          <a:p>
            <a:pPr marL="266700" eaLnBrk="0" hangingPunct="0">
              <a:lnSpc>
                <a:spcPts val="2400"/>
              </a:lnSpc>
              <a:buNone/>
            </a:pPr>
            <a:r>
              <a:rPr kumimoji="1" lang="ja-JP" altLang="en-US" sz="1600" dirty="0" smtClean="0">
                <a:latin typeface="+mj-ea"/>
                <a:ea typeface="+mj-ea"/>
              </a:rPr>
              <a:t>また、委託先の作業状況の確認不足の可能性もあるので、確認体制も整備する必要があります。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事例７　無許諾の再委託</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25102"/>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3336" y="1950610"/>
            <a:ext cx="506012" cy="506012"/>
          </a:xfrm>
          <a:prstGeom prst="rect">
            <a:avLst/>
          </a:prstGeom>
        </p:spPr>
      </p:pic>
      <p:sp>
        <p:nvSpPr>
          <p:cNvPr id="27" name="角丸四角形 26"/>
          <p:cNvSpPr/>
          <p:nvPr/>
        </p:nvSpPr>
        <p:spPr>
          <a:xfrm>
            <a:off x="297637" y="312453"/>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grpSp>
        <p:nvGrpSpPr>
          <p:cNvPr id="8" name="グループ化 7"/>
          <p:cNvGrpSpPr/>
          <p:nvPr/>
        </p:nvGrpSpPr>
        <p:grpSpPr>
          <a:xfrm>
            <a:off x="462495" y="3037298"/>
            <a:ext cx="9021144" cy="1379779"/>
            <a:chOff x="705570" y="2855591"/>
            <a:chExt cx="9021144" cy="1379779"/>
          </a:xfrm>
        </p:grpSpPr>
        <p:sp>
          <p:nvSpPr>
            <p:cNvPr id="20" name="テキスト ボックス 19"/>
            <p:cNvSpPr txBox="1"/>
            <p:nvPr/>
          </p:nvSpPr>
          <p:spPr bwMode="auto">
            <a:xfrm>
              <a:off x="3988641" y="3715460"/>
              <a:ext cx="560572"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2" name="角丸四角形 21"/>
            <p:cNvSpPr/>
            <p:nvPr/>
          </p:nvSpPr>
          <p:spPr>
            <a:xfrm>
              <a:off x="705570" y="2855591"/>
              <a:ext cx="9021144" cy="1379779"/>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34364" y="2933508"/>
              <a:ext cx="677016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再委託</a:t>
              </a:r>
              <a:r>
                <a:rPr kumimoji="1" lang="ja-JP" altLang="en-US" sz="1400" kern="0" dirty="0">
                  <a:solidFill>
                    <a:prstClr val="black"/>
                  </a:solidFill>
                  <a:latin typeface="+mj-ea"/>
                </a:rPr>
                <a:t>の要件について契約書</a:t>
              </a:r>
              <a:r>
                <a:rPr kumimoji="1" lang="ja-JP" altLang="en-US" sz="1400" kern="0" dirty="0" smtClean="0">
                  <a:solidFill>
                    <a:prstClr val="black"/>
                  </a:solidFill>
                  <a:latin typeface="+mj-ea"/>
                </a:rPr>
                <a:t>に確実に盛り込む</a:t>
              </a:r>
              <a:endParaRPr kumimoji="1" lang="en-US" altLang="ja-JP" sz="1400" kern="0" dirty="0">
                <a:solidFill>
                  <a:prstClr val="black"/>
                </a:solidFill>
                <a:latin typeface="+mj-ea"/>
              </a:endParaRPr>
            </a:p>
          </p:txBody>
        </p:sp>
        <p:sp>
          <p:nvSpPr>
            <p:cNvPr id="3" name="正方形/長方形 2"/>
            <p:cNvSpPr/>
            <p:nvPr/>
          </p:nvSpPr>
          <p:spPr>
            <a:xfrm>
              <a:off x="1035805" y="3224806"/>
              <a:ext cx="6768725"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再委託</a:t>
              </a:r>
              <a:r>
                <a:rPr kumimoji="1" lang="ja-JP" altLang="en-US" sz="1400" kern="0" dirty="0">
                  <a:solidFill>
                    <a:prstClr val="black"/>
                  </a:solidFill>
                  <a:latin typeface="+mj-ea"/>
                </a:rPr>
                <a:t>を実施する際に</a:t>
              </a:r>
              <a:r>
                <a:rPr kumimoji="1" lang="ja-JP" altLang="en-US" sz="1400" kern="0" dirty="0" smtClean="0">
                  <a:solidFill>
                    <a:prstClr val="black"/>
                  </a:solidFill>
                  <a:latin typeface="+mj-ea"/>
                </a:rPr>
                <a:t>は、書面で許諾申請を受け、書面で許諾の可否を通知する</a:t>
              </a:r>
              <a:endParaRPr kumimoji="1" lang="en-US" altLang="ja-JP" sz="1400" kern="0" dirty="0" smtClean="0">
                <a:solidFill>
                  <a:prstClr val="black"/>
                </a:solidFill>
                <a:latin typeface="+mj-ea"/>
              </a:endParaRPr>
            </a:p>
          </p:txBody>
        </p:sp>
        <p:sp>
          <p:nvSpPr>
            <p:cNvPr id="6" name="正方形/長方形 5"/>
            <p:cNvSpPr/>
            <p:nvPr/>
          </p:nvSpPr>
          <p:spPr>
            <a:xfrm>
              <a:off x="1045935" y="3526681"/>
              <a:ext cx="596365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委託先に定期的な報告を求めることにより、作業の進捗等を確認する</a:t>
              </a:r>
              <a:endParaRPr kumimoji="1" lang="en-US" altLang="ja-JP" sz="1400" kern="0" dirty="0">
                <a:solidFill>
                  <a:prstClr val="black"/>
                </a:solidFill>
                <a:latin typeface="+mj-ea"/>
              </a:endParaRPr>
            </a:p>
          </p:txBody>
        </p:sp>
        <p:sp>
          <p:nvSpPr>
            <p:cNvPr id="7" name="正方形/長方形 6"/>
            <p:cNvSpPr/>
            <p:nvPr/>
          </p:nvSpPr>
          <p:spPr>
            <a:xfrm>
              <a:off x="1050511" y="3818267"/>
              <a:ext cx="3186809" cy="295787"/>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委託先</a:t>
              </a:r>
              <a:r>
                <a:rPr kumimoji="1" lang="ja-JP" altLang="en-US" sz="1400" kern="0" dirty="0">
                  <a:solidFill>
                    <a:prstClr val="black"/>
                  </a:solidFill>
                  <a:latin typeface="+mj-ea"/>
                </a:rPr>
                <a:t>の現地</a:t>
              </a:r>
              <a:r>
                <a:rPr kumimoji="1" lang="ja-JP" altLang="en-US" sz="1400" kern="0" dirty="0" smtClean="0">
                  <a:solidFill>
                    <a:prstClr val="black"/>
                  </a:solidFill>
                  <a:latin typeface="+mj-ea"/>
                </a:rPr>
                <a:t>確認をする</a:t>
              </a:r>
              <a:endParaRPr kumimoji="1" lang="en-US" altLang="ja-JP" sz="1400" kern="0" dirty="0">
                <a:solidFill>
                  <a:prstClr val="black"/>
                </a:solidFill>
                <a:latin typeface="+mj-ea"/>
              </a:endParaRPr>
            </a:p>
          </p:txBody>
        </p:sp>
      </p:grpSp>
      <p:sp>
        <p:nvSpPr>
          <p:cNvPr id="2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r>
              <a:rPr kumimoji="1" lang="en-US" altLang="ja-JP" sz="1800" dirty="0" smtClean="0">
                <a:solidFill>
                  <a:schemeClr val="tx1"/>
                </a:solidFill>
                <a:latin typeface="+mj-ea"/>
                <a:ea typeface="+mj-ea"/>
              </a:rPr>
              <a:t>2</a:t>
            </a:r>
          </a:p>
        </p:txBody>
      </p:sp>
      <p:sp>
        <p:nvSpPr>
          <p:cNvPr id="5" name="正方形/長方形 4"/>
          <p:cNvSpPr/>
          <p:nvPr/>
        </p:nvSpPr>
        <p:spPr>
          <a:xfrm>
            <a:off x="589666" y="4949621"/>
            <a:ext cx="8459035" cy="523220"/>
          </a:xfrm>
          <a:prstGeom prst="rect">
            <a:avLst/>
          </a:prstGeom>
        </p:spPr>
        <p:txBody>
          <a:bodyPr wrap="square">
            <a:spAutoFit/>
          </a:bodyPr>
          <a:lstStyle/>
          <a:p>
            <a:r>
              <a:rPr kumimoji="1" lang="ja-JP" altLang="en-US" sz="1400" dirty="0" smtClean="0"/>
              <a:t>再委託</a:t>
            </a:r>
            <a:r>
              <a:rPr kumimoji="1" lang="ja-JP" altLang="en-US" sz="1400" dirty="0"/>
              <a:t>を実施する際には、</a:t>
            </a:r>
            <a:r>
              <a:rPr kumimoji="1" lang="ja-JP" altLang="en-US" sz="1400" dirty="0" smtClean="0"/>
              <a:t>委託者の</a:t>
            </a:r>
            <a:r>
              <a:rPr kumimoji="1" lang="ja-JP" altLang="en-US" sz="1400" dirty="0"/>
              <a:t>許諾</a:t>
            </a:r>
            <a:r>
              <a:rPr kumimoji="1" lang="ja-JP" altLang="en-US" sz="1400" dirty="0" smtClean="0"/>
              <a:t>を必ず得る</a:t>
            </a:r>
            <a:r>
              <a:rPr kumimoji="1" lang="ja-JP" altLang="en-US" sz="1400" dirty="0"/>
              <a:t>必要</a:t>
            </a:r>
            <a:r>
              <a:rPr kumimoji="1" lang="ja-JP" altLang="en-US" sz="1400" dirty="0" smtClean="0"/>
              <a:t>があります。</a:t>
            </a:r>
            <a:endParaRPr kumimoji="1" lang="en-US" altLang="ja-JP" sz="1400" dirty="0"/>
          </a:p>
          <a:p>
            <a:r>
              <a:rPr kumimoji="1" lang="ja-JP" altLang="en-US" sz="1400" u="sng" dirty="0" smtClean="0"/>
              <a:t>委託者の</a:t>
            </a:r>
            <a:r>
              <a:rPr kumimoji="1" lang="ja-JP" altLang="en-US" sz="1400" u="sng" dirty="0"/>
              <a:t>許諾を得ない状態での特定個人情報の再委託先への提供は漏えいに該当します</a:t>
            </a:r>
            <a:r>
              <a:rPr kumimoji="1" lang="ja-JP" altLang="en-US" sz="1400" u="sng" dirty="0" smtClean="0"/>
              <a:t>。</a:t>
            </a:r>
            <a:endParaRPr kumimoji="1" lang="en-US" altLang="ja-JP" sz="1400" u="sng" dirty="0"/>
          </a:p>
        </p:txBody>
      </p:sp>
    </p:spTree>
    <p:extLst>
      <p:ext uri="{BB962C8B-B14F-4D97-AF65-F5344CB8AC3E}">
        <p14:creationId xmlns:p14="http://schemas.microsoft.com/office/powerpoint/2010/main" val="2550575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8858" y="80450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事例８　漏えい等事案が発生した際の報告体制</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8" name="角丸四角形 7"/>
          <p:cNvSpPr/>
          <p:nvPr/>
        </p:nvSpPr>
        <p:spPr>
          <a:xfrm>
            <a:off x="251999" y="1481120"/>
            <a:ext cx="5544000" cy="184866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a:solidFill>
                  <a:schemeClr val="tx1"/>
                </a:solidFill>
              </a:rPr>
              <a:t>Ａ機構において、</a:t>
            </a:r>
            <a:r>
              <a:rPr lang="ja-JP" altLang="en-US" sz="1600" dirty="0" smtClean="0">
                <a:solidFill>
                  <a:schemeClr val="tx1"/>
                </a:solidFill>
              </a:rPr>
              <a:t>漏えい等事案が</a:t>
            </a:r>
            <a:r>
              <a:rPr lang="ja-JP" altLang="en-US" sz="1600" dirty="0">
                <a:solidFill>
                  <a:schemeClr val="tx1"/>
                </a:solidFill>
              </a:rPr>
              <a:t>発生</a:t>
            </a:r>
            <a:r>
              <a:rPr lang="ja-JP" altLang="en-US" sz="1600" dirty="0" smtClean="0">
                <a:solidFill>
                  <a:schemeClr val="tx1"/>
                </a:solidFill>
              </a:rPr>
              <a:t>した際の体制を整備していたが</a:t>
            </a:r>
            <a:r>
              <a:rPr lang="ja-JP" altLang="en-US" sz="1600" dirty="0">
                <a:solidFill>
                  <a:schemeClr val="tx1"/>
                </a:solidFill>
              </a:rPr>
              <a:t>、セキュリティ管理者が不在であったため、セキュリティ管理者への報告が事案発生の３日後となった</a:t>
            </a:r>
            <a:r>
              <a:rPr lang="ja-JP" altLang="en-US" sz="1600" dirty="0" smtClean="0">
                <a:solidFill>
                  <a:schemeClr val="tx1"/>
                </a:solidFill>
              </a:rPr>
              <a:t>。</a:t>
            </a:r>
            <a:endParaRPr lang="en-US" altLang="ja-JP" sz="1600" dirty="0" smtClean="0">
              <a:solidFill>
                <a:schemeClr val="tx1"/>
              </a:solidFill>
            </a:endParaRPr>
          </a:p>
        </p:txBody>
      </p:sp>
      <p:grpSp>
        <p:nvGrpSpPr>
          <p:cNvPr id="22" name="グループ化 21"/>
          <p:cNvGrpSpPr/>
          <p:nvPr/>
        </p:nvGrpSpPr>
        <p:grpSpPr>
          <a:xfrm>
            <a:off x="5863387" y="1370754"/>
            <a:ext cx="3696411" cy="4830420"/>
            <a:chOff x="6594746" y="1631101"/>
            <a:chExt cx="3042413" cy="3194472"/>
          </a:xfrm>
        </p:grpSpPr>
        <p:sp>
          <p:nvSpPr>
            <p:cNvPr id="23" name="正方形/長方形 22"/>
            <p:cNvSpPr/>
            <p:nvPr/>
          </p:nvSpPr>
          <p:spPr>
            <a:xfrm>
              <a:off x="6594746" y="1631101"/>
              <a:ext cx="3042413" cy="3194472"/>
            </a:xfrm>
            <a:prstGeom prst="rect">
              <a:avLst/>
            </a:prstGeom>
            <a:solidFill>
              <a:srgbClr val="FFFFCC">
                <a:alpha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7824596" y="4136446"/>
              <a:ext cx="638524" cy="22074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職員</a:t>
              </a:r>
            </a:p>
          </p:txBody>
        </p:sp>
        <p:sp>
          <p:nvSpPr>
            <p:cNvPr id="25" name="正方形/長方形 24"/>
            <p:cNvSpPr/>
            <p:nvPr/>
          </p:nvSpPr>
          <p:spPr>
            <a:xfrm>
              <a:off x="7317358" y="2470359"/>
              <a:ext cx="1566096" cy="221966"/>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総括セキュリティ責任者</a:t>
              </a:r>
            </a:p>
          </p:txBody>
        </p:sp>
        <p:sp>
          <p:nvSpPr>
            <p:cNvPr id="26" name="正方形/長方形 25"/>
            <p:cNvSpPr/>
            <p:nvPr/>
          </p:nvSpPr>
          <p:spPr>
            <a:xfrm>
              <a:off x="7734626" y="2002226"/>
              <a:ext cx="699505" cy="23125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理事長</a:t>
              </a:r>
            </a:p>
          </p:txBody>
        </p:sp>
        <p:sp>
          <p:nvSpPr>
            <p:cNvPr id="27" name="上矢印 26"/>
            <p:cNvSpPr>
              <a:spLocks noChangeAspect="1"/>
            </p:cNvSpPr>
            <p:nvPr/>
          </p:nvSpPr>
          <p:spPr>
            <a:xfrm>
              <a:off x="7553223" y="2726155"/>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上矢印 27"/>
            <p:cNvSpPr>
              <a:spLocks noChangeAspect="1"/>
            </p:cNvSpPr>
            <p:nvPr/>
          </p:nvSpPr>
          <p:spPr>
            <a:xfrm>
              <a:off x="7998700" y="2255377"/>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 name="正方形/長方形 28"/>
            <p:cNvSpPr/>
            <p:nvPr/>
          </p:nvSpPr>
          <p:spPr>
            <a:xfrm>
              <a:off x="7208724" y="2942808"/>
              <a:ext cx="867025" cy="331377"/>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セキュリティ</a:t>
              </a:r>
              <a:endParaRPr kumimoji="0" lang="en-US" altLang="ja-JP"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責任者</a:t>
              </a:r>
            </a:p>
          </p:txBody>
        </p:sp>
        <p:sp>
          <p:nvSpPr>
            <p:cNvPr id="30" name="正方形/長方形 29"/>
            <p:cNvSpPr/>
            <p:nvPr/>
          </p:nvSpPr>
          <p:spPr>
            <a:xfrm>
              <a:off x="8156928" y="2942678"/>
              <a:ext cx="836016" cy="331506"/>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システム</a:t>
              </a:r>
              <a:endParaRPr kumimoji="0" lang="en-US" altLang="ja-JP"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管理者</a:t>
              </a:r>
            </a:p>
          </p:txBody>
        </p:sp>
        <p:sp>
          <p:nvSpPr>
            <p:cNvPr id="31" name="上矢印 30"/>
            <p:cNvSpPr>
              <a:spLocks noChangeAspect="1"/>
            </p:cNvSpPr>
            <p:nvPr/>
          </p:nvSpPr>
          <p:spPr>
            <a:xfrm>
              <a:off x="8425362" y="2725956"/>
              <a:ext cx="222294" cy="175500"/>
            </a:xfrm>
            <a:prstGeom prst="upArrow">
              <a:avLst/>
            </a:prstGeom>
            <a:gradFill rotWithShape="1">
              <a:gsLst>
                <a:gs pos="0">
                  <a:srgbClr val="00B0F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上矢印 31"/>
            <p:cNvSpPr>
              <a:spLocks noChangeAspect="1"/>
            </p:cNvSpPr>
            <p:nvPr/>
          </p:nvSpPr>
          <p:spPr>
            <a:xfrm>
              <a:off x="7666262" y="3313016"/>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 name="正方形/長方形 32"/>
            <p:cNvSpPr/>
            <p:nvPr/>
          </p:nvSpPr>
          <p:spPr>
            <a:xfrm>
              <a:off x="7624041" y="3552322"/>
              <a:ext cx="952984" cy="33377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セキュリティ</a:t>
              </a:r>
              <a:endParaRPr kumimoji="0" lang="en-US" altLang="ja-JP"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管理者</a:t>
              </a:r>
            </a:p>
          </p:txBody>
        </p:sp>
        <p:sp>
          <p:nvSpPr>
            <p:cNvPr id="34" name="上矢印 33"/>
            <p:cNvSpPr>
              <a:spLocks noChangeAspect="1"/>
            </p:cNvSpPr>
            <p:nvPr/>
          </p:nvSpPr>
          <p:spPr>
            <a:xfrm>
              <a:off x="8017416" y="3916281"/>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a:off x="7595365" y="1723139"/>
              <a:ext cx="1023750" cy="175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連絡体制図</a:t>
              </a:r>
            </a:p>
          </p:txBody>
        </p:sp>
        <p:sp>
          <p:nvSpPr>
            <p:cNvPr id="38" name="爆発 2 37"/>
            <p:cNvSpPr/>
            <p:nvPr/>
          </p:nvSpPr>
          <p:spPr>
            <a:xfrm>
              <a:off x="7643848" y="4329773"/>
              <a:ext cx="1061105" cy="492306"/>
            </a:xfrm>
            <a:prstGeom prst="irregularSeal2">
              <a:avLst/>
            </a:prstGeom>
            <a:solidFill>
              <a:srgbClr val="FF0000"/>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i="0" u="none" strike="noStrike" kern="0" cap="none" spc="0" normalizeH="0" baseline="0" noProof="0" dirty="0" smtClean="0">
                  <a:ln w="10160">
                    <a:noFill/>
                    <a:prstDash val="solid"/>
                  </a:ln>
                  <a:solidFill>
                    <a:schemeClr val="bg1"/>
                  </a:solidFill>
                  <a:uLnTx/>
                  <a:uFillTx/>
                  <a:latin typeface="Calibri" panose="020F0502020204030204"/>
                  <a:ea typeface="ＭＳ Ｐゴシック" panose="020B0600070205080204" pitchFamily="50" charset="-128"/>
                  <a:cs typeface="+mn-cs"/>
                </a:rPr>
                <a:t>事案発生</a:t>
              </a:r>
            </a:p>
          </p:txBody>
        </p:sp>
        <p:sp>
          <p:nvSpPr>
            <p:cNvPr id="41" name="乗算記号 31"/>
            <p:cNvSpPr>
              <a:spLocks noChangeAspect="1"/>
            </p:cNvSpPr>
            <p:nvPr/>
          </p:nvSpPr>
          <p:spPr>
            <a:xfrm>
              <a:off x="7625041" y="3259739"/>
              <a:ext cx="337607" cy="337607"/>
            </a:xfrm>
            <a:prstGeom prst="mathMultiply">
              <a:avLst>
                <a:gd name="adj1" fmla="val 13414"/>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2" name="乗算記号 31"/>
          <p:cNvSpPr>
            <a:spLocks noChangeAspect="1"/>
          </p:cNvSpPr>
          <p:nvPr/>
        </p:nvSpPr>
        <p:spPr>
          <a:xfrm>
            <a:off x="7524364" y="4734652"/>
            <a:ext cx="410179" cy="510502"/>
          </a:xfrm>
          <a:prstGeom prst="mathMultiply">
            <a:avLst>
              <a:gd name="adj1" fmla="val 13414"/>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上矢印 61"/>
          <p:cNvSpPr>
            <a:spLocks noChangeAspect="1"/>
          </p:cNvSpPr>
          <p:nvPr/>
        </p:nvSpPr>
        <p:spPr>
          <a:xfrm>
            <a:off x="7943882" y="3914102"/>
            <a:ext cx="270078" cy="265377"/>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乗算記号 31"/>
          <p:cNvSpPr>
            <a:spLocks noChangeAspect="1"/>
          </p:cNvSpPr>
          <p:nvPr/>
        </p:nvSpPr>
        <p:spPr>
          <a:xfrm>
            <a:off x="7917860" y="3833447"/>
            <a:ext cx="410179" cy="510502"/>
          </a:xfrm>
          <a:prstGeom prst="mathMultiply">
            <a:avLst>
              <a:gd name="adj1" fmla="val 13414"/>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角丸四角形 63"/>
          <p:cNvSpPr/>
          <p:nvPr/>
        </p:nvSpPr>
        <p:spPr>
          <a:xfrm>
            <a:off x="252000" y="4180250"/>
            <a:ext cx="5544000" cy="19913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smtClean="0">
                <a:solidFill>
                  <a:schemeClr val="tx1"/>
                </a:solidFill>
              </a:rPr>
              <a:t>セキュリティ</a:t>
            </a:r>
            <a:r>
              <a:rPr lang="ja-JP" altLang="en-US" sz="1600" dirty="0">
                <a:solidFill>
                  <a:schemeClr val="tx1"/>
                </a:solidFill>
              </a:rPr>
              <a:t>管理者に報告後、次の連絡先であるセキュリティ責任者及びシステム管理者が不在であったため</a:t>
            </a:r>
            <a:r>
              <a:rPr lang="ja-JP" altLang="en-US" sz="1600" dirty="0" smtClean="0">
                <a:solidFill>
                  <a:schemeClr val="tx1"/>
                </a:solidFill>
              </a:rPr>
              <a:t>、総括</a:t>
            </a:r>
            <a:r>
              <a:rPr lang="ja-JP" altLang="en-US" sz="1600" dirty="0">
                <a:solidFill>
                  <a:schemeClr val="tx1"/>
                </a:solidFill>
              </a:rPr>
              <a:t>セキュリティ</a:t>
            </a:r>
            <a:r>
              <a:rPr lang="ja-JP" altLang="en-US" sz="1600" dirty="0" smtClean="0">
                <a:solidFill>
                  <a:schemeClr val="tx1"/>
                </a:solidFill>
              </a:rPr>
              <a:t>責任者</a:t>
            </a:r>
            <a:r>
              <a:rPr lang="ja-JP" altLang="en-US" sz="1600" dirty="0">
                <a:solidFill>
                  <a:schemeClr val="tx1"/>
                </a:solidFill>
              </a:rPr>
              <a:t>と</a:t>
            </a:r>
            <a:r>
              <a:rPr lang="ja-JP" altLang="en-US" sz="1600" dirty="0" smtClean="0">
                <a:solidFill>
                  <a:schemeClr val="tx1"/>
                </a:solidFill>
              </a:rPr>
              <a:t>理事長へ</a:t>
            </a:r>
            <a:r>
              <a:rPr lang="ja-JP" altLang="en-US" sz="1600" dirty="0">
                <a:solidFill>
                  <a:schemeClr val="tx1"/>
                </a:solidFill>
              </a:rPr>
              <a:t>の</a:t>
            </a:r>
            <a:r>
              <a:rPr lang="ja-JP" altLang="en-US" sz="1600" dirty="0" smtClean="0">
                <a:solidFill>
                  <a:schemeClr val="tx1"/>
                </a:solidFill>
              </a:rPr>
              <a:t>報告</a:t>
            </a:r>
            <a:r>
              <a:rPr lang="ja-JP" altLang="en-US" sz="1600" dirty="0">
                <a:solidFill>
                  <a:schemeClr val="tx1"/>
                </a:solidFill>
              </a:rPr>
              <a:t>が事案発生の７日後になった</a:t>
            </a:r>
            <a:r>
              <a:rPr lang="ja-JP" altLang="en-US" sz="1600" dirty="0" smtClean="0">
                <a:solidFill>
                  <a:schemeClr val="tx1"/>
                </a:solidFill>
              </a:rPr>
              <a:t>。</a:t>
            </a:r>
            <a:endParaRPr lang="en-US" altLang="ja-JP" sz="1600" dirty="0" smtClean="0">
              <a:solidFill>
                <a:schemeClr val="tx1"/>
              </a:solidFill>
            </a:endParaRPr>
          </a:p>
        </p:txBody>
      </p:sp>
      <p:sp>
        <p:nvSpPr>
          <p:cNvPr id="65" name="正方形/長方形 64"/>
          <p:cNvSpPr/>
          <p:nvPr/>
        </p:nvSpPr>
        <p:spPr>
          <a:xfrm>
            <a:off x="8034352" y="1939569"/>
            <a:ext cx="1432652" cy="349683"/>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kern="0" dirty="0" smtClean="0">
                <a:solidFill>
                  <a:prstClr val="black"/>
                </a:solidFill>
                <a:latin typeface="Calibri" panose="020F0502020204030204"/>
                <a:ea typeface="ＭＳ Ｐゴシック" panose="020B0600070205080204" pitchFamily="50" charset="-128"/>
              </a:rPr>
              <a:t>※</a:t>
            </a:r>
            <a:r>
              <a:rPr lang="ja-JP" altLang="en-US" sz="1050" kern="0" dirty="0" smtClean="0">
                <a:solidFill>
                  <a:prstClr val="black"/>
                </a:solidFill>
                <a:latin typeface="Calibri" panose="020F0502020204030204"/>
                <a:ea typeface="ＭＳ Ｐゴシック" panose="020B0600070205080204" pitchFamily="50" charset="-128"/>
              </a:rPr>
              <a:t>知ったのは７日後</a:t>
            </a:r>
            <a:endParaRPr kumimoji="0" lang="ja-JP" altLang="en-US" sz="105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p:txBody>
      </p:sp>
      <p:sp>
        <p:nvSpPr>
          <p:cNvPr id="66" name="正方形/長方形 65"/>
          <p:cNvSpPr/>
          <p:nvPr/>
        </p:nvSpPr>
        <p:spPr>
          <a:xfrm>
            <a:off x="5852765" y="1392759"/>
            <a:ext cx="957109" cy="349683"/>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p:txBody>
      </p:sp>
      <p:sp>
        <p:nvSpPr>
          <p:cNvPr id="67" name="正方形/長方形 66"/>
          <p:cNvSpPr/>
          <p:nvPr/>
        </p:nvSpPr>
        <p:spPr>
          <a:xfrm>
            <a:off x="8178708" y="4352918"/>
            <a:ext cx="1432652" cy="349683"/>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kern="0" dirty="0" smtClean="0">
                <a:solidFill>
                  <a:prstClr val="black"/>
                </a:solidFill>
                <a:latin typeface="Calibri" panose="020F0502020204030204"/>
                <a:ea typeface="ＭＳ Ｐゴシック" panose="020B0600070205080204" pitchFamily="50" charset="-128"/>
              </a:rPr>
              <a:t>※</a:t>
            </a:r>
            <a:r>
              <a:rPr lang="ja-JP" altLang="en-US" sz="1050" kern="0" dirty="0" smtClean="0">
                <a:solidFill>
                  <a:prstClr val="black"/>
                </a:solidFill>
                <a:latin typeface="Calibri" panose="020F0502020204030204"/>
                <a:ea typeface="ＭＳ Ｐゴシック" panose="020B0600070205080204" pitchFamily="50" charset="-128"/>
              </a:rPr>
              <a:t>知ったのは３日後</a:t>
            </a:r>
            <a:endParaRPr kumimoji="0" lang="ja-JP" altLang="en-US" sz="105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p:txBody>
      </p:sp>
      <p:sp>
        <p:nvSpPr>
          <p:cNvPr id="2" name="下矢印 1"/>
          <p:cNvSpPr/>
          <p:nvPr/>
        </p:nvSpPr>
        <p:spPr>
          <a:xfrm>
            <a:off x="2723180" y="3533660"/>
            <a:ext cx="557595" cy="455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r>
              <a:rPr kumimoji="1" lang="en-US" altLang="ja-JP" sz="1800" dirty="0" smtClean="0">
                <a:solidFill>
                  <a:schemeClr val="tx1"/>
                </a:solidFill>
                <a:latin typeface="+mj-ea"/>
                <a:ea typeface="+mj-ea"/>
              </a:rPr>
              <a:t>3</a:t>
            </a:r>
          </a:p>
        </p:txBody>
      </p:sp>
    </p:spTree>
    <p:extLst>
      <p:ext uri="{BB962C8B-B14F-4D97-AF65-F5344CB8AC3E}">
        <p14:creationId xmlns:p14="http://schemas.microsoft.com/office/powerpoint/2010/main" val="972345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横巻き 35"/>
          <p:cNvSpPr/>
          <p:nvPr/>
        </p:nvSpPr>
        <p:spPr>
          <a:xfrm>
            <a:off x="450924" y="4856098"/>
            <a:ext cx="9028739" cy="1464994"/>
          </a:xfrm>
          <a:prstGeom prst="horizontalScroll">
            <a:avLst>
              <a:gd name="adj" fmla="val 6253"/>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 name="角丸四角形 3"/>
          <p:cNvSpPr/>
          <p:nvPr/>
        </p:nvSpPr>
        <p:spPr>
          <a:xfrm>
            <a:off x="416007" y="1322226"/>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28721" y="1772311"/>
            <a:ext cx="8908720" cy="92543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報告先となっている職員が不在時の対応について、ルールが定められていなかったことが要因ですので、報告</a:t>
            </a:r>
            <a:r>
              <a:rPr kumimoji="1" lang="ja-JP" altLang="en-US" sz="1600" dirty="0">
                <a:latin typeface="+mj-ea"/>
                <a:ea typeface="+mj-ea"/>
              </a:rPr>
              <a:t>ルール</a:t>
            </a:r>
            <a:r>
              <a:rPr kumimoji="1" lang="ja-JP" altLang="en-US" sz="1600" dirty="0" smtClean="0">
                <a:latin typeface="+mj-ea"/>
                <a:ea typeface="+mj-ea"/>
              </a:rPr>
              <a:t>を確立する必要があります。</a:t>
            </a:r>
          </a:p>
        </p:txBody>
      </p:sp>
      <p:sp>
        <p:nvSpPr>
          <p:cNvPr id="14" name="角丸四角形 13"/>
          <p:cNvSpPr/>
          <p:nvPr/>
        </p:nvSpPr>
        <p:spPr>
          <a:xfrm>
            <a:off x="297638" y="753254"/>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事例８　漏えい等事案</a:t>
            </a:r>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が発生した際の報告体制</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1352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3336" y="1881308"/>
            <a:ext cx="506012" cy="506012"/>
          </a:xfrm>
          <a:prstGeom prst="rect">
            <a:avLst/>
          </a:prstGeom>
        </p:spPr>
      </p:pic>
      <p:sp>
        <p:nvSpPr>
          <p:cNvPr id="20" name="テキスト ボックス 19"/>
          <p:cNvSpPr txBox="1"/>
          <p:nvPr/>
        </p:nvSpPr>
        <p:spPr bwMode="auto">
          <a:xfrm>
            <a:off x="6966355" y="2592244"/>
            <a:ext cx="557555" cy="36821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7" name="角丸四角形 2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19" name="テキスト ボックス 18"/>
          <p:cNvSpPr txBox="1"/>
          <p:nvPr/>
        </p:nvSpPr>
        <p:spPr bwMode="auto">
          <a:xfrm>
            <a:off x="747393" y="3320152"/>
            <a:ext cx="9089354" cy="53830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smtClean="0">
                <a:latin typeface="+mj-ea"/>
                <a:ea typeface="+mj-ea"/>
              </a:rPr>
              <a:t>職員等が、報告</a:t>
            </a:r>
            <a:r>
              <a:rPr kumimoji="1" lang="ja-JP" altLang="en-US" sz="1600" dirty="0">
                <a:latin typeface="+mj-ea"/>
                <a:ea typeface="+mj-ea"/>
              </a:rPr>
              <a:t>ルール</a:t>
            </a:r>
            <a:r>
              <a:rPr kumimoji="1" lang="ja-JP" altLang="en-US" sz="1600" dirty="0" smtClean="0">
                <a:latin typeface="+mj-ea"/>
                <a:ea typeface="+mj-ea"/>
              </a:rPr>
              <a:t>に基づいて迅速に対応できるような対策も検討する必要があります。</a:t>
            </a:r>
          </a:p>
        </p:txBody>
      </p:sp>
      <p:pic>
        <p:nvPicPr>
          <p:cNvPr id="22" name="図 21"/>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96782" y="3371994"/>
            <a:ext cx="506012" cy="506012"/>
          </a:xfrm>
          <a:prstGeom prst="rect">
            <a:avLst/>
          </a:prstGeom>
        </p:spPr>
      </p:pic>
      <p:sp>
        <p:nvSpPr>
          <p:cNvPr id="21" name="角丸四角形 20"/>
          <p:cNvSpPr/>
          <p:nvPr/>
        </p:nvSpPr>
        <p:spPr>
          <a:xfrm>
            <a:off x="427780" y="2585903"/>
            <a:ext cx="9051883" cy="549836"/>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19729" y="2720263"/>
            <a:ext cx="7206149"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報告先</a:t>
            </a:r>
            <a:r>
              <a:rPr kumimoji="1" lang="ja-JP" altLang="en-US" sz="1400" kern="0" dirty="0">
                <a:solidFill>
                  <a:prstClr val="black"/>
                </a:solidFill>
                <a:latin typeface="+mj-ea"/>
              </a:rPr>
              <a:t>の職員が不在の</a:t>
            </a:r>
            <a:r>
              <a:rPr kumimoji="1" lang="ja-JP" altLang="en-US" sz="1400" kern="0" dirty="0" smtClean="0">
                <a:solidFill>
                  <a:prstClr val="black"/>
                </a:solidFill>
                <a:latin typeface="+mj-ea"/>
              </a:rPr>
              <a:t>場合、上位の職員へ報告する</a:t>
            </a:r>
            <a:r>
              <a:rPr kumimoji="1" lang="ja-JP" altLang="en-US" sz="1400" kern="0" dirty="0">
                <a:solidFill>
                  <a:prstClr val="black"/>
                </a:solidFill>
                <a:latin typeface="+mj-ea"/>
              </a:rPr>
              <a:t>ルール</a:t>
            </a:r>
            <a:r>
              <a:rPr kumimoji="1" lang="ja-JP" altLang="en-US" sz="1400" kern="0" dirty="0" smtClean="0">
                <a:solidFill>
                  <a:prstClr val="black"/>
                </a:solidFill>
                <a:latin typeface="+mj-ea"/>
              </a:rPr>
              <a:t>を定める</a:t>
            </a:r>
            <a:endParaRPr kumimoji="1" lang="en-US" altLang="ja-JP" sz="1400" kern="0" dirty="0">
              <a:solidFill>
                <a:prstClr val="black"/>
              </a:solidFill>
              <a:latin typeface="+mj-ea"/>
            </a:endParaRPr>
          </a:p>
        </p:txBody>
      </p:sp>
      <p:grpSp>
        <p:nvGrpSpPr>
          <p:cNvPr id="5" name="グループ化 4"/>
          <p:cNvGrpSpPr/>
          <p:nvPr/>
        </p:nvGrpSpPr>
        <p:grpSpPr>
          <a:xfrm>
            <a:off x="446443" y="3855408"/>
            <a:ext cx="9033221" cy="900000"/>
            <a:chOff x="481168" y="3855408"/>
            <a:chExt cx="9033221" cy="900000"/>
          </a:xfrm>
        </p:grpSpPr>
        <p:sp>
          <p:nvSpPr>
            <p:cNvPr id="25" name="テキスト ボックス 24"/>
            <p:cNvSpPr txBox="1"/>
            <p:nvPr/>
          </p:nvSpPr>
          <p:spPr bwMode="auto">
            <a:xfrm>
              <a:off x="5491942" y="4159629"/>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0" name="角丸四角形 29"/>
            <p:cNvSpPr/>
            <p:nvPr/>
          </p:nvSpPr>
          <p:spPr>
            <a:xfrm>
              <a:off x="481168" y="3855408"/>
              <a:ext cx="9033221"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62941" y="3995959"/>
              <a:ext cx="487788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漏えい</a:t>
              </a:r>
              <a:r>
                <a:rPr kumimoji="1" lang="ja-JP" altLang="en-US" sz="1400" kern="0" dirty="0">
                  <a:solidFill>
                    <a:prstClr val="black"/>
                  </a:solidFill>
                  <a:latin typeface="+mj-ea"/>
                </a:rPr>
                <a:t>時の</a:t>
              </a:r>
              <a:r>
                <a:rPr kumimoji="1" lang="ja-JP" altLang="en-US" sz="1400" kern="0" dirty="0" smtClean="0">
                  <a:solidFill>
                    <a:prstClr val="black"/>
                  </a:solidFill>
                  <a:latin typeface="+mj-ea"/>
                </a:rPr>
                <a:t>報告</a:t>
              </a:r>
              <a:r>
                <a:rPr kumimoji="1" lang="ja-JP" altLang="en-US" sz="1400" kern="0" dirty="0">
                  <a:solidFill>
                    <a:prstClr val="black"/>
                  </a:solidFill>
                  <a:latin typeface="+mj-ea"/>
                </a:rPr>
                <a:t>フロ</a:t>
              </a:r>
              <a:r>
                <a:rPr kumimoji="1" lang="ja-JP" altLang="en-US" sz="1400" kern="0" dirty="0" smtClean="0">
                  <a:solidFill>
                    <a:prstClr val="black"/>
                  </a:solidFill>
                  <a:latin typeface="+mj-ea"/>
                </a:rPr>
                <a:t>ーにつ</a:t>
              </a:r>
              <a:r>
                <a:rPr kumimoji="1" lang="ja-JP" altLang="en-US" sz="1400" kern="0" dirty="0">
                  <a:solidFill>
                    <a:prstClr val="black"/>
                  </a:solidFill>
                  <a:latin typeface="+mj-ea"/>
                </a:rPr>
                <a:t>いて職員に</a:t>
              </a:r>
              <a:r>
                <a:rPr kumimoji="1" lang="ja-JP" altLang="en-US" sz="1400" kern="0" dirty="0" smtClean="0">
                  <a:solidFill>
                    <a:prstClr val="black"/>
                  </a:solidFill>
                  <a:latin typeface="+mj-ea"/>
                </a:rPr>
                <a:t>周知する</a:t>
              </a:r>
              <a:endParaRPr kumimoji="1" lang="en-US" altLang="ja-JP" sz="1400" kern="0" dirty="0">
                <a:solidFill>
                  <a:prstClr val="black"/>
                </a:solidFill>
                <a:latin typeface="+mj-ea"/>
              </a:endParaRPr>
            </a:p>
          </p:txBody>
        </p:sp>
        <p:sp>
          <p:nvSpPr>
            <p:cNvPr id="6" name="正方形/長方形 5"/>
            <p:cNvSpPr/>
            <p:nvPr/>
          </p:nvSpPr>
          <p:spPr>
            <a:xfrm>
              <a:off x="874093" y="4303299"/>
              <a:ext cx="4225298" cy="32691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smtClean="0">
                  <a:solidFill>
                    <a:prstClr val="black"/>
                  </a:solidFill>
                  <a:latin typeface="+mj-ea"/>
                </a:rPr>
                <a:t>・　漏えい</a:t>
              </a:r>
              <a:r>
                <a:rPr kumimoji="1" lang="ja-JP" altLang="en-US" sz="1400" kern="0" dirty="0">
                  <a:solidFill>
                    <a:prstClr val="black"/>
                  </a:solidFill>
                  <a:latin typeface="+mj-ea"/>
                </a:rPr>
                <a:t>が発生した場合を想定した</a:t>
              </a:r>
              <a:r>
                <a:rPr kumimoji="1" lang="ja-JP" altLang="en-US" sz="1400" kern="0" dirty="0" smtClean="0">
                  <a:solidFill>
                    <a:prstClr val="black"/>
                  </a:solidFill>
                  <a:latin typeface="+mj-ea"/>
                </a:rPr>
                <a:t>訓練を実施する</a:t>
              </a:r>
              <a:endParaRPr kumimoji="1" lang="en-US" altLang="ja-JP" sz="1400" kern="0" dirty="0">
                <a:solidFill>
                  <a:prstClr val="black"/>
                </a:solidFill>
                <a:latin typeface="+mj-ea"/>
              </a:endParaRPr>
            </a:p>
          </p:txBody>
        </p:sp>
      </p:grpSp>
      <p:sp>
        <p:nvSpPr>
          <p:cNvPr id="2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r>
              <a:rPr kumimoji="1" lang="en-US" altLang="ja-JP" sz="1800" dirty="0" smtClean="0">
                <a:solidFill>
                  <a:schemeClr val="tx1"/>
                </a:solidFill>
                <a:latin typeface="+mj-ea"/>
                <a:ea typeface="+mj-ea"/>
              </a:rPr>
              <a:t>4</a:t>
            </a:r>
          </a:p>
        </p:txBody>
      </p:sp>
      <p:sp>
        <p:nvSpPr>
          <p:cNvPr id="35" name="正方形/長方形 34"/>
          <p:cNvSpPr/>
          <p:nvPr/>
        </p:nvSpPr>
        <p:spPr>
          <a:xfrm>
            <a:off x="643726" y="4879248"/>
            <a:ext cx="8766491" cy="1426895"/>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smtClean="0">
                <a:solidFill>
                  <a:schemeClr val="tx1"/>
                </a:solidFill>
              </a:rPr>
              <a:t>漏えい等事案が発生した際には、迅速かつ適切な報告が最も重要です！</a:t>
            </a:r>
            <a:endParaRPr kumimoji="1" lang="en-US" altLang="ja-JP" sz="1400" dirty="0" smtClean="0">
              <a:solidFill>
                <a:schemeClr val="tx1"/>
              </a:solidFill>
            </a:endParaRPr>
          </a:p>
          <a:p>
            <a:r>
              <a:rPr kumimoji="1" lang="ja-JP" altLang="en-US" sz="1400" dirty="0" smtClean="0">
                <a:solidFill>
                  <a:schemeClr val="tx1"/>
                </a:solidFill>
              </a:rPr>
              <a:t>漏えい等事案が発生した際の報告先や報告方法を把握し、いざという時に迅速に対応できるようにしておきましょう。</a:t>
            </a:r>
            <a:endParaRPr kumimoji="1" lang="en-US" altLang="ja-JP" sz="1400" dirty="0" smtClean="0">
              <a:solidFill>
                <a:schemeClr val="tx1"/>
              </a:solidFill>
            </a:endParaRPr>
          </a:p>
          <a:p>
            <a:r>
              <a:rPr kumimoji="1" lang="ja-JP" altLang="en-US" sz="1400" dirty="0" smtClean="0">
                <a:solidFill>
                  <a:schemeClr val="tx1"/>
                </a:solidFill>
              </a:rPr>
              <a:t>また、特定個人情報の漏えい等が発生した場合には、</a:t>
            </a:r>
            <a:r>
              <a:rPr kumimoji="1" lang="ja-JP" altLang="en-US" sz="1400" u="sng" dirty="0" smtClean="0">
                <a:solidFill>
                  <a:schemeClr val="tx1"/>
                </a:solidFill>
              </a:rPr>
              <a:t>個人情報保護委員会への報告</a:t>
            </a:r>
            <a:r>
              <a:rPr kumimoji="1" lang="ja-JP" altLang="en-US" sz="1400" dirty="0" smtClean="0">
                <a:solidFill>
                  <a:schemeClr val="tx1"/>
                </a:solidFill>
              </a:rPr>
              <a:t>が必要となりますので、報告体制</a:t>
            </a:r>
            <a:r>
              <a:rPr kumimoji="1" lang="ja-JP" altLang="en-US" sz="1400" dirty="0">
                <a:solidFill>
                  <a:schemeClr val="tx1"/>
                </a:solidFill>
              </a:rPr>
              <a:t>が</a:t>
            </a:r>
            <a:r>
              <a:rPr kumimoji="1" lang="ja-JP" altLang="en-US" sz="1400" dirty="0" smtClean="0">
                <a:solidFill>
                  <a:schemeClr val="tx1"/>
                </a:solidFill>
              </a:rPr>
              <a:t>整備されているか確認しておいてください。</a:t>
            </a:r>
            <a:endParaRPr kumimoji="1" lang="en-US" altLang="ja-JP" sz="1400" dirty="0" smtClean="0">
              <a:solidFill>
                <a:schemeClr val="tx1"/>
              </a:solidFill>
            </a:endParaRPr>
          </a:p>
        </p:txBody>
      </p:sp>
    </p:spTree>
    <p:extLst>
      <p:ext uri="{BB962C8B-B14F-4D97-AF65-F5344CB8AC3E}">
        <p14:creationId xmlns:p14="http://schemas.microsoft.com/office/powerpoint/2010/main" val="3227930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064522167"/>
              </p:ext>
            </p:extLst>
          </p:nvPr>
        </p:nvGraphicFramePr>
        <p:xfrm>
          <a:off x="933855" y="1358370"/>
          <a:ext cx="8681632" cy="558272"/>
        </p:xfrm>
        <a:graphic>
          <a:graphicData uri="http://schemas.openxmlformats.org/drawingml/2006/table">
            <a:tbl>
              <a:tblPr firstRow="1" bandRow="1">
                <a:tableStyleId>{5C22544A-7EE6-4342-B048-85BDC9FD1C3A}</a:tableStyleId>
              </a:tblPr>
              <a:tblGrid>
                <a:gridCol w="8681632">
                  <a:extLst>
                    <a:ext uri="{9D8B030D-6E8A-4147-A177-3AD203B41FA5}">
                      <a16:colId xmlns:a16="http://schemas.microsoft.com/office/drawing/2014/main" val="3807971345"/>
                    </a:ext>
                  </a:extLst>
                </a:gridCol>
              </a:tblGrid>
              <a:tr h="279136">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a:t>
                      </a:r>
                      <a:r>
                        <a:rPr kumimoji="1" lang="en-US" altLang="ja-JP" sz="1000" dirty="0" smtClean="0"/>
                        <a:t>A</a:t>
                      </a:r>
                      <a:r>
                        <a:rPr kumimoji="1" lang="ja-JP" altLang="en-US" sz="1000" dirty="0" smtClean="0"/>
                        <a:t>　基本方針の策定</a:t>
                      </a:r>
                      <a:endParaRPr kumimoji="1" lang="ja-JP" altLang="en-US" sz="1000" dirty="0"/>
                    </a:p>
                  </a:txBody>
                  <a:tcPr marL="74295" marR="74295" marT="37148" marB="37148"/>
                </a:tc>
                <a:extLst>
                  <a:ext uri="{0D108BD9-81ED-4DB2-BD59-A6C34878D82A}">
                    <a16:rowId xmlns:a16="http://schemas.microsoft.com/office/drawing/2014/main" val="2609572059"/>
                  </a:ext>
                </a:extLst>
              </a:tr>
              <a:tr h="279136">
                <a:tc>
                  <a:txBody>
                    <a:bodyPr/>
                    <a:lstStyle/>
                    <a:p>
                      <a:r>
                        <a:rPr kumimoji="1" lang="ja-JP" altLang="en-US" sz="800" dirty="0" smtClean="0"/>
                        <a:t>　特定個人情報等の適正な取扱いの確保について組織として取り組むために、基本方針を策定することが重要である。</a:t>
                      </a:r>
                      <a:endParaRPr kumimoji="1" lang="ja-JP" altLang="en-US" sz="800" dirty="0"/>
                    </a:p>
                  </a:txBody>
                  <a:tcPr marL="74295" marR="74295" marT="37148" marB="37148"/>
                </a:tc>
                <a:extLst>
                  <a:ext uri="{0D108BD9-81ED-4DB2-BD59-A6C34878D82A}">
                    <a16:rowId xmlns:a16="http://schemas.microsoft.com/office/drawing/2014/main" val="101139096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837265177"/>
              </p:ext>
            </p:extLst>
          </p:nvPr>
        </p:nvGraphicFramePr>
        <p:xfrm>
          <a:off x="933854" y="1978555"/>
          <a:ext cx="8681633" cy="648759"/>
        </p:xfrm>
        <a:graphic>
          <a:graphicData uri="http://schemas.openxmlformats.org/drawingml/2006/table">
            <a:tbl>
              <a:tblPr firstRow="1" bandRow="1">
                <a:tableStyleId>{5C22544A-7EE6-4342-B048-85BDC9FD1C3A}</a:tableStyleId>
              </a:tblPr>
              <a:tblGrid>
                <a:gridCol w="8681633">
                  <a:extLst>
                    <a:ext uri="{9D8B030D-6E8A-4147-A177-3AD203B41FA5}">
                      <a16:colId xmlns:a16="http://schemas.microsoft.com/office/drawing/2014/main" val="3807971345"/>
                    </a:ext>
                  </a:extLst>
                </a:gridCol>
              </a:tblGrid>
              <a:tr h="294970">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a:t>
                      </a:r>
                      <a:r>
                        <a:rPr kumimoji="1" lang="en-US" altLang="ja-JP" sz="1000" dirty="0" smtClean="0"/>
                        <a:t>B</a:t>
                      </a:r>
                      <a:r>
                        <a:rPr kumimoji="1" lang="ja-JP" altLang="en-US" sz="1000" dirty="0" smtClean="0"/>
                        <a:t>　取扱規程等の見直し等</a:t>
                      </a:r>
                      <a:endParaRPr kumimoji="1" lang="ja-JP" altLang="en-US" sz="1000" dirty="0"/>
                    </a:p>
                  </a:txBody>
                  <a:tcPr marL="74295" marR="74295" marT="37148" marB="37148"/>
                </a:tc>
                <a:extLst>
                  <a:ext uri="{0D108BD9-81ED-4DB2-BD59-A6C34878D82A}">
                    <a16:rowId xmlns:a16="http://schemas.microsoft.com/office/drawing/2014/main" val="2609572059"/>
                  </a:ext>
                </a:extLst>
              </a:tr>
              <a:tr h="353789">
                <a:tc>
                  <a:txBody>
                    <a:bodyPr/>
                    <a:lstStyle/>
                    <a:p>
                      <a:r>
                        <a:rPr kumimoji="1" lang="ja-JP" altLang="en-US" sz="800" dirty="0" smtClean="0"/>
                        <a:t>　特定個人情報等の具体的な取扱いを定めるために、取扱規程等の見直し等を行わなければならない。</a:t>
                      </a:r>
                      <a:endParaRPr kumimoji="1" lang="en-US" altLang="ja-JP" sz="800" dirty="0" smtClean="0"/>
                    </a:p>
                    <a:p>
                      <a:r>
                        <a:rPr kumimoji="1" lang="ja-JP" altLang="en-US" sz="800" dirty="0" smtClean="0"/>
                        <a:t>　特に、特定個人情報等の複製及び送信、特定個人情報等が保存されている電子媒体等の外部への送付及び持ち出し等については、責任者の指示に従い行うことを定めること等が重要である。</a:t>
                      </a:r>
                      <a:endParaRPr kumimoji="1" lang="ja-JP" altLang="en-US" sz="800" dirty="0"/>
                    </a:p>
                  </a:txBody>
                  <a:tcPr marL="74295" marR="74295" marT="37148" marB="37148"/>
                </a:tc>
                <a:extLst>
                  <a:ext uri="{0D108BD9-81ED-4DB2-BD59-A6C34878D82A}">
                    <a16:rowId xmlns:a16="http://schemas.microsoft.com/office/drawing/2014/main" val="1011390969"/>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995034160"/>
              </p:ext>
            </p:extLst>
          </p:nvPr>
        </p:nvGraphicFramePr>
        <p:xfrm>
          <a:off x="933854" y="2683669"/>
          <a:ext cx="8681634" cy="3656911"/>
        </p:xfrm>
        <a:graphic>
          <a:graphicData uri="http://schemas.openxmlformats.org/drawingml/2006/table">
            <a:tbl>
              <a:tblPr firstRow="1" bandRow="1">
                <a:tableStyleId>{5C22544A-7EE6-4342-B048-85BDC9FD1C3A}</a:tableStyleId>
              </a:tblPr>
              <a:tblGrid>
                <a:gridCol w="8681634">
                  <a:extLst>
                    <a:ext uri="{9D8B030D-6E8A-4147-A177-3AD203B41FA5}">
                      <a16:colId xmlns:a16="http://schemas.microsoft.com/office/drawing/2014/main" val="3807971345"/>
                    </a:ext>
                  </a:extLst>
                </a:gridCol>
              </a:tblGrid>
              <a:tr h="290775">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a:t>
                      </a:r>
                      <a:r>
                        <a:rPr kumimoji="1" lang="en-US" altLang="ja-JP" sz="1000" dirty="0" smtClean="0"/>
                        <a:t>C</a:t>
                      </a:r>
                      <a:r>
                        <a:rPr kumimoji="1" lang="ja-JP" altLang="en-US" sz="1000" dirty="0" smtClean="0"/>
                        <a:t>　組織的安全管理措置</a:t>
                      </a:r>
                      <a:endParaRPr kumimoji="1" lang="ja-JP" altLang="en-US" sz="1000" dirty="0"/>
                    </a:p>
                  </a:txBody>
                  <a:tcPr marL="74295" marR="74295" marT="37148" marB="37148"/>
                </a:tc>
                <a:extLst>
                  <a:ext uri="{0D108BD9-81ED-4DB2-BD59-A6C34878D82A}">
                    <a16:rowId xmlns:a16="http://schemas.microsoft.com/office/drawing/2014/main" val="2609572059"/>
                  </a:ext>
                </a:extLst>
              </a:tr>
              <a:tr h="3318271">
                <a:tc>
                  <a:txBody>
                    <a:bodyPr/>
                    <a:lstStyle/>
                    <a:p>
                      <a:r>
                        <a:rPr kumimoji="1" lang="ja-JP" altLang="en-US" sz="800" dirty="0" smtClean="0"/>
                        <a:t>　行政機関等及び地方公共団体等は、特定個人情報等の適正な取扱いのために、次に掲げる組織的安全管理措置を講じなければならない。</a:t>
                      </a:r>
                      <a:endParaRPr kumimoji="1" lang="en-US" altLang="ja-JP" sz="800" dirty="0" smtClean="0"/>
                    </a:p>
                    <a:p>
                      <a:endParaRPr kumimoji="1" lang="en-US" altLang="ja-JP" sz="800" dirty="0" smtClean="0"/>
                    </a:p>
                    <a:p>
                      <a:r>
                        <a:rPr kumimoji="1" lang="en-US" altLang="ja-JP" sz="800" b="1" dirty="0" smtClean="0"/>
                        <a:t>a</a:t>
                      </a:r>
                      <a:r>
                        <a:rPr kumimoji="1" lang="ja-JP" altLang="en-US" sz="800" b="1" dirty="0" smtClean="0"/>
                        <a:t>　組織体制の整備</a:t>
                      </a:r>
                      <a:endParaRPr kumimoji="1" lang="en-US" altLang="ja-JP" sz="800" b="1" dirty="0" smtClean="0"/>
                    </a:p>
                    <a:p>
                      <a:r>
                        <a:rPr kumimoji="1" lang="ja-JP" altLang="en-US" sz="800" dirty="0" smtClean="0"/>
                        <a:t>　　安全管理措置を講ずるための組織体制を整備する。</a:t>
                      </a:r>
                    </a:p>
                    <a:p>
                      <a:r>
                        <a:rPr kumimoji="1" lang="ja-JP" altLang="en-US" sz="800" dirty="0" smtClean="0"/>
                        <a:t>　　行政機関等は、組織体制の整備として、次に掲げる事項を含める。地方公共団体等は、次に掲げる事項を参考に、適切に組織体制を整備する。</a:t>
                      </a:r>
                    </a:p>
                    <a:p>
                      <a:r>
                        <a:rPr kumimoji="1" lang="ja-JP" altLang="en-US" sz="800" dirty="0" smtClean="0"/>
                        <a:t>　　・　総括責任者（行政機関等に各１名）の設置及び責任の明確化</a:t>
                      </a:r>
                    </a:p>
                    <a:p>
                      <a:r>
                        <a:rPr kumimoji="1" lang="ja-JP" altLang="en-US" sz="800" dirty="0" smtClean="0"/>
                        <a:t>　　・　保護責任者（個人番号利用事務等を実施する課室等に各１名）の設置及び責任の明確化</a:t>
                      </a:r>
                    </a:p>
                    <a:p>
                      <a:r>
                        <a:rPr kumimoji="1" lang="ja-JP" altLang="en-US" sz="800" dirty="0" smtClean="0"/>
                        <a:t>　　・　監査責任者の設置及び責任の明確化</a:t>
                      </a:r>
                    </a:p>
                    <a:p>
                      <a:r>
                        <a:rPr kumimoji="1" lang="ja-JP" altLang="en-US" sz="800" dirty="0" smtClean="0"/>
                        <a:t>　　・　事務取扱担当者及びその役割の明確化</a:t>
                      </a:r>
                    </a:p>
                    <a:p>
                      <a:r>
                        <a:rPr kumimoji="1" lang="ja-JP" altLang="en-US" sz="800" dirty="0" smtClean="0"/>
                        <a:t>　　・　事務取扱担当者が取り扱う特定個人情報等の範囲の明確化</a:t>
                      </a:r>
                    </a:p>
                    <a:p>
                      <a:r>
                        <a:rPr kumimoji="1" lang="ja-JP" altLang="en-US" sz="800" dirty="0" smtClean="0"/>
                        <a:t>　　・　事務取扱担当者が取扱規程等に違反している事実又は兆候を把握した場合の責任者への報告連絡体制の整備</a:t>
                      </a:r>
                    </a:p>
                    <a:p>
                      <a:r>
                        <a:rPr kumimoji="1" lang="ja-JP" altLang="en-US" sz="800" dirty="0" smtClean="0"/>
                        <a:t>　　・　個人番号の漏えい、滅失又は毀損等（以下「漏えい等」という。）事案の発生又は兆候を把握した場合の職員から責任者等への報告連絡体制の整備</a:t>
                      </a:r>
                    </a:p>
                    <a:p>
                      <a:r>
                        <a:rPr kumimoji="1" lang="ja-JP" altLang="en-US" sz="800" dirty="0" smtClean="0"/>
                        <a:t>　　・　特定個人情報等を複数の部署で取り扱う場合の各部署の任務分担及び責任の明確化</a:t>
                      </a:r>
                      <a:endParaRPr kumimoji="1" lang="en-US" altLang="ja-JP" sz="800" dirty="0" smtClean="0"/>
                    </a:p>
                    <a:p>
                      <a:endParaRPr kumimoji="1" lang="en-US" altLang="ja-JP" sz="800" dirty="0" smtClean="0"/>
                    </a:p>
                    <a:p>
                      <a:r>
                        <a:rPr kumimoji="1" lang="en-US" altLang="ja-JP" sz="800" b="1" dirty="0" smtClean="0"/>
                        <a:t>b</a:t>
                      </a:r>
                      <a:r>
                        <a:rPr kumimoji="1" lang="ja-JP" altLang="en-US" sz="800" dirty="0" smtClean="0"/>
                        <a:t>　</a:t>
                      </a:r>
                      <a:r>
                        <a:rPr kumimoji="1" lang="ja-JP" altLang="en-US" sz="800" b="1" dirty="0" smtClean="0"/>
                        <a:t>取扱規程等に基づく運用</a:t>
                      </a:r>
                      <a:endParaRPr kumimoji="1" lang="en-US" altLang="ja-JP" sz="800" b="1" dirty="0" smtClean="0"/>
                    </a:p>
                    <a:p>
                      <a:r>
                        <a:rPr kumimoji="1" lang="ja-JP" altLang="en-US" sz="800" dirty="0" smtClean="0"/>
                        <a:t>　　取扱規程等に基づく運用を行うとともに、その状況を確認するため、特定個人情報等の利用状況等を記録し、その記録を一定の期間保存し、定期に及び必要に応じ随時に分析等するための体制を</a:t>
                      </a:r>
                      <a:endParaRPr kumimoji="1" lang="en-US" altLang="ja-JP" sz="800" dirty="0" smtClean="0"/>
                    </a:p>
                    <a:p>
                      <a:r>
                        <a:rPr kumimoji="1" lang="ja-JP" altLang="en-US" sz="800" dirty="0" smtClean="0"/>
                        <a:t>　整備する。記録については、改ざん、窃取又は不正な削除の防止のために必要な措置を講ずるとともに、分析等を行う。</a:t>
                      </a:r>
                      <a:endParaRPr kumimoji="1" lang="en-US" altLang="ja-JP" sz="800" dirty="0" smtClean="0"/>
                    </a:p>
                    <a:p>
                      <a:r>
                        <a:rPr kumimoji="1" lang="ja-JP" altLang="en-US" sz="800" dirty="0" smtClean="0"/>
                        <a:t>　　</a:t>
                      </a:r>
                    </a:p>
                    <a:p>
                      <a:r>
                        <a:rPr kumimoji="1" lang="en-US" altLang="ja-JP" sz="800" b="1" dirty="0" smtClean="0"/>
                        <a:t>c</a:t>
                      </a:r>
                      <a:r>
                        <a:rPr kumimoji="1" lang="ja-JP" altLang="en-US" sz="800" b="1" dirty="0" smtClean="0"/>
                        <a:t>　取扱状況を確認する手段の整備</a:t>
                      </a:r>
                      <a:endParaRPr kumimoji="1" lang="en-US" altLang="ja-JP" sz="8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t>　　特定個人情報ファイルの取扱状況を確認するための手段を整備する。</a:t>
                      </a:r>
                      <a:endParaRPr kumimoji="1" lang="en-US" altLang="ja-JP" sz="800" dirty="0" smtClean="0"/>
                    </a:p>
                    <a:p>
                      <a:r>
                        <a:rPr kumimoji="1" lang="ja-JP" altLang="en-US" sz="800" dirty="0" smtClean="0"/>
                        <a:t>　　行政機関等は、次に掲げる項目を含めて記録する。地方公共団体等は、次に掲げる項目を参考に、適切な手段を整備する。</a:t>
                      </a:r>
                    </a:p>
                    <a:p>
                      <a:r>
                        <a:rPr kumimoji="1" lang="ja-JP" altLang="en-US" sz="800" dirty="0" smtClean="0"/>
                        <a:t>　　なお、取扱状況を確認するための記録等には、特定個人情報等は記載しない。</a:t>
                      </a:r>
                    </a:p>
                    <a:p>
                      <a:r>
                        <a:rPr kumimoji="1" lang="ja-JP" altLang="en-US" sz="800" dirty="0" smtClean="0"/>
                        <a:t>　　・　特定個人情報ファイルの名称</a:t>
                      </a:r>
                    </a:p>
                    <a:p>
                      <a:r>
                        <a:rPr kumimoji="1" lang="ja-JP" altLang="en-US" sz="800" dirty="0" smtClean="0"/>
                        <a:t>　　・　行政機関等の名称及び特定個人情報ファイルが利用に供される事務をつかさどる組織の名称</a:t>
                      </a:r>
                    </a:p>
                    <a:p>
                      <a:r>
                        <a:rPr kumimoji="1" lang="ja-JP" altLang="en-US" sz="800" dirty="0" smtClean="0"/>
                        <a:t>　　・　特定個人情報ファイルの利用目的</a:t>
                      </a:r>
                    </a:p>
                    <a:p>
                      <a:r>
                        <a:rPr kumimoji="1" lang="ja-JP" altLang="en-US" sz="800" dirty="0" smtClean="0"/>
                        <a:t>　　・　特定個人情報ファイルに記録される項目及び本人として特定個人情報ファイルに記録される個人の範囲</a:t>
                      </a:r>
                    </a:p>
                    <a:p>
                      <a:r>
                        <a:rPr kumimoji="1" lang="ja-JP" altLang="en-US" sz="800" dirty="0" smtClean="0"/>
                        <a:t>　　・　特定個人情報ファイルに記録される特定個人情報等の収集方法</a:t>
                      </a:r>
                      <a:endParaRPr kumimoji="1" lang="en-US" altLang="ja-JP" sz="800" dirty="0" smtClean="0"/>
                    </a:p>
                  </a:txBody>
                  <a:tcPr marL="74295" marR="74295" marT="37148" marB="37148"/>
                </a:tc>
                <a:extLst>
                  <a:ext uri="{0D108BD9-81ED-4DB2-BD59-A6C34878D82A}">
                    <a16:rowId xmlns:a16="http://schemas.microsoft.com/office/drawing/2014/main" val="1011390969"/>
                  </a:ext>
                </a:extLst>
              </a:tr>
            </a:tbl>
          </a:graphicData>
        </a:graphic>
      </p:graphicFrame>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45</a:t>
            </a:r>
          </a:p>
        </p:txBody>
      </p:sp>
      <p:sp>
        <p:nvSpPr>
          <p:cNvPr id="12" name="角丸四角形 11"/>
          <p:cNvSpPr/>
          <p:nvPr/>
        </p:nvSpPr>
        <p:spPr>
          <a:xfrm>
            <a:off x="403285" y="2302934"/>
            <a:ext cx="526922" cy="283220"/>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a:t>
            </a:r>
            <a:r>
              <a:rPr kumimoji="1" lang="ja-JP" altLang="en-US" sz="800" kern="0" dirty="0">
                <a:solidFill>
                  <a:prstClr val="black"/>
                </a:solidFill>
                <a:latin typeface="+mj-ea"/>
                <a:ea typeface="+mj-ea"/>
              </a:rPr>
              <a:t>２</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6" name="角丸四角形 15"/>
          <p:cNvSpPr/>
          <p:nvPr/>
        </p:nvSpPr>
        <p:spPr>
          <a:xfrm>
            <a:off x="406932" y="4737100"/>
            <a:ext cx="526922" cy="343982"/>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事例５</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1" name="角丸四角形 10"/>
          <p:cNvSpPr/>
          <p:nvPr/>
        </p:nvSpPr>
        <p:spPr>
          <a:xfrm>
            <a:off x="207346" y="792104"/>
            <a:ext cx="9433542"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a:t>
            </a:r>
            <a:r>
              <a:rPr kumimoji="1" lang="ja-JP" altLang="en-US" sz="1600" kern="0" dirty="0" smtClean="0">
                <a:solidFill>
                  <a:prstClr val="black"/>
                </a:solidFill>
                <a:latin typeface="+mj-ea"/>
              </a:rPr>
              <a:t>参考＞</a:t>
            </a:r>
            <a:r>
              <a:rPr kumimoji="1" lang="en-US" altLang="ja-JP" sz="1600" kern="0" dirty="0" smtClean="0">
                <a:solidFill>
                  <a:prstClr val="black"/>
                </a:solidFill>
                <a:latin typeface="+mj-ea"/>
              </a:rPr>
              <a:t>【</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マイナンバーガイドライン（行政機関等・地方公共団体等編）（別添） </a:t>
            </a:r>
            <a:r>
              <a:rPr kumimoji="1" lang="en-US" altLang="ja-JP" sz="1600" dirty="0" smtClean="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3" name="角丸四角形 12"/>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14" name="テキスト ボックス 13"/>
          <p:cNvSpPr txBox="1"/>
          <p:nvPr/>
        </p:nvSpPr>
        <p:spPr bwMode="auto">
          <a:xfrm>
            <a:off x="953310" y="62374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（別添）は、令和４年４月１日以降のガイド</a:t>
            </a:r>
            <a:r>
              <a:rPr kumimoji="1" lang="ja-JP" altLang="en-US" sz="800" dirty="0">
                <a:latin typeface="ＭＳ ゴシック" panose="020B0609070205080204" pitchFamily="49" charset="-128"/>
                <a:ea typeface="ＭＳ ゴシック" panose="020B0609070205080204" pitchFamily="49" charset="-128"/>
              </a:rPr>
              <a:t>ライン</a:t>
            </a:r>
            <a:r>
              <a:rPr kumimoji="1" lang="ja-JP" altLang="en-US" sz="800" dirty="0" smtClean="0">
                <a:latin typeface="ＭＳ ゴシック" panose="020B0609070205080204" pitchFamily="49" charset="-128"/>
                <a:ea typeface="ＭＳ ゴシック" panose="020B0609070205080204" pitchFamily="49" charset="-128"/>
              </a:rPr>
              <a:t>では（別添１）になります。</a:t>
            </a:r>
            <a:endParaRPr kumimoji="1" lang="en-US" altLang="ja-JP" sz="800" dirty="0" smtClean="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また、手法の例示の記載は省略しています。</a:t>
            </a:r>
          </a:p>
        </p:txBody>
      </p:sp>
    </p:spTree>
    <p:extLst>
      <p:ext uri="{BB962C8B-B14F-4D97-AF65-F5344CB8AC3E}">
        <p14:creationId xmlns:p14="http://schemas.microsoft.com/office/powerpoint/2010/main" val="1613342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46</a:t>
            </a:r>
          </a:p>
        </p:txBody>
      </p:sp>
      <p:graphicFrame>
        <p:nvGraphicFramePr>
          <p:cNvPr id="11" name="表 10"/>
          <p:cNvGraphicFramePr>
            <a:graphicFrameLocks noGrp="1"/>
          </p:cNvGraphicFramePr>
          <p:nvPr>
            <p:extLst>
              <p:ext uri="{D42A27DB-BD31-4B8C-83A1-F6EECF244321}">
                <p14:modId xmlns:p14="http://schemas.microsoft.com/office/powerpoint/2010/main" val="752224236"/>
              </p:ext>
            </p:extLst>
          </p:nvPr>
        </p:nvGraphicFramePr>
        <p:xfrm>
          <a:off x="914532" y="2933413"/>
          <a:ext cx="8707033" cy="3187850"/>
        </p:xfrm>
        <a:graphic>
          <a:graphicData uri="http://schemas.openxmlformats.org/drawingml/2006/table">
            <a:tbl>
              <a:tblPr firstRow="1" bandRow="1">
                <a:tableStyleId>{5C22544A-7EE6-4342-B048-85BDC9FD1C3A}</a:tableStyleId>
              </a:tblPr>
              <a:tblGrid>
                <a:gridCol w="8707033">
                  <a:extLst>
                    <a:ext uri="{9D8B030D-6E8A-4147-A177-3AD203B41FA5}">
                      <a16:colId xmlns:a16="http://schemas.microsoft.com/office/drawing/2014/main" val="3807971345"/>
                    </a:ext>
                  </a:extLst>
                </a:gridCol>
              </a:tblGrid>
              <a:tr h="241587">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a:t>
                      </a:r>
                      <a:r>
                        <a:rPr kumimoji="1" lang="en-US" altLang="ja-JP" sz="1000" dirty="0" smtClean="0"/>
                        <a:t>D</a:t>
                      </a:r>
                      <a:r>
                        <a:rPr kumimoji="1" lang="ja-JP" altLang="en-US" sz="1000" dirty="0" smtClean="0"/>
                        <a:t>　人的安全管理措置</a:t>
                      </a:r>
                      <a:endParaRPr kumimoji="1" lang="ja-JP" altLang="en-US" sz="1000" dirty="0"/>
                    </a:p>
                  </a:txBody>
                  <a:tcPr/>
                </a:tc>
                <a:extLst>
                  <a:ext uri="{0D108BD9-81ED-4DB2-BD59-A6C34878D82A}">
                    <a16:rowId xmlns:a16="http://schemas.microsoft.com/office/drawing/2014/main" val="2609572059"/>
                  </a:ext>
                </a:extLst>
              </a:tr>
              <a:tr h="2944010">
                <a:tc>
                  <a:txBody>
                    <a:bodyPr/>
                    <a:lstStyle/>
                    <a:p>
                      <a:r>
                        <a:rPr kumimoji="1" lang="ja-JP" altLang="en-US" sz="1000" dirty="0" smtClean="0"/>
                        <a:t>　  </a:t>
                      </a:r>
                      <a:r>
                        <a:rPr kumimoji="1" lang="ja-JP" altLang="en-US" sz="800" dirty="0" smtClean="0"/>
                        <a:t>行政機関等及び地方公共団体等は、特定個人情報等の適正な取扱いのために、次に掲げる人的安全管理措置を講じなければならない。</a:t>
                      </a:r>
                      <a:endParaRPr kumimoji="1" lang="en-US" altLang="ja-JP" sz="800" dirty="0" smtClean="0"/>
                    </a:p>
                    <a:p>
                      <a:endParaRPr kumimoji="1" lang="en-US" altLang="ja-JP" sz="800" dirty="0" smtClean="0"/>
                    </a:p>
                    <a:p>
                      <a:r>
                        <a:rPr kumimoji="1" lang="en-US" altLang="ja-JP" sz="800" b="1" dirty="0" smtClean="0"/>
                        <a:t>a</a:t>
                      </a:r>
                      <a:r>
                        <a:rPr kumimoji="1" lang="ja-JP" altLang="en-US" sz="800" b="1" dirty="0" smtClean="0"/>
                        <a:t>　事務取扱担当者の監督</a:t>
                      </a:r>
                      <a:endParaRPr kumimoji="1" lang="en-US" altLang="ja-JP" sz="800" b="1" dirty="0" smtClean="0"/>
                    </a:p>
                    <a:p>
                      <a:r>
                        <a:rPr kumimoji="1" lang="ja-JP" altLang="en-US" sz="800" dirty="0" smtClean="0"/>
                        <a:t>　　総括責任者及び保護責任者（地方公共団体等においては相当する者。以下同じ。）は、特定個人情報等が取扱規程等に基づき適正に取り扱われるよう、事務取扱担当者に対して必要かつ適切な監</a:t>
                      </a:r>
                      <a:endParaRPr kumimoji="1" lang="en-US" altLang="ja-JP" sz="800" dirty="0" smtClean="0"/>
                    </a:p>
                    <a:p>
                      <a:r>
                        <a:rPr kumimoji="1" lang="ja-JP" altLang="en-US" sz="800" dirty="0" smtClean="0"/>
                        <a:t>　督を行う。</a:t>
                      </a:r>
                      <a:endParaRPr kumimoji="1" lang="en-US" altLang="ja-JP" sz="800" dirty="0" smtClean="0"/>
                    </a:p>
                    <a:p>
                      <a:endParaRPr kumimoji="1" lang="en-US" altLang="ja-JP" sz="800" dirty="0" smtClean="0"/>
                    </a:p>
                    <a:p>
                      <a:r>
                        <a:rPr kumimoji="1" lang="en-US" altLang="ja-JP" sz="800" b="1" dirty="0" smtClean="0"/>
                        <a:t>b</a:t>
                      </a:r>
                      <a:r>
                        <a:rPr kumimoji="1" lang="ja-JP" altLang="en-US" sz="800" b="1" dirty="0" smtClean="0"/>
                        <a:t>　事務取扱担当者等の教育</a:t>
                      </a:r>
                      <a:endParaRPr kumimoji="1" lang="en-US" altLang="ja-JP" sz="800" b="1" dirty="0" smtClean="0"/>
                    </a:p>
                    <a:p>
                      <a:r>
                        <a:rPr kumimoji="1" lang="ja-JP" altLang="en-US" sz="800" dirty="0" smtClean="0"/>
                        <a:t>　　総括責任者及び保護責任者は、事務取扱担当者に、特定個人情報等の適正な取扱いについて理解を深め、特定個人情報等の保護に関する意識の高揚を図るための啓発その他必要な教育研修を</a:t>
                      </a:r>
                      <a:endParaRPr kumimoji="1" lang="en-US" altLang="ja-JP" sz="800" dirty="0" smtClean="0"/>
                    </a:p>
                    <a:p>
                      <a:r>
                        <a:rPr kumimoji="1" lang="ja-JP" altLang="en-US" sz="800" dirty="0" smtClean="0"/>
                        <a:t>　行う。</a:t>
                      </a:r>
                    </a:p>
                    <a:p>
                      <a:r>
                        <a:rPr kumimoji="1" lang="ja-JP" altLang="en-US" sz="800" dirty="0" smtClean="0"/>
                        <a:t>　　また、特定個人情報等を取り扱う情報システムの管理に関する事務に従事する職員に対し、特定個人情報等の適切な管理のために、情報システムの管理、運用及びセキュリティ対策に関して必要</a:t>
                      </a:r>
                      <a:endParaRPr kumimoji="1" lang="en-US" altLang="ja-JP" sz="800" dirty="0" smtClean="0"/>
                    </a:p>
                    <a:p>
                      <a:r>
                        <a:rPr kumimoji="1" lang="ja-JP" altLang="en-US" sz="800" dirty="0" smtClean="0"/>
                        <a:t>　な教育研修を行う。</a:t>
                      </a:r>
                    </a:p>
                    <a:p>
                      <a:r>
                        <a:rPr kumimoji="1" lang="ja-JP" altLang="en-US" sz="800" dirty="0" smtClean="0"/>
                        <a:t>　　総括責任者は、保護責任者に対し、課室等における特定個人情報等の適切な管理のために必要な教育研修を行う。</a:t>
                      </a:r>
                    </a:p>
                    <a:p>
                      <a:r>
                        <a:rPr kumimoji="1" lang="ja-JP" altLang="en-US" sz="800" dirty="0" smtClean="0"/>
                        <a:t>　　前記教育研修については、教育研修への参加の機会を付与するとともに、研修未受講者に対して再受講の機会を付与する等の必要な措置を講ずる。</a:t>
                      </a:r>
                      <a:endParaRPr kumimoji="1" lang="en-US" altLang="ja-JP" sz="800" dirty="0" smtClean="0"/>
                    </a:p>
                    <a:p>
                      <a:r>
                        <a:rPr kumimoji="1" lang="ja-JP" altLang="en-US" sz="800" dirty="0" smtClean="0"/>
                        <a:t>　　なお、サイバーセキュリティの研修については、番号法に基づき特定個人情報ファイルを取り扱う事務に従事する者に対して、次に掲げるところにより、特定個人情報の適正な取扱いを確保するため</a:t>
                      </a:r>
                      <a:endParaRPr kumimoji="1" lang="en-US" altLang="ja-JP" sz="800" dirty="0" smtClean="0"/>
                    </a:p>
                    <a:p>
                      <a:r>
                        <a:rPr kumimoji="1" lang="ja-JP" altLang="en-US" sz="800" dirty="0" smtClean="0"/>
                        <a:t>　に必要なサイバーセキュリティ（「サイバーセキュリティ基本法」（平成</a:t>
                      </a:r>
                      <a:r>
                        <a:rPr kumimoji="1" lang="en-US" altLang="ja-JP" sz="800" dirty="0" smtClean="0"/>
                        <a:t>26</a:t>
                      </a:r>
                      <a:r>
                        <a:rPr kumimoji="1" lang="ja-JP" altLang="en-US" sz="800" dirty="0" smtClean="0"/>
                        <a:t>年法律第</a:t>
                      </a:r>
                      <a:r>
                        <a:rPr kumimoji="1" lang="en-US" altLang="ja-JP" sz="800" dirty="0" smtClean="0"/>
                        <a:t>104</a:t>
                      </a:r>
                      <a:r>
                        <a:rPr kumimoji="1" lang="ja-JP" altLang="en-US" sz="800" dirty="0" smtClean="0"/>
                        <a:t>号）第２条に規定するサイバーセキュリティをいう。）の確保に関する事項その他の事項に関する研修を行う（番号法</a:t>
                      </a:r>
                      <a:endParaRPr kumimoji="1" lang="en-US" altLang="ja-JP" sz="800" dirty="0" smtClean="0"/>
                    </a:p>
                    <a:p>
                      <a:r>
                        <a:rPr kumimoji="1" lang="ja-JP" altLang="en-US" sz="800" dirty="0" smtClean="0"/>
                        <a:t>　第</a:t>
                      </a:r>
                      <a:r>
                        <a:rPr kumimoji="1" lang="en-US" altLang="ja-JP" sz="800" dirty="0" smtClean="0"/>
                        <a:t>29</a:t>
                      </a:r>
                      <a:r>
                        <a:rPr kumimoji="1" lang="ja-JP" altLang="en-US" sz="800" dirty="0" smtClean="0"/>
                        <a:t>条の２、番号法施行令第</a:t>
                      </a:r>
                      <a:r>
                        <a:rPr kumimoji="1" lang="en-US" altLang="ja-JP" sz="800" dirty="0" smtClean="0"/>
                        <a:t>30</a:t>
                      </a:r>
                      <a:r>
                        <a:rPr kumimoji="1" lang="ja-JP" altLang="en-US" sz="800" dirty="0" smtClean="0"/>
                        <a:t>条の２（令和４年４月１日以降は、番号法施行令第</a:t>
                      </a:r>
                      <a:r>
                        <a:rPr kumimoji="1" lang="en-US" altLang="ja-JP" sz="800" dirty="0" smtClean="0"/>
                        <a:t>32</a:t>
                      </a:r>
                      <a:r>
                        <a:rPr kumimoji="1" lang="ja-JP" altLang="en-US" sz="800" dirty="0" smtClean="0"/>
                        <a:t>条））。</a:t>
                      </a:r>
                    </a:p>
                    <a:p>
                      <a:r>
                        <a:rPr kumimoji="1" lang="ja-JP" altLang="en-US" sz="800" dirty="0" smtClean="0"/>
                        <a:t>　・　研修の計画をあらかじめ策定し、これに沿ったものとすること。</a:t>
                      </a:r>
                    </a:p>
                    <a:p>
                      <a:r>
                        <a:rPr kumimoji="1" lang="ja-JP" altLang="en-US" sz="800" dirty="0" smtClean="0"/>
                        <a:t>　・　研修の内容は、特定個人情報の適正な取扱いを確保するために必要なサイバーセキュリティの確保に関する事項として、情報システムに対する不正な活動その他のサイバーセキュリティに対する</a:t>
                      </a:r>
                      <a:endParaRPr kumimoji="1" lang="en-US" altLang="ja-JP" sz="800" dirty="0" smtClean="0"/>
                    </a:p>
                    <a:p>
                      <a:r>
                        <a:rPr kumimoji="1" lang="ja-JP" altLang="en-US" sz="800" dirty="0" smtClean="0"/>
                        <a:t>　　脅威及び当該脅威による被害の発生又は拡大を防止するため必要な措置に関するものを含むものとすること。</a:t>
                      </a:r>
                    </a:p>
                    <a:p>
                      <a:r>
                        <a:rPr kumimoji="1" lang="ja-JP" altLang="en-US" sz="800" dirty="0" smtClean="0"/>
                        <a:t>　・　特定個人情報ファイルを取り扱う事務に従事する者の全てに対して、おおむね一年ごとに研修を受けさせるものとすること。</a:t>
                      </a:r>
                      <a:endParaRPr kumimoji="1" lang="en-US" altLang="ja-JP" sz="800" dirty="0" smtClean="0"/>
                    </a:p>
                    <a:p>
                      <a:endParaRPr kumimoji="1" lang="en-US" altLang="ja-JP" sz="800" dirty="0" smtClean="0"/>
                    </a:p>
                    <a:p>
                      <a:r>
                        <a:rPr kumimoji="1" lang="en-US" altLang="ja-JP" sz="800" b="1" dirty="0" smtClean="0"/>
                        <a:t>c</a:t>
                      </a:r>
                      <a:r>
                        <a:rPr kumimoji="1" lang="ja-JP" altLang="en-US" sz="800" b="1" dirty="0" smtClean="0"/>
                        <a:t>　法令・内部規程違反等に対する厳正な対処</a:t>
                      </a:r>
                      <a:endParaRPr kumimoji="1" lang="en-US" altLang="ja-JP" sz="800" b="1" dirty="0" smtClean="0"/>
                    </a:p>
                    <a:p>
                      <a:r>
                        <a:rPr kumimoji="1" lang="ja-JP" altLang="en-US" sz="800" dirty="0" smtClean="0"/>
                        <a:t>　　法令又は内部規程等に違反した職員に対し、法令又は内部規程等に基づき厳正に対処する。</a:t>
                      </a:r>
                      <a:endParaRPr kumimoji="1" lang="en-US" altLang="ja-JP" sz="800" dirty="0" smtClean="0"/>
                    </a:p>
                  </a:txBody>
                  <a:tcPr/>
                </a:tc>
                <a:extLst>
                  <a:ext uri="{0D108BD9-81ED-4DB2-BD59-A6C34878D82A}">
                    <a16:rowId xmlns:a16="http://schemas.microsoft.com/office/drawing/2014/main" val="1011390969"/>
                  </a:ext>
                </a:extLst>
              </a:tr>
            </a:tbl>
          </a:graphicData>
        </a:graphic>
      </p:graphicFrame>
      <p:sp>
        <p:nvSpPr>
          <p:cNvPr id="10" name="角丸四角形 9"/>
          <p:cNvSpPr/>
          <p:nvPr/>
        </p:nvSpPr>
        <p:spPr>
          <a:xfrm>
            <a:off x="397101" y="3460774"/>
            <a:ext cx="526922" cy="2219088"/>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a:t>
            </a:r>
            <a:r>
              <a:rPr kumimoji="1" lang="ja-JP" altLang="en-US" sz="800" kern="0" dirty="0">
                <a:solidFill>
                  <a:prstClr val="black"/>
                </a:solidFill>
                <a:latin typeface="+mj-ea"/>
                <a:ea typeface="+mj-ea"/>
              </a:rPr>
              <a:t>２</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2" name="角丸四角形 11"/>
          <p:cNvSpPr/>
          <p:nvPr/>
        </p:nvSpPr>
        <p:spPr>
          <a:xfrm>
            <a:off x="387466" y="5783344"/>
            <a:ext cx="526922" cy="334531"/>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事例５</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graphicFrame>
        <p:nvGraphicFramePr>
          <p:cNvPr id="13" name="表 12"/>
          <p:cNvGraphicFramePr>
            <a:graphicFrameLocks noGrp="1"/>
          </p:cNvGraphicFramePr>
          <p:nvPr>
            <p:extLst>
              <p:ext uri="{D42A27DB-BD31-4B8C-83A1-F6EECF244321}">
                <p14:modId xmlns:p14="http://schemas.microsoft.com/office/powerpoint/2010/main" val="741572637"/>
              </p:ext>
            </p:extLst>
          </p:nvPr>
        </p:nvGraphicFramePr>
        <p:xfrm>
          <a:off x="933854" y="1350169"/>
          <a:ext cx="8681634" cy="1510412"/>
        </p:xfrm>
        <a:graphic>
          <a:graphicData uri="http://schemas.openxmlformats.org/drawingml/2006/table">
            <a:tbl>
              <a:tblPr firstRow="1" bandRow="1">
                <a:tableStyleId>{5C22544A-7EE6-4342-B048-85BDC9FD1C3A}</a:tableStyleId>
              </a:tblPr>
              <a:tblGrid>
                <a:gridCol w="8681634">
                  <a:extLst>
                    <a:ext uri="{9D8B030D-6E8A-4147-A177-3AD203B41FA5}">
                      <a16:colId xmlns:a16="http://schemas.microsoft.com/office/drawing/2014/main" val="3807971345"/>
                    </a:ext>
                  </a:extLst>
                </a:gridCol>
              </a:tblGrid>
              <a:tr h="112490">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a:t>
                      </a:r>
                      <a:r>
                        <a:rPr kumimoji="1" lang="en-US" altLang="ja-JP" sz="1000" dirty="0" smtClean="0"/>
                        <a:t>C</a:t>
                      </a:r>
                      <a:r>
                        <a:rPr kumimoji="1" lang="ja-JP" altLang="en-US" sz="1000" dirty="0" smtClean="0"/>
                        <a:t>　組織的安全管理措置（つづき）</a:t>
                      </a:r>
                      <a:endParaRPr kumimoji="1" lang="ja-JP" altLang="en-US" sz="1000" dirty="0"/>
                    </a:p>
                  </a:txBody>
                  <a:tcPr marL="74295" marR="74295" marT="37148" marB="37148"/>
                </a:tc>
                <a:extLst>
                  <a:ext uri="{0D108BD9-81ED-4DB2-BD59-A6C34878D82A}">
                    <a16:rowId xmlns:a16="http://schemas.microsoft.com/office/drawing/2014/main" val="2609572059"/>
                  </a:ext>
                </a:extLst>
              </a:tr>
              <a:tr h="1283716">
                <a:tc>
                  <a:txBody>
                    <a:bodyPr/>
                    <a:lstStyle/>
                    <a:p>
                      <a:r>
                        <a:rPr kumimoji="1" lang="en-US" altLang="ja-JP" sz="800" b="1" dirty="0" smtClean="0"/>
                        <a:t>d</a:t>
                      </a:r>
                      <a:r>
                        <a:rPr kumimoji="1" lang="ja-JP" altLang="en-US" sz="800" b="1" baseline="0" dirty="0" smtClean="0"/>
                        <a:t>   漏えい等事案に対応する体制等の整備</a:t>
                      </a:r>
                      <a:endParaRPr kumimoji="1" lang="en-US" altLang="ja-JP" sz="800" b="1" baseline="0" dirty="0" smtClean="0"/>
                    </a:p>
                    <a:p>
                      <a:r>
                        <a:rPr kumimoji="1" lang="ja-JP" altLang="en-US" sz="800" baseline="0" dirty="0" smtClean="0"/>
                        <a:t>　  </a:t>
                      </a:r>
                      <a:r>
                        <a:rPr kumimoji="1" lang="ja-JP" altLang="en-US" sz="800" dirty="0" smtClean="0"/>
                        <a:t>漏えい等事案の発生又は兆候を把握した場合に、適切かつ迅速に対応するための体制及び手順等を整備する。</a:t>
                      </a:r>
                    </a:p>
                    <a:p>
                      <a:r>
                        <a:rPr kumimoji="1" lang="ja-JP" altLang="en-US" sz="800" dirty="0" smtClean="0"/>
                        <a:t>　</a:t>
                      </a:r>
                      <a:r>
                        <a:rPr kumimoji="1" lang="ja-JP" altLang="en-US" sz="800" baseline="0" dirty="0" smtClean="0"/>
                        <a:t>  </a:t>
                      </a:r>
                      <a:r>
                        <a:rPr kumimoji="1" lang="ja-JP" altLang="en-US" sz="800" dirty="0" smtClean="0"/>
                        <a:t>漏えい等事案が発生した場合、二次被害の防止、類似事案の発生防止等の観点から、事案に応じて、事実関係及び再発防止策等を早急に公表することが重要である。</a:t>
                      </a:r>
                      <a:endParaRPr kumimoji="1" lang="en-US" altLang="ja-JP" sz="800" dirty="0" smtClean="0"/>
                    </a:p>
                    <a:p>
                      <a:endParaRPr kumimoji="1" lang="en-US" altLang="ja-JP" sz="800" dirty="0" smtClean="0"/>
                    </a:p>
                    <a:p>
                      <a:r>
                        <a:rPr kumimoji="1" lang="en-US" altLang="ja-JP" sz="800" b="1" dirty="0" smtClean="0"/>
                        <a:t>e</a:t>
                      </a:r>
                      <a:r>
                        <a:rPr kumimoji="1" lang="en-US" altLang="ja-JP" sz="800" b="1" baseline="0" dirty="0" smtClean="0"/>
                        <a:t>   </a:t>
                      </a:r>
                      <a:r>
                        <a:rPr kumimoji="1" lang="ja-JP" altLang="en-US" sz="800" b="1" baseline="0" dirty="0" smtClean="0"/>
                        <a:t>取扱状況の把握及び安全管理措置の見直し</a:t>
                      </a:r>
                      <a:endParaRPr kumimoji="1" lang="en-US" altLang="ja-JP" sz="800" b="1" baseline="0" dirty="0" smtClean="0"/>
                    </a:p>
                    <a:p>
                      <a:r>
                        <a:rPr kumimoji="1" lang="ja-JP" altLang="en-US" sz="800" baseline="0" dirty="0" smtClean="0"/>
                        <a:t>　　</a:t>
                      </a:r>
                      <a:r>
                        <a:rPr kumimoji="1" lang="ja-JP" altLang="en-US" sz="800" dirty="0" smtClean="0"/>
                        <a:t>監査責任者（地方公共団体等においては相当する者）は、特定個人情報等の管理の状況について、定期に及び必要に応じ随時に監査（外部監査及び他部署等による点検を含む。）を行い、その結</a:t>
                      </a:r>
                      <a:endParaRPr kumimoji="1" lang="en-US" altLang="ja-JP" sz="800" dirty="0" smtClean="0"/>
                    </a:p>
                    <a:p>
                      <a:r>
                        <a:rPr kumimoji="1" lang="ja-JP" altLang="en-US" sz="800" dirty="0" smtClean="0"/>
                        <a:t>　果を総括責任者（地方公共団体等においては相当する者。以下同じ。）に報告する。</a:t>
                      </a:r>
                    </a:p>
                    <a:p>
                      <a:r>
                        <a:rPr kumimoji="1" lang="ja-JP" altLang="en-US" sz="800" baseline="0" dirty="0" smtClean="0"/>
                        <a:t>      </a:t>
                      </a:r>
                      <a:r>
                        <a:rPr kumimoji="1" lang="ja-JP" altLang="en-US" sz="800" dirty="0" smtClean="0"/>
                        <a:t>総括責任者は、監査の結果等を踏まえ、必要があると認めるときは、取扱規程等の見直し等の措置を講ずる。</a:t>
                      </a:r>
                      <a:endParaRPr kumimoji="1" lang="en-US" altLang="ja-JP" sz="800" dirty="0" smtClean="0"/>
                    </a:p>
                  </a:txBody>
                  <a:tcPr marL="74295" marR="74295" marT="37148" marB="37148"/>
                </a:tc>
                <a:extLst>
                  <a:ext uri="{0D108BD9-81ED-4DB2-BD59-A6C34878D82A}">
                    <a16:rowId xmlns:a16="http://schemas.microsoft.com/office/drawing/2014/main" val="1011390969"/>
                  </a:ext>
                </a:extLst>
              </a:tr>
            </a:tbl>
          </a:graphicData>
        </a:graphic>
      </p:graphicFrame>
      <p:sp>
        <p:nvSpPr>
          <p:cNvPr id="14" name="角丸四角形 13"/>
          <p:cNvSpPr/>
          <p:nvPr/>
        </p:nvSpPr>
        <p:spPr>
          <a:xfrm>
            <a:off x="403285" y="2087909"/>
            <a:ext cx="526922" cy="602322"/>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事例１</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6" name="角丸四角形 15"/>
          <p:cNvSpPr/>
          <p:nvPr/>
        </p:nvSpPr>
        <p:spPr>
          <a:xfrm>
            <a:off x="397100" y="1622524"/>
            <a:ext cx="526922" cy="408709"/>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事例８</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7" name="角丸四角形 16"/>
          <p:cNvSpPr/>
          <p:nvPr/>
        </p:nvSpPr>
        <p:spPr>
          <a:xfrm>
            <a:off x="207346" y="792104"/>
            <a:ext cx="9433542"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a:t>
            </a:r>
            <a:r>
              <a:rPr kumimoji="1" lang="ja-JP" altLang="en-US" sz="1600" kern="0" dirty="0" smtClean="0">
                <a:solidFill>
                  <a:prstClr val="black"/>
                </a:solidFill>
                <a:latin typeface="+mj-ea"/>
              </a:rPr>
              <a:t>参考＞</a:t>
            </a:r>
            <a:r>
              <a:rPr kumimoji="1" lang="en-US" altLang="ja-JP" sz="1600" kern="0" dirty="0" smtClean="0">
                <a:solidFill>
                  <a:prstClr val="black"/>
                </a:solidFill>
                <a:latin typeface="+mj-ea"/>
              </a:rPr>
              <a:t>【</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マイナンバーガイドライン（行政機関等・地方公共団体等編）（別添） </a:t>
            </a:r>
            <a:r>
              <a:rPr kumimoji="1" lang="en-US" altLang="ja-JP" sz="1600" dirty="0" smtClean="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8" name="角丸四角形 17"/>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19" name="テキスト ボックス 18"/>
          <p:cNvSpPr txBox="1"/>
          <p:nvPr/>
        </p:nvSpPr>
        <p:spPr bwMode="auto">
          <a:xfrm>
            <a:off x="953310" y="60596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（別添）は、令和４年４月１日以降のガイド</a:t>
            </a:r>
            <a:r>
              <a:rPr kumimoji="1" lang="ja-JP" altLang="en-US" sz="800" dirty="0">
                <a:latin typeface="ＭＳ ゴシック" panose="020B0609070205080204" pitchFamily="49" charset="-128"/>
                <a:ea typeface="ＭＳ ゴシック" panose="020B0609070205080204" pitchFamily="49" charset="-128"/>
              </a:rPr>
              <a:t>ライン</a:t>
            </a:r>
            <a:r>
              <a:rPr kumimoji="1" lang="ja-JP" altLang="en-US" sz="800" dirty="0" smtClean="0">
                <a:latin typeface="ＭＳ ゴシック" panose="020B0609070205080204" pitchFamily="49" charset="-128"/>
                <a:ea typeface="ＭＳ ゴシック" panose="020B0609070205080204" pitchFamily="49" charset="-128"/>
              </a:rPr>
              <a:t>では（別添１）になります。</a:t>
            </a:r>
            <a:endParaRPr kumimoji="1" lang="en-US" altLang="ja-JP" sz="800" dirty="0" smtClean="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また、手法の例示の記載は省略しています。</a:t>
            </a:r>
          </a:p>
        </p:txBody>
      </p:sp>
    </p:spTree>
    <p:extLst>
      <p:ext uri="{BB962C8B-B14F-4D97-AF65-F5344CB8AC3E}">
        <p14:creationId xmlns:p14="http://schemas.microsoft.com/office/powerpoint/2010/main" val="4160053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47</a:t>
            </a:r>
          </a:p>
        </p:txBody>
      </p:sp>
      <p:graphicFrame>
        <p:nvGraphicFramePr>
          <p:cNvPr id="9" name="表 8"/>
          <p:cNvGraphicFramePr>
            <a:graphicFrameLocks noGrp="1"/>
          </p:cNvGraphicFramePr>
          <p:nvPr>
            <p:extLst>
              <p:ext uri="{D42A27DB-BD31-4B8C-83A1-F6EECF244321}">
                <p14:modId xmlns:p14="http://schemas.microsoft.com/office/powerpoint/2010/main" val="1738038582"/>
              </p:ext>
            </p:extLst>
          </p:nvPr>
        </p:nvGraphicFramePr>
        <p:xfrm>
          <a:off x="910665" y="1342234"/>
          <a:ext cx="8610709" cy="4657993"/>
        </p:xfrm>
        <a:graphic>
          <a:graphicData uri="http://schemas.openxmlformats.org/drawingml/2006/table">
            <a:tbl>
              <a:tblPr firstRow="1" bandRow="1">
                <a:tableStyleId>{5C22544A-7EE6-4342-B048-85BDC9FD1C3A}</a:tableStyleId>
              </a:tblPr>
              <a:tblGrid>
                <a:gridCol w="8610709">
                  <a:extLst>
                    <a:ext uri="{9D8B030D-6E8A-4147-A177-3AD203B41FA5}">
                      <a16:colId xmlns:a16="http://schemas.microsoft.com/office/drawing/2014/main" val="3807971345"/>
                    </a:ext>
                  </a:extLst>
                </a:gridCol>
              </a:tblGrid>
              <a:tr h="251616">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Ｅ　物理的安全管理措置</a:t>
                      </a:r>
                      <a:endParaRPr kumimoji="1" lang="ja-JP" altLang="en-US" sz="1000" dirty="0"/>
                    </a:p>
                  </a:txBody>
                  <a:tcPr/>
                </a:tc>
                <a:extLst>
                  <a:ext uri="{0D108BD9-81ED-4DB2-BD59-A6C34878D82A}">
                    <a16:rowId xmlns:a16="http://schemas.microsoft.com/office/drawing/2014/main" val="2609572059"/>
                  </a:ext>
                </a:extLst>
              </a:tr>
              <a:tr h="4406377">
                <a:tc>
                  <a:txBody>
                    <a:bodyPr/>
                    <a:lstStyle/>
                    <a:p>
                      <a:r>
                        <a:rPr kumimoji="1" lang="ja-JP" altLang="en-US" sz="1000" dirty="0" smtClean="0"/>
                        <a:t>　　</a:t>
                      </a:r>
                      <a:r>
                        <a:rPr kumimoji="1" lang="ja-JP" altLang="en-US" sz="800" dirty="0" smtClean="0"/>
                        <a:t>行政機関等及び地方公共団体等は、特定個人情報等の適正な取扱いのために、次に掲げる物理的安全管理措置を講じなければならない。</a:t>
                      </a:r>
                      <a:endParaRPr kumimoji="1" lang="en-US" altLang="ja-JP" sz="800" dirty="0" smtClean="0"/>
                    </a:p>
                    <a:p>
                      <a:endParaRPr kumimoji="1" lang="en-US" altLang="ja-JP" sz="800" dirty="0" smtClean="0"/>
                    </a:p>
                    <a:p>
                      <a:r>
                        <a:rPr kumimoji="1" lang="en-US" altLang="ja-JP" sz="800" b="1" baseline="0" dirty="0" smtClean="0"/>
                        <a:t>a    </a:t>
                      </a:r>
                      <a:r>
                        <a:rPr kumimoji="1" lang="ja-JP" altLang="en-US" sz="800" b="1" baseline="0" dirty="0" smtClean="0"/>
                        <a:t>特定個人情報等を取り扱う区域の管理</a:t>
                      </a:r>
                      <a:endParaRPr kumimoji="1" lang="en-US" altLang="ja-JP" sz="800" baseline="0" dirty="0" smtClean="0"/>
                    </a:p>
                    <a:p>
                      <a:r>
                        <a:rPr kumimoji="1" lang="ja-JP" altLang="en-US" sz="800" baseline="0" dirty="0" smtClean="0"/>
                        <a:t>　　</a:t>
                      </a:r>
                      <a:r>
                        <a:rPr kumimoji="1" lang="ja-JP" altLang="en-US" sz="800" dirty="0" smtClean="0"/>
                        <a:t>特定個人情報ファイルを取り扱う情報システム（サーバ等）を管理する区域（以下「管理区域」という。）を明確にし、物理的な安全管理措置を講ずる。管理区域において、入退室管理及び管理区域</a:t>
                      </a:r>
                      <a:endParaRPr kumimoji="1" lang="en-US" altLang="ja-JP" sz="800" dirty="0" smtClean="0"/>
                    </a:p>
                    <a:p>
                      <a:r>
                        <a:rPr kumimoji="1" lang="ja-JP" altLang="en-US" sz="800" dirty="0" smtClean="0"/>
                        <a:t>　へ持ち込む機器等の制限等の措置を講ずる。</a:t>
                      </a:r>
                    </a:p>
                    <a:p>
                      <a:r>
                        <a:rPr kumimoji="1" lang="ja-JP" altLang="en-US" sz="800" dirty="0" smtClean="0"/>
                        <a:t>　   また、特定個人情報等を取り扱う事務を実施する区域（以下「取扱区域」という。）について、事務取扱担当者等以外の者が特定個人情報等を容易に閲覧等できないよう留意する必要がある。</a:t>
                      </a:r>
                      <a:endParaRPr kumimoji="1" lang="en-US" altLang="ja-JP" sz="800" dirty="0" smtClean="0"/>
                    </a:p>
                    <a:p>
                      <a:endParaRPr kumimoji="1" lang="en-US" altLang="ja-JP" sz="800" dirty="0" smtClean="0"/>
                    </a:p>
                    <a:p>
                      <a:r>
                        <a:rPr kumimoji="1" lang="ja-JP" altLang="en-US" sz="800" dirty="0" smtClean="0"/>
                        <a:t>　　行政機関等は、管理区域のうち、基幹的なサーバ等の機器を設置する室等（以下「情報システム室等」という。）を区分して管理する場合には、情報システム室等について、次の①及び②に掲げる</a:t>
                      </a:r>
                      <a:endParaRPr kumimoji="1" lang="en-US" altLang="ja-JP" sz="800" dirty="0" smtClean="0"/>
                    </a:p>
                    <a:p>
                      <a:r>
                        <a:rPr kumimoji="1" lang="ja-JP" altLang="en-US" sz="800" dirty="0" smtClean="0"/>
                        <a:t>　措置を講ずる。地方公共団体等は、次の①及び②に掲げる項目を参考に、適切な措置を講ずる。</a:t>
                      </a:r>
                      <a:endParaRPr kumimoji="1" lang="en-US" altLang="ja-JP" sz="800" dirty="0" smtClean="0"/>
                    </a:p>
                    <a:p>
                      <a:endParaRPr kumimoji="1" lang="ja-JP" altLang="en-US" sz="800" dirty="0" smtClean="0"/>
                    </a:p>
                    <a:p>
                      <a:r>
                        <a:rPr kumimoji="1" lang="ja-JP" altLang="en-US" sz="800" dirty="0" smtClean="0"/>
                        <a:t>   　 </a:t>
                      </a:r>
                      <a:r>
                        <a:rPr kumimoji="1" lang="ja-JP" altLang="en-US" sz="800" b="1" dirty="0" smtClean="0"/>
                        <a:t>①　入退室管理</a:t>
                      </a:r>
                      <a:endParaRPr kumimoji="1" lang="en-US" altLang="ja-JP" sz="800" b="1" dirty="0" smtClean="0"/>
                    </a:p>
                    <a:p>
                      <a:r>
                        <a:rPr kumimoji="1" lang="ja-JP" altLang="en-US" sz="800" b="1" dirty="0" smtClean="0"/>
                        <a:t>　　　　</a:t>
                      </a:r>
                      <a:r>
                        <a:rPr kumimoji="1" lang="ja-JP" altLang="en-US" sz="800" dirty="0" smtClean="0"/>
                        <a:t>・　情報システム室等に入室する権限を有する者を定めるとともに、用件の確認、入退室の記録、部外者についての識別化、部外者が入室する場合の職員の立会い等の措置を講ずる。また、</a:t>
                      </a:r>
                      <a:endParaRPr kumimoji="1" lang="en-US" altLang="ja-JP" sz="800" dirty="0" smtClean="0"/>
                    </a:p>
                    <a:p>
                      <a:r>
                        <a:rPr kumimoji="1" lang="ja-JP" altLang="en-US" sz="800" dirty="0" smtClean="0"/>
                        <a:t>　　　　　情報システム室等に特定個人情報等を記録する媒体を保管するための施設を設けている場合においても、必要があると認めるときは、同様の措置を講ずる。</a:t>
                      </a:r>
                      <a:endParaRPr kumimoji="1" lang="en-US" altLang="ja-JP" sz="800" dirty="0" smtClean="0"/>
                    </a:p>
                    <a:p>
                      <a:r>
                        <a:rPr kumimoji="1" lang="ja-JP" altLang="en-US" sz="800" dirty="0" smtClean="0"/>
                        <a:t>　　　　・　必要があると認めるときは、情報システム室等の出入口の特定化による入退室の管理の容易化、所在表示の制限等の措置を講ずる。</a:t>
                      </a:r>
                      <a:endParaRPr kumimoji="1" lang="en-US" altLang="ja-JP" sz="800" dirty="0" smtClean="0"/>
                    </a:p>
                    <a:p>
                      <a:r>
                        <a:rPr kumimoji="1" lang="ja-JP" altLang="en-US" sz="800" dirty="0" smtClean="0"/>
                        <a:t>　　　　・　必要があると認めるときは、入室に係る認証機能を設定し、及びパスワード等の管理に関する定めの整備（その定期又は随時の見直しを含む。）、パスワード等の読取防止等を行うために必</a:t>
                      </a:r>
                      <a:endParaRPr kumimoji="1" lang="en-US" altLang="ja-JP" sz="800" dirty="0" smtClean="0"/>
                    </a:p>
                    <a:p>
                      <a:r>
                        <a:rPr kumimoji="1" lang="ja-JP" altLang="en-US" sz="800" dirty="0" smtClean="0"/>
                        <a:t>　　　　　要な措置を講ずる。</a:t>
                      </a:r>
                      <a:endParaRPr kumimoji="1" lang="en-US" altLang="ja-JP" sz="800" dirty="0" smtClean="0"/>
                    </a:p>
                    <a:p>
                      <a:r>
                        <a:rPr kumimoji="1" lang="ja-JP" altLang="en-US" sz="800" dirty="0" smtClean="0"/>
                        <a:t>　　 </a:t>
                      </a:r>
                      <a:r>
                        <a:rPr kumimoji="1" lang="ja-JP" altLang="en-US" sz="800" b="1" dirty="0" smtClean="0"/>
                        <a:t>②　情報システム室等の管理</a:t>
                      </a:r>
                      <a:endParaRPr kumimoji="1" lang="en-US" altLang="ja-JP" sz="800" b="1" dirty="0" smtClean="0"/>
                    </a:p>
                    <a:p>
                      <a:r>
                        <a:rPr kumimoji="1" lang="ja-JP" altLang="en-US" sz="800" b="1" dirty="0" smtClean="0"/>
                        <a:t>　　　　</a:t>
                      </a:r>
                      <a:r>
                        <a:rPr kumimoji="1" lang="ja-JP" altLang="en-US" sz="800" dirty="0" smtClean="0"/>
                        <a:t> ・　外部からの不正な侵入に備え、施錠装置、警報装置、監視設備の設置等の措置を講ずる。</a:t>
                      </a:r>
                      <a:endParaRPr kumimoji="1" lang="en-US" altLang="ja-JP" sz="800" dirty="0" smtClean="0"/>
                    </a:p>
                    <a:p>
                      <a:endParaRPr kumimoji="1" lang="en-US" altLang="ja-JP" sz="800" dirty="0" smtClean="0"/>
                    </a:p>
                    <a:p>
                      <a:r>
                        <a:rPr kumimoji="1" lang="en-US" altLang="ja-JP" sz="800" b="1" dirty="0" smtClean="0"/>
                        <a:t>b</a:t>
                      </a:r>
                      <a:r>
                        <a:rPr kumimoji="1" lang="ja-JP" altLang="en-US" sz="800" b="1" dirty="0" smtClean="0"/>
                        <a:t>　機器及び電子媒体等の盗難等の防止</a:t>
                      </a:r>
                      <a:endParaRPr kumimoji="1" lang="en-US" altLang="ja-JP" sz="800" b="1" dirty="0" smtClean="0"/>
                    </a:p>
                    <a:p>
                      <a:r>
                        <a:rPr kumimoji="1" lang="ja-JP" altLang="en-US" sz="800" dirty="0" smtClean="0"/>
                        <a:t>　　管理区域及び取扱区域における特定個人情報等を取り扱う機器、電子媒体及び書類等の盗難又は紛失等を防止するために、物理的な安全管理措置を講ずる。また、電子媒体及び書類等の庁</a:t>
                      </a:r>
                      <a:endParaRPr kumimoji="1" lang="en-US" altLang="ja-JP" sz="800" dirty="0" smtClean="0"/>
                    </a:p>
                    <a:p>
                      <a:r>
                        <a:rPr kumimoji="1" lang="ja-JP" altLang="en-US" sz="800" dirty="0" smtClean="0"/>
                        <a:t>　舎内の移動等において、紛失・盗難等に留意する。</a:t>
                      </a:r>
                      <a:endParaRPr kumimoji="1" lang="en-US" altLang="ja-JP" sz="800" dirty="0" smtClean="0"/>
                    </a:p>
                    <a:p>
                      <a:endParaRPr kumimoji="1" lang="en-US" altLang="ja-JP" sz="800" dirty="0" smtClean="0"/>
                    </a:p>
                    <a:p>
                      <a:r>
                        <a:rPr kumimoji="1" lang="en-US" altLang="ja-JP" sz="800" b="1" dirty="0" smtClean="0"/>
                        <a:t>c</a:t>
                      </a:r>
                      <a:r>
                        <a:rPr kumimoji="1" lang="ja-JP" altLang="en-US" sz="800" b="1" dirty="0" smtClean="0"/>
                        <a:t>　電子媒体等の取扱いにおける漏えい等の防止</a:t>
                      </a:r>
                      <a:endParaRPr kumimoji="1" lang="en-US" altLang="ja-JP" sz="800" b="1" dirty="0" smtClean="0"/>
                    </a:p>
                    <a:p>
                      <a:r>
                        <a:rPr kumimoji="1" lang="ja-JP" altLang="en-US" sz="800" b="0" dirty="0" smtClean="0"/>
                        <a:t>　　</a:t>
                      </a:r>
                      <a:r>
                        <a:rPr kumimoji="1" lang="ja-JP" altLang="en-US" sz="800" dirty="0" smtClean="0"/>
                        <a:t>許可された電子媒体又は機器等以外のものについて使用の制限等の必要な措置を講ずる。また、記録機能を有する機器の情報システム端末等への接続の制限等の必要な措置を講ずる。</a:t>
                      </a:r>
                      <a:endParaRPr kumimoji="1" lang="en-US" altLang="ja-JP" sz="800" dirty="0" smtClean="0"/>
                    </a:p>
                    <a:p>
                      <a:r>
                        <a:rPr kumimoji="1" lang="ja-JP" altLang="en-US" sz="800" dirty="0" smtClean="0"/>
                        <a:t>　　取扱規程等の手続に基づき、特定個人情報等が記録された電子媒体又は書類等を持ち運ぶ必要が生じた場合には、容易に個人番号が判明しないよう安全な方策を講ずる。</a:t>
                      </a:r>
                    </a:p>
                    <a:p>
                      <a:r>
                        <a:rPr kumimoji="1" lang="ja-JP" altLang="en-US" sz="800" dirty="0" smtClean="0"/>
                        <a:t>　　「持ち運ぶ」とは、特定個人情報等を管理区域又は取扱区域から外へ移動させること又は当該区域の外から当該区域へ移動させることをいい、庁舎内での移動等であっても、特定個人情報等の紛</a:t>
                      </a:r>
                      <a:endParaRPr kumimoji="1" lang="en-US" altLang="ja-JP" sz="800" dirty="0" smtClean="0"/>
                    </a:p>
                    <a:p>
                      <a:r>
                        <a:rPr kumimoji="1" lang="ja-JP" altLang="en-US" sz="800" dirty="0" smtClean="0"/>
                        <a:t>　失・盗難等に留意する必要がある。</a:t>
                      </a:r>
                      <a:endParaRPr kumimoji="1" lang="en-US" altLang="ja-JP" sz="800" dirty="0" smtClean="0"/>
                    </a:p>
                    <a:p>
                      <a:endParaRPr kumimoji="1" lang="en-US" altLang="ja-JP" sz="800" dirty="0" smtClean="0"/>
                    </a:p>
                    <a:p>
                      <a:r>
                        <a:rPr kumimoji="1" lang="en-US" altLang="ja-JP" sz="800" b="1" dirty="0" smtClean="0"/>
                        <a:t>d</a:t>
                      </a:r>
                      <a:r>
                        <a:rPr kumimoji="1" lang="ja-JP" altLang="en-US" sz="800" b="1" dirty="0" smtClean="0"/>
                        <a:t>　個人番号の削除、機器及び電子媒体等の廃棄</a:t>
                      </a:r>
                      <a:endParaRPr kumimoji="1" lang="en-US" altLang="ja-JP" sz="800" b="1" dirty="0" smtClean="0"/>
                    </a:p>
                    <a:p>
                      <a:r>
                        <a:rPr kumimoji="1" lang="ja-JP" altLang="en-US" sz="800" dirty="0" smtClean="0"/>
                        <a:t>　　特定個人情報等が記録された電子媒体及び書類等について、文書管理に関する規程等によって定められている保存期間を経過した場合には、個人番号をできるだけ速やかに復元不可能な手段</a:t>
                      </a:r>
                      <a:endParaRPr kumimoji="1" lang="en-US" altLang="ja-JP" sz="800" dirty="0" smtClean="0"/>
                    </a:p>
                    <a:p>
                      <a:r>
                        <a:rPr kumimoji="1" lang="ja-JP" altLang="en-US" sz="800" dirty="0" smtClean="0"/>
                        <a:t>　で削除又は廃棄する。→ガイドライン第４－３－⑷</a:t>
                      </a:r>
                      <a:r>
                        <a:rPr kumimoji="1" lang="en-US" altLang="ja-JP" sz="800" dirty="0" smtClean="0"/>
                        <a:t>B</a:t>
                      </a:r>
                      <a:r>
                        <a:rPr kumimoji="1" lang="ja-JP" altLang="en-US" sz="800" dirty="0" smtClean="0"/>
                        <a:t>参照</a:t>
                      </a:r>
                      <a:endParaRPr kumimoji="1" lang="en-US" altLang="ja-JP" sz="800" dirty="0" smtClean="0"/>
                    </a:p>
                    <a:p>
                      <a:r>
                        <a:rPr kumimoji="1" lang="ja-JP" altLang="en-US" sz="800" dirty="0" smtClean="0"/>
                        <a:t>　　個人番号若しくは特定個人情報ファイルを削除した場合、又は電子媒体等を廃棄した場合には、削除又は廃棄した記録を保存する。また、これらの作業を委託する場合には、委託先が確実に削</a:t>
                      </a:r>
                      <a:endParaRPr kumimoji="1" lang="en-US" altLang="ja-JP" sz="800" dirty="0" smtClean="0"/>
                    </a:p>
                    <a:p>
                      <a:r>
                        <a:rPr kumimoji="1" lang="ja-JP" altLang="en-US" sz="800" dirty="0" smtClean="0"/>
                        <a:t>　除又は廃棄したことについて、証明書等により確認する。</a:t>
                      </a:r>
                      <a:endParaRPr kumimoji="1" lang="en-US" altLang="ja-JP" sz="800" dirty="0" smtClean="0"/>
                    </a:p>
                  </a:txBody>
                  <a:tcPr/>
                </a:tc>
                <a:extLst>
                  <a:ext uri="{0D108BD9-81ED-4DB2-BD59-A6C34878D82A}">
                    <a16:rowId xmlns:a16="http://schemas.microsoft.com/office/drawing/2014/main" val="1011390969"/>
                  </a:ext>
                </a:extLst>
              </a:tr>
            </a:tbl>
          </a:graphicData>
        </a:graphic>
      </p:graphicFrame>
      <p:sp>
        <p:nvSpPr>
          <p:cNvPr id="10" name="角丸四角形 9"/>
          <p:cNvSpPr/>
          <p:nvPr/>
        </p:nvSpPr>
        <p:spPr>
          <a:xfrm>
            <a:off x="374015" y="3993791"/>
            <a:ext cx="526922" cy="432727"/>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事例１</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1" name="角丸四角形 10"/>
          <p:cNvSpPr/>
          <p:nvPr/>
        </p:nvSpPr>
        <p:spPr>
          <a:xfrm>
            <a:off x="380502" y="5178140"/>
            <a:ext cx="526922" cy="705135"/>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a:t>
            </a:r>
            <a:r>
              <a:rPr kumimoji="1" lang="ja-JP" altLang="en-US" sz="800" kern="0" dirty="0">
                <a:solidFill>
                  <a:prstClr val="black"/>
                </a:solidFill>
                <a:latin typeface="+mj-ea"/>
                <a:ea typeface="+mj-ea"/>
              </a:rPr>
              <a:t>３</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2" name="角丸四角形 11"/>
          <p:cNvSpPr/>
          <p:nvPr/>
        </p:nvSpPr>
        <p:spPr>
          <a:xfrm>
            <a:off x="377262" y="4495846"/>
            <a:ext cx="526922" cy="597091"/>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事例４</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3" name="角丸四角形 12"/>
          <p:cNvSpPr/>
          <p:nvPr/>
        </p:nvSpPr>
        <p:spPr>
          <a:xfrm>
            <a:off x="207346" y="792104"/>
            <a:ext cx="9433542"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a:t>
            </a:r>
            <a:r>
              <a:rPr kumimoji="1" lang="ja-JP" altLang="en-US" sz="1600" kern="0" dirty="0" smtClean="0">
                <a:solidFill>
                  <a:prstClr val="black"/>
                </a:solidFill>
                <a:latin typeface="+mj-ea"/>
              </a:rPr>
              <a:t>参考＞</a:t>
            </a:r>
            <a:r>
              <a:rPr kumimoji="1" lang="en-US" altLang="ja-JP" sz="1600" kern="0" dirty="0" smtClean="0">
                <a:solidFill>
                  <a:prstClr val="black"/>
                </a:solidFill>
                <a:latin typeface="+mj-ea"/>
              </a:rPr>
              <a:t>【</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マイナンバーガイドライン（行政機関等・地方公共団体等編）（別添） </a:t>
            </a:r>
            <a:r>
              <a:rPr kumimoji="1" lang="en-US" altLang="ja-JP" sz="1600" dirty="0" smtClean="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4" name="角丸四角形 13"/>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
        <p:nvSpPr>
          <p:cNvPr id="15" name="テキスト ボックス 14"/>
          <p:cNvSpPr txBox="1"/>
          <p:nvPr/>
        </p:nvSpPr>
        <p:spPr bwMode="auto">
          <a:xfrm>
            <a:off x="953310" y="59707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（別添）は、令和４年４月１日以降のガイド</a:t>
            </a:r>
            <a:r>
              <a:rPr kumimoji="1" lang="ja-JP" altLang="en-US" sz="800" dirty="0">
                <a:latin typeface="ＭＳ ゴシック" panose="020B0609070205080204" pitchFamily="49" charset="-128"/>
                <a:ea typeface="ＭＳ ゴシック" panose="020B0609070205080204" pitchFamily="49" charset="-128"/>
              </a:rPr>
              <a:t>ライン</a:t>
            </a:r>
            <a:r>
              <a:rPr kumimoji="1" lang="ja-JP" altLang="en-US" sz="800" dirty="0" smtClean="0">
                <a:latin typeface="ＭＳ ゴシック" panose="020B0609070205080204" pitchFamily="49" charset="-128"/>
                <a:ea typeface="ＭＳ ゴシック" panose="020B0609070205080204" pitchFamily="49" charset="-128"/>
              </a:rPr>
              <a:t>では（別添１）になります。</a:t>
            </a:r>
            <a:endParaRPr kumimoji="1" lang="en-US" altLang="ja-JP" sz="800" dirty="0" smtClean="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また、手法の例示の記載は省略しています。</a:t>
            </a:r>
          </a:p>
        </p:txBody>
      </p:sp>
    </p:spTree>
    <p:extLst>
      <p:ext uri="{BB962C8B-B14F-4D97-AF65-F5344CB8AC3E}">
        <p14:creationId xmlns:p14="http://schemas.microsoft.com/office/powerpoint/2010/main" val="405948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48</a:t>
            </a:r>
          </a:p>
        </p:txBody>
      </p:sp>
      <p:graphicFrame>
        <p:nvGraphicFramePr>
          <p:cNvPr id="10" name="表 9"/>
          <p:cNvGraphicFramePr>
            <a:graphicFrameLocks noGrp="1"/>
          </p:cNvGraphicFramePr>
          <p:nvPr>
            <p:extLst>
              <p:ext uri="{D42A27DB-BD31-4B8C-83A1-F6EECF244321}">
                <p14:modId xmlns:p14="http://schemas.microsoft.com/office/powerpoint/2010/main" val="675069990"/>
              </p:ext>
            </p:extLst>
          </p:nvPr>
        </p:nvGraphicFramePr>
        <p:xfrm>
          <a:off x="953310" y="1365315"/>
          <a:ext cx="8687577" cy="2406401"/>
        </p:xfrm>
        <a:graphic>
          <a:graphicData uri="http://schemas.openxmlformats.org/drawingml/2006/table">
            <a:tbl>
              <a:tblPr firstRow="1" bandRow="1">
                <a:tableStyleId>{5C22544A-7EE6-4342-B048-85BDC9FD1C3A}</a:tableStyleId>
              </a:tblPr>
              <a:tblGrid>
                <a:gridCol w="8687577">
                  <a:extLst>
                    <a:ext uri="{9D8B030D-6E8A-4147-A177-3AD203B41FA5}">
                      <a16:colId xmlns:a16="http://schemas.microsoft.com/office/drawing/2014/main" val="3807971345"/>
                    </a:ext>
                  </a:extLst>
                </a:gridCol>
              </a:tblGrid>
              <a:tr h="285685">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Ｆ　技術的安全管理措置</a:t>
                      </a:r>
                      <a:endParaRPr kumimoji="1" lang="ja-JP" altLang="en-US" sz="1000" dirty="0"/>
                    </a:p>
                  </a:txBody>
                  <a:tcPr/>
                </a:tc>
                <a:extLst>
                  <a:ext uri="{0D108BD9-81ED-4DB2-BD59-A6C34878D82A}">
                    <a16:rowId xmlns:a16="http://schemas.microsoft.com/office/drawing/2014/main" val="2609572059"/>
                  </a:ext>
                </a:extLst>
              </a:tr>
              <a:tr h="2120716">
                <a:tc>
                  <a:txBody>
                    <a:bodyPr/>
                    <a:lstStyle/>
                    <a:p>
                      <a:r>
                        <a:rPr kumimoji="1" lang="ja-JP" altLang="en-US" sz="1000" dirty="0" smtClean="0"/>
                        <a:t>　　</a:t>
                      </a:r>
                      <a:r>
                        <a:rPr kumimoji="1" lang="ja-JP" altLang="en-US" sz="800" dirty="0" smtClean="0"/>
                        <a:t>行政機関等及び地方公共団体等は、特定個人情報等の適正な取扱いのために、次に掲げる技術的安全管理措置を講じなければならない。</a:t>
                      </a:r>
                      <a:endParaRPr kumimoji="1" lang="en-US" altLang="ja-JP" sz="800" dirty="0" smtClean="0"/>
                    </a:p>
                    <a:p>
                      <a:endParaRPr kumimoji="1" lang="en-US" altLang="ja-JP" sz="800" b="1" dirty="0" smtClean="0"/>
                    </a:p>
                    <a:p>
                      <a:r>
                        <a:rPr kumimoji="1" lang="en-US" altLang="ja-JP" sz="800" b="1" dirty="0" smtClean="0"/>
                        <a:t>a</a:t>
                      </a:r>
                      <a:r>
                        <a:rPr kumimoji="1" lang="ja-JP" altLang="en-US" sz="800" b="1" dirty="0" smtClean="0"/>
                        <a:t>　アクセス制御</a:t>
                      </a:r>
                      <a:endParaRPr kumimoji="1" lang="en-US" altLang="ja-JP" sz="800" b="1" dirty="0" smtClean="0"/>
                    </a:p>
                    <a:p>
                      <a:r>
                        <a:rPr kumimoji="1" lang="ja-JP" altLang="en-US" sz="800" dirty="0" smtClean="0"/>
                        <a:t>　　情報システムを使用して個人番号利用事務等を行う場合、事務取扱担当者及び当該事務で取り扱う特定個人情報ファイルの範囲を限定するために、適切なアクセス制御を行う。</a:t>
                      </a:r>
                      <a:endParaRPr kumimoji="1" lang="en-US" altLang="ja-JP" sz="800" dirty="0" smtClean="0"/>
                    </a:p>
                    <a:p>
                      <a:endParaRPr kumimoji="1" lang="en-US" altLang="ja-JP" sz="800" b="1" dirty="0" smtClean="0"/>
                    </a:p>
                    <a:p>
                      <a:r>
                        <a:rPr kumimoji="1" lang="en-US" altLang="ja-JP" sz="800" b="1" dirty="0" smtClean="0"/>
                        <a:t>b</a:t>
                      </a:r>
                      <a:r>
                        <a:rPr kumimoji="1" lang="ja-JP" altLang="en-US" sz="800" b="1" dirty="0" smtClean="0"/>
                        <a:t>　アクセス者の識別と認証</a:t>
                      </a:r>
                      <a:endParaRPr kumimoji="1" lang="en-US" altLang="ja-JP" sz="800" b="1" dirty="0" smtClean="0"/>
                    </a:p>
                    <a:p>
                      <a:r>
                        <a:rPr kumimoji="1" lang="ja-JP" altLang="en-US" sz="800" dirty="0" smtClean="0"/>
                        <a:t>　　特定個人情報等を取り扱う情報システムは、事務取扱担当者が正当なアクセス権を有する者であることを、識別した結果に基づき認証する。</a:t>
                      </a:r>
                      <a:endParaRPr kumimoji="1" lang="en-US" altLang="ja-JP" sz="800" dirty="0" smtClean="0"/>
                    </a:p>
                    <a:p>
                      <a:endParaRPr kumimoji="1" lang="en-US" altLang="ja-JP" sz="800" dirty="0" smtClean="0"/>
                    </a:p>
                    <a:p>
                      <a:r>
                        <a:rPr kumimoji="1" lang="en-US" altLang="ja-JP" sz="800" b="1" dirty="0" smtClean="0"/>
                        <a:t>c</a:t>
                      </a:r>
                      <a:r>
                        <a:rPr kumimoji="1" lang="ja-JP" altLang="en-US" sz="800" b="1" dirty="0" smtClean="0"/>
                        <a:t>　不正アクセス等による被害の防止等</a:t>
                      </a:r>
                      <a:endParaRPr kumimoji="1" lang="en-US" altLang="ja-JP" sz="800" b="1" dirty="0" smtClean="0"/>
                    </a:p>
                    <a:p>
                      <a:r>
                        <a:rPr kumimoji="1" lang="ja-JP" altLang="en-US" sz="800" dirty="0" smtClean="0"/>
                        <a:t>　　情報システムを外部等からの不正アクセス又は不正ソフトウェアから保護する仕組み等を導入し、適切に運用する。また、個人番号利用事務の実施に当たり接続する情報提供ネットワークシステム</a:t>
                      </a:r>
                      <a:endParaRPr kumimoji="1" lang="en-US" altLang="ja-JP" sz="800" dirty="0" smtClean="0"/>
                    </a:p>
                    <a:p>
                      <a:r>
                        <a:rPr kumimoji="1" lang="ja-JP" altLang="en-US" sz="800" dirty="0" smtClean="0"/>
                        <a:t>　等の接続規程等が示す安全管理措置を遵守する。個人番号利用事務において使用する情報システムについて、インターネットから独立する等の高いセキュリティ対策を踏まえたシステム構築や運用</a:t>
                      </a:r>
                      <a:endParaRPr kumimoji="1" lang="en-US" altLang="ja-JP" sz="800" dirty="0" smtClean="0"/>
                    </a:p>
                    <a:p>
                      <a:r>
                        <a:rPr kumimoji="1" lang="ja-JP" altLang="en-US" sz="800" dirty="0" smtClean="0"/>
                        <a:t>　体制整備を行う。</a:t>
                      </a:r>
                      <a:endParaRPr kumimoji="1" lang="en-US" altLang="ja-JP" sz="800" dirty="0" smtClean="0"/>
                    </a:p>
                    <a:p>
                      <a:endParaRPr kumimoji="1" lang="en-US" altLang="ja-JP" sz="800" dirty="0" smtClean="0"/>
                    </a:p>
                    <a:p>
                      <a:r>
                        <a:rPr kumimoji="1" lang="en-US" altLang="ja-JP" sz="800" b="1" dirty="0" smtClean="0"/>
                        <a:t>d</a:t>
                      </a:r>
                      <a:r>
                        <a:rPr kumimoji="1" lang="ja-JP" altLang="en-US" sz="800" b="1" dirty="0" smtClean="0"/>
                        <a:t>　漏えい等の防止</a:t>
                      </a:r>
                      <a:endParaRPr kumimoji="1" lang="en-US" altLang="ja-JP" sz="800" b="1" dirty="0" smtClean="0"/>
                    </a:p>
                    <a:p>
                      <a:r>
                        <a:rPr kumimoji="1" lang="ja-JP" altLang="en-US" sz="800" dirty="0" smtClean="0"/>
                        <a:t>　　特定個人情報等をインターネット等により外部に送信する場合、通信経路における漏えい等を防止するための措置を講ずる。</a:t>
                      </a:r>
                    </a:p>
                    <a:p>
                      <a:r>
                        <a:rPr kumimoji="1" lang="ja-JP" altLang="en-US" sz="800" dirty="0" smtClean="0"/>
                        <a:t>　　特定個人情報ファイルを機器又は電子媒体等に保存する必要がある場合、原則として、暗号化又はパスワードにより秘匿する。</a:t>
                      </a:r>
                      <a:endParaRPr kumimoji="1" lang="en-US" altLang="ja-JP" sz="800" dirty="0" smtClean="0"/>
                    </a:p>
                  </a:txBody>
                  <a:tcPr/>
                </a:tc>
                <a:extLst>
                  <a:ext uri="{0D108BD9-81ED-4DB2-BD59-A6C34878D82A}">
                    <a16:rowId xmlns:a16="http://schemas.microsoft.com/office/drawing/2014/main" val="1011390969"/>
                  </a:ext>
                </a:extLst>
              </a:tr>
            </a:tbl>
          </a:graphicData>
        </a:graphic>
      </p:graphicFrame>
      <p:sp>
        <p:nvSpPr>
          <p:cNvPr id="9" name="角丸四角形 8"/>
          <p:cNvSpPr/>
          <p:nvPr/>
        </p:nvSpPr>
        <p:spPr>
          <a:xfrm>
            <a:off x="417001" y="3302950"/>
            <a:ext cx="526922" cy="389800"/>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事例４</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1" name="角丸四角形 10"/>
          <p:cNvSpPr/>
          <p:nvPr/>
        </p:nvSpPr>
        <p:spPr>
          <a:xfrm>
            <a:off x="429043" y="1982058"/>
            <a:ext cx="526922" cy="320738"/>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smtClean="0">
                <a:solidFill>
                  <a:prstClr val="black"/>
                </a:solidFill>
                <a:latin typeface="+mj-ea"/>
                <a:ea typeface="+mj-ea"/>
              </a:rPr>
              <a:t>事例５</a:t>
            </a:r>
            <a:endParaRPr kumimoji="1" lang="ja-JP" altLang="en-US" sz="800" b="0" i="0" u="none" strike="noStrike" kern="0" cap="none" spc="0" normalizeH="0" baseline="0" noProof="0" dirty="0" smtClean="0">
              <a:ln>
                <a:noFill/>
              </a:ln>
              <a:solidFill>
                <a:prstClr val="black"/>
              </a:solidFill>
              <a:effectLst/>
              <a:uLnTx/>
              <a:uFillTx/>
              <a:latin typeface="+mj-ea"/>
              <a:ea typeface="+mj-ea"/>
            </a:endParaRPr>
          </a:p>
        </p:txBody>
      </p:sp>
      <p:sp>
        <p:nvSpPr>
          <p:cNvPr id="14" name="テキスト ボックス 13"/>
          <p:cNvSpPr txBox="1"/>
          <p:nvPr/>
        </p:nvSpPr>
        <p:spPr bwMode="auto">
          <a:xfrm>
            <a:off x="953310" y="45483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（別添）は、令和４年４月１日以降のガイド</a:t>
            </a:r>
            <a:r>
              <a:rPr kumimoji="1" lang="ja-JP" altLang="en-US" sz="800" dirty="0">
                <a:latin typeface="ＭＳ ゴシック" panose="020B0609070205080204" pitchFamily="49" charset="-128"/>
                <a:ea typeface="ＭＳ ゴシック" panose="020B0609070205080204" pitchFamily="49" charset="-128"/>
              </a:rPr>
              <a:t>ライン</a:t>
            </a:r>
            <a:r>
              <a:rPr kumimoji="1" lang="ja-JP" altLang="en-US" sz="800" dirty="0" smtClean="0">
                <a:latin typeface="ＭＳ ゴシック" panose="020B0609070205080204" pitchFamily="49" charset="-128"/>
                <a:ea typeface="ＭＳ ゴシック" panose="020B0609070205080204" pitchFamily="49" charset="-128"/>
              </a:rPr>
              <a:t>では（別添１）になります。</a:t>
            </a:r>
            <a:endParaRPr kumimoji="1" lang="en-US" altLang="ja-JP" sz="800" dirty="0" smtClean="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また、手法の例示の記載は省略しています。</a:t>
            </a:r>
          </a:p>
        </p:txBody>
      </p:sp>
      <p:graphicFrame>
        <p:nvGraphicFramePr>
          <p:cNvPr id="15" name="表 14"/>
          <p:cNvGraphicFramePr>
            <a:graphicFrameLocks noGrp="1"/>
          </p:cNvGraphicFramePr>
          <p:nvPr>
            <p:extLst>
              <p:ext uri="{D42A27DB-BD31-4B8C-83A1-F6EECF244321}">
                <p14:modId xmlns:p14="http://schemas.microsoft.com/office/powerpoint/2010/main" val="318025783"/>
              </p:ext>
            </p:extLst>
          </p:nvPr>
        </p:nvGraphicFramePr>
        <p:xfrm>
          <a:off x="955636" y="3850039"/>
          <a:ext cx="8687577" cy="709013"/>
        </p:xfrm>
        <a:graphic>
          <a:graphicData uri="http://schemas.openxmlformats.org/drawingml/2006/table">
            <a:tbl>
              <a:tblPr firstRow="1" bandRow="1">
                <a:tableStyleId>{5C22544A-7EE6-4342-B048-85BDC9FD1C3A}</a:tableStyleId>
              </a:tblPr>
              <a:tblGrid>
                <a:gridCol w="8687577">
                  <a:extLst>
                    <a:ext uri="{9D8B030D-6E8A-4147-A177-3AD203B41FA5}">
                      <a16:colId xmlns:a16="http://schemas.microsoft.com/office/drawing/2014/main" val="3807971345"/>
                    </a:ext>
                  </a:extLst>
                </a:gridCol>
              </a:tblGrid>
              <a:tr h="205988">
                <a:tc>
                  <a:txBody>
                    <a:bodyPr/>
                    <a:lstStyle/>
                    <a:p>
                      <a:r>
                        <a:rPr kumimoji="1" lang="ja-JP" altLang="en-US" sz="1000" dirty="0" smtClean="0"/>
                        <a:t>マイナンバーガイドライン（別添）</a:t>
                      </a:r>
                      <a:r>
                        <a:rPr kumimoji="1" lang="en-US" altLang="ja-JP" sz="1000" dirty="0" smtClean="0"/>
                        <a:t>2⃣</a:t>
                      </a:r>
                      <a:r>
                        <a:rPr kumimoji="1" lang="ja-JP" altLang="en-US" sz="1000" dirty="0" smtClean="0"/>
                        <a:t>　Ｇ　外的環境の把握</a:t>
                      </a:r>
                      <a:endParaRPr kumimoji="1" lang="ja-JP" altLang="en-US" sz="1000" dirty="0"/>
                    </a:p>
                  </a:txBody>
                  <a:tcPr/>
                </a:tc>
                <a:extLst>
                  <a:ext uri="{0D108BD9-81ED-4DB2-BD59-A6C34878D82A}">
                    <a16:rowId xmlns:a16="http://schemas.microsoft.com/office/drawing/2014/main" val="2609572059"/>
                  </a:ext>
                </a:extLst>
              </a:tr>
              <a:tr h="465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　　</a:t>
                      </a:r>
                      <a:r>
                        <a:rPr kumimoji="1" lang="ja-JP" altLang="en-US" sz="8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行政機関等及び地方公共団体等が、外国において特定個人情報等を取り扱う場合、当該外国の個人情報の保護に関する制度等を把握した上で、特定個人情報等の安全管理のために必要</a:t>
                      </a:r>
                      <a:endParaRPr kumimoji="1" lang="en-US" altLang="ja-JP" sz="8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baseline="0" dirty="0" smtClean="0">
                          <a:solidFill>
                            <a:schemeClr val="dk1"/>
                          </a:solidFill>
                          <a:latin typeface="ＭＳ Ｐゴシック" panose="020B0600070205080204" pitchFamily="50" charset="-128"/>
                          <a:ea typeface="ＭＳ Ｐゴシック" panose="020B0600070205080204" pitchFamily="50" charset="-128"/>
                          <a:cs typeface="+mn-cs"/>
                        </a:rPr>
                        <a:t>　かつ適切な措置を講じなければならない。 </a:t>
                      </a:r>
                      <a:r>
                        <a:rPr kumimoji="1" lang="ja-JP" altLang="en-US" sz="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p>
                  </a:txBody>
                  <a:tcPr/>
                </a:tc>
                <a:extLst>
                  <a:ext uri="{0D108BD9-81ED-4DB2-BD59-A6C34878D82A}">
                    <a16:rowId xmlns:a16="http://schemas.microsoft.com/office/drawing/2014/main" val="1011390969"/>
                  </a:ext>
                </a:extLst>
              </a:tr>
            </a:tbl>
          </a:graphicData>
        </a:graphic>
      </p:graphicFrame>
      <p:sp>
        <p:nvSpPr>
          <p:cNvPr id="12" name="テキスト ボックス 11"/>
          <p:cNvSpPr txBox="1"/>
          <p:nvPr/>
        </p:nvSpPr>
        <p:spPr bwMode="auto">
          <a:xfrm>
            <a:off x="4088774" y="3771856"/>
            <a:ext cx="3651589" cy="34003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marL="266700" indent="-266700" eaLnBrk="0" hangingPunct="0">
              <a:lnSpc>
                <a:spcPts val="2400"/>
              </a:lnSpc>
              <a:buNone/>
            </a:pPr>
            <a:r>
              <a:rPr kumimoji="1" lang="ja-JP" altLang="en-US" sz="800" dirty="0" smtClean="0">
                <a:latin typeface="ＭＳ ゴシック" panose="020B0609070205080204" pitchFamily="49" charset="-128"/>
                <a:ea typeface="ＭＳ ゴシック" panose="020B0609070205080204" pitchFamily="49" charset="-128"/>
              </a:rPr>
              <a:t>（この項目は令和４年４月１日以降のガイドラインに追加される項目です）</a:t>
            </a:r>
          </a:p>
        </p:txBody>
      </p:sp>
      <p:sp>
        <p:nvSpPr>
          <p:cNvPr id="13" name="角丸四角形 12"/>
          <p:cNvSpPr/>
          <p:nvPr/>
        </p:nvSpPr>
        <p:spPr>
          <a:xfrm>
            <a:off x="207346" y="792104"/>
            <a:ext cx="9433542"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a:t>
            </a:r>
            <a:r>
              <a:rPr kumimoji="1" lang="ja-JP" altLang="en-US" sz="1600" kern="0" dirty="0" smtClean="0">
                <a:solidFill>
                  <a:prstClr val="black"/>
                </a:solidFill>
                <a:latin typeface="+mj-ea"/>
              </a:rPr>
              <a:t>参考＞</a:t>
            </a:r>
            <a:r>
              <a:rPr kumimoji="1" lang="en-US" altLang="ja-JP" sz="1600" kern="0" dirty="0" smtClean="0">
                <a:solidFill>
                  <a:prstClr val="black"/>
                </a:solidFill>
                <a:latin typeface="+mj-ea"/>
              </a:rPr>
              <a:t>【</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マイナンバーガイドライン（行政機関等・地方公共団体等編）（別添） </a:t>
            </a:r>
            <a:r>
              <a:rPr kumimoji="1" lang="en-US" altLang="ja-JP" sz="1600" dirty="0" smtClean="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7" name="角丸四角形 1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a:t>
            </a:r>
            <a:r>
              <a:rPr kumimoji="1" lang="ja-JP" altLang="en-US" b="1" dirty="0">
                <a:solidFill>
                  <a:schemeClr val="tx1"/>
                </a:solidFill>
                <a:latin typeface="ＭＳ ゴシック" panose="020B0609070205080204" pitchFamily="49" charset="-128"/>
                <a:ea typeface="ＭＳ ゴシック" panose="020B0609070205080204" pitchFamily="49" charset="-128"/>
              </a:rPr>
              <a:t>特定個人情報の適正な</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取扱い</a:t>
            </a:r>
            <a:r>
              <a:rPr kumimoji="1" lang="ja-JP" altLang="en-US" b="1" dirty="0">
                <a:solidFill>
                  <a:schemeClr val="tx1"/>
                </a:solidFill>
                <a:latin typeface="ＭＳ ゴシック" panose="020B0609070205080204" pitchFamily="49" charset="-128"/>
                <a:ea typeface="ＭＳ ゴシック" panose="020B0609070205080204" pitchFamily="49" charset="-128"/>
              </a:rPr>
              <a:t>の</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ポイント～</a:t>
            </a:r>
            <a:r>
              <a:rPr kumimoji="1" lang="ja-JP" altLang="en-US" b="1" dirty="0">
                <a:solidFill>
                  <a:schemeClr val="tx1"/>
                </a:solidFill>
                <a:latin typeface="ＭＳ ゴシック" panose="020B0609070205080204" pitchFamily="49" charset="-128"/>
                <a:ea typeface="ＭＳ ゴシック" panose="020B0609070205080204" pitchFamily="49" charset="-128"/>
              </a:rPr>
              <a:t>事例</a:t>
            </a: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から</a:t>
            </a:r>
            <a:r>
              <a:rPr kumimoji="1" lang="ja-JP" altLang="en-US" b="1" dirty="0">
                <a:solidFill>
                  <a:schemeClr val="tx1"/>
                </a:solidFill>
                <a:latin typeface="ＭＳ ゴシック" panose="020B0609070205080204" pitchFamily="49" charset="-128"/>
                <a:ea typeface="ＭＳ ゴシック" panose="020B0609070205080204" pitchFamily="49" charset="-128"/>
              </a:rPr>
              <a:t>学ぶ～</a:t>
            </a:r>
          </a:p>
        </p:txBody>
      </p:sp>
    </p:spTree>
    <p:extLst>
      <p:ext uri="{BB962C8B-B14F-4D97-AF65-F5344CB8AC3E}">
        <p14:creationId xmlns:p14="http://schemas.microsoft.com/office/powerpoint/2010/main" val="35075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1104180" y="2067654"/>
            <a:ext cx="7893169" cy="211615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700"/>
              </a:lnSpc>
              <a:buNone/>
            </a:pPr>
            <a:r>
              <a:rPr kumimoji="1" lang="ja-JP" altLang="en-US" sz="3200" dirty="0" smtClean="0">
                <a:latin typeface="ＭＳ ゴシック" panose="020B0609070205080204" pitchFamily="49" charset="-128"/>
                <a:ea typeface="ＭＳ ゴシック" panose="020B0609070205080204" pitchFamily="49" charset="-128"/>
              </a:rPr>
              <a:t>第１節　　</a:t>
            </a:r>
            <a:endParaRPr kumimoji="1" lang="en-US" altLang="ja-JP" sz="3200" dirty="0" smtClean="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smtClean="0">
                <a:latin typeface="ＭＳ ゴシック" panose="020B0609070205080204" pitchFamily="49" charset="-128"/>
                <a:ea typeface="ＭＳ ゴシック" panose="020B0609070205080204" pitchFamily="49" charset="-128"/>
              </a:rPr>
              <a:t>マイナンバー制度の概要</a:t>
            </a:r>
          </a:p>
        </p:txBody>
      </p:sp>
      <p:pic>
        <p:nvPicPr>
          <p:cNvPr id="6" name="Picture 25"/>
          <p:cNvPicPr>
            <a:picLocks noChangeAspect="1" noChangeArrowheads="1"/>
          </p:cNvPicPr>
          <p:nvPr/>
        </p:nvPicPr>
        <p:blipFill>
          <a:blip r:embed="rId3" cstate="print"/>
          <a:srcRect/>
          <a:stretch>
            <a:fillRect/>
          </a:stretch>
        </p:blipFill>
        <p:spPr bwMode="auto">
          <a:xfrm>
            <a:off x="722426" y="4746388"/>
            <a:ext cx="1088509" cy="1526793"/>
          </a:xfrm>
          <a:prstGeom prst="rect">
            <a:avLst/>
          </a:prstGeom>
          <a:noFill/>
          <a:ln w="9525">
            <a:noFill/>
            <a:miter lim="800000"/>
            <a:headEnd/>
            <a:tailEnd/>
          </a:ln>
        </p:spPr>
      </p:pic>
      <p:sp>
        <p:nvSpPr>
          <p:cNvPr id="3" name="角丸四角形吹き出し 2"/>
          <p:cNvSpPr/>
          <p:nvPr/>
        </p:nvSpPr>
        <p:spPr>
          <a:xfrm>
            <a:off x="2323266" y="5231757"/>
            <a:ext cx="6984636" cy="822516"/>
          </a:xfrm>
          <a:prstGeom prst="wedgeRoundRectCallout">
            <a:avLst>
              <a:gd name="adj1" fmla="val -57985"/>
              <a:gd name="adj2" fmla="val 138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kumimoji="1" lang="ja-JP" altLang="en-US" sz="1600" dirty="0" smtClean="0"/>
              <a:t>第１節では、マイナンバー制度とはどのような制度なのかを学んでいきましょう。</a:t>
            </a:r>
            <a:endParaRPr kumimoji="1" lang="en-US" altLang="ja-JP" sz="1600" dirty="0" smtClean="0"/>
          </a:p>
        </p:txBody>
      </p:sp>
      <p:sp>
        <p:nvSpPr>
          <p:cNvPr id="8" name="角丸四角形 7"/>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endParaRPr kumimoji="1" lang="en-US" altLang="ja-JP" sz="1800" dirty="0" smtClean="0">
              <a:solidFill>
                <a:schemeClr val="tx1"/>
              </a:solidFill>
              <a:latin typeface="+mj-ea"/>
              <a:ea typeface="+mj-ea"/>
            </a:endParaRPr>
          </a:p>
        </p:txBody>
      </p:sp>
    </p:spTree>
    <p:extLst>
      <p:ext uri="{BB962C8B-B14F-4D97-AF65-F5344CB8AC3E}">
        <p14:creationId xmlns:p14="http://schemas.microsoft.com/office/powerpoint/2010/main" val="18827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2118360" y="2956560"/>
            <a:ext cx="642112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smtClean="0">
                <a:latin typeface="ＭＳ ゴシック" panose="020B0609070205080204" pitchFamily="49" charset="-128"/>
                <a:ea typeface="ＭＳ ゴシック" panose="020B0609070205080204" pitchFamily="49" charset="-128"/>
              </a:rPr>
              <a:t>第２章　　保護責任者研修</a:t>
            </a:r>
          </a:p>
        </p:txBody>
      </p:sp>
      <p:sp>
        <p:nvSpPr>
          <p:cNvPr id="4"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49</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763" y="4499786"/>
            <a:ext cx="996342" cy="1397426"/>
          </a:xfrm>
          <a:prstGeom prst="rect">
            <a:avLst/>
          </a:prstGeom>
        </p:spPr>
      </p:pic>
    </p:spTree>
    <p:extLst>
      <p:ext uri="{BB962C8B-B14F-4D97-AF65-F5344CB8AC3E}">
        <p14:creationId xmlns:p14="http://schemas.microsoft.com/office/powerpoint/2010/main" val="2538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8857" y="2504822"/>
            <a:ext cx="9321719" cy="107721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t>特定</a:t>
            </a:r>
            <a:r>
              <a:rPr kumimoji="1" lang="ja-JP" altLang="en-US" sz="1600" dirty="0"/>
              <a:t>個人情報の保護のために必要な安全管理措置を講ずるための組織体制の整備として</a:t>
            </a:r>
            <a:r>
              <a:rPr kumimoji="1" lang="ja-JP" altLang="en-US" sz="1600" dirty="0" smtClean="0"/>
              <a:t>、課室等に各１名設置（地方公共団体等においては相当する者）され、部署内の特定個人情報の保護について責任を負う。</a:t>
            </a:r>
            <a:endParaRPr kumimoji="1" lang="en-US" altLang="ja-JP" sz="1600" dirty="0" smtClean="0"/>
          </a:p>
          <a:p>
            <a:pPr indent="265113"/>
            <a:r>
              <a:rPr kumimoji="1" lang="ja-JP" altLang="en-US" sz="1600" dirty="0" smtClean="0"/>
              <a:t>（マイナンバーガイドライン（</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行政</a:t>
            </a:r>
            <a:r>
              <a:rPr kumimoji="1" lang="ja-JP" altLang="en-US" sz="1600" dirty="0">
                <a:solidFill>
                  <a:prstClr val="black"/>
                </a:solidFill>
                <a:latin typeface="ＭＳ ゴシック" panose="020B0609070205080204" pitchFamily="49" charset="-128"/>
                <a:ea typeface="ＭＳ ゴシック" panose="020B0609070205080204" pitchFamily="49" charset="-128"/>
              </a:rPr>
              <a:t>機関等・地方公共団体等編</a:t>
            </a:r>
            <a:r>
              <a:rPr kumimoji="1" lang="ja-JP" altLang="en-US" sz="1600" dirty="0" smtClean="0">
                <a:solidFill>
                  <a:prstClr val="black"/>
                </a:solidFill>
                <a:latin typeface="ＭＳ ゴシック" panose="020B0609070205080204" pitchFamily="49" charset="-128"/>
                <a:ea typeface="ＭＳ ゴシック" panose="020B0609070205080204" pitchFamily="49" charset="-128"/>
              </a:rPr>
              <a:t>）</a:t>
            </a:r>
            <a:r>
              <a:rPr kumimoji="1" lang="ja-JP" altLang="en-US" sz="1600" dirty="0" smtClean="0"/>
              <a:t>別添</a:t>
            </a:r>
            <a:r>
              <a:rPr kumimoji="1" lang="ja-JP" altLang="en-US" sz="1600" dirty="0"/>
              <a:t>２</a:t>
            </a:r>
            <a:r>
              <a:rPr kumimoji="1" lang="en-US" altLang="ja-JP" sz="1600" dirty="0" smtClean="0"/>
              <a:t>Ca</a:t>
            </a:r>
            <a:r>
              <a:rPr kumimoji="1" lang="ja-JP" altLang="en-US" sz="1600" dirty="0" smtClean="0"/>
              <a:t>）</a:t>
            </a:r>
            <a:endParaRPr kumimoji="1" lang="ja-JP" altLang="en-US" sz="1600" dirty="0"/>
          </a:p>
        </p:txBody>
      </p:sp>
      <p:pic>
        <p:nvPicPr>
          <p:cNvPr id="15" name="Picture 4"/>
          <p:cNvPicPr>
            <a:picLocks noChangeAspect="1" noChangeArrowheads="1"/>
          </p:cNvPicPr>
          <p:nvPr/>
        </p:nvPicPr>
        <p:blipFill>
          <a:blip r:embed="rId3" cstate="print"/>
          <a:srcRect/>
          <a:stretch>
            <a:fillRect/>
          </a:stretch>
        </p:blipFill>
        <p:spPr bwMode="auto">
          <a:xfrm>
            <a:off x="8295547" y="3253532"/>
            <a:ext cx="770059" cy="1080120"/>
          </a:xfrm>
          <a:prstGeom prst="rect">
            <a:avLst/>
          </a:prstGeom>
          <a:noFill/>
          <a:ln w="9525">
            <a:noFill/>
            <a:miter lim="800000"/>
            <a:headEnd/>
            <a:tailEnd/>
          </a:ln>
        </p:spPr>
      </p:pic>
      <p:sp>
        <p:nvSpPr>
          <p:cNvPr id="13" name="角丸四角形 12"/>
          <p:cNvSpPr/>
          <p:nvPr/>
        </p:nvSpPr>
        <p:spPr>
          <a:xfrm>
            <a:off x="258858" y="306006"/>
            <a:ext cx="3145823"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１－１　保護責任者の役割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sp>
        <p:nvSpPr>
          <p:cNvPr id="11" name="四角形吹き出し 10"/>
          <p:cNvSpPr/>
          <p:nvPr/>
        </p:nvSpPr>
        <p:spPr>
          <a:xfrm>
            <a:off x="269018" y="1347546"/>
            <a:ext cx="7536975" cy="612000"/>
          </a:xfrm>
          <a:prstGeom prst="wedgeRectCallout">
            <a:avLst>
              <a:gd name="adj1" fmla="val 62216"/>
              <a:gd name="adj2" fmla="val 684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保護責任者は、部署内の特定個人情報の保護に関する責任者です。</a:t>
            </a: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50</a:t>
            </a:r>
          </a:p>
        </p:txBody>
      </p:sp>
      <p:sp>
        <p:nvSpPr>
          <p:cNvPr id="9" name="角丸四角形 8"/>
          <p:cNvSpPr/>
          <p:nvPr/>
        </p:nvSpPr>
        <p:spPr>
          <a:xfrm>
            <a:off x="400525" y="2167590"/>
            <a:ext cx="1631476" cy="337231"/>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algn="ctr"/>
            <a:r>
              <a:rPr kumimoji="1" lang="ja-JP" altLang="en-US" sz="1600"/>
              <a:t>保護責任者とは</a:t>
            </a:r>
            <a:endParaRPr kumimoji="1" lang="en-US" altLang="ja-JP" sz="1600" dirty="0"/>
          </a:p>
        </p:txBody>
      </p:sp>
      <p:sp>
        <p:nvSpPr>
          <p:cNvPr id="12" name="テキスト ボックス 11"/>
          <p:cNvSpPr txBox="1"/>
          <p:nvPr/>
        </p:nvSpPr>
        <p:spPr>
          <a:xfrm>
            <a:off x="258858" y="4057043"/>
            <a:ext cx="9370160"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t>事務取扱担当者</a:t>
            </a:r>
            <a:r>
              <a:rPr kumimoji="1" lang="ja-JP" altLang="en-US" sz="1600" dirty="0"/>
              <a:t>の監督（</a:t>
            </a:r>
            <a:r>
              <a:rPr kumimoji="1" lang="ja-JP" altLang="en-US" sz="1600" dirty="0" smtClean="0"/>
              <a:t>ガイドライン別添</a:t>
            </a:r>
            <a:r>
              <a:rPr kumimoji="1" lang="ja-JP" altLang="en-US" sz="1600" dirty="0"/>
              <a:t>２</a:t>
            </a:r>
            <a:r>
              <a:rPr kumimoji="1" lang="en-US" altLang="ja-JP" sz="1600" dirty="0" smtClean="0"/>
              <a:t>Da</a:t>
            </a:r>
            <a:r>
              <a:rPr kumimoji="1" lang="ja-JP" altLang="en-US" sz="1600" dirty="0"/>
              <a:t>）</a:t>
            </a:r>
            <a:endParaRPr kumimoji="1" lang="en-US" altLang="ja-JP" sz="1600" dirty="0" smtClean="0"/>
          </a:p>
          <a:p>
            <a:pPr marL="271463" indent="-1588"/>
            <a:r>
              <a:rPr kumimoji="1" lang="ja-JP" altLang="en-US" sz="1600" dirty="0" smtClean="0"/>
              <a:t>特定</a:t>
            </a:r>
            <a:r>
              <a:rPr kumimoji="1" lang="ja-JP" altLang="en-US" sz="1600" dirty="0"/>
              <a:t>個人情報等が取扱規程等に基づき適正に取り扱われるよう、事務取扱担当者に対して必要かつ適切な監督を行う</a:t>
            </a:r>
            <a:r>
              <a:rPr kumimoji="1" lang="ja-JP" altLang="en-US" sz="1600" dirty="0" smtClean="0"/>
              <a:t>。　</a:t>
            </a:r>
            <a:r>
              <a:rPr kumimoji="1" lang="en-US" altLang="ja-JP" sz="1600" dirty="0" smtClean="0">
                <a:solidFill>
                  <a:srgbClr val="FF0000"/>
                </a:solidFill>
              </a:rPr>
              <a:t>※</a:t>
            </a:r>
            <a:r>
              <a:rPr kumimoji="1" lang="ja-JP" altLang="en-US" sz="1600" dirty="0" smtClean="0">
                <a:solidFill>
                  <a:srgbClr val="FF0000"/>
                </a:solidFill>
              </a:rPr>
              <a:t>「第１章　事務取扱担当</a:t>
            </a:r>
            <a:r>
              <a:rPr kumimoji="1" lang="ja-JP" altLang="en-US" sz="1600" dirty="0">
                <a:solidFill>
                  <a:srgbClr val="FF0000"/>
                </a:solidFill>
              </a:rPr>
              <a:t>者</a:t>
            </a:r>
            <a:r>
              <a:rPr kumimoji="1" lang="ja-JP" altLang="en-US" sz="1600" dirty="0" smtClean="0">
                <a:solidFill>
                  <a:srgbClr val="FF0000"/>
                </a:solidFill>
              </a:rPr>
              <a:t>研修」の理解は必要です</a:t>
            </a:r>
            <a:endParaRPr kumimoji="1" lang="en-US" altLang="ja-JP" sz="1600" dirty="0">
              <a:solidFill>
                <a:srgbClr val="FF0000"/>
              </a:solidFill>
            </a:endParaRPr>
          </a:p>
          <a:p>
            <a:pPr marL="285750" indent="-285750">
              <a:buFont typeface="Arial" panose="020B0604020202020204" pitchFamily="34" charset="0"/>
              <a:buChar char="•"/>
            </a:pPr>
            <a:r>
              <a:rPr kumimoji="1" lang="ja-JP" altLang="en-US" sz="1600" dirty="0" smtClean="0"/>
              <a:t>事務取扱担当者等</a:t>
            </a:r>
            <a:r>
              <a:rPr kumimoji="1" lang="ja-JP" altLang="en-US" sz="1600" dirty="0"/>
              <a:t>の教育（</a:t>
            </a:r>
            <a:r>
              <a:rPr kumimoji="1" lang="ja-JP" altLang="en-US" sz="1600" dirty="0" smtClean="0"/>
              <a:t>ガイドライン別添</a:t>
            </a:r>
            <a:r>
              <a:rPr kumimoji="1" lang="ja-JP" altLang="en-US" sz="1600" dirty="0"/>
              <a:t>２</a:t>
            </a:r>
            <a:r>
              <a:rPr kumimoji="1" lang="en-US" altLang="ja-JP" sz="1600" dirty="0" smtClean="0"/>
              <a:t>Db</a:t>
            </a:r>
            <a:r>
              <a:rPr kumimoji="1" lang="ja-JP" altLang="en-US" sz="1600" dirty="0"/>
              <a:t>）</a:t>
            </a:r>
            <a:endParaRPr kumimoji="1" lang="en-US" altLang="ja-JP" sz="1600" dirty="0" smtClean="0"/>
          </a:p>
          <a:p>
            <a:pPr marL="450850" indent="-180975"/>
            <a:r>
              <a:rPr kumimoji="1" lang="ja-JP" altLang="en-US" sz="1600" dirty="0" smtClean="0"/>
              <a:t>①事務取扱</a:t>
            </a:r>
            <a:r>
              <a:rPr kumimoji="1" lang="ja-JP" altLang="en-US" sz="1600" dirty="0"/>
              <a:t>担当者に、特定個人情報等の適正な取扱いについて理解を深め</a:t>
            </a:r>
            <a:r>
              <a:rPr kumimoji="1" lang="ja-JP" altLang="en-US" sz="1600" dirty="0" smtClean="0"/>
              <a:t>、その保護</a:t>
            </a:r>
            <a:r>
              <a:rPr kumimoji="1" lang="ja-JP" altLang="en-US" sz="1600" dirty="0"/>
              <a:t>に関する意識の高揚を図るための啓発その他必要な教育研修を行う。</a:t>
            </a:r>
          </a:p>
          <a:p>
            <a:pPr marL="450850" indent="-165100"/>
            <a:r>
              <a:rPr kumimoji="1" lang="ja-JP" altLang="en-US" sz="1600" dirty="0" smtClean="0"/>
              <a:t>②特定</a:t>
            </a:r>
            <a:r>
              <a:rPr kumimoji="1" lang="ja-JP" altLang="en-US" sz="1600" dirty="0"/>
              <a:t>個人情報等を取り扱う情報システムの管理に関する事務に従事する職員</a:t>
            </a:r>
            <a:r>
              <a:rPr kumimoji="1" lang="ja-JP" altLang="en-US" sz="1600" dirty="0" smtClean="0"/>
              <a:t>に、</a:t>
            </a:r>
            <a:r>
              <a:rPr kumimoji="1" lang="ja-JP" altLang="en-US" sz="1600" dirty="0"/>
              <a:t>特定個人情報等の適切な管理の</a:t>
            </a:r>
            <a:r>
              <a:rPr kumimoji="1" lang="ja-JP" altLang="en-US" sz="1600" dirty="0" smtClean="0"/>
              <a:t>ため、</a:t>
            </a:r>
            <a:r>
              <a:rPr kumimoji="1" lang="ja-JP" altLang="en-US" sz="1600" dirty="0"/>
              <a:t>情報システムの</a:t>
            </a:r>
            <a:r>
              <a:rPr kumimoji="1" lang="ja-JP" altLang="en-US" sz="1600" dirty="0" smtClean="0"/>
              <a:t>管理・運用</a:t>
            </a:r>
            <a:r>
              <a:rPr kumimoji="1" lang="ja-JP" altLang="en-US" sz="1600" dirty="0"/>
              <a:t>及びセキュリティ対策に関して必要な教育研修を行う</a:t>
            </a:r>
            <a:r>
              <a:rPr kumimoji="1" lang="ja-JP" altLang="en-US" sz="1600" dirty="0" smtClean="0"/>
              <a:t>。</a:t>
            </a:r>
            <a:endParaRPr kumimoji="1" lang="en-US" altLang="ja-JP" sz="1600" dirty="0" smtClean="0"/>
          </a:p>
          <a:p>
            <a:pPr marL="450850" indent="-165100"/>
            <a:r>
              <a:rPr kumimoji="1" lang="ja-JP" altLang="en-US" sz="1600" dirty="0" smtClean="0"/>
              <a:t>③特定個人情報ファイルを取り扱う事務に従事する者に対して、特定個人情報の適正な取扱いを確保するために必要なサイバーセキュリティの確保に関する事項その他の事項に関する研修を行う。</a:t>
            </a:r>
            <a:endParaRPr kumimoji="1" lang="ja-JP" altLang="en-US" sz="1600" dirty="0"/>
          </a:p>
        </p:txBody>
      </p:sp>
      <p:sp>
        <p:nvSpPr>
          <p:cNvPr id="14" name="角丸四角形 13"/>
          <p:cNvSpPr/>
          <p:nvPr/>
        </p:nvSpPr>
        <p:spPr>
          <a:xfrm>
            <a:off x="400524" y="3735549"/>
            <a:ext cx="1961676" cy="337213"/>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algn="ctr"/>
            <a:r>
              <a:rPr kumimoji="1" lang="ja-JP" altLang="en-US" sz="1600" dirty="0"/>
              <a:t>保護責任者の</a:t>
            </a:r>
            <a:r>
              <a:rPr kumimoji="1" lang="ja-JP" altLang="en-US" sz="1600" dirty="0" smtClean="0"/>
              <a:t>役割</a:t>
            </a:r>
            <a:endParaRPr kumimoji="1" lang="en-US" altLang="ja-JP" sz="1600" dirty="0"/>
          </a:p>
        </p:txBody>
      </p:sp>
      <p:sp>
        <p:nvSpPr>
          <p:cNvPr id="2" name="正方形/長方形 1"/>
          <p:cNvSpPr/>
          <p:nvPr/>
        </p:nvSpPr>
        <p:spPr>
          <a:xfrm>
            <a:off x="6435524" y="3284131"/>
            <a:ext cx="144000" cy="2345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15112" y="4096287"/>
            <a:ext cx="144000" cy="2345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23459" y="4837068"/>
            <a:ext cx="144000" cy="2345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896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3087457"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１－２　事務取扱担当者の監督（１）</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6" y="1003040"/>
            <a:ext cx="900000" cy="126383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882" y="2256884"/>
            <a:ext cx="1105682" cy="1968739"/>
          </a:xfrm>
          <a:prstGeom prst="rect">
            <a:avLst/>
          </a:prstGeom>
        </p:spPr>
      </p:pic>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9699" y="2308248"/>
            <a:ext cx="1938428" cy="1717832"/>
          </a:xfrm>
          <a:prstGeom prst="rect">
            <a:avLst/>
          </a:prstGeom>
          <a:effectLst>
            <a:glow rad="101600">
              <a:schemeClr val="accent1">
                <a:satMod val="175000"/>
                <a:alpha val="40000"/>
              </a:schemeClr>
            </a:glow>
          </a:effectLst>
        </p:spPr>
      </p:pic>
      <p:grpSp>
        <p:nvGrpSpPr>
          <p:cNvPr id="58" name="グループ化 57"/>
          <p:cNvGrpSpPr/>
          <p:nvPr/>
        </p:nvGrpSpPr>
        <p:grpSpPr>
          <a:xfrm>
            <a:off x="656974" y="4096787"/>
            <a:ext cx="955233" cy="889630"/>
            <a:chOff x="6088253" y="2120578"/>
            <a:chExt cx="2000786" cy="1945402"/>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8253" y="2228868"/>
              <a:ext cx="1853700" cy="1837112"/>
            </a:xfrm>
            <a:prstGeom prst="rect">
              <a:avLst/>
            </a:prstGeom>
          </p:spPr>
        </p:pic>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8483" y="2120578"/>
              <a:ext cx="1710556" cy="1762512"/>
            </a:xfrm>
            <a:prstGeom prst="rect">
              <a:avLst/>
            </a:prstGeom>
          </p:spPr>
        </p:pic>
      </p:grpSp>
      <p:grpSp>
        <p:nvGrpSpPr>
          <p:cNvPr id="112" name="グループ化 111"/>
          <p:cNvGrpSpPr/>
          <p:nvPr/>
        </p:nvGrpSpPr>
        <p:grpSpPr>
          <a:xfrm>
            <a:off x="5755246" y="4777731"/>
            <a:ext cx="2219730" cy="1620381"/>
            <a:chOff x="7126132" y="4710326"/>
            <a:chExt cx="2219730" cy="1620381"/>
          </a:xfrm>
        </p:grpSpPr>
        <p:grpSp>
          <p:nvGrpSpPr>
            <p:cNvPr id="56" name="グループ化 55"/>
            <p:cNvGrpSpPr/>
            <p:nvPr/>
          </p:nvGrpSpPr>
          <p:grpSpPr>
            <a:xfrm>
              <a:off x="8185899" y="4710326"/>
              <a:ext cx="1159963" cy="1563006"/>
              <a:chOff x="6696867" y="1124019"/>
              <a:chExt cx="1529720" cy="2061239"/>
            </a:xfrm>
          </p:grpSpPr>
          <p:pic>
            <p:nvPicPr>
              <p:cNvPr id="43" name="図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6867" y="1124019"/>
                <a:ext cx="1452551" cy="2061239"/>
              </a:xfrm>
              <a:prstGeom prst="rect">
                <a:avLst/>
              </a:prstGeom>
            </p:spPr>
          </p:pic>
          <p:pic>
            <p:nvPicPr>
              <p:cNvPr id="45" name="図 4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8130" y="1594100"/>
                <a:ext cx="750343" cy="44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0421" y="2330503"/>
                <a:ext cx="784757" cy="558261"/>
              </a:xfrm>
              <a:prstGeom prst="rect">
                <a:avLst/>
              </a:prstGeom>
            </p:spPr>
          </p:pic>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04454" y="1504801"/>
                <a:ext cx="922133" cy="913882"/>
              </a:xfrm>
              <a:prstGeom prst="rect">
                <a:avLst/>
              </a:prstGeom>
            </p:spPr>
          </p:pic>
        </p:grpSp>
        <p:grpSp>
          <p:nvGrpSpPr>
            <p:cNvPr id="9" name="グループ化 8"/>
            <p:cNvGrpSpPr/>
            <p:nvPr/>
          </p:nvGrpSpPr>
          <p:grpSpPr>
            <a:xfrm>
              <a:off x="7126132" y="4832107"/>
              <a:ext cx="1512887" cy="1498600"/>
              <a:chOff x="6276993" y="4772879"/>
              <a:chExt cx="1512887" cy="1498600"/>
            </a:xfrm>
          </p:grpSpPr>
          <p:pic>
            <p:nvPicPr>
              <p:cNvPr id="11" name="Picture 69"/>
              <p:cNvPicPr>
                <a:picLocks noChangeAspect="1" noChangeArrowheads="1"/>
              </p:cNvPicPr>
              <p:nvPr/>
            </p:nvPicPr>
            <p:blipFill>
              <a:blip r:embed="rId12" cstate="print"/>
              <a:srcRect/>
              <a:stretch>
                <a:fillRect/>
              </a:stretch>
            </p:blipFill>
            <p:spPr bwMode="auto">
              <a:xfrm>
                <a:off x="6276993" y="4772879"/>
                <a:ext cx="1512887" cy="1498600"/>
              </a:xfrm>
              <a:prstGeom prst="rect">
                <a:avLst/>
              </a:prstGeom>
              <a:noFill/>
              <a:ln w="9525">
                <a:noFill/>
                <a:miter lim="800000"/>
                <a:headEnd/>
                <a:tailEnd/>
              </a:ln>
            </p:spPr>
          </p:pic>
          <p:pic>
            <p:nvPicPr>
              <p:cNvPr id="52" name="図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18212" y="5243068"/>
                <a:ext cx="358666" cy="562539"/>
              </a:xfrm>
              <a:prstGeom prst="rect">
                <a:avLst/>
              </a:prstGeom>
            </p:spPr>
          </p:pic>
        </p:grpSp>
      </p:grpSp>
      <p:grpSp>
        <p:nvGrpSpPr>
          <p:cNvPr id="61" name="グループ化 60"/>
          <p:cNvGrpSpPr/>
          <p:nvPr/>
        </p:nvGrpSpPr>
        <p:grpSpPr>
          <a:xfrm>
            <a:off x="4577479" y="5388162"/>
            <a:ext cx="1189493" cy="1035849"/>
            <a:chOff x="5072481" y="5418156"/>
            <a:chExt cx="1189493" cy="1035849"/>
          </a:xfrm>
        </p:grpSpPr>
        <p:pic>
          <p:nvPicPr>
            <p:cNvPr id="29" name="図 28" descr="C:\Users\MOFA8179\AppData\Local\Microsoft\Windows\Temporary Internet Files\Content.IE5\6BE37JB9\MC900290936[1].wmf"/>
            <p:cNvPicPr>
              <a:picLocks noChangeAspect="1" noChangeArrowheads="1"/>
            </p:cNvPicPr>
            <p:nvPr/>
          </p:nvPicPr>
          <p:blipFill>
            <a:blip r:embed="rId14" cstate="print"/>
            <a:srcRect/>
            <a:stretch>
              <a:fillRect/>
            </a:stretch>
          </p:blipFill>
          <p:spPr bwMode="auto">
            <a:xfrm>
              <a:off x="5566083" y="5894520"/>
              <a:ext cx="695891" cy="559485"/>
            </a:xfrm>
            <a:prstGeom prst="rect">
              <a:avLst/>
            </a:prstGeom>
            <a:noFill/>
            <a:ln w="9525">
              <a:noFill/>
              <a:miter lim="800000"/>
              <a:headEnd/>
              <a:tailEnd/>
            </a:ln>
          </p:spPr>
        </p:pic>
        <p:pic>
          <p:nvPicPr>
            <p:cNvPr id="53" name="図 52"/>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072481" y="5418156"/>
              <a:ext cx="582955" cy="983886"/>
            </a:xfrm>
            <a:prstGeom prst="rect">
              <a:avLst/>
            </a:prstGeom>
          </p:spPr>
        </p:pic>
      </p:grpSp>
      <p:grpSp>
        <p:nvGrpSpPr>
          <p:cNvPr id="57" name="グループ化 56"/>
          <p:cNvGrpSpPr/>
          <p:nvPr/>
        </p:nvGrpSpPr>
        <p:grpSpPr>
          <a:xfrm>
            <a:off x="7934574" y="4394217"/>
            <a:ext cx="1433173" cy="1015505"/>
            <a:chOff x="5499922" y="5867121"/>
            <a:chExt cx="1433173" cy="1015505"/>
          </a:xfrm>
        </p:grpSpPr>
        <p:pic>
          <p:nvPicPr>
            <p:cNvPr id="54" name="Picture 704" descr="a1-a008"/>
            <p:cNvPicPr>
              <a:picLocks noChangeAspect="1" noChangeArrowheads="1"/>
            </p:cNvPicPr>
            <p:nvPr/>
          </p:nvPicPr>
          <p:blipFill>
            <a:blip r:embed="rId16" cstate="print"/>
            <a:srcRect/>
            <a:stretch>
              <a:fillRect/>
            </a:stretch>
          </p:blipFill>
          <p:spPr bwMode="auto">
            <a:xfrm>
              <a:off x="5499922" y="5867121"/>
              <a:ext cx="1135062" cy="696912"/>
            </a:xfrm>
            <a:prstGeom prst="rect">
              <a:avLst/>
            </a:prstGeom>
            <a:noFill/>
            <a:ln w="9525">
              <a:noFill/>
              <a:miter lim="800000"/>
              <a:headEnd/>
              <a:tailEnd/>
            </a:ln>
          </p:spPr>
        </p:pic>
        <p:pic>
          <p:nvPicPr>
            <p:cNvPr id="27" name="Picture 10" descr="C:\Users\007325\AppData\Local\Temp\MC900434888.PNG"/>
            <p:cNvPicPr>
              <a:picLocks noChangeAspect="1" noChangeArrowheads="1"/>
            </p:cNvPicPr>
            <p:nvPr/>
          </p:nvPicPr>
          <p:blipFill>
            <a:blip r:embed="rId17" cstate="print"/>
            <a:srcRect/>
            <a:stretch>
              <a:fillRect/>
            </a:stretch>
          </p:blipFill>
          <p:spPr bwMode="auto">
            <a:xfrm>
              <a:off x="6126068" y="6064342"/>
              <a:ext cx="807027" cy="818284"/>
            </a:xfrm>
            <a:prstGeom prst="rect">
              <a:avLst/>
            </a:prstGeom>
            <a:noFill/>
            <a:ln w="9525">
              <a:noFill/>
              <a:miter lim="800000"/>
              <a:headEnd/>
              <a:tailEnd/>
            </a:ln>
          </p:spPr>
        </p:pic>
      </p:grpSp>
      <p:grpSp>
        <p:nvGrpSpPr>
          <p:cNvPr id="110" name="グループ化 109"/>
          <p:cNvGrpSpPr/>
          <p:nvPr/>
        </p:nvGrpSpPr>
        <p:grpSpPr>
          <a:xfrm>
            <a:off x="387223" y="2456954"/>
            <a:ext cx="1190523" cy="1259955"/>
            <a:chOff x="387223" y="2456954"/>
            <a:chExt cx="1190523" cy="1259955"/>
          </a:xfrm>
        </p:grpSpPr>
        <p:pic>
          <p:nvPicPr>
            <p:cNvPr id="12" name="Picture 90" descr="ﾎｽﾄ"/>
            <p:cNvPicPr>
              <a:picLocks noChangeAspect="1" noChangeArrowheads="1"/>
            </p:cNvPicPr>
            <p:nvPr/>
          </p:nvPicPr>
          <p:blipFill>
            <a:blip r:embed="rId18" cstate="print"/>
            <a:srcRect/>
            <a:stretch>
              <a:fillRect/>
            </a:stretch>
          </p:blipFill>
          <p:spPr bwMode="auto">
            <a:xfrm>
              <a:off x="387223" y="2456954"/>
              <a:ext cx="1079500" cy="971550"/>
            </a:xfrm>
            <a:prstGeom prst="rect">
              <a:avLst/>
            </a:prstGeom>
            <a:noFill/>
            <a:ln w="9525">
              <a:noFill/>
              <a:miter lim="800000"/>
              <a:headEnd/>
              <a:tailEnd/>
            </a:ln>
          </p:spPr>
        </p:pic>
        <p:pic>
          <p:nvPicPr>
            <p:cNvPr id="55" name="Picture 31"/>
            <p:cNvPicPr>
              <a:picLocks noChangeAspect="1" noChangeArrowheads="1"/>
            </p:cNvPicPr>
            <p:nvPr/>
          </p:nvPicPr>
          <p:blipFill>
            <a:blip r:embed="rId19"/>
            <a:srcRect/>
            <a:stretch>
              <a:fillRect/>
            </a:stretch>
          </p:blipFill>
          <p:spPr bwMode="auto">
            <a:xfrm>
              <a:off x="888771" y="2662809"/>
              <a:ext cx="688975" cy="1054100"/>
            </a:xfrm>
            <a:prstGeom prst="rect">
              <a:avLst/>
            </a:prstGeom>
            <a:noFill/>
            <a:ln w="9525">
              <a:noFill/>
              <a:miter lim="800000"/>
              <a:headEnd/>
              <a:tailEnd/>
            </a:ln>
            <a:effectLst/>
          </p:spPr>
        </p:pic>
      </p:grpSp>
      <p:grpSp>
        <p:nvGrpSpPr>
          <p:cNvPr id="111" name="グループ化 110"/>
          <p:cNvGrpSpPr/>
          <p:nvPr/>
        </p:nvGrpSpPr>
        <p:grpSpPr>
          <a:xfrm>
            <a:off x="1843802" y="4698965"/>
            <a:ext cx="1119362" cy="1556708"/>
            <a:chOff x="316442" y="4669676"/>
            <a:chExt cx="1119362" cy="1556708"/>
          </a:xfrm>
        </p:grpSpPr>
        <p:pic>
          <p:nvPicPr>
            <p:cNvPr id="39" name="図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6442" y="4669676"/>
              <a:ext cx="917969" cy="1556708"/>
            </a:xfrm>
            <a:prstGeom prst="rect">
              <a:avLst/>
            </a:prstGeom>
          </p:spPr>
        </p:pic>
        <p:pic>
          <p:nvPicPr>
            <p:cNvPr id="25" name="Picture 31" descr="j0432622"/>
            <p:cNvPicPr>
              <a:picLocks noChangeAspect="1" noChangeArrowheads="1"/>
            </p:cNvPicPr>
            <p:nvPr/>
          </p:nvPicPr>
          <p:blipFill>
            <a:blip r:embed="rId21" cstate="print"/>
            <a:srcRect/>
            <a:stretch>
              <a:fillRect/>
            </a:stretch>
          </p:blipFill>
          <p:spPr bwMode="auto">
            <a:xfrm>
              <a:off x="842079" y="5400982"/>
              <a:ext cx="593725" cy="587375"/>
            </a:xfrm>
            <a:prstGeom prst="rect">
              <a:avLst/>
            </a:prstGeom>
            <a:noFill/>
            <a:ln w="9525">
              <a:noFill/>
              <a:miter lim="800000"/>
              <a:headEnd/>
              <a:tailEnd/>
            </a:ln>
          </p:spPr>
        </p:pic>
        <p:pic>
          <p:nvPicPr>
            <p:cNvPr id="24" name="Picture 30" descr="j0432621"/>
            <p:cNvPicPr>
              <a:picLocks noChangeAspect="1" noChangeArrowheads="1"/>
            </p:cNvPicPr>
            <p:nvPr/>
          </p:nvPicPr>
          <p:blipFill>
            <a:blip r:embed="rId22" cstate="print"/>
            <a:srcRect/>
            <a:stretch>
              <a:fillRect/>
            </a:stretch>
          </p:blipFill>
          <p:spPr bwMode="auto">
            <a:xfrm>
              <a:off x="360803" y="5567117"/>
              <a:ext cx="566737" cy="574675"/>
            </a:xfrm>
            <a:prstGeom prst="rect">
              <a:avLst/>
            </a:prstGeom>
            <a:noFill/>
            <a:ln w="9525">
              <a:noFill/>
              <a:miter lim="800000"/>
              <a:headEnd/>
              <a:tailEnd/>
            </a:ln>
          </p:spPr>
        </p:pic>
      </p:grpSp>
      <p:grpSp>
        <p:nvGrpSpPr>
          <p:cNvPr id="60" name="グループ化 59"/>
          <p:cNvGrpSpPr/>
          <p:nvPr/>
        </p:nvGrpSpPr>
        <p:grpSpPr>
          <a:xfrm>
            <a:off x="3147785" y="5503521"/>
            <a:ext cx="931338" cy="720081"/>
            <a:chOff x="3132409" y="4670156"/>
            <a:chExt cx="1340572" cy="1055332"/>
          </a:xfrm>
        </p:grpSpPr>
        <p:pic>
          <p:nvPicPr>
            <p:cNvPr id="59" name="図 5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132409" y="4670156"/>
              <a:ext cx="1108099" cy="1055332"/>
            </a:xfrm>
            <a:prstGeom prst="rect">
              <a:avLst/>
            </a:prstGeom>
          </p:spPr>
        </p:pic>
        <p:pic>
          <p:nvPicPr>
            <p:cNvPr id="42" name="図 4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614554" y="4890738"/>
              <a:ext cx="858427" cy="791700"/>
            </a:xfrm>
            <a:prstGeom prst="rect">
              <a:avLst/>
            </a:prstGeom>
          </p:spPr>
        </p:pic>
      </p:grpSp>
      <p:cxnSp>
        <p:nvCxnSpPr>
          <p:cNvPr id="63" name="直線矢印コネクタ 62"/>
          <p:cNvCxnSpPr/>
          <p:nvPr/>
        </p:nvCxnSpPr>
        <p:spPr>
          <a:xfrm flipV="1">
            <a:off x="5153713" y="2906985"/>
            <a:ext cx="2114420" cy="7764"/>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1668785" y="2914749"/>
            <a:ext cx="2071340" cy="61287"/>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1715162" y="3138693"/>
            <a:ext cx="2181867" cy="1118633"/>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a:off x="2752941" y="3371660"/>
            <a:ext cx="1277553" cy="1627407"/>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3838354" y="3428504"/>
            <a:ext cx="311278" cy="1941062"/>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53" idx="0"/>
          </p:cNvCxnSpPr>
          <p:nvPr/>
        </p:nvCxnSpPr>
        <p:spPr>
          <a:xfrm>
            <a:off x="4561863" y="3530104"/>
            <a:ext cx="307094" cy="1858058"/>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943380" y="3134208"/>
            <a:ext cx="2973080" cy="1445750"/>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4797167" y="3306331"/>
            <a:ext cx="1393190" cy="1609016"/>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3758882" y="3896258"/>
            <a:ext cx="1446858" cy="276999"/>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dirty="0" smtClean="0"/>
              <a:t>保護責任者</a:t>
            </a:r>
            <a:endParaRPr kumimoji="1" lang="ja-JP" altLang="en-US" dirty="0"/>
          </a:p>
        </p:txBody>
      </p:sp>
      <p:sp>
        <p:nvSpPr>
          <p:cNvPr id="99" name="テキスト ボックス 98"/>
          <p:cNvSpPr txBox="1"/>
          <p:nvPr/>
        </p:nvSpPr>
        <p:spPr>
          <a:xfrm>
            <a:off x="316442" y="3679630"/>
            <a:ext cx="1422808" cy="307777"/>
          </a:xfrm>
          <a:prstGeom prst="rect">
            <a:avLst/>
          </a:prstGeom>
          <a:noFill/>
          <a:ln>
            <a:noFill/>
          </a:ln>
        </p:spPr>
        <p:txBody>
          <a:bodyPr wrap="square" rtlCol="0">
            <a:spAutoFit/>
          </a:bodyPr>
          <a:lstStyle/>
          <a:p>
            <a:pPr algn="ctr"/>
            <a:r>
              <a:rPr kumimoji="1" lang="ja-JP" altLang="en-US" sz="1400" dirty="0"/>
              <a:t>情報</a:t>
            </a:r>
            <a:r>
              <a:rPr kumimoji="1" lang="ja-JP" altLang="en-US" sz="1400" dirty="0" smtClean="0"/>
              <a:t>システム</a:t>
            </a:r>
            <a:endParaRPr kumimoji="1" lang="ja-JP" altLang="en-US" sz="1400" dirty="0"/>
          </a:p>
        </p:txBody>
      </p:sp>
      <p:sp>
        <p:nvSpPr>
          <p:cNvPr id="103" name="テキスト ボックス 102"/>
          <p:cNvSpPr txBox="1"/>
          <p:nvPr/>
        </p:nvSpPr>
        <p:spPr>
          <a:xfrm>
            <a:off x="1668153" y="6271007"/>
            <a:ext cx="1196306" cy="307777"/>
          </a:xfrm>
          <a:prstGeom prst="rect">
            <a:avLst/>
          </a:prstGeom>
          <a:noFill/>
          <a:ln>
            <a:noFill/>
          </a:ln>
        </p:spPr>
        <p:txBody>
          <a:bodyPr wrap="square" rtlCol="0">
            <a:spAutoFit/>
          </a:bodyPr>
          <a:lstStyle/>
          <a:p>
            <a:pPr algn="ctr"/>
            <a:r>
              <a:rPr kumimoji="1" lang="ja-JP" altLang="en-US" sz="1400" dirty="0" smtClean="0"/>
              <a:t>委託先</a:t>
            </a:r>
            <a:endParaRPr kumimoji="1" lang="ja-JP" altLang="en-US" sz="1400" dirty="0"/>
          </a:p>
        </p:txBody>
      </p:sp>
      <p:sp>
        <p:nvSpPr>
          <p:cNvPr id="104" name="テキスト ボックス 103"/>
          <p:cNvSpPr txBox="1"/>
          <p:nvPr/>
        </p:nvSpPr>
        <p:spPr>
          <a:xfrm>
            <a:off x="214997" y="5035938"/>
            <a:ext cx="1754977" cy="307777"/>
          </a:xfrm>
          <a:prstGeom prst="rect">
            <a:avLst/>
          </a:prstGeom>
          <a:noFill/>
          <a:ln>
            <a:noFill/>
          </a:ln>
        </p:spPr>
        <p:txBody>
          <a:bodyPr wrap="square" rtlCol="0">
            <a:spAutoFit/>
          </a:bodyPr>
          <a:lstStyle/>
          <a:p>
            <a:pPr algn="ctr"/>
            <a:r>
              <a:rPr kumimoji="1" lang="ja-JP" altLang="en-US" sz="1400" dirty="0" smtClean="0"/>
              <a:t>事務マニュアル等</a:t>
            </a:r>
            <a:endParaRPr kumimoji="1" lang="ja-JP" altLang="en-US" sz="1400" dirty="0"/>
          </a:p>
        </p:txBody>
      </p:sp>
      <p:sp>
        <p:nvSpPr>
          <p:cNvPr id="105" name="テキスト ボックス 104"/>
          <p:cNvSpPr txBox="1"/>
          <p:nvPr/>
        </p:nvSpPr>
        <p:spPr>
          <a:xfrm>
            <a:off x="7363458" y="4036086"/>
            <a:ext cx="1950481" cy="307777"/>
          </a:xfrm>
          <a:prstGeom prst="rect">
            <a:avLst/>
          </a:prstGeom>
          <a:noFill/>
          <a:ln>
            <a:noFill/>
          </a:ln>
        </p:spPr>
        <p:txBody>
          <a:bodyPr wrap="square" rtlCol="0">
            <a:spAutoFit/>
          </a:bodyPr>
          <a:lstStyle/>
          <a:p>
            <a:pPr algn="ctr"/>
            <a:r>
              <a:rPr kumimoji="1" lang="ja-JP" altLang="en-US" sz="1400" dirty="0" smtClean="0"/>
              <a:t>取扱区域・管理区域</a:t>
            </a:r>
            <a:endParaRPr kumimoji="1" lang="ja-JP" altLang="en-US" sz="1400" dirty="0"/>
          </a:p>
        </p:txBody>
      </p:sp>
      <p:sp>
        <p:nvSpPr>
          <p:cNvPr id="106" name="テキスト ボックス 105"/>
          <p:cNvSpPr txBox="1"/>
          <p:nvPr/>
        </p:nvSpPr>
        <p:spPr>
          <a:xfrm>
            <a:off x="5908932" y="6326383"/>
            <a:ext cx="1866716" cy="319978"/>
          </a:xfrm>
          <a:prstGeom prst="rect">
            <a:avLst/>
          </a:prstGeom>
          <a:noFill/>
          <a:ln>
            <a:noFill/>
          </a:ln>
        </p:spPr>
        <p:txBody>
          <a:bodyPr wrap="square" rtlCol="0">
            <a:spAutoFit/>
          </a:bodyPr>
          <a:lstStyle/>
          <a:p>
            <a:pPr algn="ctr"/>
            <a:r>
              <a:rPr kumimoji="1" lang="ja-JP" altLang="en-US" sz="1400" dirty="0"/>
              <a:t>書類</a:t>
            </a:r>
            <a:r>
              <a:rPr kumimoji="1" lang="ja-JP" altLang="en-US" sz="1400" dirty="0" smtClean="0"/>
              <a:t>・電子媒体</a:t>
            </a:r>
            <a:endParaRPr kumimoji="1" lang="ja-JP" altLang="en-US" sz="1400" dirty="0"/>
          </a:p>
        </p:txBody>
      </p:sp>
      <p:sp>
        <p:nvSpPr>
          <p:cNvPr id="107" name="テキスト ボックス 106"/>
          <p:cNvSpPr txBox="1"/>
          <p:nvPr/>
        </p:nvSpPr>
        <p:spPr>
          <a:xfrm>
            <a:off x="7774197" y="5384812"/>
            <a:ext cx="1707835" cy="307777"/>
          </a:xfrm>
          <a:prstGeom prst="rect">
            <a:avLst/>
          </a:prstGeom>
          <a:noFill/>
          <a:ln>
            <a:noFill/>
          </a:ln>
        </p:spPr>
        <p:txBody>
          <a:bodyPr wrap="square" rtlCol="0">
            <a:spAutoFit/>
          </a:bodyPr>
          <a:lstStyle/>
          <a:p>
            <a:pPr algn="ctr"/>
            <a:r>
              <a:rPr kumimoji="1" lang="ja-JP" altLang="en-US" sz="1400" dirty="0" smtClean="0"/>
              <a:t>書類</a:t>
            </a:r>
            <a:r>
              <a:rPr kumimoji="1" lang="ja-JP" altLang="en-US" sz="1400" dirty="0"/>
              <a:t>等</a:t>
            </a:r>
            <a:r>
              <a:rPr kumimoji="1" lang="ja-JP" altLang="en-US" sz="1400" dirty="0" smtClean="0"/>
              <a:t>の持ち</a:t>
            </a:r>
            <a:r>
              <a:rPr kumimoji="1" lang="ja-JP" altLang="en-US" sz="1400" dirty="0"/>
              <a:t>運</a:t>
            </a:r>
            <a:r>
              <a:rPr kumimoji="1" lang="ja-JP" altLang="en-US" sz="1400" dirty="0" smtClean="0"/>
              <a:t>び</a:t>
            </a:r>
            <a:endParaRPr kumimoji="1" lang="ja-JP" altLang="en-US" sz="1400" dirty="0"/>
          </a:p>
        </p:txBody>
      </p:sp>
      <p:sp>
        <p:nvSpPr>
          <p:cNvPr id="108" name="テキスト ボックス 107"/>
          <p:cNvSpPr txBox="1"/>
          <p:nvPr/>
        </p:nvSpPr>
        <p:spPr>
          <a:xfrm>
            <a:off x="4709936" y="6338584"/>
            <a:ext cx="693222" cy="307777"/>
          </a:xfrm>
          <a:prstGeom prst="rect">
            <a:avLst/>
          </a:prstGeom>
          <a:noFill/>
          <a:ln>
            <a:noFill/>
          </a:ln>
        </p:spPr>
        <p:txBody>
          <a:bodyPr wrap="square" rtlCol="0">
            <a:spAutoFit/>
          </a:bodyPr>
          <a:lstStyle/>
          <a:p>
            <a:pPr algn="ctr"/>
            <a:r>
              <a:rPr kumimoji="1" lang="ja-JP" altLang="en-US" sz="1400" dirty="0" smtClean="0"/>
              <a:t>廃棄</a:t>
            </a:r>
            <a:endParaRPr kumimoji="1" lang="ja-JP" altLang="en-US" sz="1400" dirty="0"/>
          </a:p>
        </p:txBody>
      </p:sp>
      <p:sp>
        <p:nvSpPr>
          <p:cNvPr id="109" name="テキスト ボックス 108"/>
          <p:cNvSpPr txBox="1"/>
          <p:nvPr/>
        </p:nvSpPr>
        <p:spPr>
          <a:xfrm>
            <a:off x="2994669" y="6255673"/>
            <a:ext cx="1000566" cy="307777"/>
          </a:xfrm>
          <a:prstGeom prst="rect">
            <a:avLst/>
          </a:prstGeom>
          <a:noFill/>
          <a:ln>
            <a:noFill/>
          </a:ln>
        </p:spPr>
        <p:txBody>
          <a:bodyPr wrap="square" rtlCol="0">
            <a:spAutoFit/>
          </a:bodyPr>
          <a:lstStyle/>
          <a:p>
            <a:pPr algn="ctr"/>
            <a:r>
              <a:rPr kumimoji="1" lang="ja-JP" altLang="en-US" sz="1400" dirty="0" smtClean="0"/>
              <a:t>利用端末</a:t>
            </a:r>
            <a:endParaRPr kumimoji="1" lang="ja-JP" altLang="en-US" sz="1400" dirty="0"/>
          </a:p>
        </p:txBody>
      </p:sp>
      <p:sp>
        <p:nvSpPr>
          <p:cNvPr id="62" name="四角形吹き出し 61"/>
          <p:cNvSpPr/>
          <p:nvPr/>
        </p:nvSpPr>
        <p:spPr>
          <a:xfrm>
            <a:off x="258858" y="1376262"/>
            <a:ext cx="7600018" cy="756000"/>
          </a:xfrm>
          <a:prstGeom prst="wedgeRectCallout">
            <a:avLst>
              <a:gd name="adj1" fmla="val 61159"/>
              <a:gd name="adj2" fmla="val 9131"/>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保護責任者は、部署内で特定個人情報が適切に取り扱われるよう</a:t>
            </a:r>
            <a:r>
              <a:rPr kumimoji="1" lang="ja-JP" altLang="en-US" sz="1600" dirty="0" smtClean="0">
                <a:latin typeface="ＭＳ Ｐゴシック" panose="020B0600070205080204" pitchFamily="50" charset="-128"/>
              </a:rPr>
              <a:t>、事務取扱</a:t>
            </a:r>
            <a:r>
              <a:rPr kumimoji="1" lang="ja-JP" altLang="en-US" sz="1600" dirty="0">
                <a:latin typeface="ＭＳ Ｐゴシック" panose="020B0600070205080204" pitchFamily="50" charset="-128"/>
              </a:rPr>
              <a:t>担当者が行う業務を監督します。</a:t>
            </a:r>
          </a:p>
        </p:txBody>
      </p:sp>
      <p:sp>
        <p:nvSpPr>
          <p:cNvPr id="71"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51</a:t>
            </a:r>
          </a:p>
        </p:txBody>
      </p:sp>
    </p:spTree>
    <p:extLst>
      <p:ext uri="{BB962C8B-B14F-4D97-AF65-F5344CB8AC3E}">
        <p14:creationId xmlns:p14="http://schemas.microsoft.com/office/powerpoint/2010/main" val="1296898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69019" y="307204"/>
            <a:ext cx="3096752"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１－２　事務取扱担当者の監督（２）</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93277" y="1072265"/>
            <a:ext cx="850773" cy="1194703"/>
          </a:xfrm>
          <a:prstGeom prst="rect">
            <a:avLst/>
          </a:prstGeom>
        </p:spPr>
      </p:pic>
      <p:sp>
        <p:nvSpPr>
          <p:cNvPr id="3" name="角丸四角形 2"/>
          <p:cNvSpPr/>
          <p:nvPr/>
        </p:nvSpPr>
        <p:spPr>
          <a:xfrm>
            <a:off x="493347" y="2797108"/>
            <a:ext cx="9050703" cy="1421111"/>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smtClean="0">
                <a:solidFill>
                  <a:schemeClr val="tx1"/>
                </a:solidFill>
              </a:rPr>
              <a:t>事務取扱担当者以外に特定個人情報ファイルへのアクセス権を付与していないか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人事異動等の都度、</a:t>
            </a:r>
            <a:r>
              <a:rPr kumimoji="1" lang="ja-JP" altLang="en-US" sz="1400" dirty="0">
                <a:solidFill>
                  <a:schemeClr val="tx1"/>
                </a:solidFill>
              </a:rPr>
              <a:t>アクセス権</a:t>
            </a:r>
            <a:r>
              <a:rPr kumimoji="1" lang="ja-JP" altLang="en-US" sz="1400" dirty="0" smtClean="0">
                <a:solidFill>
                  <a:schemeClr val="tx1"/>
                </a:solidFill>
              </a:rPr>
              <a:t>の追加・削除とその確認を行っているか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情報</a:t>
            </a:r>
            <a:r>
              <a:rPr kumimoji="1" lang="ja-JP" altLang="en-US" sz="1400" dirty="0">
                <a:solidFill>
                  <a:schemeClr val="tx1"/>
                </a:solidFill>
              </a:rPr>
              <a:t>システム</a:t>
            </a:r>
            <a:r>
              <a:rPr kumimoji="1" lang="ja-JP" altLang="en-US" sz="1400" dirty="0" smtClean="0">
                <a:solidFill>
                  <a:schemeClr val="tx1"/>
                </a:solidFill>
              </a:rPr>
              <a:t>の業務外利用が行われていないか確認するために、ログを</a:t>
            </a:r>
            <a:r>
              <a:rPr kumimoji="1" lang="ja-JP" altLang="en-US" sz="1400" dirty="0">
                <a:solidFill>
                  <a:schemeClr val="tx1"/>
                </a:solidFill>
              </a:rPr>
              <a:t>定期的</a:t>
            </a:r>
            <a:r>
              <a:rPr kumimoji="1" lang="ja-JP" altLang="en-US" sz="1400" dirty="0" smtClean="0">
                <a:solidFill>
                  <a:schemeClr val="tx1"/>
                </a:solidFill>
              </a:rPr>
              <a:t>に分析・確認しているか</a:t>
            </a:r>
            <a:endParaRPr kumimoji="1" lang="en-US" altLang="ja-JP" sz="1400" dirty="0">
              <a:solidFill>
                <a:schemeClr val="tx1"/>
              </a:solidFill>
            </a:endParaRPr>
          </a:p>
        </p:txBody>
      </p:sp>
      <p:grpSp>
        <p:nvGrpSpPr>
          <p:cNvPr id="29" name="グループ化 28"/>
          <p:cNvGrpSpPr/>
          <p:nvPr/>
        </p:nvGrpSpPr>
        <p:grpSpPr>
          <a:xfrm>
            <a:off x="8094210" y="2483273"/>
            <a:ext cx="1502482" cy="1021269"/>
            <a:chOff x="365439" y="2368596"/>
            <a:chExt cx="2014692" cy="1348313"/>
          </a:xfrm>
        </p:grpSpPr>
        <p:pic>
          <p:nvPicPr>
            <p:cNvPr id="32" name="Picture 90" descr="ﾎｽﾄ"/>
            <p:cNvPicPr>
              <a:picLocks noChangeAspect="1" noChangeArrowheads="1"/>
            </p:cNvPicPr>
            <p:nvPr/>
          </p:nvPicPr>
          <p:blipFill>
            <a:blip r:embed="rId4" cstate="print"/>
            <a:srcRect/>
            <a:stretch>
              <a:fillRect/>
            </a:stretch>
          </p:blipFill>
          <p:spPr bwMode="auto">
            <a:xfrm>
              <a:off x="365439" y="2583401"/>
              <a:ext cx="1079500" cy="971550"/>
            </a:xfrm>
            <a:prstGeom prst="rect">
              <a:avLst/>
            </a:prstGeom>
            <a:noFill/>
            <a:ln w="9525">
              <a:noFill/>
              <a:miter lim="800000"/>
              <a:headEnd/>
              <a:tailEnd/>
            </a:ln>
          </p:spPr>
        </p:pic>
        <p:pic>
          <p:nvPicPr>
            <p:cNvPr id="34" name="Picture 31"/>
            <p:cNvPicPr>
              <a:picLocks noChangeAspect="1" noChangeArrowheads="1"/>
            </p:cNvPicPr>
            <p:nvPr/>
          </p:nvPicPr>
          <p:blipFill>
            <a:blip r:embed="rId5"/>
            <a:srcRect/>
            <a:stretch>
              <a:fillRect/>
            </a:stretch>
          </p:blipFill>
          <p:spPr bwMode="auto">
            <a:xfrm>
              <a:off x="888771" y="2662809"/>
              <a:ext cx="688975" cy="1054100"/>
            </a:xfrm>
            <a:prstGeom prst="rect">
              <a:avLst/>
            </a:prstGeom>
            <a:noFill/>
            <a:ln w="9525">
              <a:noFill/>
              <a:miter lim="800000"/>
              <a:headEnd/>
              <a:tailEnd/>
            </a:ln>
            <a:effectLst/>
          </p:spPr>
        </p:pic>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153" y="2368596"/>
              <a:ext cx="952978" cy="1234816"/>
            </a:xfrm>
            <a:prstGeom prst="rect">
              <a:avLst/>
            </a:prstGeom>
          </p:spPr>
        </p:pic>
      </p:grpSp>
      <p:sp>
        <p:nvSpPr>
          <p:cNvPr id="19" name="四角形吹き出し 18"/>
          <p:cNvSpPr/>
          <p:nvPr/>
        </p:nvSpPr>
        <p:spPr>
          <a:xfrm>
            <a:off x="269018" y="1519926"/>
            <a:ext cx="7393423" cy="612000"/>
          </a:xfrm>
          <a:prstGeom prst="wedgeRectCallout">
            <a:avLst>
              <a:gd name="adj1" fmla="val 64566"/>
              <a:gd name="adj2" fmla="val 1822"/>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事務取扱担当者の監督</a:t>
            </a:r>
            <a:r>
              <a:rPr kumimoji="1" lang="ja-JP" altLang="en-US" sz="1600" dirty="0" smtClean="0">
                <a:latin typeface="ＭＳ Ｐゴシック" panose="020B0600070205080204" pitchFamily="50" charset="-128"/>
              </a:rPr>
              <a:t>に当たって</a:t>
            </a:r>
            <a:r>
              <a:rPr kumimoji="1" lang="ja-JP" altLang="en-US" sz="1600" dirty="0">
                <a:latin typeface="ＭＳ Ｐゴシック" panose="020B0600070205080204" pitchFamily="50" charset="-128"/>
              </a:rPr>
              <a:t>は、次の事項に留意してください。</a:t>
            </a:r>
          </a:p>
        </p:txBody>
      </p:sp>
      <p:sp>
        <p:nvSpPr>
          <p:cNvPr id="1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52</a:t>
            </a:r>
          </a:p>
        </p:txBody>
      </p:sp>
      <p:sp>
        <p:nvSpPr>
          <p:cNvPr id="20" name="角丸四角形 19"/>
          <p:cNvSpPr/>
          <p:nvPr/>
        </p:nvSpPr>
        <p:spPr>
          <a:xfrm>
            <a:off x="493347" y="2622168"/>
            <a:ext cx="1378996"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smtClean="0"/>
              <a:t>情報システム</a:t>
            </a:r>
            <a:endParaRPr kumimoji="1" lang="ja-JP" altLang="en-US" sz="1400" dirty="0"/>
          </a:p>
        </p:txBody>
      </p:sp>
      <p:sp>
        <p:nvSpPr>
          <p:cNvPr id="22" name="角丸四角形 21"/>
          <p:cNvSpPr/>
          <p:nvPr/>
        </p:nvSpPr>
        <p:spPr>
          <a:xfrm>
            <a:off x="1563984" y="4696805"/>
            <a:ext cx="7973432" cy="1508540"/>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smtClean="0">
                <a:solidFill>
                  <a:schemeClr val="tx1"/>
                </a:solidFill>
              </a:rPr>
              <a:t>事務取扱担当者</a:t>
            </a:r>
            <a:r>
              <a:rPr kumimoji="1" lang="ja-JP" altLang="en-US" sz="1400" dirty="0">
                <a:solidFill>
                  <a:schemeClr val="tx1"/>
                </a:solidFill>
              </a:rPr>
              <a:t>を</a:t>
            </a:r>
            <a:r>
              <a:rPr kumimoji="1" lang="ja-JP" altLang="en-US" sz="1400" dirty="0" smtClean="0">
                <a:solidFill>
                  <a:schemeClr val="tx1"/>
                </a:solidFill>
              </a:rPr>
              <a:t>指定し、役割を明確にしているか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人事異動や臨時職員雇用の都度、事務取扱担当者の指定が行われているか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事務</a:t>
            </a:r>
            <a:r>
              <a:rPr kumimoji="1" lang="ja-JP" altLang="en-US" sz="1400" dirty="0" smtClean="0">
                <a:solidFill>
                  <a:schemeClr val="tx1"/>
                </a:solidFill>
              </a:rPr>
              <a:t>マニュアル</a:t>
            </a:r>
            <a:r>
              <a:rPr kumimoji="1" lang="ja-JP" altLang="en-US" sz="1400" dirty="0">
                <a:solidFill>
                  <a:schemeClr val="tx1"/>
                </a:solidFill>
              </a:rPr>
              <a:t>を</a:t>
            </a:r>
            <a:r>
              <a:rPr kumimoji="1" lang="ja-JP" altLang="en-US" sz="1400" dirty="0" smtClean="0">
                <a:solidFill>
                  <a:schemeClr val="tx1"/>
                </a:solidFill>
              </a:rPr>
              <a:t>適宜見直し、</a:t>
            </a:r>
            <a:r>
              <a:rPr kumimoji="1" lang="ja-JP" altLang="en-US" sz="1400" dirty="0">
                <a:solidFill>
                  <a:schemeClr val="tx1"/>
                </a:solidFill>
              </a:rPr>
              <a:t>必要</a:t>
            </a:r>
            <a:r>
              <a:rPr kumimoji="1" lang="ja-JP" altLang="en-US" sz="1400" dirty="0" smtClean="0">
                <a:solidFill>
                  <a:schemeClr val="tx1"/>
                </a:solidFill>
              </a:rPr>
              <a:t>に応じて改訂等を行っているか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特定個人</a:t>
            </a:r>
            <a:r>
              <a:rPr kumimoji="1" lang="ja-JP" altLang="en-US" sz="1400" dirty="0" smtClean="0">
                <a:solidFill>
                  <a:schemeClr val="tx1"/>
                </a:solidFill>
              </a:rPr>
              <a:t>情報の漏えい等が発生した場合の報告体制を整備し、部署内へ周知しているか</a:t>
            </a:r>
            <a:endParaRPr kumimoji="1" lang="en-US" altLang="ja-JP" sz="1400" dirty="0">
              <a:solidFill>
                <a:schemeClr val="tx1"/>
              </a:solidFill>
            </a:endParaRPr>
          </a:p>
        </p:txBody>
      </p:sp>
      <p:grpSp>
        <p:nvGrpSpPr>
          <p:cNvPr id="23" name="グループ化 22"/>
          <p:cNvGrpSpPr/>
          <p:nvPr/>
        </p:nvGrpSpPr>
        <p:grpSpPr>
          <a:xfrm>
            <a:off x="452307" y="4852181"/>
            <a:ext cx="1151475" cy="1152285"/>
            <a:chOff x="6088253" y="2120578"/>
            <a:chExt cx="2000786" cy="1945402"/>
          </a:xfrm>
        </p:grpSpPr>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8253" y="2228868"/>
              <a:ext cx="1853700" cy="1837112"/>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8483" y="2120578"/>
              <a:ext cx="1710556" cy="1762512"/>
            </a:xfrm>
            <a:prstGeom prst="rect">
              <a:avLst/>
            </a:prstGeom>
          </p:spPr>
        </p:pic>
      </p:grpSp>
      <p:sp>
        <p:nvSpPr>
          <p:cNvPr id="26" name="角丸四角形 25"/>
          <p:cNvSpPr/>
          <p:nvPr/>
        </p:nvSpPr>
        <p:spPr>
          <a:xfrm>
            <a:off x="1557063" y="4502015"/>
            <a:ext cx="1545367"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smtClean="0"/>
              <a:t>事務マニュアル</a:t>
            </a:r>
            <a:r>
              <a:rPr kumimoji="1" lang="ja-JP" altLang="en-US" sz="1400" dirty="0"/>
              <a:t>等</a:t>
            </a:r>
          </a:p>
        </p:txBody>
      </p:sp>
      <p:sp>
        <p:nvSpPr>
          <p:cNvPr id="21" name="テキスト ボックス 20"/>
          <p:cNvSpPr txBox="1"/>
          <p:nvPr/>
        </p:nvSpPr>
        <p:spPr bwMode="auto">
          <a:xfrm>
            <a:off x="9021996" y="3603486"/>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bwMode="auto">
          <a:xfrm>
            <a:off x="9043764" y="5682663"/>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51713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3116640"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１－２　事務取扱担当者の監督（３）</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45" name="角丸四角形 44"/>
          <p:cNvSpPr/>
          <p:nvPr/>
        </p:nvSpPr>
        <p:spPr>
          <a:xfrm>
            <a:off x="1379144" y="3420888"/>
            <a:ext cx="7986652" cy="978703"/>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9512" indent="-285750">
              <a:lnSpc>
                <a:spcPct val="150000"/>
              </a:lnSpc>
              <a:buFont typeface="Wingdings" panose="05000000000000000000" pitchFamily="2" charset="2"/>
              <a:buChar char="p"/>
            </a:pPr>
            <a:r>
              <a:rPr kumimoji="1" lang="ja-JP" altLang="en-US" sz="1400" dirty="0" smtClean="0">
                <a:solidFill>
                  <a:schemeClr val="tx1"/>
                </a:solidFill>
              </a:rPr>
              <a:t>端末の盗難・紛失を防止するために、セキュリティワイヤ等による固定を行っているか</a:t>
            </a:r>
            <a:endParaRPr kumimoji="1" lang="en-US" altLang="ja-JP" sz="1400" dirty="0" smtClean="0">
              <a:solidFill>
                <a:schemeClr val="tx1"/>
              </a:solidFill>
            </a:endParaRPr>
          </a:p>
          <a:p>
            <a:pPr marL="1179512" indent="-285750">
              <a:lnSpc>
                <a:spcPct val="150000"/>
              </a:lnSpc>
              <a:buFont typeface="Wingdings" panose="05000000000000000000" pitchFamily="2" charset="2"/>
              <a:buChar char="p"/>
            </a:pPr>
            <a:r>
              <a:rPr kumimoji="1" lang="ja-JP" altLang="en-US" sz="1400" dirty="0" smtClean="0">
                <a:solidFill>
                  <a:schemeClr val="tx1"/>
                </a:solidFill>
              </a:rPr>
              <a:t>端末を固定できない場合は、退庁時に施錠できるキャビネット</a:t>
            </a:r>
            <a:r>
              <a:rPr kumimoji="1" lang="ja-JP" altLang="en-US" sz="1400" dirty="0">
                <a:solidFill>
                  <a:schemeClr val="tx1"/>
                </a:solidFill>
              </a:rPr>
              <a:t>等</a:t>
            </a:r>
            <a:r>
              <a:rPr kumimoji="1" lang="ja-JP" altLang="en-US" sz="1400" dirty="0" smtClean="0">
                <a:solidFill>
                  <a:schemeClr val="tx1"/>
                </a:solidFill>
              </a:rPr>
              <a:t>に保管しているか</a:t>
            </a:r>
            <a:endParaRPr kumimoji="1" lang="en-US" altLang="ja-JP" sz="1400" dirty="0" smtClean="0">
              <a:solidFill>
                <a:schemeClr val="tx1"/>
              </a:solidFill>
            </a:endParaRPr>
          </a:p>
        </p:txBody>
      </p:sp>
      <p:grpSp>
        <p:nvGrpSpPr>
          <p:cNvPr id="49" name="グループ化 48"/>
          <p:cNvGrpSpPr/>
          <p:nvPr/>
        </p:nvGrpSpPr>
        <p:grpSpPr>
          <a:xfrm>
            <a:off x="934723" y="3617718"/>
            <a:ext cx="1340572" cy="1055332"/>
            <a:chOff x="3132409" y="4670156"/>
            <a:chExt cx="1340572" cy="1055332"/>
          </a:xfrm>
        </p:grpSpPr>
        <p:pic>
          <p:nvPicPr>
            <p:cNvPr id="51" name="図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409" y="4670156"/>
              <a:ext cx="1108099" cy="1055332"/>
            </a:xfrm>
            <a:prstGeom prst="rect">
              <a:avLst/>
            </a:prstGeom>
          </p:spPr>
        </p:pic>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554" y="4890738"/>
              <a:ext cx="858427" cy="791700"/>
            </a:xfrm>
            <a:prstGeom prst="rect">
              <a:avLst/>
            </a:prstGeom>
          </p:spPr>
        </p:pic>
      </p:grpSp>
      <p:sp>
        <p:nvSpPr>
          <p:cNvPr id="18" name="角丸四角形 17"/>
          <p:cNvSpPr/>
          <p:nvPr/>
        </p:nvSpPr>
        <p:spPr>
          <a:xfrm>
            <a:off x="384562" y="4824192"/>
            <a:ext cx="8981234" cy="1553460"/>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smtClean="0">
                <a:solidFill>
                  <a:schemeClr val="tx1"/>
                </a:solidFill>
              </a:rPr>
              <a:t>保存期間を経過した個人番号の記載された書類等は、速やか</a:t>
            </a:r>
            <a:r>
              <a:rPr kumimoji="1" lang="ja-JP" altLang="en-US" sz="1400" dirty="0">
                <a:solidFill>
                  <a:schemeClr val="tx1"/>
                </a:solidFill>
              </a:rPr>
              <a:t>に</a:t>
            </a:r>
            <a:r>
              <a:rPr kumimoji="1" lang="ja-JP" altLang="en-US" sz="1400" dirty="0" smtClean="0">
                <a:solidFill>
                  <a:schemeClr val="tx1"/>
                </a:solidFill>
              </a:rPr>
              <a:t>廃棄しているか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復元</a:t>
            </a:r>
            <a:r>
              <a:rPr kumimoji="1" lang="ja-JP" altLang="en-US" sz="1400" dirty="0">
                <a:solidFill>
                  <a:schemeClr val="tx1"/>
                </a:solidFill>
              </a:rPr>
              <a:t>不可能</a:t>
            </a:r>
            <a:r>
              <a:rPr kumimoji="1" lang="ja-JP" altLang="en-US" sz="1400" dirty="0" smtClean="0">
                <a:solidFill>
                  <a:schemeClr val="tx1"/>
                </a:solidFill>
              </a:rPr>
              <a:t>な方法でデータの削除や書類・電子媒体の廃棄を行っているか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削除・廃棄</a:t>
            </a:r>
            <a:r>
              <a:rPr kumimoji="1" lang="ja-JP" altLang="en-US" sz="1400" dirty="0">
                <a:solidFill>
                  <a:schemeClr val="tx1"/>
                </a:solidFill>
              </a:rPr>
              <a:t>の記録を</a:t>
            </a:r>
            <a:r>
              <a:rPr kumimoji="1" lang="ja-JP" altLang="en-US" sz="1400" dirty="0" smtClean="0">
                <a:solidFill>
                  <a:schemeClr val="tx1"/>
                </a:solidFill>
              </a:rPr>
              <a:t>残しているか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削除・廃棄を委託した場合は、証明書等により廃棄の事実を確認している</a:t>
            </a:r>
            <a:r>
              <a:rPr kumimoji="1" lang="ja-JP" altLang="en-US" sz="1400" dirty="0">
                <a:solidFill>
                  <a:schemeClr val="tx1"/>
                </a:solidFill>
              </a:rPr>
              <a:t>か</a:t>
            </a:r>
            <a:endParaRPr kumimoji="1" lang="en-US" altLang="ja-JP" sz="1400" dirty="0">
              <a:solidFill>
                <a:schemeClr val="tx1"/>
              </a:solidFill>
            </a:endParaRPr>
          </a:p>
        </p:txBody>
      </p:sp>
      <p:grpSp>
        <p:nvGrpSpPr>
          <p:cNvPr id="19" name="グループ化 18"/>
          <p:cNvGrpSpPr/>
          <p:nvPr/>
        </p:nvGrpSpPr>
        <p:grpSpPr>
          <a:xfrm>
            <a:off x="7834788" y="4424760"/>
            <a:ext cx="1199763" cy="1144472"/>
            <a:chOff x="5072481" y="5309534"/>
            <a:chExt cx="1199763" cy="1144472"/>
          </a:xfrm>
        </p:grpSpPr>
        <p:pic>
          <p:nvPicPr>
            <p:cNvPr id="20" name="図 19" descr="C:\Users\MOFA8179\AppData\Local\Microsoft\Windows\Temporary Internet Files\Content.IE5\6BE37JB9\MC900290936[1].wmf"/>
            <p:cNvPicPr>
              <a:picLocks noChangeAspect="1" noChangeArrowheads="1"/>
            </p:cNvPicPr>
            <p:nvPr/>
          </p:nvPicPr>
          <p:blipFill>
            <a:blip r:embed="rId5" cstate="print"/>
            <a:srcRect/>
            <a:stretch>
              <a:fillRect/>
            </a:stretch>
          </p:blipFill>
          <p:spPr bwMode="auto">
            <a:xfrm>
              <a:off x="5566083" y="5886264"/>
              <a:ext cx="706161" cy="567742"/>
            </a:xfrm>
            <a:prstGeom prst="rect">
              <a:avLst/>
            </a:prstGeom>
            <a:noFill/>
            <a:ln w="9525">
              <a:noFill/>
              <a:miter lim="800000"/>
              <a:headEnd/>
              <a:tailEnd/>
            </a:ln>
          </p:spPr>
        </p:pic>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72481" y="5309534"/>
              <a:ext cx="647313" cy="1092507"/>
            </a:xfrm>
            <a:prstGeom prst="rect">
              <a:avLst/>
            </a:prstGeom>
          </p:spPr>
        </p:pic>
      </p:grpSp>
      <p:sp>
        <p:nvSpPr>
          <p:cNvPr id="2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53</a:t>
            </a:r>
          </a:p>
        </p:txBody>
      </p:sp>
      <p:sp>
        <p:nvSpPr>
          <p:cNvPr id="17" name="角丸四角形 16"/>
          <p:cNvSpPr/>
          <p:nvPr/>
        </p:nvSpPr>
        <p:spPr>
          <a:xfrm>
            <a:off x="333391" y="1585505"/>
            <a:ext cx="8453542" cy="1521599"/>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8538" indent="-285750">
              <a:buFont typeface="Arial" panose="020B0604020202020204" pitchFamily="34" charset="0"/>
              <a:buChar char="•"/>
            </a:pPr>
            <a:endParaRPr kumimoji="1" lang="ja-JP" altLang="en-US" sz="1600" dirty="0">
              <a:solidFill>
                <a:schemeClr val="tx1"/>
              </a:solidFill>
            </a:endParaRPr>
          </a:p>
        </p:txBody>
      </p:sp>
      <p:sp>
        <p:nvSpPr>
          <p:cNvPr id="23" name="正方形/長方形 22"/>
          <p:cNvSpPr/>
          <p:nvPr/>
        </p:nvSpPr>
        <p:spPr>
          <a:xfrm>
            <a:off x="-217716" y="1658569"/>
            <a:ext cx="8871857" cy="1384995"/>
          </a:xfrm>
          <a:prstGeom prst="rect">
            <a:avLst/>
          </a:prstGeom>
        </p:spPr>
        <p:txBody>
          <a:bodyPr wrap="square" lIns="0">
            <a:spAutoFit/>
          </a:bodyPr>
          <a:lstStyle/>
          <a:p>
            <a:pPr marL="1055688" indent="-342900">
              <a:lnSpc>
                <a:spcPct val="150000"/>
              </a:lnSpc>
              <a:buFont typeface="Wingdings" panose="05000000000000000000" pitchFamily="2" charset="2"/>
              <a:buChar char="p"/>
            </a:pPr>
            <a:r>
              <a:rPr kumimoji="1" lang="ja-JP" altLang="en-US" sz="1400" dirty="0" smtClean="0"/>
              <a:t>委託先の安全管理措置の状況を確認し、適切に選定しているか</a:t>
            </a:r>
            <a:endParaRPr kumimoji="1" lang="en-US" altLang="ja-JP" sz="1400" dirty="0"/>
          </a:p>
          <a:p>
            <a:pPr marL="1055688" indent="-342900">
              <a:lnSpc>
                <a:spcPct val="150000"/>
              </a:lnSpc>
              <a:buFont typeface="Wingdings" panose="05000000000000000000" pitchFamily="2" charset="2"/>
              <a:buChar char="p"/>
            </a:pPr>
            <a:r>
              <a:rPr kumimoji="1" lang="ja-JP" altLang="en-US" sz="1400" dirty="0"/>
              <a:t>再委託</a:t>
            </a:r>
            <a:r>
              <a:rPr kumimoji="1" lang="ja-JP" altLang="en-US" sz="1400" dirty="0" smtClean="0"/>
              <a:t>を</a:t>
            </a:r>
            <a:r>
              <a:rPr kumimoji="1" lang="ja-JP" altLang="en-US" sz="1400" dirty="0"/>
              <a:t>許諾</a:t>
            </a:r>
            <a:r>
              <a:rPr kumimoji="1" lang="ja-JP" altLang="en-US" sz="1400" dirty="0" smtClean="0"/>
              <a:t>する場合、再委託先の安全管理措置の状況を確認しているか</a:t>
            </a:r>
            <a:endParaRPr kumimoji="1" lang="en-US" altLang="ja-JP" sz="1400" dirty="0"/>
          </a:p>
          <a:p>
            <a:pPr marL="1055688" indent="-342900">
              <a:lnSpc>
                <a:spcPct val="150000"/>
              </a:lnSpc>
              <a:buFont typeface="Wingdings" panose="05000000000000000000" pitchFamily="2" charset="2"/>
              <a:buChar char="p"/>
            </a:pPr>
            <a:r>
              <a:rPr kumimoji="1" lang="ja-JP" altLang="en-US" sz="1400" dirty="0" smtClean="0"/>
              <a:t>委託期間中に委託先から契約</a:t>
            </a:r>
            <a:r>
              <a:rPr kumimoji="1" lang="ja-JP" altLang="en-US" sz="1400" dirty="0"/>
              <a:t>内容の遵守状況について報告を受けているか</a:t>
            </a:r>
            <a:endParaRPr kumimoji="1" lang="en-US" altLang="ja-JP" sz="1400" dirty="0"/>
          </a:p>
          <a:p>
            <a:pPr marL="1055688" indent="-342900">
              <a:lnSpc>
                <a:spcPct val="150000"/>
              </a:lnSpc>
              <a:buFont typeface="Wingdings" panose="05000000000000000000" pitchFamily="2" charset="2"/>
              <a:buChar char="p"/>
            </a:pPr>
            <a:r>
              <a:rPr kumimoji="1" lang="ja-JP" altLang="en-US" sz="1400" dirty="0" smtClean="0"/>
              <a:t>委託先が書類や電子媒体を廃棄する場合、証明書</a:t>
            </a:r>
            <a:r>
              <a:rPr kumimoji="1" lang="ja-JP" altLang="en-US" sz="1400" dirty="0"/>
              <a:t>等に</a:t>
            </a:r>
            <a:r>
              <a:rPr kumimoji="1" lang="ja-JP" altLang="en-US" sz="1400" dirty="0" smtClean="0"/>
              <a:t>より廃棄の事実を確認</a:t>
            </a:r>
            <a:r>
              <a:rPr kumimoji="1" lang="ja-JP" altLang="en-US" sz="1400" dirty="0"/>
              <a:t>しているか</a:t>
            </a:r>
          </a:p>
        </p:txBody>
      </p:sp>
      <p:grpSp>
        <p:nvGrpSpPr>
          <p:cNvPr id="24" name="グループ化 23"/>
          <p:cNvGrpSpPr/>
          <p:nvPr/>
        </p:nvGrpSpPr>
        <p:grpSpPr>
          <a:xfrm>
            <a:off x="8606845" y="1751691"/>
            <a:ext cx="841955" cy="1243160"/>
            <a:chOff x="316442" y="4388006"/>
            <a:chExt cx="1119362" cy="1838378"/>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442" y="4388006"/>
              <a:ext cx="1084066" cy="1838378"/>
            </a:xfrm>
            <a:prstGeom prst="rect">
              <a:avLst/>
            </a:prstGeom>
          </p:spPr>
        </p:pic>
        <p:pic>
          <p:nvPicPr>
            <p:cNvPr id="26" name="Picture 31" descr="j0432622"/>
            <p:cNvPicPr>
              <a:picLocks noChangeAspect="1" noChangeArrowheads="1"/>
            </p:cNvPicPr>
            <p:nvPr/>
          </p:nvPicPr>
          <p:blipFill>
            <a:blip r:embed="rId8" cstate="print"/>
            <a:srcRect/>
            <a:stretch>
              <a:fillRect/>
            </a:stretch>
          </p:blipFill>
          <p:spPr bwMode="auto">
            <a:xfrm>
              <a:off x="842079" y="5400982"/>
              <a:ext cx="593725" cy="587375"/>
            </a:xfrm>
            <a:prstGeom prst="rect">
              <a:avLst/>
            </a:prstGeom>
            <a:noFill/>
            <a:ln w="9525">
              <a:noFill/>
              <a:miter lim="800000"/>
              <a:headEnd/>
              <a:tailEnd/>
            </a:ln>
          </p:spPr>
        </p:pic>
        <p:pic>
          <p:nvPicPr>
            <p:cNvPr id="27" name="Picture 30" descr="j0432621"/>
            <p:cNvPicPr>
              <a:picLocks noChangeAspect="1" noChangeArrowheads="1"/>
            </p:cNvPicPr>
            <p:nvPr/>
          </p:nvPicPr>
          <p:blipFill>
            <a:blip r:embed="rId9" cstate="print"/>
            <a:srcRect/>
            <a:stretch>
              <a:fillRect/>
            </a:stretch>
          </p:blipFill>
          <p:spPr bwMode="auto">
            <a:xfrm>
              <a:off x="360803" y="5567117"/>
              <a:ext cx="566737" cy="574675"/>
            </a:xfrm>
            <a:prstGeom prst="rect">
              <a:avLst/>
            </a:prstGeom>
            <a:noFill/>
            <a:ln w="9525">
              <a:noFill/>
              <a:miter lim="800000"/>
              <a:headEnd/>
              <a:tailEnd/>
            </a:ln>
          </p:spPr>
        </p:pic>
      </p:grpSp>
      <p:sp>
        <p:nvSpPr>
          <p:cNvPr id="28" name="角丸四角形 27"/>
          <p:cNvSpPr/>
          <p:nvPr/>
        </p:nvSpPr>
        <p:spPr>
          <a:xfrm>
            <a:off x="333391" y="1395776"/>
            <a:ext cx="125145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委託先</a:t>
            </a:r>
          </a:p>
        </p:txBody>
      </p:sp>
      <p:sp>
        <p:nvSpPr>
          <p:cNvPr id="29" name="角丸四角形 28"/>
          <p:cNvSpPr/>
          <p:nvPr/>
        </p:nvSpPr>
        <p:spPr>
          <a:xfrm>
            <a:off x="1385561" y="3231089"/>
            <a:ext cx="125145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smtClean="0"/>
              <a:t>利用</a:t>
            </a:r>
            <a:r>
              <a:rPr kumimoji="1" lang="ja-JP" altLang="en-US" sz="1400" dirty="0"/>
              <a:t>端末</a:t>
            </a:r>
          </a:p>
        </p:txBody>
      </p:sp>
      <p:sp>
        <p:nvSpPr>
          <p:cNvPr id="30" name="角丸四角形 29"/>
          <p:cNvSpPr/>
          <p:nvPr/>
        </p:nvSpPr>
        <p:spPr>
          <a:xfrm>
            <a:off x="373676" y="4665316"/>
            <a:ext cx="125145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smtClean="0"/>
              <a:t>廃　棄</a:t>
            </a:r>
            <a:endParaRPr kumimoji="1" lang="ja-JP" altLang="en-US" sz="1400" dirty="0"/>
          </a:p>
        </p:txBody>
      </p:sp>
      <p:sp>
        <p:nvSpPr>
          <p:cNvPr id="31" name="テキスト ボックス 30"/>
          <p:cNvSpPr txBox="1"/>
          <p:nvPr/>
        </p:nvSpPr>
        <p:spPr bwMode="auto">
          <a:xfrm>
            <a:off x="7846336" y="2592490"/>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bwMode="auto">
          <a:xfrm>
            <a:off x="8978452" y="3854549"/>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bwMode="auto">
          <a:xfrm>
            <a:off x="6735996" y="5846634"/>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343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12562" y="3238424"/>
            <a:ext cx="9308958" cy="1290825"/>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smtClean="0">
                <a:solidFill>
                  <a:schemeClr val="tx1"/>
                </a:solidFill>
              </a:rPr>
              <a:t>電子媒体を持ち</a:t>
            </a:r>
            <a:r>
              <a:rPr kumimoji="1" lang="ja-JP" altLang="en-US" sz="1400" dirty="0">
                <a:solidFill>
                  <a:schemeClr val="tx1"/>
                </a:solidFill>
              </a:rPr>
              <a:t>運</a:t>
            </a:r>
            <a:r>
              <a:rPr kumimoji="1" lang="ja-JP" altLang="en-US" sz="1400" dirty="0" smtClean="0">
                <a:solidFill>
                  <a:schemeClr val="tx1"/>
                </a:solidFill>
              </a:rPr>
              <a:t>ぶ場合は、データの暗号化等を行っているか</a:t>
            </a:r>
            <a:endParaRPr kumimoji="1" lang="en-US" altLang="ja-JP" sz="1400" dirty="0"/>
          </a:p>
          <a:p>
            <a:pPr marL="285750" indent="-285750">
              <a:lnSpc>
                <a:spcPct val="150000"/>
              </a:lnSpc>
              <a:buFont typeface="Wingdings" panose="05000000000000000000" pitchFamily="2" charset="2"/>
              <a:buChar char="p"/>
            </a:pPr>
            <a:r>
              <a:rPr kumimoji="1" lang="ja-JP" altLang="en-US" sz="1400" dirty="0" smtClean="0">
                <a:solidFill>
                  <a:schemeClr val="tx1"/>
                </a:solidFill>
              </a:rPr>
              <a:t>書類の場合は、封</a:t>
            </a:r>
            <a:r>
              <a:rPr kumimoji="1" lang="ja-JP" altLang="en-US" sz="1400" dirty="0">
                <a:solidFill>
                  <a:schemeClr val="tx1"/>
                </a:solidFill>
              </a:rPr>
              <a:t>かん</a:t>
            </a:r>
            <a:r>
              <a:rPr kumimoji="1" lang="ja-JP" altLang="en-US" sz="1400" dirty="0" smtClean="0">
                <a:solidFill>
                  <a:schemeClr val="tx1"/>
                </a:solidFill>
              </a:rPr>
              <a:t>、目隠しシールの貼付などで特定個人情報等が容易に見えないようにしているか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庁舎</a:t>
            </a:r>
            <a:r>
              <a:rPr kumimoji="1" lang="ja-JP" altLang="en-US" sz="1400" dirty="0">
                <a:solidFill>
                  <a:schemeClr val="tx1"/>
                </a:solidFill>
              </a:rPr>
              <a:t>内</a:t>
            </a:r>
            <a:r>
              <a:rPr kumimoji="1" lang="ja-JP" altLang="en-US" sz="1400" dirty="0" smtClean="0">
                <a:solidFill>
                  <a:schemeClr val="tx1"/>
                </a:solidFill>
              </a:rPr>
              <a:t>での移動であっても、紛失・盗難等が起こらないよう気をつけているか</a:t>
            </a:r>
            <a:endParaRPr kumimoji="1" lang="en-US" altLang="ja-JP" sz="1400" dirty="0">
              <a:solidFill>
                <a:schemeClr val="tx1"/>
              </a:solidFill>
            </a:endParaRPr>
          </a:p>
        </p:txBody>
      </p:sp>
      <p:sp>
        <p:nvSpPr>
          <p:cNvPr id="13" name="角丸四角形 12"/>
          <p:cNvSpPr/>
          <p:nvPr/>
        </p:nvSpPr>
        <p:spPr>
          <a:xfrm>
            <a:off x="258859" y="306006"/>
            <a:ext cx="3106912"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１－２　事務取扱担当者の監督（４）</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49" name="グループ化 48"/>
          <p:cNvGrpSpPr/>
          <p:nvPr/>
        </p:nvGrpSpPr>
        <p:grpSpPr>
          <a:xfrm>
            <a:off x="8391510" y="3404039"/>
            <a:ext cx="1436841" cy="975746"/>
            <a:chOff x="5499922" y="5867121"/>
            <a:chExt cx="1436841" cy="975746"/>
          </a:xfrm>
        </p:grpSpPr>
        <p:pic>
          <p:nvPicPr>
            <p:cNvPr id="52" name="Picture 704" descr="a1-a008"/>
            <p:cNvPicPr>
              <a:picLocks noChangeAspect="1" noChangeArrowheads="1"/>
            </p:cNvPicPr>
            <p:nvPr/>
          </p:nvPicPr>
          <p:blipFill>
            <a:blip r:embed="rId3" cstate="print"/>
            <a:srcRect/>
            <a:stretch>
              <a:fillRect/>
            </a:stretch>
          </p:blipFill>
          <p:spPr bwMode="auto">
            <a:xfrm>
              <a:off x="5499922" y="5867121"/>
              <a:ext cx="1135062" cy="696912"/>
            </a:xfrm>
            <a:prstGeom prst="rect">
              <a:avLst/>
            </a:prstGeom>
            <a:noFill/>
            <a:ln w="9525">
              <a:noFill/>
              <a:miter lim="800000"/>
              <a:headEnd/>
              <a:tailEnd/>
            </a:ln>
          </p:spPr>
        </p:pic>
        <p:pic>
          <p:nvPicPr>
            <p:cNvPr id="51" name="Picture 10" descr="C:\Users\007325\AppData\Local\Temp\MC900434888.PNG"/>
            <p:cNvPicPr>
              <a:picLocks noChangeAspect="1" noChangeArrowheads="1"/>
            </p:cNvPicPr>
            <p:nvPr/>
          </p:nvPicPr>
          <p:blipFill>
            <a:blip r:embed="rId4" cstate="print"/>
            <a:srcRect/>
            <a:stretch>
              <a:fillRect/>
            </a:stretch>
          </p:blipFill>
          <p:spPr bwMode="auto">
            <a:xfrm>
              <a:off x="6129736" y="6024583"/>
              <a:ext cx="807027" cy="818284"/>
            </a:xfrm>
            <a:prstGeom prst="rect">
              <a:avLst/>
            </a:prstGeom>
            <a:noFill/>
            <a:ln w="9525">
              <a:noFill/>
              <a:miter lim="800000"/>
              <a:headEnd/>
              <a:tailEnd/>
            </a:ln>
          </p:spPr>
        </p:pic>
      </p:grpSp>
      <p:sp>
        <p:nvSpPr>
          <p:cNvPr id="19" name="角丸四角形 18"/>
          <p:cNvSpPr/>
          <p:nvPr/>
        </p:nvSpPr>
        <p:spPr>
          <a:xfrm>
            <a:off x="1618658" y="5032280"/>
            <a:ext cx="8002862" cy="1511002"/>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smtClean="0">
                <a:solidFill>
                  <a:schemeClr val="tx1"/>
                </a:solidFill>
              </a:rPr>
              <a:t>窓口等では、第三者</a:t>
            </a:r>
            <a:r>
              <a:rPr kumimoji="1" lang="ja-JP" altLang="en-US" sz="1400" dirty="0">
                <a:solidFill>
                  <a:schemeClr val="tx1"/>
                </a:solidFill>
              </a:rPr>
              <a:t>からの閲覧を防止</a:t>
            </a:r>
            <a:r>
              <a:rPr kumimoji="1" lang="ja-JP" altLang="en-US" sz="1400" dirty="0" smtClean="0">
                <a:solidFill>
                  <a:schemeClr val="tx1"/>
                </a:solidFill>
              </a:rPr>
              <a:t>する措置がとられているか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事務取扱担当者以外の職員が容易に閲覧できる状況になっていないか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誤</a:t>
            </a:r>
            <a:r>
              <a:rPr kumimoji="1" lang="ja-JP" altLang="en-US" sz="1400" dirty="0">
                <a:solidFill>
                  <a:schemeClr val="tx1"/>
                </a:solidFill>
              </a:rPr>
              <a:t>廃棄</a:t>
            </a:r>
            <a:r>
              <a:rPr kumimoji="1" lang="ja-JP" altLang="en-US" sz="1400" dirty="0" smtClean="0">
                <a:solidFill>
                  <a:schemeClr val="tx1"/>
                </a:solidFill>
              </a:rPr>
              <a:t>が起こらないよう保存書類と廃棄書類を分けて保管するようにしているか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管理</a:t>
            </a:r>
            <a:r>
              <a:rPr kumimoji="1" lang="ja-JP" altLang="en-US" sz="1400" dirty="0" smtClean="0">
                <a:solidFill>
                  <a:schemeClr val="tx1"/>
                </a:solidFill>
              </a:rPr>
              <a:t>区域は、入退室の記録、部外者が入る場合の立会い・監視設備の設置等が行われているか</a:t>
            </a:r>
            <a:endParaRPr kumimoji="1" lang="en-US" altLang="ja-JP" sz="1400" dirty="0">
              <a:solidFill>
                <a:schemeClr val="tx1"/>
              </a:solidFill>
            </a:endParaRPr>
          </a:p>
        </p:txBody>
      </p:sp>
      <p:sp>
        <p:nvSpPr>
          <p:cNvPr id="21" name="角丸四角形 20"/>
          <p:cNvSpPr/>
          <p:nvPr/>
        </p:nvSpPr>
        <p:spPr>
          <a:xfrm>
            <a:off x="1716633" y="1512438"/>
            <a:ext cx="7904887" cy="1304671"/>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smtClean="0">
                <a:solidFill>
                  <a:schemeClr val="tx1"/>
                </a:solidFill>
              </a:rPr>
              <a:t>許可</a:t>
            </a:r>
            <a:r>
              <a:rPr kumimoji="1" lang="ja-JP" altLang="en-US" sz="1400" dirty="0">
                <a:solidFill>
                  <a:schemeClr val="tx1"/>
                </a:solidFill>
              </a:rPr>
              <a:t>した電子媒体以外の使用や端末への接続を制限している</a:t>
            </a:r>
            <a:r>
              <a:rPr kumimoji="1" lang="ja-JP" altLang="en-US" sz="1400" dirty="0" smtClean="0">
                <a:solidFill>
                  <a:schemeClr val="tx1"/>
                </a:solidFill>
              </a:rPr>
              <a:t>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電子</a:t>
            </a:r>
            <a:r>
              <a:rPr kumimoji="1" lang="ja-JP" altLang="en-US" sz="1400" dirty="0">
                <a:solidFill>
                  <a:schemeClr val="tx1"/>
                </a:solidFill>
              </a:rPr>
              <a:t>媒体</a:t>
            </a:r>
            <a:r>
              <a:rPr kumimoji="1" lang="ja-JP" altLang="en-US" sz="1400" dirty="0" smtClean="0">
                <a:solidFill>
                  <a:schemeClr val="tx1"/>
                </a:solidFill>
              </a:rPr>
              <a:t>を施錠できるキャビネットや書庫等に保管</a:t>
            </a:r>
            <a:r>
              <a:rPr kumimoji="1" lang="ja-JP" altLang="en-US" sz="1400" dirty="0">
                <a:solidFill>
                  <a:schemeClr val="tx1"/>
                </a:solidFill>
              </a:rPr>
              <a:t>している</a:t>
            </a:r>
            <a:r>
              <a:rPr kumimoji="1" lang="ja-JP" altLang="en-US" sz="1400" dirty="0" smtClean="0">
                <a:solidFill>
                  <a:schemeClr val="tx1"/>
                </a:solidFill>
              </a:rPr>
              <a:t>か</a:t>
            </a:r>
            <a:endParaRPr kumimoji="1" lang="en-US" altLang="ja-JP" sz="1400" dirty="0" smtClean="0">
              <a:solidFill>
                <a:schemeClr val="tx1"/>
              </a:solidFill>
            </a:endParaRPr>
          </a:p>
          <a:p>
            <a:pPr marL="285750" indent="-285750">
              <a:lnSpc>
                <a:spcPct val="150000"/>
              </a:lnSpc>
              <a:buFont typeface="Wingdings" panose="05000000000000000000" pitchFamily="2" charset="2"/>
              <a:buChar char="p"/>
            </a:pPr>
            <a:r>
              <a:rPr kumimoji="1" lang="ja-JP" altLang="en-US" sz="1400" dirty="0" smtClean="0">
                <a:solidFill>
                  <a:schemeClr val="tx1"/>
                </a:solidFill>
              </a:rPr>
              <a:t>書類・電子媒体を持ち</a:t>
            </a:r>
            <a:r>
              <a:rPr kumimoji="1" lang="ja-JP" altLang="en-US" sz="1400" dirty="0">
                <a:solidFill>
                  <a:schemeClr val="tx1"/>
                </a:solidFill>
              </a:rPr>
              <a:t>運</a:t>
            </a:r>
            <a:r>
              <a:rPr kumimoji="1" lang="ja-JP" altLang="en-US" sz="1400" dirty="0" smtClean="0">
                <a:solidFill>
                  <a:schemeClr val="tx1"/>
                </a:solidFill>
              </a:rPr>
              <a:t>ぶ場合には、記録を残しているか</a:t>
            </a:r>
            <a:endParaRPr kumimoji="1" lang="en-US" altLang="ja-JP" sz="1400" dirty="0">
              <a:solidFill>
                <a:schemeClr val="tx1"/>
              </a:solidFill>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59" y="5105397"/>
            <a:ext cx="1358737" cy="1204111"/>
          </a:xfrm>
          <a:prstGeom prst="rect">
            <a:avLst/>
          </a:prstGeom>
        </p:spPr>
      </p:pic>
      <p:sp>
        <p:nvSpPr>
          <p:cNvPr id="3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54</a:t>
            </a:r>
          </a:p>
        </p:txBody>
      </p:sp>
      <p:grpSp>
        <p:nvGrpSpPr>
          <p:cNvPr id="33" name="グループ化 32"/>
          <p:cNvGrpSpPr/>
          <p:nvPr/>
        </p:nvGrpSpPr>
        <p:grpSpPr>
          <a:xfrm>
            <a:off x="211692" y="1733362"/>
            <a:ext cx="1493279" cy="1035537"/>
            <a:chOff x="7126132" y="4710326"/>
            <a:chExt cx="2219730" cy="1620381"/>
          </a:xfrm>
        </p:grpSpPr>
        <p:grpSp>
          <p:nvGrpSpPr>
            <p:cNvPr id="34" name="グループ化 33"/>
            <p:cNvGrpSpPr/>
            <p:nvPr/>
          </p:nvGrpSpPr>
          <p:grpSpPr>
            <a:xfrm>
              <a:off x="8185899" y="4710326"/>
              <a:ext cx="1159963" cy="1563006"/>
              <a:chOff x="6696867" y="1124019"/>
              <a:chExt cx="1529720" cy="2061239"/>
            </a:xfrm>
          </p:grpSpPr>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6867" y="1124019"/>
                <a:ext cx="1452551" cy="2061239"/>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8130" y="1594100"/>
                <a:ext cx="750343" cy="44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0421" y="2330503"/>
                <a:ext cx="784757" cy="558261"/>
              </a:xfrm>
              <a:prstGeom prst="rect">
                <a:avLst/>
              </a:prstGeom>
            </p:spPr>
          </p:pic>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4454" y="1504801"/>
                <a:ext cx="922133" cy="913882"/>
              </a:xfrm>
              <a:prstGeom prst="rect">
                <a:avLst/>
              </a:prstGeom>
            </p:spPr>
          </p:pic>
        </p:grpSp>
        <p:grpSp>
          <p:nvGrpSpPr>
            <p:cNvPr id="35" name="グループ化 34"/>
            <p:cNvGrpSpPr/>
            <p:nvPr/>
          </p:nvGrpSpPr>
          <p:grpSpPr>
            <a:xfrm>
              <a:off x="7126132" y="4832107"/>
              <a:ext cx="1512887" cy="1498600"/>
              <a:chOff x="6276993" y="4772879"/>
              <a:chExt cx="1512887" cy="1498600"/>
            </a:xfrm>
          </p:grpSpPr>
          <p:pic>
            <p:nvPicPr>
              <p:cNvPr id="36" name="Picture 69"/>
              <p:cNvPicPr>
                <a:picLocks noChangeAspect="1" noChangeArrowheads="1"/>
              </p:cNvPicPr>
              <p:nvPr/>
            </p:nvPicPr>
            <p:blipFill>
              <a:blip r:embed="rId10" cstate="print"/>
              <a:srcRect/>
              <a:stretch>
                <a:fillRect/>
              </a:stretch>
            </p:blipFill>
            <p:spPr bwMode="auto">
              <a:xfrm>
                <a:off x="6276993" y="4772879"/>
                <a:ext cx="1512887" cy="1498600"/>
              </a:xfrm>
              <a:prstGeom prst="rect">
                <a:avLst/>
              </a:prstGeom>
              <a:noFill/>
              <a:ln w="9525">
                <a:noFill/>
                <a:miter lim="800000"/>
                <a:headEnd/>
                <a:tailEnd/>
              </a:ln>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212" y="5243068"/>
                <a:ext cx="358666" cy="562539"/>
              </a:xfrm>
              <a:prstGeom prst="rect">
                <a:avLst/>
              </a:prstGeom>
            </p:spPr>
          </p:pic>
        </p:grpSp>
      </p:grpSp>
      <p:sp>
        <p:nvSpPr>
          <p:cNvPr id="23" name="角丸四角形 22"/>
          <p:cNvSpPr/>
          <p:nvPr/>
        </p:nvSpPr>
        <p:spPr>
          <a:xfrm>
            <a:off x="1716824" y="1334730"/>
            <a:ext cx="151623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書類</a:t>
            </a:r>
            <a:r>
              <a:rPr kumimoji="1" lang="ja-JP" altLang="en-US" sz="1400" dirty="0" smtClean="0"/>
              <a:t>・電子媒体</a:t>
            </a:r>
            <a:endParaRPr kumimoji="1" lang="ja-JP" altLang="en-US" sz="1400" dirty="0"/>
          </a:p>
        </p:txBody>
      </p:sp>
      <p:sp>
        <p:nvSpPr>
          <p:cNvPr id="24" name="角丸四角形 23"/>
          <p:cNvSpPr/>
          <p:nvPr/>
        </p:nvSpPr>
        <p:spPr>
          <a:xfrm>
            <a:off x="316115" y="3062769"/>
            <a:ext cx="1545342"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smtClean="0"/>
              <a:t>書類等の持ち</a:t>
            </a:r>
            <a:r>
              <a:rPr kumimoji="1" lang="ja-JP" altLang="en-US" sz="1400" dirty="0"/>
              <a:t>運</a:t>
            </a:r>
            <a:r>
              <a:rPr kumimoji="1" lang="ja-JP" altLang="en-US" sz="1400" dirty="0" smtClean="0"/>
              <a:t>び</a:t>
            </a:r>
            <a:endParaRPr kumimoji="1" lang="ja-JP" altLang="en-US" sz="1400" dirty="0"/>
          </a:p>
        </p:txBody>
      </p:sp>
      <p:sp>
        <p:nvSpPr>
          <p:cNvPr id="25" name="角丸四角形 24"/>
          <p:cNvSpPr/>
          <p:nvPr/>
        </p:nvSpPr>
        <p:spPr>
          <a:xfrm>
            <a:off x="1629545" y="4850111"/>
            <a:ext cx="1649138"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取扱区域・管理</a:t>
            </a:r>
            <a:r>
              <a:rPr kumimoji="1" lang="ja-JP" altLang="en-US" sz="1400" dirty="0" smtClean="0"/>
              <a:t>区域</a:t>
            </a:r>
            <a:endParaRPr kumimoji="1" lang="ja-JP" altLang="en-US" sz="1400" dirty="0"/>
          </a:p>
        </p:txBody>
      </p:sp>
      <p:sp>
        <p:nvSpPr>
          <p:cNvPr id="26" name="テキスト ボックス 25"/>
          <p:cNvSpPr txBox="1"/>
          <p:nvPr/>
        </p:nvSpPr>
        <p:spPr bwMode="auto">
          <a:xfrm>
            <a:off x="6972274" y="2283608"/>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bwMode="auto">
          <a:xfrm>
            <a:off x="6888392" y="3980403"/>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bwMode="auto">
          <a:xfrm>
            <a:off x="9291420" y="6048689"/>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050784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3155551"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１－３　事務取扱担当者等の教育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07576" y="1079499"/>
            <a:ext cx="900000" cy="1263830"/>
          </a:xfrm>
          <a:prstGeom prst="rect">
            <a:avLst/>
          </a:prstGeom>
        </p:spPr>
      </p:pic>
      <p:sp>
        <p:nvSpPr>
          <p:cNvPr id="4" name="テキスト ボックス 3"/>
          <p:cNvSpPr txBox="1"/>
          <p:nvPr/>
        </p:nvSpPr>
        <p:spPr>
          <a:xfrm>
            <a:off x="210024" y="2824802"/>
            <a:ext cx="6940076" cy="1384995"/>
          </a:xfrm>
          <a:prstGeom prst="rect">
            <a:avLst/>
          </a:prstGeom>
          <a:noFill/>
        </p:spPr>
        <p:txBody>
          <a:bodyPr wrap="square" rtlCol="0">
            <a:spAutoFit/>
          </a:bodyPr>
          <a:lstStyle/>
          <a:p>
            <a:pPr marL="461963" indent="-285750">
              <a:lnSpc>
                <a:spcPct val="150000"/>
              </a:lnSpc>
              <a:buFont typeface="Wingdings" panose="05000000000000000000" pitchFamily="2" charset="2"/>
              <a:buChar char="Ø"/>
            </a:pPr>
            <a:r>
              <a:rPr kumimoji="1" lang="ja-JP" altLang="en-US" sz="1400" dirty="0" smtClean="0"/>
              <a:t>事務取扱担当者への教育研修</a:t>
            </a:r>
            <a:endParaRPr kumimoji="1" lang="en-US" altLang="ja-JP" sz="1400" dirty="0" smtClean="0"/>
          </a:p>
          <a:p>
            <a:pPr marL="461963" indent="-285750">
              <a:lnSpc>
                <a:spcPct val="150000"/>
              </a:lnSpc>
              <a:buFont typeface="Wingdings" panose="05000000000000000000" pitchFamily="2" charset="2"/>
              <a:buChar char="Ø"/>
            </a:pPr>
            <a:r>
              <a:rPr kumimoji="1" lang="ja-JP" altLang="en-US" sz="1400" dirty="0" smtClean="0"/>
              <a:t>情報</a:t>
            </a:r>
            <a:r>
              <a:rPr kumimoji="1" lang="ja-JP" altLang="en-US" sz="1400" dirty="0"/>
              <a:t>システムの管理に関する事務に従事する職員への教育研修</a:t>
            </a:r>
            <a:endParaRPr kumimoji="1" lang="en-US" altLang="ja-JP" sz="1400" dirty="0" smtClean="0"/>
          </a:p>
          <a:p>
            <a:pPr marL="461963" indent="-285750">
              <a:lnSpc>
                <a:spcPct val="150000"/>
              </a:lnSpc>
              <a:buFont typeface="Wingdings" panose="05000000000000000000" pitchFamily="2" charset="2"/>
              <a:buChar char="Ø"/>
            </a:pPr>
            <a:r>
              <a:rPr kumimoji="1" lang="ja-JP" altLang="en-US" sz="1400" dirty="0"/>
              <a:t>保護</a:t>
            </a:r>
            <a:r>
              <a:rPr kumimoji="1" lang="ja-JP" altLang="en-US" sz="1400" dirty="0" smtClean="0"/>
              <a:t>責任者に対する研修</a:t>
            </a:r>
            <a:r>
              <a:rPr kumimoji="1" lang="en-US" altLang="ja-JP" sz="1000" baseline="40000" dirty="0" smtClean="0"/>
              <a:t>※</a:t>
            </a:r>
          </a:p>
          <a:p>
            <a:pPr marL="461963" indent="-285750">
              <a:lnSpc>
                <a:spcPct val="150000"/>
              </a:lnSpc>
              <a:buFont typeface="Wingdings" panose="05000000000000000000" pitchFamily="2" charset="2"/>
              <a:buChar char="Ø"/>
            </a:pPr>
            <a:r>
              <a:rPr kumimoji="1" lang="ja-JP" altLang="en-US" sz="1400" dirty="0"/>
              <a:t>特定個人情報ファイルを取り扱う事務に従事する者への</a:t>
            </a:r>
            <a:r>
              <a:rPr kumimoji="1" lang="ja-JP" altLang="en-US" sz="1400" dirty="0" smtClean="0"/>
              <a:t>研修</a:t>
            </a:r>
            <a:endParaRPr kumimoji="1" lang="en-US" altLang="ja-JP" sz="1400" dirty="0" smtClean="0"/>
          </a:p>
        </p:txBody>
      </p:sp>
      <p:sp>
        <p:nvSpPr>
          <p:cNvPr id="14" name="四角形吹き出し 13"/>
          <p:cNvSpPr/>
          <p:nvPr/>
        </p:nvSpPr>
        <p:spPr>
          <a:xfrm>
            <a:off x="301938" y="1451989"/>
            <a:ext cx="7476249" cy="756000"/>
          </a:xfrm>
          <a:prstGeom prst="wedgeRectCallout">
            <a:avLst>
              <a:gd name="adj1" fmla="val 63317"/>
              <a:gd name="adj2" fmla="val 129"/>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保護責任者は、部署内の事務取扱</a:t>
            </a:r>
            <a:r>
              <a:rPr kumimoji="1" lang="ja-JP" altLang="en-US" sz="1600" dirty="0" smtClean="0">
                <a:latin typeface="ＭＳ Ｐゴシック" panose="020B0600070205080204" pitchFamily="50" charset="-128"/>
              </a:rPr>
              <a:t>担当者等に</a:t>
            </a:r>
            <a:r>
              <a:rPr kumimoji="1" lang="ja-JP" altLang="en-US" sz="1600" dirty="0">
                <a:latin typeface="ＭＳ Ｐゴシック" panose="020B0600070205080204" pitchFamily="50" charset="-128"/>
              </a:rPr>
              <a:t>特定個人情報の保護に関する必要な教育</a:t>
            </a:r>
            <a:r>
              <a:rPr kumimoji="1" lang="ja-JP" altLang="en-US" sz="1600" dirty="0" smtClean="0">
                <a:latin typeface="ＭＳ Ｐゴシック" panose="020B0600070205080204" pitchFamily="50" charset="-128"/>
              </a:rPr>
              <a:t>研修を行います。</a:t>
            </a:r>
            <a:endParaRPr kumimoji="1" lang="ja-JP" altLang="en-US" sz="1600" dirty="0">
              <a:latin typeface="ＭＳ Ｐゴシック" panose="020B0600070205080204" pitchFamily="50"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55</a:t>
            </a:r>
          </a:p>
        </p:txBody>
      </p:sp>
      <p:pic>
        <p:nvPicPr>
          <p:cNvPr id="12" name="Picture 13"/>
          <p:cNvPicPr/>
          <p:nvPr/>
        </p:nvPicPr>
        <p:blipFill rotWithShape="1">
          <a:blip r:embed="rId4" cstate="print"/>
          <a:srcRect t="15500" b="29248"/>
          <a:stretch/>
        </p:blipFill>
        <p:spPr bwMode="auto">
          <a:xfrm>
            <a:off x="8175171" y="4582886"/>
            <a:ext cx="1186721" cy="1071723"/>
          </a:xfrm>
          <a:prstGeom prst="rect">
            <a:avLst/>
          </a:prstGeom>
          <a:noFill/>
          <a:ln>
            <a:noFill/>
          </a:ln>
          <a:extLst>
            <a:ext uri="{53640926-AAD7-44D8-BBD7-CCE9431645EC}">
              <a14:shadowObscured xmlns:a14="http://schemas.microsoft.com/office/drawing/2010/main"/>
            </a:ext>
          </a:extLst>
        </p:spPr>
      </p:pic>
      <p:sp>
        <p:nvSpPr>
          <p:cNvPr id="9" name="角丸四角形 8"/>
          <p:cNvSpPr/>
          <p:nvPr/>
        </p:nvSpPr>
        <p:spPr>
          <a:xfrm>
            <a:off x="413224" y="2450622"/>
            <a:ext cx="3904133" cy="381478"/>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教育研修の種類（</a:t>
            </a:r>
            <a:r>
              <a:rPr kumimoji="1" lang="ja-JP" altLang="en-US" sz="1600" dirty="0" smtClean="0"/>
              <a:t>ガイドライン（別添）</a:t>
            </a:r>
            <a:r>
              <a:rPr kumimoji="1" lang="ja-JP" altLang="en-US" sz="1600" dirty="0"/>
              <a:t>２</a:t>
            </a:r>
            <a:r>
              <a:rPr kumimoji="1" lang="en-US" altLang="ja-JP" sz="1600" dirty="0" smtClean="0"/>
              <a:t>Db</a:t>
            </a:r>
            <a:r>
              <a:rPr kumimoji="1" lang="ja-JP" altLang="en-US" sz="1600" dirty="0"/>
              <a:t>）</a:t>
            </a:r>
            <a:endParaRPr kumimoji="1" lang="en-US" altLang="ja-JP" sz="1600" dirty="0"/>
          </a:p>
        </p:txBody>
      </p:sp>
      <p:sp>
        <p:nvSpPr>
          <p:cNvPr id="11" name="テキスト ボックス 10"/>
          <p:cNvSpPr txBox="1"/>
          <p:nvPr/>
        </p:nvSpPr>
        <p:spPr>
          <a:xfrm>
            <a:off x="414229" y="4771800"/>
            <a:ext cx="7447071" cy="1415772"/>
          </a:xfrm>
          <a:prstGeom prst="rect">
            <a:avLst/>
          </a:prstGeom>
          <a:noFill/>
        </p:spPr>
        <p:txBody>
          <a:bodyPr wrap="square" rtlCol="0">
            <a:spAutoFit/>
          </a:bodyPr>
          <a:lstStyle/>
          <a:p>
            <a:pPr marL="804863" indent="-804863"/>
            <a:r>
              <a:rPr kumimoji="1" lang="ja-JP" altLang="en-US" sz="1400" dirty="0" smtClean="0">
                <a:latin typeface="+mn-ea"/>
              </a:rPr>
              <a:t>研修実施期間前 ： 研修対象者を把握し、研修参加者を指名する。</a:t>
            </a:r>
            <a:endParaRPr kumimoji="1" lang="en-US" altLang="ja-JP" sz="1400" dirty="0" smtClean="0">
              <a:latin typeface="+mn-ea"/>
            </a:endParaRPr>
          </a:p>
          <a:p>
            <a:pPr marL="804863" indent="-804863"/>
            <a:endParaRPr kumimoji="1" lang="en-US" altLang="ja-JP" sz="800" dirty="0">
              <a:latin typeface="+mn-ea"/>
            </a:endParaRPr>
          </a:p>
          <a:p>
            <a:pPr marL="804863" indent="-804863"/>
            <a:r>
              <a:rPr kumimoji="1" lang="ja-JP" altLang="en-US" sz="1400" dirty="0" smtClean="0">
                <a:latin typeface="+mn-ea"/>
              </a:rPr>
              <a:t>研修実施期間中 ： 研修対象者を研修に参加させる。</a:t>
            </a:r>
            <a:endParaRPr kumimoji="1" lang="en-US" altLang="ja-JP" sz="1400" dirty="0" smtClean="0">
              <a:latin typeface="+mn-ea"/>
            </a:endParaRPr>
          </a:p>
          <a:p>
            <a:pPr marL="804863" indent="-804863"/>
            <a:r>
              <a:rPr kumimoji="1" lang="ja-JP" altLang="en-US" sz="1400" dirty="0" smtClean="0">
                <a:latin typeface="+mn-ea"/>
              </a:rPr>
              <a:t>　　　　　　　　　　　   受講状況を適宜確認し、未受講の対象者が期間内に受講するよう促す。</a:t>
            </a:r>
            <a:endParaRPr kumimoji="1" lang="en-US" altLang="ja-JP" sz="1400" dirty="0" smtClean="0">
              <a:latin typeface="+mn-ea"/>
            </a:endParaRPr>
          </a:p>
          <a:p>
            <a:pPr marL="804863" indent="-804863"/>
            <a:endParaRPr kumimoji="1" lang="en-US" altLang="ja-JP" sz="800" dirty="0">
              <a:latin typeface="+mn-ea"/>
            </a:endParaRPr>
          </a:p>
          <a:p>
            <a:pPr marL="804863" indent="-804863"/>
            <a:r>
              <a:rPr kumimoji="1" lang="ja-JP" altLang="en-US" sz="1400" dirty="0" smtClean="0">
                <a:latin typeface="+mn-ea"/>
              </a:rPr>
              <a:t>研修実施期間後 ： やむを得ず研修を受講できなかった職員へフォローアップを実施する。</a:t>
            </a:r>
            <a:endParaRPr kumimoji="1" lang="en-US" altLang="ja-JP" sz="1400" dirty="0">
              <a:latin typeface="+mn-ea"/>
            </a:endParaRPr>
          </a:p>
          <a:p>
            <a:pPr marL="804863" indent="-804863"/>
            <a:r>
              <a:rPr kumimoji="1" lang="ja-JP" altLang="en-US" sz="1400" dirty="0" smtClean="0">
                <a:latin typeface="+mn-ea"/>
              </a:rPr>
              <a:t>　　　　　　　　　　　   新規</a:t>
            </a:r>
            <a:r>
              <a:rPr kumimoji="1" lang="ja-JP" altLang="en-US" sz="1400" dirty="0">
                <a:latin typeface="+mn-ea"/>
              </a:rPr>
              <a:t>採用者や他部署からの異動者へ</a:t>
            </a:r>
            <a:r>
              <a:rPr kumimoji="1" lang="ja-JP" altLang="en-US" sz="1400" dirty="0" smtClean="0">
                <a:latin typeface="+mn-ea"/>
              </a:rPr>
              <a:t>の個別研修を行う。</a:t>
            </a:r>
            <a:endParaRPr kumimoji="1" lang="en-US" altLang="ja-JP" sz="1400" dirty="0">
              <a:latin typeface="+mn-ea"/>
            </a:endParaRPr>
          </a:p>
        </p:txBody>
      </p:sp>
      <p:sp>
        <p:nvSpPr>
          <p:cNvPr id="15" name="角丸四角形 14"/>
          <p:cNvSpPr/>
          <p:nvPr/>
        </p:nvSpPr>
        <p:spPr>
          <a:xfrm>
            <a:off x="435211" y="4356964"/>
            <a:ext cx="1977789" cy="357911"/>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保護責任者の</a:t>
            </a:r>
            <a:r>
              <a:rPr kumimoji="1" lang="ja-JP" altLang="en-US" sz="1600" dirty="0" smtClean="0"/>
              <a:t>役割</a:t>
            </a:r>
            <a:endParaRPr kumimoji="1" lang="en-US" altLang="ja-JP" sz="1600" dirty="0" smtClean="0"/>
          </a:p>
        </p:txBody>
      </p:sp>
      <p:sp>
        <p:nvSpPr>
          <p:cNvPr id="16" name="テキスト ボックス 15"/>
          <p:cNvSpPr txBox="1"/>
          <p:nvPr/>
        </p:nvSpPr>
        <p:spPr bwMode="auto">
          <a:xfrm>
            <a:off x="463787" y="6206622"/>
            <a:ext cx="1746014"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総括責任者が保護責任者に実施</a:t>
            </a:r>
            <a:endParaRPr kumimoji="1" lang="en-US" altLang="ja-JP" sz="800" dirty="0" smtClean="0">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3680751" y="2520201"/>
            <a:ext cx="165600" cy="2345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6852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3136095"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第２節　総括責任者の役割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２　総括責任者の役割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7" y="907543"/>
            <a:ext cx="940943" cy="1321325"/>
          </a:xfrm>
          <a:prstGeom prst="rect">
            <a:avLst/>
          </a:prstGeom>
        </p:spPr>
      </p:pic>
      <p:sp>
        <p:nvSpPr>
          <p:cNvPr id="4" name="テキスト ボックス 3"/>
          <p:cNvSpPr txBox="1"/>
          <p:nvPr/>
        </p:nvSpPr>
        <p:spPr>
          <a:xfrm>
            <a:off x="363429" y="4524978"/>
            <a:ext cx="6634271" cy="64633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smtClean="0"/>
              <a:t>特定個人情報等の取扱いに係る</a:t>
            </a:r>
            <a:r>
              <a:rPr kumimoji="1" lang="ja-JP" altLang="en-US" sz="1400" dirty="0"/>
              <a:t>規程</a:t>
            </a:r>
            <a:r>
              <a:rPr kumimoji="1" lang="ja-JP" altLang="en-US" sz="1400" dirty="0" smtClean="0"/>
              <a:t>等が整備されているか把握する。</a:t>
            </a:r>
            <a:endParaRPr kumimoji="1" lang="en-US" altLang="ja-JP" sz="1400" dirty="0"/>
          </a:p>
          <a:p>
            <a:pPr marL="171450" indent="-171450">
              <a:buFont typeface="Wingdings" panose="05000000000000000000" pitchFamily="2" charset="2"/>
              <a:buChar char="Ø"/>
            </a:pPr>
            <a:endParaRPr kumimoji="1" lang="en-US" altLang="ja-JP" sz="800" dirty="0" smtClean="0"/>
          </a:p>
          <a:p>
            <a:pPr marL="285750" indent="-285750">
              <a:buFont typeface="Wingdings" panose="05000000000000000000" pitchFamily="2" charset="2"/>
              <a:buChar char="Ø"/>
            </a:pPr>
            <a:r>
              <a:rPr kumimoji="1" lang="ja-JP" altLang="en-US" sz="1400" dirty="0" smtClean="0"/>
              <a:t>インシデント発生時の報告体制を整備する。</a:t>
            </a:r>
            <a:endParaRPr kumimoji="1" lang="en-US" altLang="ja-JP" sz="1400" dirty="0" smtClean="0"/>
          </a:p>
        </p:txBody>
      </p:sp>
      <p:sp>
        <p:nvSpPr>
          <p:cNvPr id="14" name="四角形吹き出し 13"/>
          <p:cNvSpPr/>
          <p:nvPr/>
        </p:nvSpPr>
        <p:spPr>
          <a:xfrm>
            <a:off x="269018" y="1445605"/>
            <a:ext cx="7613779" cy="756000"/>
          </a:xfrm>
          <a:prstGeom prst="wedgeRectCallout">
            <a:avLst>
              <a:gd name="adj1" fmla="val 60977"/>
              <a:gd name="adj2" fmla="val 1686"/>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smtClean="0">
                <a:latin typeface="ＭＳ Ｐゴシック" panose="020B0600070205080204" pitchFamily="50" charset="-128"/>
              </a:rPr>
              <a:t>総括責任者</a:t>
            </a:r>
            <a:r>
              <a:rPr kumimoji="1" lang="ja-JP" altLang="en-US" sz="1600" dirty="0">
                <a:latin typeface="ＭＳ Ｐゴシック" panose="020B0600070205080204" pitchFamily="50" charset="-128"/>
              </a:rPr>
              <a:t>は</a:t>
            </a:r>
            <a:r>
              <a:rPr kumimoji="1" lang="ja-JP" altLang="en-US" sz="1600" dirty="0" smtClean="0">
                <a:latin typeface="ＭＳ Ｐゴシック" panose="020B0600070205080204" pitchFamily="50" charset="-128"/>
              </a:rPr>
              <a:t>、特定個人情報等を取り扱う部署の保護責任者と事務取扱担当者が特定個人情報を適切に取り扱っているか、監査等を通じて確認する必要があります。</a:t>
            </a:r>
            <a:endParaRPr kumimoji="1" lang="ja-JP" altLang="en-US" sz="1600" dirty="0">
              <a:latin typeface="ＭＳ Ｐゴシック" panose="020B0600070205080204" pitchFamily="50"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56</a:t>
            </a:r>
          </a:p>
        </p:txBody>
      </p:sp>
      <p:sp>
        <p:nvSpPr>
          <p:cNvPr id="12" name="横巻き 11"/>
          <p:cNvSpPr/>
          <p:nvPr/>
        </p:nvSpPr>
        <p:spPr>
          <a:xfrm>
            <a:off x="444500" y="5143499"/>
            <a:ext cx="9007594" cy="1245725"/>
          </a:xfrm>
          <a:prstGeom prst="horizontalScroll">
            <a:avLst>
              <a:gd name="adj" fmla="val 9964"/>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15" name="正方形/長方形 14"/>
          <p:cNvSpPr/>
          <p:nvPr/>
        </p:nvSpPr>
        <p:spPr>
          <a:xfrm>
            <a:off x="665737" y="5265219"/>
            <a:ext cx="8776713" cy="977013"/>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smtClean="0">
                <a:solidFill>
                  <a:schemeClr val="tx1"/>
                </a:solidFill>
              </a:rPr>
              <a:t>組織</a:t>
            </a:r>
            <a:r>
              <a:rPr kumimoji="1" lang="ja-JP" altLang="en-US" sz="1400" dirty="0">
                <a:solidFill>
                  <a:schemeClr val="tx1"/>
                </a:solidFill>
              </a:rPr>
              <a:t>全体</a:t>
            </a:r>
            <a:r>
              <a:rPr kumimoji="1" lang="ja-JP" altLang="en-US" sz="1400" dirty="0" smtClean="0">
                <a:solidFill>
                  <a:schemeClr val="tx1"/>
                </a:solidFill>
              </a:rPr>
              <a:t>の特定個人情報等の取扱いについて、統括的に責任を負う総括責任者との確実な連絡体制を整備することは、インシデント発生</a:t>
            </a:r>
            <a:r>
              <a:rPr kumimoji="1" lang="ja-JP" altLang="en-US" sz="1400" dirty="0">
                <a:solidFill>
                  <a:schemeClr val="tx1"/>
                </a:solidFill>
              </a:rPr>
              <a:t>時</a:t>
            </a:r>
            <a:r>
              <a:rPr kumimoji="1" lang="ja-JP" altLang="en-US" sz="1400" dirty="0" smtClean="0">
                <a:solidFill>
                  <a:schemeClr val="tx1"/>
                </a:solidFill>
              </a:rPr>
              <a:t>の対応等を含め重要です。</a:t>
            </a:r>
            <a:endParaRPr kumimoji="1" lang="en-US" altLang="ja-JP" sz="1400" dirty="0" smtClean="0">
              <a:solidFill>
                <a:schemeClr val="tx1"/>
              </a:solidFill>
            </a:endParaRPr>
          </a:p>
          <a:p>
            <a:r>
              <a:rPr kumimoji="1" lang="ja-JP" altLang="en-US" sz="1400" dirty="0" smtClean="0">
                <a:solidFill>
                  <a:schemeClr val="tx1"/>
                </a:solidFill>
              </a:rPr>
              <a:t>保護</a:t>
            </a:r>
            <a:r>
              <a:rPr kumimoji="1" lang="ja-JP" altLang="en-US" sz="1400" dirty="0">
                <a:solidFill>
                  <a:schemeClr val="tx1"/>
                </a:solidFill>
              </a:rPr>
              <a:t>責任者</a:t>
            </a:r>
            <a:r>
              <a:rPr kumimoji="1" lang="ja-JP" altLang="en-US" sz="1400" dirty="0" smtClean="0">
                <a:solidFill>
                  <a:schemeClr val="tx1"/>
                </a:solidFill>
              </a:rPr>
              <a:t>は、総括責任者の役割についても理解しておきましょう。</a:t>
            </a:r>
            <a:endParaRPr kumimoji="1" lang="en-US" altLang="ja-JP" sz="1400" dirty="0" smtClean="0">
              <a:solidFill>
                <a:schemeClr val="tx1"/>
              </a:solidFill>
            </a:endParaRPr>
          </a:p>
        </p:txBody>
      </p:sp>
      <p:sp>
        <p:nvSpPr>
          <p:cNvPr id="11" name="角丸四角形 10"/>
          <p:cNvSpPr/>
          <p:nvPr/>
        </p:nvSpPr>
        <p:spPr>
          <a:xfrm>
            <a:off x="342088" y="2441238"/>
            <a:ext cx="4357234" cy="406896"/>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監査結果に対する責任（ガイドライン</a:t>
            </a:r>
            <a:r>
              <a:rPr kumimoji="1" lang="ja-JP" altLang="en-US" sz="1600" dirty="0" smtClean="0"/>
              <a:t>別添</a:t>
            </a:r>
            <a:r>
              <a:rPr kumimoji="1" lang="ja-JP" altLang="en-US" sz="1600" dirty="0"/>
              <a:t>２</a:t>
            </a:r>
            <a:r>
              <a:rPr kumimoji="1" lang="en-US" altLang="ja-JP" sz="1600" dirty="0" smtClean="0"/>
              <a:t>Ce</a:t>
            </a:r>
            <a:r>
              <a:rPr kumimoji="1" lang="ja-JP" altLang="en-US" sz="1600" dirty="0"/>
              <a:t>）</a:t>
            </a:r>
            <a:endParaRPr kumimoji="1" lang="en-US" altLang="ja-JP" sz="1600" dirty="0"/>
          </a:p>
        </p:txBody>
      </p:sp>
      <p:sp>
        <p:nvSpPr>
          <p:cNvPr id="16" name="テキスト ボックス 15"/>
          <p:cNvSpPr txBox="1"/>
          <p:nvPr/>
        </p:nvSpPr>
        <p:spPr>
          <a:xfrm>
            <a:off x="164288" y="2913891"/>
            <a:ext cx="9240062" cy="861774"/>
          </a:xfrm>
          <a:prstGeom prst="rect">
            <a:avLst/>
          </a:prstGeom>
          <a:noFill/>
        </p:spPr>
        <p:txBody>
          <a:bodyPr wrap="square" rtlCol="0">
            <a:spAutoFit/>
          </a:bodyPr>
          <a:lstStyle/>
          <a:p>
            <a:pPr marL="461963" indent="-285750">
              <a:buFont typeface="Wingdings" panose="05000000000000000000" pitchFamily="2" charset="2"/>
              <a:buChar char="Ø"/>
            </a:pPr>
            <a:r>
              <a:rPr kumimoji="1" lang="ja-JP" altLang="en-US" sz="1400" dirty="0" smtClean="0"/>
              <a:t>監査責任者（地方公共団体等においては相当する者）は、特定個人情報等の管理の状況について、定期に及び必要に応じ随時に監査を行い、</a:t>
            </a:r>
            <a:r>
              <a:rPr kumimoji="1" lang="ja-JP" altLang="en-US" sz="1400" u="sng" dirty="0" smtClean="0"/>
              <a:t>その結果を総括責任者（地方公共団体等においては相当する者）に報告</a:t>
            </a:r>
            <a:r>
              <a:rPr kumimoji="1" lang="ja-JP" altLang="en-US" sz="1400" dirty="0" smtClean="0"/>
              <a:t>する。</a:t>
            </a:r>
            <a:endParaRPr kumimoji="1" lang="en-US" altLang="ja-JP" sz="1400" dirty="0" smtClean="0"/>
          </a:p>
          <a:p>
            <a:pPr marL="347663" indent="-171450">
              <a:buFont typeface="Wingdings" panose="05000000000000000000" pitchFamily="2" charset="2"/>
              <a:buChar char="Ø"/>
            </a:pPr>
            <a:endParaRPr kumimoji="1" lang="en-US" altLang="ja-JP" sz="800" dirty="0" smtClean="0"/>
          </a:p>
          <a:p>
            <a:pPr marL="461963" indent="-285750">
              <a:buFont typeface="Wingdings" panose="05000000000000000000" pitchFamily="2" charset="2"/>
              <a:buChar char="Ø"/>
            </a:pPr>
            <a:r>
              <a:rPr kumimoji="1" lang="ja-JP" altLang="en-US" sz="1400" dirty="0" smtClean="0"/>
              <a:t>総括責任者は、監査の結果等を踏まえ、必要があると認めるときは、取扱規程等の見直し等の措置を講ずる。</a:t>
            </a:r>
            <a:endParaRPr kumimoji="1" lang="en-US" altLang="ja-JP" sz="1400" dirty="0" smtClean="0"/>
          </a:p>
        </p:txBody>
      </p:sp>
      <p:sp>
        <p:nvSpPr>
          <p:cNvPr id="17" name="角丸四角形 16"/>
          <p:cNvSpPr/>
          <p:nvPr/>
        </p:nvSpPr>
        <p:spPr>
          <a:xfrm>
            <a:off x="376130" y="4062731"/>
            <a:ext cx="1811486" cy="382518"/>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組織全体</a:t>
            </a:r>
            <a:r>
              <a:rPr kumimoji="1" lang="ja-JP" altLang="en-US" sz="1600" dirty="0" smtClean="0"/>
              <a:t>の</a:t>
            </a:r>
            <a:r>
              <a:rPr kumimoji="1" lang="ja-JP" altLang="en-US" sz="1600" dirty="0"/>
              <a:t>監督</a:t>
            </a:r>
            <a:endParaRPr kumimoji="1" lang="en-US" altLang="ja-JP" sz="1600" dirty="0"/>
          </a:p>
        </p:txBody>
      </p:sp>
      <p:sp>
        <p:nvSpPr>
          <p:cNvPr id="18" name="正方形/長方形 17"/>
          <p:cNvSpPr/>
          <p:nvPr/>
        </p:nvSpPr>
        <p:spPr>
          <a:xfrm>
            <a:off x="4039572" y="2520201"/>
            <a:ext cx="158400" cy="2345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3894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3835400" y="3108960"/>
            <a:ext cx="330708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章</a:t>
            </a:r>
            <a:r>
              <a:rPr kumimoji="1" lang="ja-JP" altLang="en-US" sz="3200" dirty="0" smtClean="0">
                <a:latin typeface="ＭＳ ゴシック" panose="020B0609070205080204" pitchFamily="49" charset="-128"/>
                <a:ea typeface="ＭＳ ゴシック" panose="020B0609070205080204" pitchFamily="49" charset="-128"/>
              </a:rPr>
              <a:t>末テスト</a:t>
            </a:r>
          </a:p>
        </p:txBody>
      </p:sp>
      <p:sp>
        <p:nvSpPr>
          <p:cNvPr id="4" name="テキスト ボックス 3"/>
          <p:cNvSpPr txBox="1"/>
          <p:nvPr/>
        </p:nvSpPr>
        <p:spPr bwMode="auto">
          <a:xfrm>
            <a:off x="2969881" y="3640923"/>
            <a:ext cx="3793227"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a:t>
            </a:r>
            <a:r>
              <a:rPr kumimoji="1" lang="ja-JP" altLang="en-US" sz="3200" dirty="0" smtClean="0">
                <a:latin typeface="ＭＳ ゴシック" panose="020B0609070205080204" pitchFamily="49" charset="-128"/>
                <a:ea typeface="ＭＳ ゴシック" panose="020B0609070205080204" pitchFamily="49" charset="-128"/>
              </a:rPr>
              <a:t>第１章、第２章）</a:t>
            </a:r>
          </a:p>
        </p:txBody>
      </p:sp>
      <p:sp>
        <p:nvSpPr>
          <p:cNvPr id="6"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57</a:t>
            </a:r>
          </a:p>
        </p:txBody>
      </p:sp>
    </p:spTree>
    <p:extLst>
      <p:ext uri="{BB962C8B-B14F-4D97-AF65-F5344CB8AC3E}">
        <p14:creationId xmlns:p14="http://schemas.microsoft.com/office/powerpoint/2010/main" val="3494012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2"/>
            <a:ext cx="8006575" cy="5041023"/>
          </a:xfrm>
          <a:prstGeom prst="roundRect">
            <a:avLst/>
          </a:prstGeom>
          <a:noFill/>
          <a:ln w="28575" cap="flat" cmpd="sng" algn="ctr">
            <a:solidFill>
              <a:srgbClr val="4472C4"/>
            </a:solidFill>
            <a:prstDash val="solid"/>
            <a:miter lim="800000"/>
          </a:ln>
          <a:effectLst/>
        </p:spPr>
        <p:txBody>
          <a:bodyPr rtlCol="0" anchor="ctr"/>
          <a:lstStyle/>
          <a:p>
            <a:pPr indent="269875" defTabSz="914400">
              <a:defRPr/>
            </a:pPr>
            <a:r>
              <a:rPr lang="ja-JP" altLang="en-US" dirty="0" smtClean="0">
                <a:latin typeface="ＭＳ ゴシック" panose="020B0609070205080204" pitchFamily="49" charset="-128"/>
                <a:ea typeface="ＭＳ ゴシック" panose="020B0609070205080204" pitchFamily="49" charset="-128"/>
              </a:rPr>
              <a:t>窓口の申請手続で、マイナンバーカードの両面がコピーされたものが身分証明書の写しとして提出された。マイナンバーは申請に必要ないが、本人から提出されたものなので受け取って問題ない。</a:t>
            </a:r>
            <a:endParaRPr lang="en-US" altLang="ja-JP" dirty="0" smtClean="0">
              <a:latin typeface="ＭＳ ゴシック" panose="020B0609070205080204" pitchFamily="49" charset="-128"/>
              <a:ea typeface="ＭＳ ゴシック" panose="020B0609070205080204" pitchFamily="49" charset="-128"/>
            </a:endParaRPr>
          </a:p>
          <a:p>
            <a:pPr indent="269875" defTabSz="914400">
              <a:defRPr/>
            </a:pPr>
            <a:r>
              <a:rPr lang="en-US" altLang="ja-JP" sz="2400" dirty="0" smtClean="0">
                <a:latin typeface="ＭＳ ゴシック" panose="020B0609070205080204" pitchFamily="49" charset="-128"/>
                <a:ea typeface="ＭＳ ゴシック" panose="020B0609070205080204" pitchFamily="49" charset="-128"/>
              </a:rPr>
              <a:t/>
            </a:r>
            <a:br>
              <a:rPr lang="en-US" altLang="ja-JP" sz="2400" dirty="0" smtClean="0">
                <a:latin typeface="ＭＳ ゴシック" panose="020B0609070205080204" pitchFamily="49" charset="-128"/>
                <a:ea typeface="ＭＳ ゴシック" panose="020B0609070205080204" pitchFamily="49" charset="-128"/>
              </a:rPr>
            </a:br>
            <a:r>
              <a:rPr kumimoji="0" lang="ja-JP" altLang="en-US" sz="3600" b="0" i="0" u="none" strike="noStrike" kern="0" cap="none" spc="0" normalizeH="0" baseline="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sz="3600" b="0" i="0" u="none" strike="noStrike" kern="0" cap="none" spc="0" normalizeH="0" baseline="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a:t>
            </a:r>
            <a:r>
              <a:rPr lang="ja-JP" altLang="en-US" sz="3600" kern="0" dirty="0">
                <a:solidFill>
                  <a:prstClr val="black"/>
                </a:solidFill>
                <a:latin typeface="ＭＳ ゴシック" panose="020B0609070205080204" pitchFamily="49" charset="-128"/>
                <a:ea typeface="ＭＳ ゴシック" panose="020B0609070205080204" pitchFamily="49" charset="-128"/>
              </a:rPr>
              <a:t> </a:t>
            </a: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smtClean="0">
                <a:solidFill>
                  <a:srgbClr val="FF0000"/>
                </a:solidFill>
                <a:latin typeface="ＭＳ Ｐゴシック" panose="020B0600070205080204" pitchFamily="50" charset="-128"/>
              </a:rPr>
              <a:t>×</a:t>
            </a:r>
            <a:endParaRPr lang="en-US" altLang="ja-JP" sz="8800" kern="0" dirty="0">
              <a:solidFill>
                <a:srgbClr val="FF0000"/>
              </a:solidFill>
              <a:latin typeface="ＭＳ Ｐゴシック" panose="020B0600070205080204" pitchFamily="50" charset="-128"/>
            </a:endParaRP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745125"/>
            <a:ext cx="1402717" cy="1812989"/>
          </a:xfrm>
          <a:prstGeom prst="rect">
            <a:avLst/>
          </a:prstGeom>
        </p:spPr>
      </p:pic>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58</a:t>
            </a:r>
          </a:p>
        </p:txBody>
      </p:sp>
    </p:spTree>
    <p:extLst>
      <p:ext uri="{BB962C8B-B14F-4D97-AF65-F5344CB8AC3E}">
        <p14:creationId xmlns:p14="http://schemas.microsoft.com/office/powerpoint/2010/main" val="104274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8859" y="2228868"/>
            <a:ext cx="9352502" cy="4308872"/>
          </a:xfrm>
          <a:prstGeom prst="rect">
            <a:avLst/>
          </a:prstGeom>
          <a:noFill/>
        </p:spPr>
        <p:txBody>
          <a:bodyPr wrap="square">
            <a:spAutoFit/>
          </a:bodyPr>
          <a:lstStyle/>
          <a:p>
            <a:endParaRPr lang="en-US" altLang="ja-JP" dirty="0" smtClean="0"/>
          </a:p>
          <a:p>
            <a:r>
              <a:rPr lang="ja-JP" altLang="en-US" dirty="0" smtClean="0"/>
              <a:t>〇マイナンバー法</a:t>
            </a:r>
            <a:endParaRPr lang="en-US" altLang="ja-JP" dirty="0" smtClean="0"/>
          </a:p>
          <a:p>
            <a:pPr marL="182563" indent="-182563"/>
            <a:r>
              <a:rPr lang="ja-JP" altLang="en-US" sz="1600" dirty="0" smtClean="0"/>
              <a:t>・正式な</a:t>
            </a:r>
            <a:r>
              <a:rPr lang="ja-JP" altLang="en-US" sz="1600" dirty="0"/>
              <a:t>法律名称</a:t>
            </a:r>
            <a:r>
              <a:rPr lang="ja-JP" altLang="en-US" sz="1600" dirty="0" smtClean="0"/>
              <a:t>は「行政手続における特定の個人を識別するための番号の利用等に関する法律」で、「マ</a:t>
            </a:r>
            <a:endParaRPr lang="en-US" altLang="ja-JP" sz="1600" dirty="0" smtClean="0"/>
          </a:p>
          <a:p>
            <a:pPr marL="182563" indent="-182563"/>
            <a:r>
              <a:rPr lang="ja-JP" altLang="en-US" sz="1600" dirty="0"/>
              <a:t>　</a:t>
            </a:r>
            <a:r>
              <a:rPr lang="ja-JP" altLang="en-US" sz="1600" dirty="0" smtClean="0"/>
              <a:t>イナンバー法」や「番号法」の略称を使用</a:t>
            </a:r>
            <a:endParaRPr lang="en-US" altLang="ja-JP" sz="1600" dirty="0" smtClean="0"/>
          </a:p>
          <a:p>
            <a:pPr marL="182563" indent="-182563"/>
            <a:r>
              <a:rPr lang="ja-JP" altLang="en-US" sz="1600" dirty="0" smtClean="0"/>
              <a:t>・マイナンバー法では、マイナンバー（個人番号）や特定個人情報が適正に取り扱われるよう、利用範囲や取</a:t>
            </a:r>
            <a:endParaRPr lang="en-US" altLang="ja-JP" sz="1600" dirty="0" smtClean="0"/>
          </a:p>
          <a:p>
            <a:pPr marL="182563" indent="-182563"/>
            <a:r>
              <a:rPr lang="ja-JP" altLang="en-US" sz="1600" dirty="0"/>
              <a:t>　</a:t>
            </a:r>
            <a:r>
              <a:rPr lang="ja-JP" altLang="en-US" sz="1600" dirty="0" smtClean="0"/>
              <a:t>得・提供等の制限、監視・監督、罰則等について規定</a:t>
            </a:r>
            <a:endParaRPr lang="en-US" altLang="ja-JP" sz="1600" dirty="0" smtClean="0"/>
          </a:p>
          <a:p>
            <a:endParaRPr lang="en-US" altLang="ja-JP" dirty="0" smtClean="0"/>
          </a:p>
          <a:p>
            <a:endParaRPr lang="en-US" altLang="ja-JP" dirty="0"/>
          </a:p>
          <a:p>
            <a:r>
              <a:rPr lang="ja-JP" altLang="en-US" dirty="0" smtClean="0"/>
              <a:t>○マイナンバーと特定個人情報</a:t>
            </a:r>
            <a:endParaRPr lang="en-US" altLang="ja-JP" dirty="0" smtClean="0"/>
          </a:p>
          <a:p>
            <a:pPr marL="182563" indent="-182563"/>
            <a:r>
              <a:rPr lang="ja-JP" altLang="en-US" sz="1600" dirty="0" smtClean="0"/>
              <a:t>・マイナンバーは、住民票を有する全ての人に付番され、通知される</a:t>
            </a:r>
            <a:r>
              <a:rPr lang="en-US" altLang="ja-JP" sz="1600" dirty="0" smtClean="0">
                <a:latin typeface="+mn-ea"/>
              </a:rPr>
              <a:t>12</a:t>
            </a:r>
            <a:r>
              <a:rPr lang="ja-JP" altLang="en-US" sz="1600" dirty="0" smtClean="0"/>
              <a:t>桁の番号</a:t>
            </a:r>
            <a:endParaRPr lang="en-US" altLang="ja-JP" sz="1600" dirty="0" smtClean="0"/>
          </a:p>
          <a:p>
            <a:r>
              <a:rPr lang="ja-JP" altLang="en-US" sz="1600" dirty="0" smtClean="0"/>
              <a:t>・マイナンバーは、個人情報に該当</a:t>
            </a:r>
            <a:endParaRPr lang="en-US" altLang="ja-JP" sz="1600" dirty="0" smtClean="0"/>
          </a:p>
          <a:p>
            <a:r>
              <a:rPr lang="ja-JP" altLang="en-US" sz="1600" dirty="0" smtClean="0"/>
              <a:t>・特定</a:t>
            </a:r>
            <a:r>
              <a:rPr lang="ja-JP" altLang="en-US" sz="1600" dirty="0"/>
              <a:t>個人</a:t>
            </a:r>
            <a:r>
              <a:rPr lang="ja-JP" altLang="en-US" sz="1600" dirty="0" smtClean="0"/>
              <a:t>情報は</a:t>
            </a:r>
            <a:r>
              <a:rPr lang="ja-JP" altLang="en-US" sz="1600" dirty="0"/>
              <a:t>、</a:t>
            </a:r>
            <a:r>
              <a:rPr lang="ja-JP" altLang="en-US" sz="1600" dirty="0" smtClean="0"/>
              <a:t>マイナンバーを</a:t>
            </a:r>
            <a:r>
              <a:rPr lang="ja-JP" altLang="en-US" sz="1600" dirty="0"/>
              <a:t>含む個人</a:t>
            </a:r>
            <a:r>
              <a:rPr lang="ja-JP" altLang="en-US" sz="1600" dirty="0" smtClean="0"/>
              <a:t>情報</a:t>
            </a:r>
            <a:endParaRPr lang="ja-JP" altLang="en-US" sz="1600" dirty="0"/>
          </a:p>
          <a:p>
            <a:endParaRPr lang="en-US" altLang="ja-JP" dirty="0"/>
          </a:p>
          <a:p>
            <a:endParaRPr lang="en-US" altLang="ja-JP" dirty="0"/>
          </a:p>
          <a:p>
            <a:endParaRPr lang="en-US" altLang="ja-JP" dirty="0" smtClean="0"/>
          </a:p>
          <a:p>
            <a:endParaRPr lang="en-US" altLang="ja-JP" dirty="0" smtClean="0"/>
          </a:p>
        </p:txBody>
      </p:sp>
      <p:pic>
        <p:nvPicPr>
          <p:cNvPr id="15" name="Picture 8"/>
          <p:cNvPicPr>
            <a:picLocks noChangeAspect="1" noChangeArrowheads="1"/>
          </p:cNvPicPr>
          <p:nvPr/>
        </p:nvPicPr>
        <p:blipFill>
          <a:blip r:embed="rId3" cstate="print"/>
          <a:srcRect/>
          <a:stretch>
            <a:fillRect/>
          </a:stretch>
        </p:blipFill>
        <p:spPr bwMode="auto">
          <a:xfrm>
            <a:off x="6508268" y="5030787"/>
            <a:ext cx="1022353" cy="1433999"/>
          </a:xfrm>
          <a:prstGeom prst="rect">
            <a:avLst/>
          </a:prstGeom>
          <a:noFill/>
          <a:ln w="9525">
            <a:noFill/>
            <a:miter lim="800000"/>
            <a:headEnd/>
            <a:tailEnd/>
          </a:ln>
        </p:spPr>
      </p:pic>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１－１　マイナンバー制度</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80577" y="907543"/>
            <a:ext cx="900000" cy="1263830"/>
          </a:xfrm>
          <a:prstGeom prst="rect">
            <a:avLst/>
          </a:prstGeom>
        </p:spPr>
      </p:pic>
      <p:sp>
        <p:nvSpPr>
          <p:cNvPr id="16" name="四角形吹き出し 15"/>
          <p:cNvSpPr/>
          <p:nvPr/>
        </p:nvSpPr>
        <p:spPr>
          <a:xfrm>
            <a:off x="269018" y="1516284"/>
            <a:ext cx="7532319" cy="612000"/>
          </a:xfrm>
          <a:prstGeom prst="wedgeRectCallout">
            <a:avLst>
              <a:gd name="adj1" fmla="val 63108"/>
              <a:gd name="adj2" fmla="val 5689"/>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dirty="0">
                <a:latin typeface="ＭＳ Ｐゴシック" panose="020B0600070205080204" pitchFamily="50" charset="-128"/>
              </a:rPr>
              <a:t>マイナンバー制度は、マイナンバー法に基づく制度です。</a:t>
            </a:r>
            <a:endParaRPr kumimoji="1" lang="ja-JP" altLang="en-US" sz="1600" b="0" i="0" u="none" strike="noStrike" kern="0" cap="none" spc="0" normalizeH="0" baseline="0" noProof="0" dirty="0" smtClean="0">
              <a:ln>
                <a:noFill/>
              </a:ln>
              <a:solidFill>
                <a:prstClr val="black"/>
              </a:solidFill>
              <a:effectLst/>
              <a:uLnTx/>
              <a:uFillTx/>
              <a:latin typeface="+mj-ea"/>
              <a:ea typeface="+mj-ea"/>
            </a:endParaRPr>
          </a:p>
        </p:txBody>
      </p:sp>
      <p:sp>
        <p:nvSpPr>
          <p:cNvPr id="10"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a:t>
            </a:r>
          </a:p>
        </p:txBody>
      </p:sp>
    </p:spTree>
    <p:extLst>
      <p:ext uri="{BB962C8B-B14F-4D97-AF65-F5344CB8AC3E}">
        <p14:creationId xmlns:p14="http://schemas.microsoft.com/office/powerpoint/2010/main" val="40047857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7638" y="2295313"/>
            <a:ext cx="9352502" cy="2351957"/>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9875"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特定個人情報の利用は、マイナンバー法で限定されており、</a:t>
            </a:r>
            <a:r>
              <a:rPr lang="ja-JP" altLang="en-US" sz="1800" u="sng" dirty="0" smtClean="0">
                <a:latin typeface="ＭＳ ゴシック" panose="020B0609070205080204" pitchFamily="49" charset="-128"/>
                <a:ea typeface="ＭＳ ゴシック" panose="020B0609070205080204" pitchFamily="49" charset="-128"/>
              </a:rPr>
              <a:t>規定される以外の目的で個人番号の</a:t>
            </a:r>
            <a:r>
              <a:rPr lang="ja-JP" altLang="en-US" sz="1800" u="sng" dirty="0">
                <a:latin typeface="ＭＳ ゴシック" panose="020B0609070205080204" pitchFamily="49" charset="-128"/>
                <a:ea typeface="ＭＳ ゴシック" panose="020B0609070205080204" pitchFamily="49" charset="-128"/>
              </a:rPr>
              <a:t>収集・</a:t>
            </a:r>
            <a:r>
              <a:rPr lang="ja-JP" altLang="en-US" sz="1800" u="sng" dirty="0" smtClean="0">
                <a:latin typeface="ＭＳ ゴシック" panose="020B0609070205080204" pitchFamily="49" charset="-128"/>
                <a:ea typeface="ＭＳ ゴシック" panose="020B0609070205080204" pitchFamily="49" charset="-128"/>
              </a:rPr>
              <a:t>保管、特定</a:t>
            </a:r>
            <a:r>
              <a:rPr lang="ja-JP" altLang="en-US" sz="1800" u="sng" dirty="0">
                <a:latin typeface="ＭＳ ゴシック" panose="020B0609070205080204" pitchFamily="49" charset="-128"/>
                <a:ea typeface="ＭＳ ゴシック" panose="020B0609070205080204" pitchFamily="49" charset="-128"/>
              </a:rPr>
              <a:t>個人情報</a:t>
            </a:r>
            <a:r>
              <a:rPr lang="ja-JP" altLang="en-US" sz="1800" u="sng" dirty="0" smtClean="0">
                <a:latin typeface="ＭＳ ゴシック" panose="020B0609070205080204" pitchFamily="49" charset="-128"/>
                <a:ea typeface="ＭＳ ゴシック" panose="020B0609070205080204" pitchFamily="49" charset="-128"/>
              </a:rPr>
              <a:t>ファイルを作成することは禁止</a:t>
            </a:r>
            <a:r>
              <a:rPr lang="ja-JP" altLang="en-US" sz="1800" dirty="0" smtClean="0">
                <a:latin typeface="ＭＳ ゴシック" panose="020B0609070205080204" pitchFamily="49" charset="-128"/>
                <a:ea typeface="ＭＳ ゴシック" panose="020B0609070205080204" pitchFamily="49" charset="-128"/>
              </a:rPr>
              <a:t>されています。</a:t>
            </a:r>
            <a:endParaRPr lang="ja-JP" altLang="en-US" sz="1800" dirty="0">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310338" y="3606800"/>
            <a:ext cx="9352502" cy="167957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indent="268288"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たとえ本人の同意があったとしても、マイナンバー法で認められる場合以外は、個人番号を利用</a:t>
            </a:r>
            <a:r>
              <a:rPr lang="ja-JP" altLang="en-US" sz="1800" dirty="0">
                <a:latin typeface="ＭＳ ゴシック" panose="020B0609070205080204" pitchFamily="49" charset="-128"/>
                <a:ea typeface="ＭＳ ゴシック" panose="020B0609070205080204" pitchFamily="49" charset="-128"/>
              </a:rPr>
              <a:t>等</a:t>
            </a:r>
            <a:r>
              <a:rPr lang="ja-JP" altLang="en-US" sz="1800" dirty="0" smtClean="0">
                <a:latin typeface="ＭＳ ゴシック" panose="020B0609070205080204" pitchFamily="49" charset="-128"/>
                <a:ea typeface="ＭＳ ゴシック" panose="020B0609070205080204" pitchFamily="49" charset="-128"/>
              </a:rPr>
              <a:t>することはできません。</a:t>
            </a:r>
            <a:endParaRPr lang="en-US" altLang="ja-JP" sz="1800" dirty="0">
              <a:latin typeface="ＭＳ ゴシック" panose="020B0609070205080204" pitchFamily="49" charset="-128"/>
              <a:ea typeface="ＭＳ ゴシック" panose="020B0609070205080204" pitchFamily="49" charset="-128"/>
            </a:endParaRPr>
          </a:p>
          <a:p>
            <a:pPr lvl="0" algn="l" defTabSz="457200">
              <a:spcBef>
                <a:spcPts val="0"/>
              </a:spcBef>
            </a:pPr>
            <a:endParaRPr lang="ja-JP" altLang="en-US" sz="18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7365076" y="5124440"/>
            <a:ext cx="1580545" cy="940682"/>
            <a:chOff x="4450275" y="5214390"/>
            <a:chExt cx="1580545" cy="940682"/>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275" y="5214390"/>
              <a:ext cx="1212637" cy="7111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466" y="5444948"/>
              <a:ext cx="1200354" cy="7101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13" name="Picture 14"/>
          <p:cNvPicPr>
            <a:picLocks noChangeAspect="1" noChangeArrowheads="1"/>
          </p:cNvPicPr>
          <p:nvPr/>
        </p:nvPicPr>
        <p:blipFill rotWithShape="1">
          <a:blip r:embed="rId5" cstate="print"/>
          <a:srcRect t="26274" b="19862"/>
          <a:stretch/>
        </p:blipFill>
        <p:spPr bwMode="auto">
          <a:xfrm rot="2048712">
            <a:off x="1637682" y="1419060"/>
            <a:ext cx="959386" cy="724830"/>
          </a:xfrm>
          <a:prstGeom prst="rect">
            <a:avLst/>
          </a:prstGeom>
          <a:noFill/>
          <a:ln w="9525">
            <a:noFill/>
            <a:miter lim="800000"/>
            <a:headEnd/>
            <a:tailEnd/>
          </a:ln>
        </p:spPr>
      </p:pic>
      <p:pic>
        <p:nvPicPr>
          <p:cNvPr id="14" name="図 13"/>
          <p:cNvPicPr/>
          <p:nvPr/>
        </p:nvPicPr>
        <p:blipFill rotWithShape="1">
          <a:blip r:embed="rId6"/>
          <a:srcRect l="32656" t="30960" r="32078" b="36832"/>
          <a:stretch/>
        </p:blipFill>
        <p:spPr bwMode="auto">
          <a:xfrm>
            <a:off x="2512637" y="1134986"/>
            <a:ext cx="1424475" cy="1237627"/>
          </a:xfrm>
          <a:prstGeom prst="rect">
            <a:avLst/>
          </a:prstGeom>
          <a:ln>
            <a:noFill/>
          </a:ln>
          <a:extLst>
            <a:ext uri="{53640926-AAD7-44D8-BBD7-CCE9431645EC}">
              <a14:shadowObscured xmlns:a14="http://schemas.microsoft.com/office/drawing/2010/main"/>
            </a:ext>
          </a:extLst>
        </p:spPr>
      </p:pic>
      <p:sp>
        <p:nvSpPr>
          <p:cNvPr id="1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59</a:t>
            </a:r>
          </a:p>
        </p:txBody>
      </p:sp>
      <p:sp>
        <p:nvSpPr>
          <p:cNvPr id="16" name="コンテンツ プレースホルダー 2"/>
          <p:cNvSpPr txBox="1">
            <a:spLocks/>
          </p:cNvSpPr>
          <p:nvPr/>
        </p:nvSpPr>
        <p:spPr bwMode="auto">
          <a:xfrm>
            <a:off x="269512" y="786648"/>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smtClean="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7178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3"/>
            <a:ext cx="8062332"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特定個人情報が記載された文書を年度末に廃棄した。廃棄した文書は不要となったものなので、廃棄の記録は残さなくてもよい。</a:t>
            </a:r>
            <a:endParaRPr kumimoji="0" lang="en-US" altLang="ja-JP"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spcBef>
                <a:spcPts val="0"/>
              </a:spcBef>
              <a:spcAft>
                <a:spcPts val="0"/>
              </a:spcAft>
              <a:buClrTx/>
              <a:buSzTx/>
              <a:buFontTx/>
              <a:buNone/>
              <a:tabLst/>
              <a:defRPr/>
            </a:pPr>
            <a:endParaRPr kumimoji="0" lang="en-US" altLang="ja-JP" sz="20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a:p>
            <a:pPr marL="0" marR="0" lvl="0" indent="0" algn="ctr" defTabSz="914400" eaLnBrk="1" fontAlgn="auto" latinLnBrk="0" hangingPunct="1">
              <a:lnSpc>
                <a:spcPts val="12000"/>
              </a:lnSpc>
              <a:spcBef>
                <a:spcPts val="0"/>
              </a:spcBef>
              <a:spcAft>
                <a:spcPts val="0"/>
              </a:spcAft>
              <a:buClrTx/>
              <a:buSzTx/>
              <a:buFontTx/>
              <a:buNone/>
              <a:tabLst/>
              <a:defRPr/>
            </a:pPr>
            <a:r>
              <a:rPr kumimoji="0" lang="ja-JP" altLang="en-US" sz="7200" b="0" i="0" u="none" strike="noStrike" kern="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rPr>
              <a:t>○</a:t>
            </a:r>
            <a:r>
              <a:rPr lang="ja-JP" altLang="en-US" sz="7200" kern="0" dirty="0" smtClean="0">
                <a:solidFill>
                  <a:prstClr val="black"/>
                </a:solidFill>
                <a:latin typeface="ＭＳ Ｐゴシック" panose="020B0600070205080204" pitchFamily="50" charset="-128"/>
                <a:ea typeface="ＭＳ Ｐゴシック" panose="020B0600070205080204" pitchFamily="50" charset="-128"/>
              </a:rPr>
              <a:t> </a:t>
            </a:r>
            <a:r>
              <a:rPr kumimoji="0" lang="en-US" altLang="ja-JP" sz="72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or </a:t>
            </a:r>
            <a:r>
              <a:rPr kumimoji="0" lang="en-US" altLang="ja-JP" sz="8800" b="0" i="0" u="none" strike="noStrike" kern="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77366"/>
            <a:ext cx="1482010" cy="1915474"/>
          </a:xfrm>
          <a:prstGeom prst="rect">
            <a:avLst/>
          </a:prstGeom>
        </p:spPr>
      </p:pic>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60</a:t>
            </a:r>
          </a:p>
        </p:txBody>
      </p:sp>
    </p:spTree>
    <p:extLst>
      <p:ext uri="{BB962C8B-B14F-4D97-AF65-F5344CB8AC3E}">
        <p14:creationId xmlns:p14="http://schemas.microsoft.com/office/powerpoint/2010/main" val="2383113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8006791" y="5709970"/>
            <a:ext cx="826077" cy="664152"/>
          </a:xfrm>
          <a:prstGeom prst="rect">
            <a:avLst/>
          </a:prstGeom>
          <a:noFill/>
          <a:ln w="9525">
            <a:noFill/>
            <a:miter lim="800000"/>
            <a:headEnd/>
            <a:tailEnd/>
          </a:ln>
        </p:spPr>
      </p:pic>
      <p:pic>
        <p:nvPicPr>
          <p:cNvPr id="10" name="図 9"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7381050" y="5688516"/>
            <a:ext cx="826077" cy="664152"/>
          </a:xfrm>
          <a:prstGeom prst="rect">
            <a:avLst/>
          </a:prstGeom>
          <a:noFill/>
          <a:ln w="9525">
            <a:noFill/>
            <a:miter lim="800000"/>
            <a:headEnd/>
            <a:tailEnd/>
          </a:ln>
        </p:spPr>
      </p:pic>
      <p:sp>
        <p:nvSpPr>
          <p:cNvPr id="5" name="タイトル 1"/>
          <p:cNvSpPr txBox="1">
            <a:spLocks/>
          </p:cNvSpPr>
          <p:nvPr/>
        </p:nvSpPr>
        <p:spPr>
          <a:xfrm>
            <a:off x="297638" y="2372119"/>
            <a:ext cx="9214662" cy="123872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特定個人情報が記録された文書や電子媒体を廃棄した場合は、どのように廃棄したのか記録（いつ、誰が、何を、どのような方法で廃棄したのか）を残す必要があります。</a:t>
            </a:r>
            <a:endParaRPr lang="ja-JP" altLang="en-US" sz="1800" dirty="0">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297638" y="3842595"/>
            <a:ext cx="9352502" cy="142363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177800"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また、廃棄作業を外部事業者に委託する場合には、委託先から廃棄証明書等を提出してもらう等により、確実に廃棄が実施されたことを確認する必要があります。</a:t>
            </a:r>
            <a:endParaRPr lang="ja-JP" altLang="en-US" sz="1800" dirty="0">
              <a:latin typeface="ＭＳ ゴシック" panose="020B0609070205080204" pitchFamily="49" charset="-128"/>
              <a:ea typeface="ＭＳ ゴシック" panose="020B0609070205080204" pitchFamily="49" charset="-128"/>
            </a:endParaRPr>
          </a:p>
        </p:txBody>
      </p:sp>
      <p:pic>
        <p:nvPicPr>
          <p:cNvPr id="9" name="図 8"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6794907" y="5744381"/>
            <a:ext cx="826077" cy="664152"/>
          </a:xfrm>
          <a:prstGeom prst="rect">
            <a:avLst/>
          </a:prstGeom>
          <a:noFill/>
          <a:ln w="9525">
            <a:noFill/>
            <a:miter lim="800000"/>
            <a:headEnd/>
            <a:tailEnd/>
          </a:ln>
        </p:spPr>
      </p:pic>
      <p:pic>
        <p:nvPicPr>
          <p:cNvPr id="15" name="図 14"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7344070" y="5331372"/>
            <a:ext cx="826077" cy="664152"/>
          </a:xfrm>
          <a:prstGeom prst="rect">
            <a:avLst/>
          </a:prstGeom>
          <a:noFill/>
          <a:ln w="9525">
            <a:noFill/>
            <a:miter lim="800000"/>
            <a:headEnd/>
            <a:tailEnd/>
          </a:ln>
        </p:spPr>
      </p:pic>
      <p:pic>
        <p:nvPicPr>
          <p:cNvPr id="16" name="図 15"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6794907" y="5331372"/>
            <a:ext cx="826077" cy="664152"/>
          </a:xfrm>
          <a:prstGeom prst="rect">
            <a:avLst/>
          </a:prstGeom>
          <a:noFill/>
          <a:ln w="9525">
            <a:noFill/>
            <a:miter lim="800000"/>
            <a:headEnd/>
            <a:tailEnd/>
          </a:ln>
        </p:spPr>
      </p:pic>
      <p:pic>
        <p:nvPicPr>
          <p:cNvPr id="18" name="Picture 14"/>
          <p:cNvPicPr>
            <a:picLocks noChangeAspect="1" noChangeArrowheads="1"/>
          </p:cNvPicPr>
          <p:nvPr/>
        </p:nvPicPr>
        <p:blipFill rotWithShape="1">
          <a:blip r:embed="rId4" cstate="print"/>
          <a:srcRect t="26274" b="19862"/>
          <a:stretch/>
        </p:blipFill>
        <p:spPr bwMode="auto">
          <a:xfrm rot="2048712">
            <a:off x="1637682" y="1419060"/>
            <a:ext cx="959386" cy="724830"/>
          </a:xfrm>
          <a:prstGeom prst="rect">
            <a:avLst/>
          </a:prstGeom>
          <a:noFill/>
          <a:ln w="9525">
            <a:noFill/>
            <a:miter lim="800000"/>
            <a:headEnd/>
            <a:tailEnd/>
          </a:ln>
        </p:spPr>
      </p:pic>
      <p:pic>
        <p:nvPicPr>
          <p:cNvPr id="14" name="図 13"/>
          <p:cNvPicPr/>
          <p:nvPr/>
        </p:nvPicPr>
        <p:blipFill rotWithShape="1">
          <a:blip r:embed="rId5"/>
          <a:srcRect l="32656" t="30960" r="32078" b="36832"/>
          <a:stretch/>
        </p:blipFill>
        <p:spPr bwMode="auto">
          <a:xfrm>
            <a:off x="2512637" y="1113037"/>
            <a:ext cx="1424475" cy="1237627"/>
          </a:xfrm>
          <a:prstGeom prst="rect">
            <a:avLst/>
          </a:prstGeom>
          <a:ln>
            <a:noFill/>
          </a:ln>
          <a:extLst>
            <a:ext uri="{53640926-AAD7-44D8-BBD7-CCE9431645EC}">
              <a14:shadowObscured xmlns:a14="http://schemas.microsoft.com/office/drawing/2010/main"/>
            </a:ext>
          </a:extLst>
        </p:spPr>
      </p:pic>
      <p:sp>
        <p:nvSpPr>
          <p:cNvPr id="1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61</a:t>
            </a:r>
          </a:p>
        </p:txBody>
      </p:sp>
      <p:sp>
        <p:nvSpPr>
          <p:cNvPr id="20" name="コンテンツ プレースホルダー 2"/>
          <p:cNvSpPr txBox="1">
            <a:spLocks/>
          </p:cNvSpPr>
          <p:nvPr/>
        </p:nvSpPr>
        <p:spPr bwMode="auto">
          <a:xfrm>
            <a:off x="236059" y="764346"/>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smtClean="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41288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2"/>
            <a:ext cx="8006575" cy="5041023"/>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400" kern="0" dirty="0">
                <a:solidFill>
                  <a:prstClr val="black"/>
                </a:solidFill>
                <a:latin typeface="ＭＳ ゴシック" panose="020B0609070205080204" pitchFamily="49" charset="-128"/>
                <a:ea typeface="ＭＳ ゴシック" panose="020B0609070205080204" pitchFamily="49" charset="-128"/>
              </a:rPr>
              <a:t>　</a:t>
            </a:r>
            <a:r>
              <a:rPr lang="ja-JP" altLang="en-US" kern="0" noProof="0" dirty="0" smtClean="0">
                <a:solidFill>
                  <a:prstClr val="black"/>
                </a:solidFill>
                <a:latin typeface="ＭＳ ゴシック" panose="020B0609070205080204" pitchFamily="49" charset="-128"/>
                <a:ea typeface="ＭＳ ゴシック" panose="020B0609070205080204" pitchFamily="49" charset="-128"/>
              </a:rPr>
              <a:t>マイナンバーカードの交付数が急増したため、一時的に他部署の職員に交付業務を手伝ってもらうことにした。一時的な作業なので、事務取扱担当者に指定しなくてよい。</a:t>
            </a:r>
            <a:endParaRPr lang="en-US" altLang="ja-JP" kern="0" noProof="0" dirty="0" smtClean="0">
              <a:solidFill>
                <a:prstClr val="black"/>
              </a:solidFill>
              <a:latin typeface="ＭＳ ゴシック" panose="020B0609070205080204" pitchFamily="49" charset="-128"/>
              <a:ea typeface="ＭＳ ゴシック" panose="020B0609070205080204" pitchFamily="49" charset="-128"/>
            </a:endParaRPr>
          </a:p>
          <a:p>
            <a:pPr defTabSz="914400">
              <a:defRPr/>
            </a:pPr>
            <a:r>
              <a:rPr kumimoji="0" lang="ja-JP" altLang="en-US" sz="4000" b="0" i="0" u="none" strike="noStrike" kern="0" cap="none" spc="0" normalizeH="0" baseline="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sz="4000" b="0" i="0" u="none" strike="noStrike" kern="0" cap="none" spc="0" normalizeH="0" baseline="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a:t>
            </a:r>
            <a:r>
              <a:rPr lang="ja-JP" altLang="en-US" sz="4000" kern="0" dirty="0">
                <a:solidFill>
                  <a:prstClr val="black"/>
                </a:solidFill>
                <a:latin typeface="ＭＳ ゴシック" panose="020B0609070205080204" pitchFamily="49" charset="-128"/>
                <a:ea typeface="ＭＳ ゴシック" panose="020B0609070205080204" pitchFamily="49" charset="-128"/>
              </a:rPr>
              <a:t>　</a:t>
            </a: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smtClean="0">
                <a:solidFill>
                  <a:srgbClr val="FF0000"/>
                </a:solidFill>
                <a:latin typeface="ＭＳ Ｐゴシック" panose="020B0600070205080204" pitchFamily="50" charset="-128"/>
              </a:rPr>
              <a:t>×</a:t>
            </a:r>
            <a:endParaRPr lang="en-US" altLang="ja-JP" sz="8800" kern="0" dirty="0">
              <a:solidFill>
                <a:srgbClr val="FF0000"/>
              </a:solidFill>
              <a:latin typeface="ＭＳ Ｐゴシック" panose="020B0600070205080204" pitchFamily="50" charset="-128"/>
            </a:endParaRP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793110"/>
            <a:ext cx="1482010" cy="1915474"/>
          </a:xfrm>
          <a:prstGeom prst="rect">
            <a:avLst/>
          </a:prstGeom>
        </p:spPr>
      </p:pic>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62</a:t>
            </a:r>
          </a:p>
        </p:txBody>
      </p:sp>
    </p:spTree>
    <p:extLst>
      <p:ext uri="{BB962C8B-B14F-4D97-AF65-F5344CB8AC3E}">
        <p14:creationId xmlns:p14="http://schemas.microsoft.com/office/powerpoint/2010/main" val="1999945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7638" y="2129175"/>
            <a:ext cx="9352502" cy="17443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一時的な作業協力であった</a:t>
            </a:r>
            <a:r>
              <a:rPr lang="ja-JP" altLang="en-US" sz="1800" dirty="0">
                <a:latin typeface="ＭＳ ゴシック" panose="020B0609070205080204" pitchFamily="49" charset="-128"/>
                <a:ea typeface="ＭＳ ゴシック" panose="020B0609070205080204" pitchFamily="49" charset="-128"/>
              </a:rPr>
              <a:t>としても</a:t>
            </a:r>
            <a:r>
              <a:rPr lang="ja-JP" altLang="en-US" sz="1800" dirty="0" smtClean="0">
                <a:latin typeface="ＭＳ ゴシック" panose="020B0609070205080204" pitchFamily="49" charset="-128"/>
                <a:ea typeface="ＭＳ ゴシック" panose="020B0609070205080204" pitchFamily="49" charset="-128"/>
              </a:rPr>
              <a:t>、</a:t>
            </a:r>
            <a:r>
              <a:rPr lang="ja-JP" altLang="en-US" sz="1800" u="sng" dirty="0" smtClean="0">
                <a:latin typeface="ＭＳ ゴシック" panose="020B0609070205080204" pitchFamily="49" charset="-128"/>
                <a:ea typeface="ＭＳ ゴシック" panose="020B0609070205080204" pitchFamily="49" charset="-128"/>
              </a:rPr>
              <a:t>特定個人情報を取り扱う場合には、事務取扱担当者に指定する必要</a:t>
            </a:r>
            <a:r>
              <a:rPr lang="ja-JP" altLang="en-US" sz="1800" dirty="0" smtClean="0">
                <a:latin typeface="ＭＳ ゴシック" panose="020B0609070205080204" pitchFamily="49" charset="-128"/>
                <a:ea typeface="ＭＳ ゴシック" panose="020B0609070205080204" pitchFamily="49" charset="-128"/>
              </a:rPr>
              <a:t>があります。</a:t>
            </a:r>
            <a:endParaRPr lang="en-US" altLang="ja-JP" sz="1800" dirty="0" smtClean="0">
              <a:latin typeface="ＭＳ ゴシック" panose="020B0609070205080204" pitchFamily="49" charset="-128"/>
              <a:ea typeface="ＭＳ ゴシック" panose="020B0609070205080204" pitchFamily="49" charset="-128"/>
            </a:endParaRPr>
          </a:p>
          <a:p>
            <a:pPr lvl="0"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　業務の繁忙期等で他部署の職員に業務の応援等を依頼する際には、指定漏れのないよう</a:t>
            </a:r>
            <a:r>
              <a:rPr lang="ja-JP" altLang="en-US" sz="1800" dirty="0">
                <a:latin typeface="ＭＳ ゴシック" panose="020B0609070205080204" pitchFamily="49" charset="-128"/>
                <a:ea typeface="ＭＳ ゴシック" panose="020B0609070205080204" pitchFamily="49" charset="-128"/>
              </a:rPr>
              <a:t>注意</a:t>
            </a:r>
            <a:r>
              <a:rPr lang="ja-JP" altLang="en-US" sz="1800" dirty="0" smtClean="0">
                <a:latin typeface="ＭＳ ゴシック" panose="020B0609070205080204" pitchFamily="49" charset="-128"/>
                <a:ea typeface="ＭＳ ゴシック" panose="020B0609070205080204" pitchFamily="49" charset="-128"/>
              </a:rPr>
              <a:t>してください。</a:t>
            </a:r>
            <a:endParaRPr lang="ja-JP" altLang="en-US" sz="1800" dirty="0">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297638" y="4089401"/>
            <a:ext cx="9352502" cy="1320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また、非常勤職員や臨時職員についても、特定個人情報を取り扱う場合に</a:t>
            </a:r>
            <a:r>
              <a:rPr lang="ja-JP" altLang="en-US" sz="1800" dirty="0">
                <a:latin typeface="ＭＳ ゴシック" panose="020B0609070205080204" pitchFamily="49" charset="-128"/>
                <a:ea typeface="ＭＳ ゴシック" panose="020B0609070205080204" pitchFamily="49" charset="-128"/>
              </a:rPr>
              <a:t>は、事務取扱担当者に指定する必要が</a:t>
            </a:r>
            <a:r>
              <a:rPr lang="ja-JP" altLang="en-US" sz="1800" dirty="0" smtClean="0">
                <a:latin typeface="ＭＳ ゴシック" panose="020B0609070205080204" pitchFamily="49" charset="-128"/>
                <a:ea typeface="ＭＳ ゴシック" panose="020B0609070205080204" pitchFamily="49" charset="-128"/>
              </a:rPr>
              <a:t>ありますので、</a:t>
            </a:r>
            <a:r>
              <a:rPr lang="ja-JP" altLang="en-US" sz="1800" u="sng" dirty="0" smtClean="0">
                <a:latin typeface="ＭＳ ゴシック" panose="020B0609070205080204" pitchFamily="49" charset="-128"/>
                <a:ea typeface="ＭＳ ゴシック" panose="020B0609070205080204" pitchFamily="49" charset="-128"/>
              </a:rPr>
              <a:t>都度指定</a:t>
            </a:r>
            <a:r>
              <a:rPr lang="ja-JP" altLang="en-US" sz="1800" dirty="0" smtClean="0">
                <a:latin typeface="ＭＳ ゴシック" panose="020B0609070205080204" pitchFamily="49" charset="-128"/>
                <a:ea typeface="ＭＳ ゴシック" panose="020B0609070205080204" pitchFamily="49" charset="-128"/>
              </a:rPr>
              <a:t>するよう留意してください。</a:t>
            </a:r>
            <a:endParaRPr lang="ja-JP" altLang="en-US" sz="1800" dirty="0">
              <a:latin typeface="ＭＳ ゴシック" panose="020B0609070205080204" pitchFamily="49" charset="-128"/>
              <a:ea typeface="ＭＳ ゴシック" panose="020B0609070205080204" pitchFamily="49" charset="-128"/>
            </a:endParaRPr>
          </a:p>
        </p:txBody>
      </p:sp>
      <p:pic>
        <p:nvPicPr>
          <p:cNvPr id="8" name="Picture 14"/>
          <p:cNvPicPr>
            <a:picLocks noChangeAspect="1" noChangeArrowheads="1"/>
          </p:cNvPicPr>
          <p:nvPr/>
        </p:nvPicPr>
        <p:blipFill rotWithShape="1">
          <a:blip r:embed="rId3" cstate="print"/>
          <a:srcRect t="26274" b="19862"/>
          <a:stretch/>
        </p:blipFill>
        <p:spPr bwMode="auto">
          <a:xfrm rot="2048712">
            <a:off x="1637682" y="1419060"/>
            <a:ext cx="959386" cy="724830"/>
          </a:xfrm>
          <a:prstGeom prst="rect">
            <a:avLst/>
          </a:prstGeom>
          <a:noFill/>
          <a:ln w="9525">
            <a:noFill/>
            <a:miter lim="800000"/>
            <a:headEnd/>
            <a:tailEnd/>
          </a:ln>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0021" y="5085535"/>
            <a:ext cx="1124769" cy="1208644"/>
          </a:xfrm>
          <a:prstGeom prst="rect">
            <a:avLst/>
          </a:prstGeom>
        </p:spPr>
      </p:pic>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63</a:t>
            </a:r>
          </a:p>
        </p:txBody>
      </p:sp>
      <p:pic>
        <p:nvPicPr>
          <p:cNvPr id="11" name="図 10"/>
          <p:cNvPicPr/>
          <p:nvPr/>
        </p:nvPicPr>
        <p:blipFill rotWithShape="1">
          <a:blip r:embed="rId5"/>
          <a:srcRect l="32656" t="30960" r="32078" b="36832"/>
          <a:stretch/>
        </p:blipFill>
        <p:spPr bwMode="auto">
          <a:xfrm>
            <a:off x="2624155" y="1087256"/>
            <a:ext cx="1424475" cy="1237627"/>
          </a:xfrm>
          <a:prstGeom prst="rect">
            <a:avLst/>
          </a:prstGeom>
          <a:ln>
            <a:noFill/>
          </a:ln>
          <a:extLst>
            <a:ext uri="{53640926-AAD7-44D8-BBD7-CCE9431645EC}">
              <a14:shadowObscured xmlns:a14="http://schemas.microsoft.com/office/drawing/2010/main"/>
            </a:ext>
          </a:extLst>
        </p:spPr>
      </p:pic>
      <p:sp>
        <p:nvSpPr>
          <p:cNvPr id="13" name="コンテンツ プレースホルダー 2"/>
          <p:cNvSpPr txBox="1">
            <a:spLocks/>
          </p:cNvSpPr>
          <p:nvPr/>
        </p:nvSpPr>
        <p:spPr bwMode="auto">
          <a:xfrm>
            <a:off x="258361" y="753195"/>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smtClean="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2360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問題４</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3"/>
            <a:ext cx="8062332"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spcBef>
                <a:spcPts val="0"/>
              </a:spcBef>
              <a:spcAft>
                <a:spcPts val="0"/>
              </a:spcAft>
              <a:buClrTx/>
              <a:buSzTx/>
              <a:buFontTx/>
              <a:buNone/>
              <a:tabLst/>
              <a:defRPr/>
            </a:pPr>
            <a:r>
              <a:rPr lang="ja-JP" altLang="en-US" sz="2400" kern="0" dirty="0">
                <a:solidFill>
                  <a:prstClr val="black"/>
                </a:solidFill>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特定個人情報を取り扱う情報システムのログは、不正アクセスなどの問題が起きたときに確認・分析するだけでは不十分である。</a:t>
            </a:r>
            <a:endParaRPr kumimoji="0" lang="en-US" altLang="ja-JP"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endParaRPr>
          </a:p>
          <a:p>
            <a:pPr algn="ctr" defTabSz="914400">
              <a:lnSpc>
                <a:spcPts val="12000"/>
              </a:lnSpc>
              <a:defRPr/>
            </a:pP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smtClean="0">
                <a:solidFill>
                  <a:srgbClr val="FF0000"/>
                </a:solidFill>
                <a:latin typeface="ＭＳ Ｐゴシック" panose="020B0600070205080204" pitchFamily="50" charset="-128"/>
              </a:rPr>
              <a:t>×</a:t>
            </a:r>
            <a:endParaRPr lang="en-US" altLang="ja-JP" sz="8800" kern="0" dirty="0">
              <a:solidFill>
                <a:srgbClr val="FF0000"/>
              </a:solidFill>
              <a:latin typeface="ＭＳ Ｐゴシック" panose="020B0600070205080204" pitchFamily="50" charset="-128"/>
            </a:endParaRP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82904"/>
            <a:ext cx="1513546" cy="1956233"/>
          </a:xfrm>
          <a:prstGeom prst="rect">
            <a:avLst/>
          </a:prstGeom>
        </p:spPr>
      </p:pic>
      <p:sp>
        <p:nvSpPr>
          <p:cNvPr id="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64</a:t>
            </a:r>
          </a:p>
        </p:txBody>
      </p:sp>
    </p:spTree>
    <p:extLst>
      <p:ext uri="{BB962C8B-B14F-4D97-AF65-F5344CB8AC3E}">
        <p14:creationId xmlns:p14="http://schemas.microsoft.com/office/powerpoint/2010/main" val="33928505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14116" y="797799"/>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smtClean="0">
                <a:solidFill>
                  <a:prstClr val="black"/>
                </a:solidFill>
                <a:latin typeface="HGP創英角ﾎﾟｯﾌﾟ体" panose="040B0A00000000000000" pitchFamily="50" charset="-128"/>
                <a:ea typeface="HGP創英角ﾎﾟｯﾌﾟ体" panose="040B0A00000000000000" pitchFamily="50" charset="-128"/>
                <a:cs typeface="+mn-cs"/>
              </a:rPr>
              <a:t>こ た </a:t>
            </a:r>
            <a:r>
              <a:rPr lang="ja-JP" altLang="en-US" sz="3200" dirty="0" err="1" smtClean="0">
                <a:solidFill>
                  <a:prstClr val="black"/>
                </a:solidFill>
                <a:latin typeface="HGP創英角ﾎﾟｯﾌﾟ体" panose="040B0A00000000000000" pitchFamily="50" charset="-128"/>
                <a:ea typeface="HGP創英角ﾎﾟｯﾌﾟ体" panose="040B0A00000000000000" pitchFamily="50" charset="-128"/>
                <a:cs typeface="+mn-cs"/>
              </a:rPr>
              <a:t>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5" name="タイトル 1"/>
          <p:cNvSpPr txBox="1">
            <a:spLocks/>
          </p:cNvSpPr>
          <p:nvPr/>
        </p:nvSpPr>
        <p:spPr>
          <a:xfrm>
            <a:off x="297638" y="2345296"/>
            <a:ext cx="9352502" cy="131211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kumimoji="0" lang="ja-JP" altLang="en-US" sz="1800" kern="0" dirty="0">
                <a:solidFill>
                  <a:prstClr val="black"/>
                </a:solidFill>
                <a:latin typeface="ＭＳ ゴシック" panose="020B0609070205080204" pitchFamily="49" charset="-128"/>
                <a:ea typeface="ＭＳ ゴシック" panose="020B0609070205080204" pitchFamily="49" charset="-128"/>
              </a:rPr>
              <a:t>特定個人情報を</a:t>
            </a:r>
            <a:r>
              <a:rPr kumimoji="0" lang="ja-JP" altLang="en-US" sz="1800" kern="0" dirty="0" smtClean="0">
                <a:solidFill>
                  <a:prstClr val="black"/>
                </a:solidFill>
                <a:latin typeface="ＭＳ ゴシック" panose="020B0609070205080204" pitchFamily="49" charset="-128"/>
                <a:ea typeface="ＭＳ ゴシック" panose="020B0609070205080204" pitchFamily="49" charset="-128"/>
              </a:rPr>
              <a:t>取り扱う情報システムの利用状況（ログイン・アクセス履歴）を記録した</a:t>
            </a:r>
            <a:r>
              <a:rPr kumimoji="0" lang="ja-JP" altLang="en-US" sz="1800" u="sng" kern="0" dirty="0" smtClean="0">
                <a:solidFill>
                  <a:prstClr val="black"/>
                </a:solidFill>
                <a:latin typeface="ＭＳ ゴシック" panose="020B0609070205080204" pitchFamily="49" charset="-128"/>
                <a:ea typeface="ＭＳ ゴシック" panose="020B0609070205080204" pitchFamily="49" charset="-128"/>
              </a:rPr>
              <a:t>ログの分析等は、定期的に実施する必要</a:t>
            </a:r>
            <a:r>
              <a:rPr kumimoji="0" lang="ja-JP" altLang="en-US" sz="1800" kern="0" dirty="0" smtClean="0">
                <a:solidFill>
                  <a:prstClr val="black"/>
                </a:solidFill>
                <a:latin typeface="ＭＳ ゴシック" panose="020B0609070205080204" pitchFamily="49" charset="-128"/>
                <a:ea typeface="ＭＳ ゴシック" panose="020B0609070205080204" pitchFamily="49" charset="-128"/>
              </a:rPr>
              <a:t>があります</a:t>
            </a:r>
            <a:r>
              <a:rPr lang="ja-JP" altLang="en-US" sz="1800" dirty="0" smtClean="0">
                <a:latin typeface="ＭＳ ゴシック" panose="020B0609070205080204" pitchFamily="49" charset="-128"/>
                <a:ea typeface="ＭＳ ゴシック" panose="020B0609070205080204" pitchFamily="49" charset="-128"/>
              </a:rPr>
              <a:t>。</a:t>
            </a:r>
            <a:endParaRPr lang="ja-JP" altLang="en-US" sz="1800" dirty="0">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マイナンバー理解度テスト　問題４</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336418" y="3854590"/>
            <a:ext cx="9352502" cy="15111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177800" algn="l" defTabSz="457200">
              <a:spcBef>
                <a:spcPts val="0"/>
              </a:spcBef>
            </a:pPr>
            <a:r>
              <a:rPr lang="ja-JP" altLang="en-US" sz="1800" dirty="0" smtClean="0">
                <a:latin typeface="ＭＳ ゴシック" panose="020B0609070205080204" pitchFamily="49" charset="-128"/>
                <a:ea typeface="ＭＳ ゴシック" panose="020B0609070205080204" pitchFamily="49" charset="-128"/>
              </a:rPr>
              <a:t>ログの分析等は、外部からの攻撃だけでなく、</a:t>
            </a:r>
            <a:r>
              <a:rPr lang="ja-JP" altLang="en-US" sz="1800" u="sng" dirty="0">
                <a:latin typeface="ＭＳ ゴシック" panose="020B0609070205080204" pitchFamily="49" charset="-128"/>
                <a:ea typeface="ＭＳ ゴシック" panose="020B0609070205080204" pitchFamily="49" charset="-128"/>
              </a:rPr>
              <a:t>職員</a:t>
            </a:r>
            <a:r>
              <a:rPr lang="ja-JP" altLang="en-US" sz="1800" u="sng" dirty="0" smtClean="0">
                <a:latin typeface="ＭＳ ゴシック" panose="020B0609070205080204" pitchFamily="49" charset="-128"/>
                <a:ea typeface="ＭＳ ゴシック" panose="020B0609070205080204" pitchFamily="49" charset="-128"/>
              </a:rPr>
              <a:t>による不必要な閲覧等を防ぐ観点からも有用</a:t>
            </a:r>
            <a:r>
              <a:rPr lang="ja-JP" altLang="en-US" sz="1800" dirty="0" smtClean="0">
                <a:latin typeface="ＭＳ ゴシック" panose="020B0609070205080204" pitchFamily="49" charset="-128"/>
                <a:ea typeface="ＭＳ ゴシック" panose="020B0609070205080204" pitchFamily="49" charset="-128"/>
              </a:rPr>
              <a:t>です。定期的に実施していることを職員に周知することにより、不正利用をけん制する効果も期待できます。</a:t>
            </a:r>
            <a:endParaRPr lang="ja-JP" altLang="en-US" sz="1800" dirty="0">
              <a:latin typeface="ＭＳ ゴシック" panose="020B0609070205080204" pitchFamily="49" charset="-128"/>
              <a:ea typeface="ＭＳ ゴシック" panose="020B0609070205080204" pitchFamily="49" charset="-128"/>
            </a:endParaRPr>
          </a:p>
        </p:txBody>
      </p:sp>
      <p:pic>
        <p:nvPicPr>
          <p:cNvPr id="10" name="Picture 6"/>
          <p:cNvPicPr>
            <a:picLocks noChangeAspect="1" noChangeArrowheads="1"/>
          </p:cNvPicPr>
          <p:nvPr/>
        </p:nvPicPr>
        <p:blipFill>
          <a:blip r:embed="rId3" cstate="print"/>
          <a:srcRect/>
          <a:stretch>
            <a:fillRect/>
          </a:stretch>
        </p:blipFill>
        <p:spPr bwMode="auto">
          <a:xfrm>
            <a:off x="3555172" y="1359211"/>
            <a:ext cx="703018" cy="986085"/>
          </a:xfrm>
          <a:prstGeom prst="rect">
            <a:avLst/>
          </a:prstGeom>
          <a:noFill/>
          <a:ln w="9525">
            <a:noFill/>
            <a:miter lim="800000"/>
            <a:headEnd/>
            <a:tailEnd/>
          </a:ln>
        </p:spPr>
      </p:pic>
      <p:grpSp>
        <p:nvGrpSpPr>
          <p:cNvPr id="11" name="グループ化 10"/>
          <p:cNvGrpSpPr/>
          <p:nvPr/>
        </p:nvGrpSpPr>
        <p:grpSpPr>
          <a:xfrm>
            <a:off x="7781208" y="4959917"/>
            <a:ext cx="1317695" cy="1459880"/>
            <a:chOff x="7703723" y="4770100"/>
            <a:chExt cx="1317695" cy="1459880"/>
          </a:xfrm>
        </p:grpSpPr>
        <p:pic>
          <p:nvPicPr>
            <p:cNvPr id="13" name="Picture 31"/>
            <p:cNvPicPr>
              <a:picLocks noChangeAspect="1" noChangeArrowheads="1"/>
            </p:cNvPicPr>
            <p:nvPr/>
          </p:nvPicPr>
          <p:blipFill>
            <a:blip r:embed="rId4"/>
            <a:srcRect/>
            <a:stretch>
              <a:fillRect/>
            </a:stretch>
          </p:blipFill>
          <p:spPr bwMode="auto">
            <a:xfrm>
              <a:off x="7703723" y="5175880"/>
              <a:ext cx="688975" cy="1054100"/>
            </a:xfrm>
            <a:prstGeom prst="rect">
              <a:avLst/>
            </a:prstGeom>
            <a:noFill/>
            <a:ln w="9525">
              <a:noFill/>
              <a:miter lim="800000"/>
              <a:headEnd/>
              <a:tailEnd/>
            </a:ln>
            <a:effectLst/>
          </p:spPr>
        </p:pic>
        <p:pic>
          <p:nvPicPr>
            <p:cNvPr id="14" name="Picture 8"/>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575" r="-1575"/>
            <a:stretch/>
          </p:blipFill>
          <p:spPr bwMode="auto">
            <a:xfrm>
              <a:off x="8130201" y="4770100"/>
              <a:ext cx="891217" cy="1318842"/>
            </a:xfrm>
            <a:prstGeom prst="rect">
              <a:avLst/>
            </a:prstGeom>
            <a:noFill/>
            <a:ln>
              <a:solidFill>
                <a:srgbClr val="000000">
                  <a:alpha val="0"/>
                </a:srgbClr>
              </a:solidFill>
            </a:ln>
            <a:effectLst>
              <a:outerShdw dist="35921" dir="2700000" algn="ctr" rotWithShape="0">
                <a:schemeClr val="bg1">
                  <a:alpha val="0"/>
                </a:schemeClr>
              </a:outerShdw>
            </a:effectLst>
          </p:spPr>
        </p:pic>
      </p:grpSp>
      <p:sp>
        <p:nvSpPr>
          <p:cNvPr id="16"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65</a:t>
            </a:r>
          </a:p>
        </p:txBody>
      </p:sp>
      <p:sp>
        <p:nvSpPr>
          <p:cNvPr id="18" name="ドーナツ 17"/>
          <p:cNvSpPr/>
          <p:nvPr/>
        </p:nvSpPr>
        <p:spPr>
          <a:xfrm>
            <a:off x="2209800" y="1139721"/>
            <a:ext cx="1044000" cy="1044000"/>
          </a:xfrm>
          <a:prstGeom prst="donut">
            <a:avLst>
              <a:gd name="adj" fmla="val 820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412618" y="5611582"/>
            <a:ext cx="8440612" cy="400110"/>
          </a:xfrm>
          <a:prstGeom prst="rect">
            <a:avLst/>
          </a:prstGeom>
        </p:spPr>
        <p:txBody>
          <a:bodyPr wrap="square">
            <a:spAutoFit/>
          </a:bodyPr>
          <a:lstStyle/>
          <a:p>
            <a:r>
              <a:rPr lang="ja-JP" altLang="en-US" sz="1000" dirty="0" smtClean="0"/>
              <a:t>参考： </a:t>
            </a:r>
            <a:r>
              <a:rPr lang="ja-JP" altLang="en-US" sz="1000" dirty="0"/>
              <a:t>特定個人情報等の利用状況</a:t>
            </a:r>
            <a:r>
              <a:rPr lang="ja-JP" altLang="en-US" sz="1000" dirty="0" smtClean="0"/>
              <a:t>のログ</a:t>
            </a:r>
            <a:r>
              <a:rPr lang="ja-JP" altLang="en-US" sz="1000" dirty="0"/>
              <a:t>分析・確認に</a:t>
            </a:r>
            <a:r>
              <a:rPr lang="ja-JP" altLang="en-US" sz="1000" dirty="0" smtClean="0"/>
              <a:t>ついて（平成</a:t>
            </a:r>
            <a:r>
              <a:rPr lang="en-US" altLang="ja-JP" sz="1000" dirty="0" smtClean="0"/>
              <a:t>31</a:t>
            </a:r>
            <a:r>
              <a:rPr lang="ja-JP" altLang="en-US" sz="1000" dirty="0" smtClean="0"/>
              <a:t>年３月　個人情報保護委員会事務局）</a:t>
            </a:r>
            <a:endParaRPr lang="en-US" altLang="ja-JP" sz="1000" dirty="0" smtClean="0"/>
          </a:p>
          <a:p>
            <a:r>
              <a:rPr lang="ja-JP" altLang="en-US" sz="1000" dirty="0"/>
              <a:t>　</a:t>
            </a:r>
            <a:r>
              <a:rPr lang="ja-JP" altLang="en-US" sz="1000" dirty="0" smtClean="0"/>
              <a:t>　　　（</a:t>
            </a:r>
            <a:r>
              <a:rPr lang="en-US" altLang="ja-JP" sz="1000" dirty="0" smtClean="0">
                <a:hlinkClick r:id="rId6"/>
              </a:rPr>
              <a:t>https</a:t>
            </a:r>
            <a:r>
              <a:rPr lang="en-US" altLang="ja-JP" sz="1000" dirty="0">
                <a:hlinkClick r:id="rId6"/>
              </a:rPr>
              <a:t>://</a:t>
            </a:r>
            <a:r>
              <a:rPr lang="en-US" altLang="ja-JP" sz="1000" dirty="0" smtClean="0">
                <a:hlinkClick r:id="rId6"/>
              </a:rPr>
              <a:t>www.ppc.go.jp/files/pdf/log_bunseki.pdf</a:t>
            </a:r>
            <a:r>
              <a:rPr lang="ja-JP" altLang="en-US" sz="1000" dirty="0" smtClean="0"/>
              <a:t>）</a:t>
            </a:r>
            <a:endParaRPr lang="ja-JP" altLang="en-US" sz="1000" dirty="0"/>
          </a:p>
        </p:txBody>
      </p:sp>
    </p:spTree>
    <p:extLst>
      <p:ext uri="{BB962C8B-B14F-4D97-AF65-F5344CB8AC3E}">
        <p14:creationId xmlns:p14="http://schemas.microsoft.com/office/powerpoint/2010/main" val="11282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ppt_w</p:attrName>
                                        </p:attrNameLst>
                                      </p:cBhvr>
                                      <p:tavLst>
                                        <p:tav tm="0" fmla="#ppt_w*sin(2.5*pi*$)">
                                          <p:val>
                                            <p:fltVal val="0"/>
                                          </p:val>
                                        </p:tav>
                                        <p:tav tm="100000">
                                          <p:val>
                                            <p:fltVal val="1"/>
                                          </p:val>
                                        </p:tav>
                                      </p:tavLst>
                                    </p:anim>
                                    <p:anim calcmode="lin" valueType="num">
                                      <p:cBhvr>
                                        <p:cTn id="9" dur="15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anim calcmode="lin" valueType="num">
                                      <p:cBhvr>
                                        <p:cTn id="13" dur="1500" fill="hold"/>
                                        <p:tgtEl>
                                          <p:spTgt spid="10"/>
                                        </p:tgtEl>
                                        <p:attrNameLst>
                                          <p:attrName>ppt_w</p:attrName>
                                        </p:attrNameLst>
                                      </p:cBhvr>
                                      <p:tavLst>
                                        <p:tav tm="0" fmla="#ppt_w*sin(2.5*pi*$)">
                                          <p:val>
                                            <p:fltVal val="0"/>
                                          </p:val>
                                        </p:tav>
                                        <p:tav tm="100000">
                                          <p:val>
                                            <p:fltVal val="1"/>
                                          </p:val>
                                        </p:tav>
                                      </p:tavLst>
                                    </p:anim>
                                    <p:anim calcmode="lin" valueType="num">
                                      <p:cBhvr>
                                        <p:cTn id="14" dur="1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264920" y="3134207"/>
            <a:ext cx="763524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smtClean="0">
                <a:latin typeface="ＭＳ ゴシック" panose="020B0609070205080204" pitchFamily="49" charset="-128"/>
                <a:ea typeface="ＭＳ ゴシック" panose="020B0609070205080204" pitchFamily="49" charset="-128"/>
              </a:rPr>
              <a:t>第３章　　サイバーセキュリティ研修</a:t>
            </a:r>
          </a:p>
        </p:txBody>
      </p:sp>
      <p:sp>
        <p:nvSpPr>
          <p:cNvPr id="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66</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076" y="4457880"/>
            <a:ext cx="1136788" cy="1594411"/>
          </a:xfrm>
          <a:prstGeom prst="rect">
            <a:avLst/>
          </a:prstGeom>
        </p:spPr>
      </p:pic>
    </p:spTree>
    <p:extLst>
      <p:ext uri="{BB962C8B-B14F-4D97-AF65-F5344CB8AC3E}">
        <p14:creationId xmlns:p14="http://schemas.microsoft.com/office/powerpoint/2010/main" val="3485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160961" y="4456711"/>
            <a:ext cx="1580279" cy="2064550"/>
          </a:xfrm>
          <a:prstGeom prst="rect">
            <a:avLst/>
          </a:prstGeom>
        </p:spPr>
      </p:pic>
      <p:sp>
        <p:nvSpPr>
          <p:cNvPr id="6" name="タイトル 1"/>
          <p:cNvSpPr txBox="1">
            <a:spLocks/>
          </p:cNvSpPr>
          <p:nvPr/>
        </p:nvSpPr>
        <p:spPr>
          <a:xfrm>
            <a:off x="455237" y="1284786"/>
            <a:ext cx="9047579" cy="263948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ＭＳ ゴシック" panose="020B0609070205080204" pitchFamily="49" charset="-128"/>
                <a:ea typeface="ＭＳ ゴシック" panose="020B0609070205080204" pitchFamily="49" charset="-128"/>
              </a:rPr>
              <a:t>　サイバー攻撃による情報</a:t>
            </a:r>
            <a:r>
              <a:rPr lang="ja-JP" altLang="en-US" sz="1800" dirty="0">
                <a:latin typeface="ＭＳ ゴシック" panose="020B0609070205080204" pitchFamily="49" charset="-128"/>
                <a:ea typeface="ＭＳ ゴシック" panose="020B0609070205080204" pitchFamily="49" charset="-128"/>
              </a:rPr>
              <a:t>漏えいのニュース</a:t>
            </a:r>
            <a:r>
              <a:rPr lang="ja-JP" altLang="en-US" sz="1800" dirty="0" smtClean="0">
                <a:latin typeface="ＭＳ ゴシック" panose="020B0609070205080204" pitchFamily="49" charset="-128"/>
                <a:ea typeface="ＭＳ ゴシック" panose="020B0609070205080204" pitchFamily="49" charset="-128"/>
              </a:rPr>
              <a:t>を最近よく</a:t>
            </a:r>
            <a:r>
              <a:rPr lang="ja-JP" altLang="en-US" sz="1800" dirty="0">
                <a:latin typeface="ＭＳ ゴシック" panose="020B0609070205080204" pitchFamily="49" charset="-128"/>
                <a:ea typeface="ＭＳ ゴシック" panose="020B0609070205080204" pitchFamily="49" charset="-128"/>
              </a:rPr>
              <a:t>耳に</a:t>
            </a:r>
            <a:r>
              <a:rPr lang="ja-JP" altLang="en-US" sz="1800" dirty="0" smtClean="0">
                <a:latin typeface="ＭＳ ゴシック" panose="020B0609070205080204" pitchFamily="49" charset="-128"/>
                <a:ea typeface="ＭＳ ゴシック" panose="020B0609070205080204" pitchFamily="49" charset="-128"/>
              </a:rPr>
              <a:t>すると思いますが</a:t>
            </a:r>
            <a:r>
              <a:rPr lang="ja-JP" altLang="en-US" sz="1800" dirty="0">
                <a:latin typeface="ＭＳ ゴシック" panose="020B0609070205080204" pitchFamily="49" charset="-128"/>
                <a:ea typeface="ＭＳ ゴシック" panose="020B0609070205080204" pitchFamily="49" charset="-128"/>
              </a:rPr>
              <a:t>、その</a:t>
            </a:r>
            <a:r>
              <a:rPr lang="ja-JP" altLang="en-US" sz="1800" dirty="0" smtClean="0">
                <a:latin typeface="ＭＳ ゴシック" panose="020B0609070205080204" pitchFamily="49" charset="-128"/>
                <a:ea typeface="ＭＳ ゴシック" panose="020B0609070205080204" pitchFamily="49" charset="-128"/>
              </a:rPr>
              <a:t>手口は巧妙</a:t>
            </a:r>
            <a:r>
              <a:rPr lang="ja-JP" altLang="en-US" sz="1800" dirty="0">
                <a:latin typeface="ＭＳ ゴシック" panose="020B0609070205080204" pitchFamily="49" charset="-128"/>
                <a:ea typeface="ＭＳ ゴシック" panose="020B0609070205080204" pitchFamily="49" charset="-128"/>
              </a:rPr>
              <a:t>かつ</a:t>
            </a:r>
            <a:r>
              <a:rPr lang="ja-JP" altLang="en-US" sz="1800" dirty="0" smtClean="0">
                <a:latin typeface="ＭＳ ゴシック" panose="020B0609070205080204" pitchFamily="49" charset="-128"/>
                <a:ea typeface="ＭＳ ゴシック" panose="020B0609070205080204" pitchFamily="49" charset="-128"/>
              </a:rPr>
              <a:t>悪質なものとなっており、ますます被害</a:t>
            </a:r>
            <a:r>
              <a:rPr lang="ja-JP" altLang="en-US" sz="1800" dirty="0">
                <a:latin typeface="ＭＳ ゴシック" panose="020B0609070205080204" pitchFamily="49" charset="-128"/>
                <a:ea typeface="ＭＳ ゴシック" panose="020B0609070205080204" pitchFamily="49" charset="-128"/>
              </a:rPr>
              <a:t>が</a:t>
            </a:r>
            <a:r>
              <a:rPr lang="ja-JP" altLang="en-US" sz="1800" dirty="0" smtClean="0">
                <a:latin typeface="ＭＳ ゴシック" panose="020B0609070205080204" pitchFamily="49" charset="-128"/>
                <a:ea typeface="ＭＳ ゴシック" panose="020B0609070205080204" pitchFamily="49" charset="-128"/>
              </a:rPr>
              <a:t>拡大しています。</a:t>
            </a:r>
            <a:endParaRPr lang="en-US" altLang="ja-JP" sz="1800" dirty="0" smtClean="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そのため、マイナンバーを</a:t>
            </a:r>
            <a:r>
              <a:rPr lang="ja-JP" altLang="en-US" sz="1800" dirty="0">
                <a:latin typeface="ＭＳ ゴシック" panose="020B0609070205080204" pitchFamily="49" charset="-128"/>
                <a:ea typeface="ＭＳ ゴシック" panose="020B0609070205080204" pitchFamily="49" charset="-128"/>
              </a:rPr>
              <a:t>含む</a:t>
            </a:r>
            <a:r>
              <a:rPr lang="ja-JP" altLang="en-US" sz="1800" dirty="0" smtClean="0">
                <a:latin typeface="ＭＳ ゴシック" panose="020B0609070205080204" pitchFamily="49" charset="-128"/>
                <a:ea typeface="ＭＳ ゴシック" panose="020B0609070205080204" pitchFamily="49" charset="-128"/>
              </a:rPr>
              <a:t>多くの</a:t>
            </a:r>
            <a:r>
              <a:rPr lang="ja-JP" altLang="en-US" sz="1800" dirty="0">
                <a:latin typeface="ＭＳ ゴシック" panose="020B0609070205080204" pitchFamily="49" charset="-128"/>
                <a:ea typeface="ＭＳ ゴシック" panose="020B0609070205080204" pitchFamily="49" charset="-128"/>
              </a:rPr>
              <a:t>個人</a:t>
            </a:r>
            <a:r>
              <a:rPr lang="ja-JP" altLang="en-US" sz="1800" dirty="0" smtClean="0">
                <a:latin typeface="ＭＳ ゴシック" panose="020B0609070205080204" pitchFamily="49" charset="-128"/>
                <a:ea typeface="ＭＳ ゴシック" panose="020B0609070205080204" pitchFamily="49" charset="-128"/>
              </a:rPr>
              <a:t>情報を取り扱っている我々は、サイバーセキュリティ</a:t>
            </a:r>
            <a:r>
              <a:rPr lang="ja-JP" altLang="en-US" sz="1800" dirty="0">
                <a:latin typeface="ＭＳ ゴシック" panose="020B0609070205080204" pitchFamily="49" charset="-128"/>
                <a:ea typeface="ＭＳ ゴシック" panose="020B0609070205080204" pitchFamily="49" charset="-128"/>
              </a:rPr>
              <a:t>に</a:t>
            </a:r>
            <a:r>
              <a:rPr lang="ja-JP" altLang="en-US" sz="1800" dirty="0" smtClean="0">
                <a:latin typeface="ＭＳ ゴシック" panose="020B0609070205080204" pitchFamily="49" charset="-128"/>
                <a:ea typeface="ＭＳ ゴシック" panose="020B0609070205080204" pitchFamily="49" charset="-128"/>
              </a:rPr>
              <a:t>ついての意識を強く持ち、脅威やリスクについて</a:t>
            </a:r>
            <a:r>
              <a:rPr lang="ja-JP" altLang="en-US" sz="1800" dirty="0">
                <a:latin typeface="ＭＳ ゴシック" panose="020B0609070205080204" pitchFamily="49" charset="-128"/>
                <a:ea typeface="ＭＳ ゴシック" panose="020B0609070205080204" pitchFamily="49" charset="-128"/>
              </a:rPr>
              <a:t>十分</a:t>
            </a:r>
            <a:r>
              <a:rPr lang="ja-JP" altLang="en-US" sz="1800" dirty="0" smtClean="0">
                <a:latin typeface="ＭＳ ゴシック" panose="020B0609070205080204" pitchFamily="49" charset="-128"/>
                <a:ea typeface="ＭＳ ゴシック" panose="020B0609070205080204" pitchFamily="49" charset="-128"/>
              </a:rPr>
              <a:t>に理解しておく必要</a:t>
            </a:r>
            <a:r>
              <a:rPr lang="ja-JP" altLang="en-US" sz="1800" dirty="0">
                <a:latin typeface="ＭＳ ゴシック" panose="020B0609070205080204" pitchFamily="49" charset="-128"/>
                <a:ea typeface="ＭＳ ゴシック" panose="020B0609070205080204" pitchFamily="49" charset="-128"/>
              </a:rPr>
              <a:t>があります</a:t>
            </a:r>
            <a:r>
              <a:rPr lang="ja-JP" altLang="en-US" sz="1800" dirty="0" smtClean="0">
                <a:latin typeface="ＭＳ ゴシック" panose="020B0609070205080204" pitchFamily="49" charset="-128"/>
                <a:ea typeface="ＭＳ ゴシック" panose="020B0609070205080204" pitchFamily="49" charset="-128"/>
              </a:rPr>
              <a:t>。</a:t>
            </a:r>
            <a:endParaRPr lang="en-US" altLang="ja-JP" sz="1800" dirty="0" smtClean="0">
              <a:latin typeface="ＭＳ ゴシック" panose="020B0609070205080204" pitchFamily="49" charset="-128"/>
              <a:ea typeface="ＭＳ ゴシック" panose="020B0609070205080204" pitchFamily="49" charset="-128"/>
            </a:endParaRPr>
          </a:p>
          <a:p>
            <a:pPr algn="l"/>
            <a:r>
              <a:rPr lang="ja-JP" altLang="en-US" sz="1800" dirty="0" smtClean="0">
                <a:latin typeface="ＭＳ ゴシック" panose="020B0609070205080204" pitchFamily="49" charset="-128"/>
                <a:ea typeface="ＭＳ ゴシック" panose="020B0609070205080204" pitchFamily="49" charset="-128"/>
              </a:rPr>
              <a:t>　本章では、特</a:t>
            </a:r>
            <a:r>
              <a:rPr lang="ja-JP" altLang="en-US" sz="1800" dirty="0">
                <a:latin typeface="ＭＳ ゴシック" panose="020B0609070205080204" pitchFamily="49" charset="-128"/>
                <a:ea typeface="ＭＳ ゴシック" panose="020B0609070205080204" pitchFamily="49" charset="-128"/>
              </a:rPr>
              <a:t>に</a:t>
            </a:r>
            <a:r>
              <a:rPr lang="ja-JP" altLang="en-US" sz="1800" dirty="0" smtClean="0">
                <a:latin typeface="ＭＳ ゴシック" panose="020B0609070205080204" pitchFamily="49" charset="-128"/>
                <a:ea typeface="ＭＳ ゴシック" panose="020B0609070205080204" pitchFamily="49" charset="-128"/>
              </a:rPr>
              <a:t>近年、組織として注意</a:t>
            </a:r>
            <a:r>
              <a:rPr lang="ja-JP" altLang="en-US" sz="1800" dirty="0">
                <a:latin typeface="ＭＳ ゴシック" panose="020B0609070205080204" pitchFamily="49" charset="-128"/>
                <a:ea typeface="ＭＳ ゴシック" panose="020B0609070205080204" pitchFamily="49" charset="-128"/>
              </a:rPr>
              <a:t>が必要</a:t>
            </a:r>
            <a:r>
              <a:rPr lang="ja-JP" altLang="en-US" sz="1800" dirty="0" smtClean="0">
                <a:latin typeface="ＭＳ ゴシック" panose="020B0609070205080204" pitchFamily="49" charset="-128"/>
                <a:ea typeface="ＭＳ ゴシック" panose="020B0609070205080204" pitchFamily="49" charset="-128"/>
              </a:rPr>
              <a:t>なサイバーセキュリティ</a:t>
            </a:r>
            <a:r>
              <a:rPr lang="ja-JP" altLang="en-US" sz="1800" dirty="0">
                <a:latin typeface="ＭＳ ゴシック" panose="020B0609070205080204" pitchFamily="49" charset="-128"/>
                <a:ea typeface="ＭＳ ゴシック" panose="020B0609070205080204" pitchFamily="49" charset="-128"/>
              </a:rPr>
              <a:t>の</a:t>
            </a:r>
            <a:r>
              <a:rPr lang="ja-JP" altLang="en-US" sz="1800" dirty="0" smtClean="0">
                <a:latin typeface="ＭＳ ゴシック" panose="020B0609070205080204" pitchFamily="49" charset="-128"/>
                <a:ea typeface="ＭＳ ゴシック" panose="020B0609070205080204" pitchFamily="49" charset="-128"/>
              </a:rPr>
              <a:t>脅威</a:t>
            </a:r>
            <a:r>
              <a:rPr lang="ja-JP" altLang="en-US" sz="1800" dirty="0">
                <a:latin typeface="ＭＳ ゴシック" panose="020B0609070205080204" pitchFamily="49" charset="-128"/>
                <a:ea typeface="ＭＳ ゴシック" panose="020B0609070205080204" pitchFamily="49" charset="-128"/>
              </a:rPr>
              <a:t>を知って</a:t>
            </a:r>
            <a:r>
              <a:rPr lang="ja-JP" altLang="en-US" sz="1800" dirty="0" smtClean="0">
                <a:latin typeface="ＭＳ ゴシック" panose="020B0609070205080204" pitchFamily="49" charset="-128"/>
                <a:ea typeface="ＭＳ ゴシック" panose="020B0609070205080204" pitchFamily="49" charset="-128"/>
              </a:rPr>
              <a:t>もらうとともに、脅威への対策としてどのようなことが考えられるかを中心に学んでいきます。</a:t>
            </a:r>
            <a:endParaRPr lang="ja-JP" altLang="en-US" sz="1800" dirty="0">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308294" y="623538"/>
            <a:ext cx="9352502" cy="551036"/>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r>
              <a:rPr lang="ja-JP" altLang="en-US" sz="3200" dirty="0" smtClean="0">
                <a:solidFill>
                  <a:prstClr val="black"/>
                </a:solidFill>
                <a:latin typeface="HGP創英角ﾎﾟｯﾌﾟ体" panose="040B0A00000000000000" pitchFamily="50" charset="-128"/>
                <a:ea typeface="HGP創英角ﾎﾟｯﾌﾟ体" panose="040B0A00000000000000" pitchFamily="50" charset="-128"/>
              </a:rPr>
              <a:t>はじめに</a:t>
            </a:r>
            <a:endParaRPr kumimoji="1" lang="ja-JP" altLang="en-US" sz="32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3" name="図 2"/>
          <p:cNvPicPr>
            <a:picLocks noChangeAspect="1"/>
          </p:cNvPicPr>
          <p:nvPr/>
        </p:nvPicPr>
        <p:blipFill>
          <a:blip r:embed="rId4"/>
          <a:stretch>
            <a:fillRect/>
          </a:stretch>
        </p:blipFill>
        <p:spPr>
          <a:xfrm>
            <a:off x="4816975" y="4705815"/>
            <a:ext cx="958959" cy="874840"/>
          </a:xfrm>
          <a:prstGeom prst="rect">
            <a:avLst/>
          </a:prstGeom>
        </p:spPr>
      </p:pic>
      <p:pic>
        <p:nvPicPr>
          <p:cNvPr id="5" name="図 4"/>
          <p:cNvPicPr>
            <a:picLocks noChangeAspect="1"/>
          </p:cNvPicPr>
          <p:nvPr/>
        </p:nvPicPr>
        <p:blipFill>
          <a:blip r:embed="rId5"/>
          <a:stretch>
            <a:fillRect/>
          </a:stretch>
        </p:blipFill>
        <p:spPr>
          <a:xfrm>
            <a:off x="4371342" y="5570899"/>
            <a:ext cx="1213209" cy="713294"/>
          </a:xfrm>
          <a:prstGeom prst="rect">
            <a:avLst/>
          </a:prstGeom>
        </p:spPr>
      </p:pic>
      <p:pic>
        <p:nvPicPr>
          <p:cNvPr id="8" name="図 7"/>
          <p:cNvPicPr>
            <a:picLocks noChangeAspect="1"/>
          </p:cNvPicPr>
          <p:nvPr/>
        </p:nvPicPr>
        <p:blipFill>
          <a:blip r:embed="rId6"/>
          <a:stretch>
            <a:fillRect/>
          </a:stretch>
        </p:blipFill>
        <p:spPr>
          <a:xfrm>
            <a:off x="6187170" y="5159445"/>
            <a:ext cx="1283658" cy="1041458"/>
          </a:xfrm>
          <a:prstGeom prst="rect">
            <a:avLst/>
          </a:prstGeom>
        </p:spPr>
      </p:pic>
      <p:sp>
        <p:nvSpPr>
          <p:cNvPr id="11"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67</a:t>
            </a:r>
          </a:p>
        </p:txBody>
      </p:sp>
    </p:spTree>
    <p:extLst>
      <p:ext uri="{BB962C8B-B14F-4D97-AF65-F5344CB8AC3E}">
        <p14:creationId xmlns:p14="http://schemas.microsoft.com/office/powerpoint/2010/main" val="25920687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29992"/>
          <a:stretch/>
        </p:blipFill>
        <p:spPr>
          <a:xfrm>
            <a:off x="464194" y="5526494"/>
            <a:ext cx="670127" cy="1210059"/>
          </a:xfrm>
          <a:prstGeom prst="rect">
            <a:avLst/>
          </a:prstGeom>
        </p:spPr>
      </p:pic>
      <p:sp>
        <p:nvSpPr>
          <p:cNvPr id="13" name="角丸四角形 12"/>
          <p:cNvSpPr/>
          <p:nvPr/>
        </p:nvSpPr>
        <p:spPr>
          <a:xfrm>
            <a:off x="270040" y="293477"/>
            <a:ext cx="418522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第１節</a:t>
            </a:r>
            <a:r>
              <a:rPr kumimoji="1" lang="ja-JP" altLang="en-US" b="1" dirty="0">
                <a:solidFill>
                  <a:prstClr val="black"/>
                </a:solidFill>
                <a:latin typeface="ＭＳ ゴシック" panose="020B0609070205080204" pitchFamily="49" charset="-128"/>
                <a:ea typeface="ＭＳ ゴシック" panose="020B0609070205080204" pitchFamily="49" charset="-128"/>
              </a:rPr>
              <a:t>　</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情報セキュリティの考え方</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169553" y="1032615"/>
            <a:ext cx="9489952" cy="13895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t>　</a:t>
            </a:r>
            <a:r>
              <a:rPr lang="ja-JP" altLang="en-US" sz="1800" dirty="0" smtClean="0"/>
              <a:t>　</a:t>
            </a:r>
            <a:r>
              <a:rPr lang="ja-JP" altLang="en-US" sz="1800" dirty="0" smtClean="0">
                <a:latin typeface="ＭＳ ゴシック" panose="020B0609070205080204" pitchFamily="49" charset="-128"/>
                <a:ea typeface="ＭＳ ゴシック" panose="020B0609070205080204" pitchFamily="49" charset="-128"/>
              </a:rPr>
              <a:t>情報セキュリティとは、情報資産の「機密性</a:t>
            </a:r>
            <a:r>
              <a:rPr lang="en-US" altLang="ja-JP" sz="1800" dirty="0" smtClean="0">
                <a:latin typeface="ＭＳ ゴシック" panose="020B0609070205080204" pitchFamily="49" charset="-128"/>
                <a:ea typeface="ＭＳ ゴシック" panose="020B0609070205080204" pitchFamily="49" charset="-128"/>
              </a:rPr>
              <a:t>(</a:t>
            </a:r>
            <a:r>
              <a:rPr lang="en-US" altLang="ja-JP" sz="1600" dirty="0" smtClean="0">
                <a:solidFill>
                  <a:srgbClr val="FF0000"/>
                </a:solidFill>
                <a:latin typeface="ＭＳ ゴシック" panose="020B0609070205080204" pitchFamily="49" charset="-128"/>
                <a:ea typeface="ＭＳ ゴシック" panose="020B0609070205080204" pitchFamily="49" charset="-128"/>
              </a:rPr>
              <a:t>C</a:t>
            </a:r>
            <a:r>
              <a:rPr lang="en-US" altLang="ja-JP" sz="1600" dirty="0" smtClean="0">
                <a:latin typeface="ＭＳ ゴシック" panose="020B0609070205080204" pitchFamily="49" charset="-128"/>
                <a:ea typeface="ＭＳ ゴシック" panose="020B0609070205080204" pitchFamily="49" charset="-128"/>
              </a:rPr>
              <a:t>onfidentiality</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」「完全性</a:t>
            </a:r>
            <a:r>
              <a:rPr lang="en-US" altLang="ja-JP" sz="1800" dirty="0" smtClean="0">
                <a:latin typeface="ＭＳ ゴシック" panose="020B0609070205080204" pitchFamily="49" charset="-128"/>
                <a:ea typeface="ＭＳ ゴシック" panose="020B0609070205080204" pitchFamily="49" charset="-128"/>
              </a:rPr>
              <a:t>(</a:t>
            </a:r>
            <a:r>
              <a:rPr lang="en-US" altLang="ja-JP" sz="1600" dirty="0" smtClean="0">
                <a:solidFill>
                  <a:srgbClr val="FF0000"/>
                </a:solidFill>
                <a:latin typeface="ＭＳ ゴシック" panose="020B0609070205080204" pitchFamily="49" charset="-128"/>
                <a:ea typeface="ＭＳ ゴシック" panose="020B0609070205080204" pitchFamily="49" charset="-128"/>
              </a:rPr>
              <a:t>I</a:t>
            </a:r>
            <a:r>
              <a:rPr lang="en-US" altLang="ja-JP" sz="1600" dirty="0" smtClean="0">
                <a:latin typeface="ＭＳ ゴシック" panose="020B0609070205080204" pitchFamily="49" charset="-128"/>
                <a:ea typeface="ＭＳ ゴシック" panose="020B0609070205080204" pitchFamily="49" charset="-128"/>
              </a:rPr>
              <a:t>ntegrity</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」「可用性</a:t>
            </a:r>
            <a:r>
              <a:rPr lang="en-US" altLang="ja-JP" sz="1800" dirty="0" smtClean="0">
                <a:latin typeface="ＭＳ ゴシック" panose="020B0609070205080204" pitchFamily="49" charset="-128"/>
                <a:ea typeface="ＭＳ ゴシック" panose="020B0609070205080204" pitchFamily="49" charset="-128"/>
              </a:rPr>
              <a:t>(</a:t>
            </a:r>
            <a:r>
              <a:rPr lang="en-US" altLang="ja-JP" sz="1600" dirty="0" smtClean="0">
                <a:solidFill>
                  <a:srgbClr val="FF0000"/>
                </a:solidFill>
                <a:latin typeface="ＭＳ ゴシック" panose="020B0609070205080204" pitchFamily="49" charset="-128"/>
                <a:ea typeface="ＭＳ ゴシック" panose="020B0609070205080204" pitchFamily="49" charset="-128"/>
              </a:rPr>
              <a:t>A</a:t>
            </a:r>
            <a:r>
              <a:rPr lang="en-US" altLang="ja-JP" sz="1600" dirty="0" smtClean="0">
                <a:latin typeface="ＭＳ ゴシック" panose="020B0609070205080204" pitchFamily="49" charset="-128"/>
                <a:ea typeface="ＭＳ ゴシック" panose="020B0609070205080204" pitchFamily="49" charset="-128"/>
              </a:rPr>
              <a:t>vailability</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ＣＩＡ</a:t>
            </a:r>
            <a:r>
              <a:rPr lang="ja-JP" altLang="en-US" sz="1800" dirty="0" smtClean="0">
                <a:latin typeface="ＭＳ ゴシック" panose="020B0609070205080204" pitchFamily="49" charset="-128"/>
                <a:ea typeface="ＭＳ ゴシック" panose="020B0609070205080204" pitchFamily="49" charset="-128"/>
              </a:rPr>
              <a:t>）を維持することです。</a:t>
            </a:r>
            <a:endParaRPr lang="en-US" altLang="ja-JP" sz="1800" dirty="0" smtClean="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ＣＩＡを維持することにより、保有する情報資産の正確性や信頼性が向上します。</a:t>
            </a:r>
            <a:endParaRPr lang="ja-JP" altLang="en-US" sz="1800"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1447368" y="5717898"/>
            <a:ext cx="8168086" cy="690153"/>
          </a:xfrm>
          <a:prstGeom prst="wedgeRoundRectCallout">
            <a:avLst>
              <a:gd name="adj1" fmla="val -54247"/>
              <a:gd name="adj2" fmla="val 1449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smtClean="0">
                <a:solidFill>
                  <a:schemeClr val="tx1"/>
                </a:solidFill>
                <a:latin typeface="ＭＳ ゴシック" panose="020B0609070205080204" pitchFamily="49" charset="-128"/>
                <a:ea typeface="ＭＳ ゴシック" panose="020B0609070205080204" pitchFamily="49" charset="-128"/>
              </a:rPr>
              <a:t>サイバーセキュリティ</a:t>
            </a:r>
            <a:r>
              <a:rPr lang="ja-JP" altLang="en-US" sz="1600" dirty="0">
                <a:solidFill>
                  <a:schemeClr val="tx1"/>
                </a:solidFill>
                <a:latin typeface="ＭＳ ゴシック" panose="020B0609070205080204" pitchFamily="49" charset="-128"/>
                <a:ea typeface="ＭＳ ゴシック" panose="020B0609070205080204" pitchFamily="49" charset="-128"/>
              </a:rPr>
              <a:t>とは、上記「ＣＩＡ」の脅威と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なる原因</a:t>
            </a:r>
            <a:r>
              <a:rPr lang="ja-JP" altLang="en-US" sz="1600" dirty="0">
                <a:solidFill>
                  <a:schemeClr val="tx1"/>
                </a:solidFill>
                <a:latin typeface="ＭＳ ゴシック" panose="020B0609070205080204" pitchFamily="49" charset="-128"/>
                <a:ea typeface="ＭＳ ゴシック" panose="020B0609070205080204" pitchFamily="49" charset="-128"/>
              </a:rPr>
              <a:t>に対処する考え方です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。次節では、脅威とその手口について具体的</a:t>
            </a:r>
            <a:r>
              <a:rPr lang="ja-JP" altLang="en-US" sz="1600" dirty="0">
                <a:solidFill>
                  <a:schemeClr val="tx1"/>
                </a:solidFill>
                <a:latin typeface="ＭＳ ゴシック" panose="020B0609070205080204" pitchFamily="49" charset="-128"/>
                <a:ea typeface="ＭＳ ゴシック" panose="020B0609070205080204" pitchFamily="49" charset="-128"/>
              </a:rPr>
              <a:t>事例を紹介します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237552" y="756792"/>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情報セキュリティ</a:t>
            </a:r>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の 「 三大要素 」</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4"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68</a:t>
            </a:r>
          </a:p>
        </p:txBody>
      </p:sp>
      <p:grpSp>
        <p:nvGrpSpPr>
          <p:cNvPr id="4" name="グループ化 3"/>
          <p:cNvGrpSpPr/>
          <p:nvPr/>
        </p:nvGrpSpPr>
        <p:grpSpPr>
          <a:xfrm>
            <a:off x="221260" y="2224259"/>
            <a:ext cx="8668098" cy="1109251"/>
            <a:chOff x="271487" y="2508333"/>
            <a:chExt cx="8668098" cy="1586314"/>
          </a:xfrm>
        </p:grpSpPr>
        <p:sp>
          <p:nvSpPr>
            <p:cNvPr id="11" name="タイトル 1"/>
            <p:cNvSpPr txBox="1">
              <a:spLocks/>
            </p:cNvSpPr>
            <p:nvPr/>
          </p:nvSpPr>
          <p:spPr>
            <a:xfrm>
              <a:off x="271487" y="2508333"/>
              <a:ext cx="8668098" cy="1586314"/>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600" b="1" dirty="0" smtClean="0">
                  <a:latin typeface="ＭＳ ゴシック" panose="020B0609070205080204" pitchFamily="49" charset="-128"/>
                  <a:ea typeface="ＭＳ ゴシック" panose="020B0609070205080204" pitchFamily="49" charset="-128"/>
                </a:rPr>
                <a:t>　</a:t>
              </a:r>
              <a:r>
                <a:rPr lang="ja-JP" altLang="en-US" sz="1400" b="1" dirty="0" smtClean="0">
                  <a:latin typeface="ＭＳ ゴシック" panose="020B0609070205080204" pitchFamily="49" charset="-128"/>
                  <a:ea typeface="ＭＳ ゴシック" panose="020B0609070205080204" pitchFamily="49" charset="-128"/>
                </a:rPr>
                <a:t>機密性　</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認められた</a:t>
              </a:r>
              <a:r>
                <a:rPr lang="ja-JP" altLang="en-US" sz="1400" dirty="0">
                  <a:latin typeface="ＭＳ ゴシック" panose="020B0609070205080204" pitchFamily="49" charset="-128"/>
                  <a:ea typeface="ＭＳ ゴシック" panose="020B0609070205080204" pitchFamily="49" charset="-128"/>
                </a:rPr>
                <a:t>者だけ</a:t>
              </a:r>
              <a:r>
                <a:rPr lang="ja-JP" altLang="en-US" sz="1400" dirty="0" smtClean="0">
                  <a:latin typeface="ＭＳ ゴシック" panose="020B0609070205080204" pitchFamily="49" charset="-128"/>
                  <a:ea typeface="ＭＳ ゴシック" panose="020B0609070205080204" pitchFamily="49" charset="-128"/>
                </a:rPr>
                <a:t>が、情報にアクセスできる</a:t>
              </a:r>
              <a:r>
                <a:rPr lang="ja-JP" altLang="en-US" sz="1400" dirty="0">
                  <a:latin typeface="ＭＳ ゴシック" panose="020B0609070205080204" pitchFamily="49" charset="-128"/>
                  <a:ea typeface="ＭＳ ゴシック" panose="020B0609070205080204" pitchFamily="49" charset="-128"/>
                </a:rPr>
                <a:t>状態を</a:t>
              </a:r>
              <a:r>
                <a:rPr lang="ja-JP" altLang="en-US" sz="1400" dirty="0" smtClean="0">
                  <a:latin typeface="ＭＳ ゴシック" panose="020B0609070205080204" pitchFamily="49" charset="-128"/>
                  <a:ea typeface="ＭＳ ゴシック" panose="020B0609070205080204" pitchFamily="49" charset="-128"/>
                </a:rPr>
                <a:t>確保すること</a:t>
              </a:r>
              <a:endParaRPr lang="en-US" altLang="ja-JP" sz="1400" dirty="0" smtClean="0">
                <a:latin typeface="ＭＳ ゴシック" panose="020B0609070205080204" pitchFamily="49" charset="-128"/>
                <a:ea typeface="ＭＳ ゴシック" panose="020B0609070205080204" pitchFamily="49" charset="-128"/>
              </a:endParaRPr>
            </a:p>
            <a:p>
              <a:pPr algn="l">
                <a:lnSpc>
                  <a:spcPct val="150000"/>
                </a:lnSpc>
              </a:pPr>
              <a:r>
                <a:rPr lang="ja-JP" altLang="en-US" sz="1400" b="1" dirty="0" smtClean="0">
                  <a:latin typeface="ＭＳ ゴシック" panose="020B0609070205080204" pitchFamily="49" charset="-128"/>
                  <a:ea typeface="ＭＳ ゴシック" panose="020B0609070205080204" pitchFamily="49" charset="-128"/>
                </a:rPr>
                <a:t>　完全性　</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情報</a:t>
              </a:r>
              <a:r>
                <a:rPr lang="ja-JP" altLang="en-US" sz="1400" dirty="0">
                  <a:latin typeface="ＭＳ ゴシック" panose="020B0609070205080204" pitchFamily="49" charset="-128"/>
                  <a:ea typeface="ＭＳ ゴシック" panose="020B0609070205080204" pitchFamily="49" charset="-128"/>
                </a:rPr>
                <a:t>が破壊、改ざん又は消去されていない状態を</a:t>
              </a:r>
              <a:r>
                <a:rPr lang="ja-JP" altLang="en-US" sz="1400" dirty="0" smtClean="0">
                  <a:latin typeface="ＭＳ ゴシック" panose="020B0609070205080204" pitchFamily="49" charset="-128"/>
                  <a:ea typeface="ＭＳ ゴシック" panose="020B0609070205080204" pitchFamily="49" charset="-128"/>
                </a:rPr>
                <a:t>確保すること</a:t>
              </a:r>
              <a:endParaRPr lang="en-US" altLang="ja-JP" sz="1400" dirty="0" smtClean="0">
                <a:latin typeface="ＭＳ ゴシック" panose="020B0609070205080204" pitchFamily="49" charset="-128"/>
                <a:ea typeface="ＭＳ ゴシック" panose="020B0609070205080204" pitchFamily="49" charset="-128"/>
              </a:endParaRPr>
            </a:p>
            <a:p>
              <a:pPr algn="l">
                <a:lnSpc>
                  <a:spcPct val="150000"/>
                </a:lnSpc>
              </a:pPr>
              <a:r>
                <a:rPr lang="ja-JP" altLang="en-US" sz="1400" b="1" dirty="0">
                  <a:latin typeface="ＭＳ ゴシック" panose="020B0609070205080204" pitchFamily="49" charset="-128"/>
                  <a:ea typeface="ＭＳ ゴシック" panose="020B0609070205080204" pitchFamily="49" charset="-128"/>
                </a:rPr>
                <a:t>　</a:t>
              </a:r>
              <a:r>
                <a:rPr lang="ja-JP" altLang="en-US" sz="1400" b="1" dirty="0" smtClean="0">
                  <a:latin typeface="ＭＳ ゴシック" panose="020B0609070205080204" pitchFamily="49" charset="-128"/>
                  <a:ea typeface="ＭＳ ゴシック" panose="020B0609070205080204" pitchFamily="49" charset="-128"/>
                </a:rPr>
                <a:t>可用性　</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認められた</a:t>
              </a:r>
              <a:r>
                <a:rPr lang="ja-JP" altLang="en-US" sz="1400" dirty="0">
                  <a:latin typeface="ＭＳ ゴシック" panose="020B0609070205080204" pitchFamily="49" charset="-128"/>
                  <a:ea typeface="ＭＳ ゴシック" panose="020B0609070205080204" pitchFamily="49" charset="-128"/>
                </a:rPr>
                <a:t>者が、</a:t>
              </a:r>
              <a:r>
                <a:rPr lang="ja-JP" altLang="en-US" sz="1400" dirty="0" smtClean="0">
                  <a:latin typeface="ＭＳ ゴシック" panose="020B0609070205080204" pitchFamily="49" charset="-128"/>
                  <a:ea typeface="ＭＳ ゴシック" panose="020B0609070205080204" pitchFamily="49" charset="-128"/>
                </a:rPr>
                <a:t>必要な時に中断する</a:t>
              </a:r>
              <a:r>
                <a:rPr lang="ja-JP" altLang="en-US" sz="1400" dirty="0">
                  <a:latin typeface="ＭＳ ゴシック" panose="020B0609070205080204" pitchFamily="49" charset="-128"/>
                  <a:ea typeface="ＭＳ ゴシック" panose="020B0609070205080204" pitchFamily="49" charset="-128"/>
                </a:rPr>
                <a:t>こと</a:t>
              </a:r>
              <a:r>
                <a:rPr lang="ja-JP" altLang="en-US" sz="1400" dirty="0" smtClean="0">
                  <a:latin typeface="ＭＳ ゴシック" panose="020B0609070205080204" pitchFamily="49" charset="-128"/>
                  <a:ea typeface="ＭＳ ゴシック" panose="020B0609070205080204" pitchFamily="49" charset="-128"/>
                </a:rPr>
                <a:t>なく情報にアクセスできる</a:t>
              </a:r>
              <a:r>
                <a:rPr lang="ja-JP" altLang="en-US" sz="1400" dirty="0">
                  <a:latin typeface="ＭＳ ゴシック" panose="020B0609070205080204" pitchFamily="49" charset="-128"/>
                  <a:ea typeface="ＭＳ ゴシック" panose="020B0609070205080204" pitchFamily="49" charset="-128"/>
                </a:rPr>
                <a:t>状態を確</a:t>
              </a:r>
              <a:r>
                <a:rPr lang="ja-JP" altLang="en-US" sz="1400" dirty="0" smtClean="0">
                  <a:latin typeface="ＭＳ ゴシック" panose="020B0609070205080204" pitchFamily="49" charset="-128"/>
                  <a:ea typeface="ＭＳ ゴシック" panose="020B0609070205080204" pitchFamily="49" charset="-128"/>
                </a:rPr>
                <a:t>保すること</a:t>
              </a:r>
              <a:endParaRPr lang="ja-JP" altLang="en-US" sz="1400" dirty="0">
                <a:latin typeface="ＭＳ ゴシック" panose="020B0609070205080204" pitchFamily="49" charset="-128"/>
                <a:ea typeface="ＭＳ ゴシック" panose="020B0609070205080204" pitchFamily="49" charset="-128"/>
              </a:endParaRPr>
            </a:p>
          </p:txBody>
        </p:sp>
        <p:sp>
          <p:nvSpPr>
            <p:cNvPr id="10" name="楕円 9"/>
            <p:cNvSpPr/>
            <p:nvPr/>
          </p:nvSpPr>
          <p:spPr>
            <a:xfrm>
              <a:off x="488089" y="2632665"/>
              <a:ext cx="684000" cy="46334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6" name="表 15"/>
          <p:cNvGraphicFramePr>
            <a:graphicFrameLocks noGrp="1"/>
          </p:cNvGraphicFramePr>
          <p:nvPr>
            <p:extLst>
              <p:ext uri="{D42A27DB-BD31-4B8C-83A1-F6EECF244321}">
                <p14:modId xmlns:p14="http://schemas.microsoft.com/office/powerpoint/2010/main" val="1076061591"/>
              </p:ext>
            </p:extLst>
          </p:nvPr>
        </p:nvGraphicFramePr>
        <p:xfrm>
          <a:off x="462985" y="3386373"/>
          <a:ext cx="9138644" cy="1920240"/>
        </p:xfrm>
        <a:graphic>
          <a:graphicData uri="http://schemas.openxmlformats.org/drawingml/2006/table">
            <a:tbl>
              <a:tblPr firstRow="1" bandRow="1" bandCol="1">
                <a:tableStyleId>{912C8C85-51F0-491E-9774-3900AFEF0FD7}</a:tableStyleId>
              </a:tblPr>
              <a:tblGrid>
                <a:gridCol w="3287212">
                  <a:extLst>
                    <a:ext uri="{9D8B030D-6E8A-4147-A177-3AD203B41FA5}">
                      <a16:colId xmlns:a16="http://schemas.microsoft.com/office/drawing/2014/main" val="3234002757"/>
                    </a:ext>
                  </a:extLst>
                </a:gridCol>
                <a:gridCol w="5851432">
                  <a:extLst>
                    <a:ext uri="{9D8B030D-6E8A-4147-A177-3AD203B41FA5}">
                      <a16:colId xmlns:a16="http://schemas.microsoft.com/office/drawing/2014/main" val="917059436"/>
                    </a:ext>
                  </a:extLst>
                </a:gridCol>
              </a:tblGrid>
              <a:tr h="213350">
                <a:tc>
                  <a:txBody>
                    <a:bodyPr/>
                    <a:lstStyle/>
                    <a:p>
                      <a:pPr algn="ctr"/>
                      <a:r>
                        <a:rPr kumimoji="1" lang="ja-JP" altLang="en-US" sz="1200" dirty="0" smtClean="0"/>
                        <a:t>情報資産の種類</a:t>
                      </a:r>
                      <a:endParaRPr kumimoji="1" lang="ja-JP" altLang="en-US" sz="1200" dirty="0"/>
                    </a:p>
                  </a:txBody>
                  <a:tcPr anchor="ctr"/>
                </a:tc>
                <a:tc>
                  <a:txBody>
                    <a:bodyPr/>
                    <a:lstStyle/>
                    <a:p>
                      <a:pPr algn="ctr"/>
                      <a:r>
                        <a:rPr kumimoji="1" lang="ja-JP" altLang="en-US" sz="1200" dirty="0" smtClean="0"/>
                        <a:t>情報資産の例</a:t>
                      </a:r>
                      <a:endParaRPr kumimoji="1" lang="ja-JP" altLang="en-US" sz="1200" dirty="0"/>
                    </a:p>
                  </a:txBody>
                  <a:tcPr anchor="ctr"/>
                </a:tc>
                <a:extLst>
                  <a:ext uri="{0D108BD9-81ED-4DB2-BD59-A6C34878D82A}">
                    <a16:rowId xmlns:a16="http://schemas.microsoft.com/office/drawing/2014/main" val="2931416870"/>
                  </a:ext>
                </a:extLst>
              </a:tr>
              <a:tr h="216823">
                <a:tc>
                  <a:txBody>
                    <a:bodyPr/>
                    <a:lstStyle/>
                    <a:p>
                      <a:pPr algn="l"/>
                      <a:r>
                        <a:rPr kumimoji="1" lang="ja-JP" altLang="en-US" sz="1200" kern="1200" dirty="0" smtClean="0">
                          <a:solidFill>
                            <a:schemeClr val="tx1"/>
                          </a:solidFill>
                          <a:effectLst/>
                          <a:latin typeface="+mn-lt"/>
                          <a:ea typeface="+mn-ea"/>
                          <a:cs typeface="+mn-cs"/>
                        </a:rPr>
                        <a:t>①ネットワーク</a:t>
                      </a:r>
                      <a:endParaRPr kumimoji="1" lang="ja-JP" altLang="en-US" sz="1200" dirty="0"/>
                    </a:p>
                  </a:txBody>
                  <a:tcPr anchor="ctr"/>
                </a:tc>
                <a:tc>
                  <a:txBody>
                    <a:bodyPr/>
                    <a:lstStyle/>
                    <a:p>
                      <a:pPr algn="l"/>
                      <a:r>
                        <a:rPr kumimoji="1" lang="ja-JP" altLang="en-US" sz="1200" b="0" i="0" u="none" strike="noStrike" kern="0" cap="none" spc="0" normalizeH="0" baseline="0" noProof="0" dirty="0" smtClean="0">
                          <a:ln>
                            <a:noFill/>
                          </a:ln>
                          <a:solidFill>
                            <a:prstClr val="black"/>
                          </a:solidFill>
                          <a:effectLst/>
                          <a:uLnTx/>
                          <a:uFillTx/>
                          <a:latin typeface="+mj-ea"/>
                          <a:ea typeface="+mn-ea"/>
                          <a:cs typeface="+mn-cs"/>
                        </a:rPr>
                        <a:t>通信回線、ルータ等の通信機器等</a:t>
                      </a:r>
                      <a:endParaRPr kumimoji="1" lang="ja-JP" altLang="en-US" sz="1200" dirty="0"/>
                    </a:p>
                  </a:txBody>
                  <a:tcPr anchor="ctr"/>
                </a:tc>
                <a:extLst>
                  <a:ext uri="{0D108BD9-81ED-4DB2-BD59-A6C34878D82A}">
                    <a16:rowId xmlns:a16="http://schemas.microsoft.com/office/drawing/2014/main" val="3157168010"/>
                  </a:ext>
                </a:extLst>
              </a:tr>
              <a:tr h="255019">
                <a:tc>
                  <a:txBody>
                    <a:bodyPr/>
                    <a:lstStyle/>
                    <a:p>
                      <a:pPr algn="l"/>
                      <a:r>
                        <a:rPr kumimoji="1" lang="ja-JP" altLang="en-US" sz="1200" kern="1200" dirty="0" smtClean="0">
                          <a:solidFill>
                            <a:schemeClr val="tx1"/>
                          </a:solidFill>
                          <a:effectLst/>
                          <a:latin typeface="+mn-lt"/>
                          <a:ea typeface="+mn-ea"/>
                          <a:cs typeface="+mn-cs"/>
                        </a:rPr>
                        <a:t>②情報システム</a:t>
                      </a:r>
                      <a:endParaRPr kumimoji="1" lang="ja-JP" altLang="en-US" sz="1200" dirty="0"/>
                    </a:p>
                  </a:txBody>
                  <a:tcPr anchor="ctr"/>
                </a:tc>
                <a:tc>
                  <a:txBody>
                    <a:bodyPr/>
                    <a:lstStyle/>
                    <a:p>
                      <a:pPr algn="l"/>
                      <a:r>
                        <a:rPr kumimoji="1" lang="ja-JP" altLang="en-US" sz="1200" kern="1200" dirty="0" smtClean="0">
                          <a:solidFill>
                            <a:schemeClr val="tx1"/>
                          </a:solidFill>
                          <a:effectLst/>
                          <a:latin typeface="+mn-lt"/>
                          <a:ea typeface="+mn-ea"/>
                          <a:cs typeface="+mn-cs"/>
                        </a:rPr>
                        <a:t>サーバ、パソコン、モバイル端末、汎用機、ＯＳ、ソフトウェア等</a:t>
                      </a:r>
                      <a:endParaRPr kumimoji="1" lang="ja-JP" altLang="en-US" sz="1200" dirty="0"/>
                    </a:p>
                  </a:txBody>
                  <a:tcPr anchor="ctr"/>
                </a:tc>
                <a:extLst>
                  <a:ext uri="{0D108BD9-81ED-4DB2-BD59-A6C34878D82A}">
                    <a16:rowId xmlns:a16="http://schemas.microsoft.com/office/drawing/2014/main" val="713789088"/>
                  </a:ext>
                </a:extLst>
              </a:tr>
              <a:tr h="246917">
                <a:tc>
                  <a:txBody>
                    <a:bodyPr/>
                    <a:lstStyle/>
                    <a:p>
                      <a:pPr algn="l"/>
                      <a:r>
                        <a:rPr kumimoji="1" lang="ja-JP" altLang="en-US" sz="1200" dirty="0" smtClean="0"/>
                        <a:t>③上記①・②に関する施設・設備</a:t>
                      </a:r>
                      <a:endParaRPr kumimoji="1" lang="ja-JP" altLang="en-US" sz="1200" dirty="0"/>
                    </a:p>
                  </a:txBody>
                  <a:tcPr anchor="ctr"/>
                </a:tc>
                <a:tc>
                  <a:txBody>
                    <a:bodyPr/>
                    <a:lstStyle/>
                    <a:p>
                      <a:pPr algn="l"/>
                      <a:r>
                        <a:rPr kumimoji="1" lang="ja-JP" altLang="en-US" sz="1200" dirty="0" smtClean="0"/>
                        <a:t>コンピュータ室、通信分岐盤、配電盤、電源ケーブル、通信ケーブル等</a:t>
                      </a:r>
                      <a:endParaRPr kumimoji="1" lang="ja-JP" altLang="en-US" sz="1200" dirty="0"/>
                    </a:p>
                  </a:txBody>
                  <a:tcPr anchor="ctr"/>
                </a:tc>
                <a:extLst>
                  <a:ext uri="{0D108BD9-81ED-4DB2-BD59-A6C34878D82A}">
                    <a16:rowId xmlns:a16="http://schemas.microsoft.com/office/drawing/2014/main" val="196493865"/>
                  </a:ext>
                </a:extLst>
              </a:tr>
              <a:tr h="0">
                <a:tc>
                  <a:txBody>
                    <a:bodyPr/>
                    <a:lstStyle/>
                    <a:p>
                      <a:pPr algn="l"/>
                      <a:r>
                        <a:rPr kumimoji="1" lang="ja-JP" altLang="en-US" sz="1200" kern="1200" dirty="0" smtClean="0">
                          <a:solidFill>
                            <a:schemeClr val="tx1"/>
                          </a:solidFill>
                          <a:effectLst/>
                          <a:latin typeface="+mn-lt"/>
                          <a:ea typeface="+mn-ea"/>
                          <a:cs typeface="+mn-cs"/>
                        </a:rPr>
                        <a:t>④電磁的記録媒体</a:t>
                      </a:r>
                      <a:endParaRPr kumimoji="1" lang="ja-JP" altLang="en-US" sz="1200" dirty="0"/>
                    </a:p>
                  </a:txBody>
                  <a:tcPr anchor="ctr"/>
                </a:tc>
                <a:tc>
                  <a:txBody>
                    <a:bodyPr/>
                    <a:lstStyle/>
                    <a:p>
                      <a:pPr algn="l"/>
                      <a:r>
                        <a:rPr kumimoji="1" lang="ja-JP" altLang="en-US" sz="1200" kern="1200" dirty="0" smtClean="0">
                          <a:solidFill>
                            <a:schemeClr val="tx1"/>
                          </a:solidFill>
                          <a:effectLst/>
                          <a:latin typeface="+mn-lt"/>
                          <a:ea typeface="+mn-ea"/>
                          <a:cs typeface="+mn-cs"/>
                        </a:rPr>
                        <a:t>サーバ装置、端末、ハードディスク、ＵＳＢメモリ、ＤＶＤ－Ｒ、磁気テープ等</a:t>
                      </a:r>
                      <a:endParaRPr kumimoji="1" lang="ja-JP" altLang="en-US" sz="1200" dirty="0"/>
                    </a:p>
                  </a:txBody>
                  <a:tcPr anchor="ctr"/>
                </a:tc>
                <a:extLst>
                  <a:ext uri="{0D108BD9-81ED-4DB2-BD59-A6C34878D82A}">
                    <a16:rowId xmlns:a16="http://schemas.microsoft.com/office/drawing/2014/main" val="3084726701"/>
                  </a:ext>
                </a:extLst>
              </a:tr>
              <a:tr h="182880">
                <a:tc>
                  <a:txBody>
                    <a:bodyPr/>
                    <a:lstStyle/>
                    <a:p>
                      <a:pPr algn="l"/>
                      <a:r>
                        <a:rPr kumimoji="1" lang="ja-JP" altLang="en-US" sz="1200" dirty="0" smtClean="0"/>
                        <a:t>⑤ネットワーク及び情報システムで取り扱う情報</a:t>
                      </a:r>
                      <a:endParaRPr kumimoji="1" lang="ja-JP" altLang="en-US" sz="1200" dirty="0"/>
                    </a:p>
                  </a:txBody>
                  <a:tcPr anchor="ctr"/>
                </a:tc>
                <a:tc>
                  <a:txBody>
                    <a:bodyPr/>
                    <a:lstStyle/>
                    <a:p>
                      <a:pPr algn="l"/>
                      <a:r>
                        <a:rPr kumimoji="1" lang="ja-JP" altLang="en-US" sz="1200" dirty="0" smtClean="0"/>
                        <a:t>ネットワーク、情報システムで取り扱うデータ等（これらを印刷した文書を含む。）</a:t>
                      </a:r>
                      <a:endParaRPr kumimoji="1" lang="ja-JP" altLang="en-US" sz="1200" dirty="0"/>
                    </a:p>
                  </a:txBody>
                  <a:tcPr anchor="ctr"/>
                </a:tc>
                <a:extLst>
                  <a:ext uri="{0D108BD9-81ED-4DB2-BD59-A6C34878D82A}">
                    <a16:rowId xmlns:a16="http://schemas.microsoft.com/office/drawing/2014/main" val="339009827"/>
                  </a:ext>
                </a:extLst>
              </a:tr>
              <a:tr h="0">
                <a:tc>
                  <a:txBody>
                    <a:bodyPr/>
                    <a:lstStyle/>
                    <a:p>
                      <a:pPr algn="l"/>
                      <a:r>
                        <a:rPr kumimoji="1" lang="ja-JP" altLang="en-US" sz="1200" dirty="0" smtClean="0"/>
                        <a:t>⑥システム関連文書</a:t>
                      </a:r>
                      <a:endParaRPr kumimoji="1" lang="ja-JP" altLang="en-US" sz="1200" dirty="0"/>
                    </a:p>
                  </a:txBody>
                  <a:tcPr anchor="ctr"/>
                </a:tc>
                <a:tc>
                  <a:txBody>
                    <a:bodyPr/>
                    <a:lstStyle/>
                    <a:p>
                      <a:pPr algn="l"/>
                      <a:r>
                        <a:rPr kumimoji="1" lang="ja-JP" altLang="en-US" sz="1200" dirty="0" smtClean="0"/>
                        <a:t>システム設計書、プログラム仕様書、端末管理マニュアル、ネットワーク構成図等</a:t>
                      </a:r>
                      <a:endParaRPr kumimoji="1" lang="ja-JP" altLang="en-US" sz="1200" dirty="0"/>
                    </a:p>
                  </a:txBody>
                  <a:tcPr anchor="ctr"/>
                </a:tc>
                <a:extLst>
                  <a:ext uri="{0D108BD9-81ED-4DB2-BD59-A6C34878D82A}">
                    <a16:rowId xmlns:a16="http://schemas.microsoft.com/office/drawing/2014/main" val="3588915573"/>
                  </a:ext>
                </a:extLst>
              </a:tr>
            </a:tbl>
          </a:graphicData>
        </a:graphic>
      </p:graphicFrame>
      <p:sp>
        <p:nvSpPr>
          <p:cNvPr id="18" name="楕円 17"/>
          <p:cNvSpPr/>
          <p:nvPr/>
        </p:nvSpPr>
        <p:spPr>
          <a:xfrm>
            <a:off x="429894" y="2647333"/>
            <a:ext cx="684000" cy="3240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426106" y="2973802"/>
            <a:ext cx="684000" cy="3240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451415" y="5233270"/>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総務省「地方公共団体における情報セキュリティポリシーに関するガイドライン（令和２年</a:t>
            </a:r>
            <a:r>
              <a:rPr lang="en-US" altLang="ja-JP" sz="1100" dirty="0" smtClean="0"/>
              <a:t>12</a:t>
            </a:r>
            <a:r>
              <a:rPr lang="ja-JP" altLang="en-US" sz="1100" dirty="0" smtClean="0"/>
              <a:t>月版）」図表</a:t>
            </a:r>
            <a:r>
              <a:rPr lang="en-US" altLang="ja-JP" sz="1100" dirty="0" smtClean="0"/>
              <a:t>10</a:t>
            </a:r>
            <a:r>
              <a:rPr lang="ja-JP" altLang="en-US" sz="1100" dirty="0" smtClean="0"/>
              <a:t>より引用（情報資産の例は一部抜粋）</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65178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p:cNvPicPr>
            <a:picLocks noChangeAspect="1" noChangeArrowheads="1"/>
          </p:cNvPicPr>
          <p:nvPr/>
        </p:nvPicPr>
        <p:blipFill>
          <a:blip r:embed="rId3" cstate="print"/>
          <a:srcRect/>
          <a:stretch>
            <a:fillRect/>
          </a:stretch>
        </p:blipFill>
        <p:spPr bwMode="auto">
          <a:xfrm>
            <a:off x="4485156" y="4375609"/>
            <a:ext cx="877383" cy="1230658"/>
          </a:xfrm>
          <a:prstGeom prst="rect">
            <a:avLst/>
          </a:prstGeom>
          <a:noFill/>
          <a:ln w="9525">
            <a:noFill/>
            <a:miter lim="800000"/>
            <a:headEnd/>
            <a:tailEnd/>
          </a:ln>
        </p:spPr>
      </p:pic>
      <p:pic>
        <p:nvPicPr>
          <p:cNvPr id="28" name="図 27" descr="MH900432610.JPG"/>
          <p:cNvPicPr>
            <a:picLocks noChangeAspect="1"/>
          </p:cNvPicPr>
          <p:nvPr/>
        </p:nvPicPr>
        <p:blipFill>
          <a:blip r:embed="rId4" cstate="print"/>
          <a:stretch>
            <a:fillRect/>
          </a:stretch>
        </p:blipFill>
        <p:spPr>
          <a:xfrm>
            <a:off x="5912387" y="1937267"/>
            <a:ext cx="928688" cy="928688"/>
          </a:xfrm>
          <a:prstGeom prst="rect">
            <a:avLst/>
          </a:prstGeom>
        </p:spPr>
      </p:pic>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１－２　マイナンバー制度の目的</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pic>
        <p:nvPicPr>
          <p:cNvPr id="9" name="図 8" descr="MH900433958.JPG"/>
          <p:cNvPicPr>
            <a:picLocks noChangeAspect="1"/>
          </p:cNvPicPr>
          <p:nvPr/>
        </p:nvPicPr>
        <p:blipFill>
          <a:blip r:embed="rId6" cstate="print"/>
          <a:stretch>
            <a:fillRect/>
          </a:stretch>
        </p:blipFill>
        <p:spPr>
          <a:xfrm>
            <a:off x="6776681" y="2461006"/>
            <a:ext cx="928688" cy="928688"/>
          </a:xfrm>
          <a:prstGeom prst="rect">
            <a:avLst/>
          </a:prstGeom>
        </p:spPr>
      </p:pic>
      <p:sp>
        <p:nvSpPr>
          <p:cNvPr id="11" name="二等辺三角形 10"/>
          <p:cNvSpPr/>
          <p:nvPr/>
        </p:nvSpPr>
        <p:spPr>
          <a:xfrm>
            <a:off x="2306349" y="3063510"/>
            <a:ext cx="5340487" cy="2426542"/>
          </a:xfrm>
          <a:prstGeom prst="triangle">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MC900431601.PNG"/>
          <p:cNvPicPr>
            <a:picLocks noChangeAspect="1"/>
          </p:cNvPicPr>
          <p:nvPr/>
        </p:nvPicPr>
        <p:blipFill>
          <a:blip r:embed="rId7" cstate="print"/>
          <a:stretch>
            <a:fillRect/>
          </a:stretch>
        </p:blipFill>
        <p:spPr>
          <a:xfrm>
            <a:off x="6513543" y="2335691"/>
            <a:ext cx="548572" cy="548572"/>
          </a:xfrm>
          <a:prstGeom prst="rect">
            <a:avLst/>
          </a:prstGeom>
        </p:spPr>
      </p:pic>
      <p:grpSp>
        <p:nvGrpSpPr>
          <p:cNvPr id="14" name="グループ化 13"/>
          <p:cNvGrpSpPr/>
          <p:nvPr/>
        </p:nvGrpSpPr>
        <p:grpSpPr>
          <a:xfrm>
            <a:off x="3023113" y="2257646"/>
            <a:ext cx="3924780" cy="2168916"/>
            <a:chOff x="3710972" y="1860343"/>
            <a:chExt cx="3924780" cy="2168916"/>
          </a:xfrm>
        </p:grpSpPr>
        <p:sp>
          <p:nvSpPr>
            <p:cNvPr id="15" name="楕円 14"/>
            <p:cNvSpPr/>
            <p:nvPr/>
          </p:nvSpPr>
          <p:spPr>
            <a:xfrm>
              <a:off x="3710972" y="1860343"/>
              <a:ext cx="3924780" cy="216891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solidFill>
                  <a:schemeClr val="tx1"/>
                </a:solidFill>
              </a:endParaRPr>
            </a:p>
          </p:txBody>
        </p:sp>
        <p:sp>
          <p:nvSpPr>
            <p:cNvPr id="16" name="テキスト ボックス 15"/>
            <p:cNvSpPr txBox="1"/>
            <p:nvPr/>
          </p:nvSpPr>
          <p:spPr>
            <a:xfrm>
              <a:off x="3909500" y="2467431"/>
              <a:ext cx="3707582" cy="954107"/>
            </a:xfrm>
            <a:prstGeom prst="rect">
              <a:avLst/>
            </a:prstGeom>
            <a:noFill/>
          </p:spPr>
          <p:txBody>
            <a:bodyPr wrap="square" rtlCol="0">
              <a:spAutoFit/>
            </a:bodyPr>
            <a:lstStyle/>
            <a:p>
              <a:r>
                <a:rPr lang="ja-JP" altLang="en-US" sz="1400" dirty="0" smtClean="0"/>
                <a:t>所得や他の行政サービスの受給状況が把握しやすくなり、負担を不当に免れることや給付を不正に受けることを防止し、本当</a:t>
              </a:r>
              <a:r>
                <a:rPr lang="ja-JP" altLang="en-US" sz="1400" dirty="0"/>
                <a:t>に困っている方にきめ細やかな支援を</a:t>
              </a:r>
              <a:r>
                <a:rPr lang="ja-JP" altLang="en-US" sz="1400" dirty="0" smtClean="0"/>
                <a:t>行える。</a:t>
              </a:r>
              <a:endParaRPr kumimoji="1" lang="ja-JP" altLang="en-US" sz="1400" dirty="0"/>
            </a:p>
          </p:txBody>
        </p:sp>
        <p:sp>
          <p:nvSpPr>
            <p:cNvPr id="18" name="テキスト ボックス 17"/>
            <p:cNvSpPr txBox="1"/>
            <p:nvPr/>
          </p:nvSpPr>
          <p:spPr>
            <a:xfrm>
              <a:off x="4297236" y="2111827"/>
              <a:ext cx="2752253" cy="369332"/>
            </a:xfrm>
            <a:prstGeom prst="rect">
              <a:avLst/>
            </a:prstGeom>
            <a:noFill/>
          </p:spPr>
          <p:txBody>
            <a:bodyPr wrap="square" rtlCol="0">
              <a:spAutoFit/>
            </a:bodyPr>
            <a:lstStyle/>
            <a:p>
              <a:pPr algn="ctr"/>
              <a:r>
                <a:rPr kumimoji="1" lang="ja-JP" altLang="en-US" b="1" dirty="0" smtClean="0"/>
                <a:t>公平・公正な社会の実現</a:t>
              </a:r>
              <a:endParaRPr kumimoji="1" lang="ja-JP" altLang="en-US" b="1" dirty="0"/>
            </a:p>
          </p:txBody>
        </p:sp>
      </p:grpSp>
      <p:grpSp>
        <p:nvGrpSpPr>
          <p:cNvPr id="19" name="グループ化 18"/>
          <p:cNvGrpSpPr/>
          <p:nvPr/>
        </p:nvGrpSpPr>
        <p:grpSpPr>
          <a:xfrm>
            <a:off x="473902" y="4321147"/>
            <a:ext cx="3899578" cy="2168916"/>
            <a:chOff x="-574523" y="1956798"/>
            <a:chExt cx="4111539" cy="2168916"/>
          </a:xfrm>
        </p:grpSpPr>
        <p:sp>
          <p:nvSpPr>
            <p:cNvPr id="20" name="楕円 19"/>
            <p:cNvSpPr/>
            <p:nvPr/>
          </p:nvSpPr>
          <p:spPr>
            <a:xfrm>
              <a:off x="-574523" y="1956798"/>
              <a:ext cx="4029239" cy="216891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a:off x="-445193" y="2676650"/>
              <a:ext cx="3982209" cy="738664"/>
            </a:xfrm>
            <a:prstGeom prst="rect">
              <a:avLst/>
            </a:prstGeom>
            <a:noFill/>
          </p:spPr>
          <p:txBody>
            <a:bodyPr wrap="square" rtlCol="0">
              <a:spAutoFit/>
            </a:bodyPr>
            <a:lstStyle/>
            <a:p>
              <a:r>
                <a:rPr lang="ja-JP" altLang="en-US" sz="1400" dirty="0" smtClean="0"/>
                <a:t>行政機関</a:t>
              </a:r>
              <a:r>
                <a:rPr lang="ja-JP" altLang="en-US" sz="1400" dirty="0"/>
                <a:t>や地方公共</a:t>
              </a:r>
              <a:r>
                <a:rPr lang="ja-JP" altLang="en-US" sz="1400" dirty="0" smtClean="0"/>
                <a:t>団体等で</a:t>
              </a:r>
              <a:r>
                <a:rPr lang="ja-JP" altLang="en-US" sz="1400" dirty="0"/>
                <a:t>、様々</a:t>
              </a:r>
              <a:r>
                <a:rPr lang="ja-JP" altLang="en-US" sz="1400" dirty="0" smtClean="0"/>
                <a:t>な情報</a:t>
              </a:r>
              <a:r>
                <a:rPr lang="ja-JP" altLang="en-US" sz="1400" dirty="0"/>
                <a:t>の照合、転記、</a:t>
              </a:r>
              <a:r>
                <a:rPr lang="ja-JP" altLang="en-US" sz="1400" dirty="0" smtClean="0"/>
                <a:t>入力等に</a:t>
              </a:r>
              <a:r>
                <a:rPr lang="ja-JP" altLang="en-US" sz="1400" dirty="0"/>
                <a:t>要して</a:t>
              </a:r>
              <a:r>
                <a:rPr lang="ja-JP" altLang="en-US" sz="1400" dirty="0" smtClean="0"/>
                <a:t>いる時間</a:t>
              </a:r>
              <a:r>
                <a:rPr lang="ja-JP" altLang="en-US" sz="1400" dirty="0"/>
                <a:t>や労力の削減</a:t>
              </a:r>
              <a:r>
                <a:rPr lang="ja-JP" altLang="en-US" sz="1400" dirty="0" smtClean="0"/>
                <a:t>ができる。</a:t>
              </a:r>
              <a:endParaRPr kumimoji="1" lang="ja-JP" altLang="en-US" sz="1400" dirty="0"/>
            </a:p>
          </p:txBody>
        </p:sp>
        <p:sp>
          <p:nvSpPr>
            <p:cNvPr id="22" name="テキスト ボックス 21"/>
            <p:cNvSpPr txBox="1"/>
            <p:nvPr/>
          </p:nvSpPr>
          <p:spPr>
            <a:xfrm>
              <a:off x="311747" y="2160401"/>
              <a:ext cx="2083142" cy="369332"/>
            </a:xfrm>
            <a:prstGeom prst="rect">
              <a:avLst/>
            </a:prstGeom>
            <a:noFill/>
          </p:spPr>
          <p:txBody>
            <a:bodyPr wrap="square" rtlCol="0">
              <a:spAutoFit/>
            </a:bodyPr>
            <a:lstStyle/>
            <a:p>
              <a:pPr algn="ctr"/>
              <a:r>
                <a:rPr kumimoji="1" lang="ja-JP" altLang="en-US" b="1" dirty="0" smtClean="0"/>
                <a:t>行政の効率化</a:t>
              </a:r>
              <a:endParaRPr kumimoji="1" lang="ja-JP" altLang="en-US" b="1" dirty="0"/>
            </a:p>
          </p:txBody>
        </p:sp>
      </p:grpSp>
      <p:grpSp>
        <p:nvGrpSpPr>
          <p:cNvPr id="23" name="グループ化 22"/>
          <p:cNvGrpSpPr/>
          <p:nvPr/>
        </p:nvGrpSpPr>
        <p:grpSpPr>
          <a:xfrm>
            <a:off x="5453256" y="4321147"/>
            <a:ext cx="3846387" cy="2168916"/>
            <a:chOff x="2755879" y="3959787"/>
            <a:chExt cx="3924780" cy="2168916"/>
          </a:xfrm>
        </p:grpSpPr>
        <p:sp>
          <p:nvSpPr>
            <p:cNvPr id="24" name="楕円 23"/>
            <p:cNvSpPr/>
            <p:nvPr/>
          </p:nvSpPr>
          <p:spPr>
            <a:xfrm>
              <a:off x="2755879" y="3959787"/>
              <a:ext cx="3924780" cy="216891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25" name="テキスト ボックス 24"/>
            <p:cNvSpPr txBox="1"/>
            <p:nvPr/>
          </p:nvSpPr>
          <p:spPr>
            <a:xfrm>
              <a:off x="3553837" y="4106783"/>
              <a:ext cx="2362716" cy="369332"/>
            </a:xfrm>
            <a:prstGeom prst="rect">
              <a:avLst/>
            </a:prstGeom>
            <a:noFill/>
          </p:spPr>
          <p:txBody>
            <a:bodyPr wrap="square" rtlCol="0">
              <a:spAutoFit/>
            </a:bodyPr>
            <a:lstStyle/>
            <a:p>
              <a:pPr algn="ctr"/>
              <a:r>
                <a:rPr kumimoji="1" lang="ja-JP" altLang="en-US" b="1" dirty="0" smtClean="0"/>
                <a:t>国民の利便性の向上</a:t>
              </a:r>
              <a:endParaRPr kumimoji="1" lang="ja-JP" altLang="en-US" b="1" dirty="0"/>
            </a:p>
          </p:txBody>
        </p:sp>
        <p:sp>
          <p:nvSpPr>
            <p:cNvPr id="26" name="テキスト ボックス 25"/>
            <p:cNvSpPr txBox="1"/>
            <p:nvPr/>
          </p:nvSpPr>
          <p:spPr>
            <a:xfrm>
              <a:off x="3052991" y="4399913"/>
              <a:ext cx="3373428" cy="738664"/>
            </a:xfrm>
            <a:prstGeom prst="rect">
              <a:avLst/>
            </a:prstGeom>
            <a:noFill/>
          </p:spPr>
          <p:txBody>
            <a:bodyPr wrap="square" rtlCol="0">
              <a:spAutoFit/>
            </a:bodyPr>
            <a:lstStyle/>
            <a:p>
              <a:r>
                <a:rPr lang="ja-JP" altLang="en-US" sz="1400" dirty="0" smtClean="0"/>
                <a:t>行政手続の簡素化</a:t>
              </a:r>
              <a:r>
                <a:rPr lang="ja-JP" altLang="en-US" sz="1400" dirty="0"/>
                <a:t>に</a:t>
              </a:r>
              <a:r>
                <a:rPr lang="ja-JP" altLang="en-US" sz="1400" dirty="0" smtClean="0"/>
                <a:t>より、従来</a:t>
              </a:r>
              <a:r>
                <a:rPr lang="ja-JP" altLang="en-US" sz="1400" dirty="0"/>
                <a:t>の行政手続で必要だった添付</a:t>
              </a:r>
              <a:r>
                <a:rPr lang="ja-JP" altLang="en-US" sz="1400" dirty="0" smtClean="0"/>
                <a:t>書類等が削減され、国民の負担が軽減される。</a:t>
              </a:r>
              <a:endParaRPr lang="en-US" altLang="ja-JP" sz="1400" dirty="0" smtClean="0"/>
            </a:p>
          </p:txBody>
        </p:sp>
        <p:sp>
          <p:nvSpPr>
            <p:cNvPr id="29" name="テキスト ボックス 28"/>
            <p:cNvSpPr txBox="1"/>
            <p:nvPr/>
          </p:nvSpPr>
          <p:spPr>
            <a:xfrm>
              <a:off x="3059973" y="5022604"/>
              <a:ext cx="3377050" cy="738664"/>
            </a:xfrm>
            <a:prstGeom prst="rect">
              <a:avLst/>
            </a:prstGeom>
            <a:noFill/>
          </p:spPr>
          <p:txBody>
            <a:bodyPr wrap="square" rtlCol="0">
              <a:spAutoFit/>
            </a:bodyPr>
            <a:lstStyle/>
            <a:p>
              <a:r>
                <a:rPr kumimoji="1" lang="ja-JP" altLang="en-US" sz="1400" dirty="0" smtClean="0"/>
                <a:t>行政</a:t>
              </a:r>
              <a:r>
                <a:rPr kumimoji="1" lang="ja-JP" altLang="en-US" sz="1400" dirty="0"/>
                <a:t>機関</a:t>
              </a:r>
              <a:r>
                <a:rPr kumimoji="1" lang="ja-JP" altLang="en-US" sz="1400" dirty="0" smtClean="0"/>
                <a:t>が持っている自分の情報を確認したり、行政機関から様々なサービスのお知らせを受け取れる。</a:t>
              </a:r>
              <a:endParaRPr kumimoji="1" lang="ja-JP" altLang="en-US" sz="1400" dirty="0"/>
            </a:p>
          </p:txBody>
        </p:sp>
      </p:grpSp>
      <p:pic>
        <p:nvPicPr>
          <p:cNvPr id="27" name="Picture 2"/>
          <p:cNvPicPr>
            <a:picLocks noChangeAspect="1" noChangeArrowheads="1"/>
          </p:cNvPicPr>
          <p:nvPr/>
        </p:nvPicPr>
        <p:blipFill>
          <a:blip r:embed="rId8">
            <a:extLst/>
          </a:blip>
          <a:srcRect/>
          <a:stretch>
            <a:fillRect/>
          </a:stretch>
        </p:blipFill>
        <p:spPr bwMode="auto">
          <a:xfrm>
            <a:off x="8199172" y="3725612"/>
            <a:ext cx="1169897" cy="951511"/>
          </a:xfrm>
          <a:prstGeom prst="rect">
            <a:avLst/>
          </a:prstGeom>
          <a:noFill/>
          <a:ln w="9525">
            <a:noFill/>
            <a:miter lim="800000"/>
            <a:headEnd/>
            <a:tailEnd/>
          </a:ln>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024" y="3964359"/>
            <a:ext cx="12287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四角形吹き出し 31"/>
          <p:cNvSpPr/>
          <p:nvPr/>
        </p:nvSpPr>
        <p:spPr>
          <a:xfrm>
            <a:off x="269018" y="1390319"/>
            <a:ext cx="7844950" cy="756000"/>
          </a:xfrm>
          <a:prstGeom prst="wedgeRectCallout">
            <a:avLst>
              <a:gd name="adj1" fmla="val 58389"/>
              <a:gd name="adj2" fmla="val 5204"/>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t>マイナンバー制度の目的は、「公平・公正な社会の実現」「行政の効率化」「国民の利便性の向上」です。</a:t>
            </a:r>
          </a:p>
        </p:txBody>
      </p:sp>
      <p:sp>
        <p:nvSpPr>
          <p:cNvPr id="30"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a:t>
            </a:r>
            <a:endParaRPr kumimoji="1" lang="en-US" altLang="ja-JP" sz="1800" dirty="0" smtClean="0">
              <a:solidFill>
                <a:schemeClr val="tx1"/>
              </a:solidFill>
              <a:latin typeface="+mj-ea"/>
              <a:ea typeface="+mj-ea"/>
            </a:endParaRPr>
          </a:p>
        </p:txBody>
      </p:sp>
    </p:spTree>
    <p:extLst>
      <p:ext uri="{BB962C8B-B14F-4D97-AF65-F5344CB8AC3E}">
        <p14:creationId xmlns:p14="http://schemas.microsoft.com/office/powerpoint/2010/main" val="24220881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79768" y="267987"/>
            <a:ext cx="3621023"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393539" y="1582416"/>
            <a:ext cx="9167150" cy="15929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　</a:t>
            </a:r>
            <a:r>
              <a:rPr lang="ja-JP" altLang="en-US" sz="1600" dirty="0" smtClean="0">
                <a:latin typeface="ＭＳ ゴシック" panose="020B0609070205080204" pitchFamily="49" charset="-128"/>
                <a:ea typeface="ＭＳ ゴシック" panose="020B0609070205080204" pitchFamily="49" charset="-128"/>
              </a:rPr>
              <a:t>ランサムウェア</a:t>
            </a:r>
            <a:r>
              <a:rPr lang="ja-JP" altLang="en-US" sz="1600" dirty="0">
                <a:latin typeface="ＭＳ ゴシック" panose="020B0609070205080204" pitchFamily="49" charset="-128"/>
                <a:ea typeface="ＭＳ ゴシック" panose="020B0609070205080204" pitchFamily="49" charset="-128"/>
              </a:rPr>
              <a:t>と</a:t>
            </a:r>
            <a:r>
              <a:rPr lang="ja-JP" altLang="en-US" sz="1600" dirty="0" smtClean="0">
                <a:latin typeface="ＭＳ ゴシック" panose="020B0609070205080204" pitchFamily="49" charset="-128"/>
                <a:ea typeface="ＭＳ ゴシック" panose="020B0609070205080204" pitchFamily="49" charset="-128"/>
              </a:rPr>
              <a:t>はウイルス</a:t>
            </a:r>
            <a:r>
              <a:rPr lang="ja-JP" altLang="en-US" sz="1600" dirty="0">
                <a:latin typeface="ＭＳ ゴシック" panose="020B0609070205080204" pitchFamily="49" charset="-128"/>
                <a:ea typeface="ＭＳ ゴシック" panose="020B0609070205080204" pitchFamily="49" charset="-128"/>
              </a:rPr>
              <a:t>の一種で</a:t>
            </a:r>
            <a:r>
              <a:rPr lang="ja-JP" altLang="en-US" sz="1600" dirty="0" smtClean="0">
                <a:latin typeface="ＭＳ ゴシック" panose="020B0609070205080204" pitchFamily="49" charset="-128"/>
                <a:ea typeface="ＭＳ ゴシック" panose="020B0609070205080204" pitchFamily="49" charset="-128"/>
              </a:rPr>
              <a:t>、ＰＣやサーバー、スマートフォンがこのウイルスに感染すると、保存されているデータが暗号化されて利用できなくなったり、画面がロックされて端末が利用できなくなったりします。そして、それを復旧することと引き換えに金銭を要求される等の被害が発生します。</a:t>
            </a:r>
            <a:endParaRPr lang="en-US" altLang="ja-JP" sz="1600" dirty="0" smtClean="0">
              <a:latin typeface="ＭＳ ゴシック" panose="020B0609070205080204" pitchFamily="49" charset="-128"/>
              <a:ea typeface="ＭＳ ゴシック" panose="020B0609070205080204" pitchFamily="49" charset="-128"/>
            </a:endParaRPr>
          </a:p>
          <a:p>
            <a:pPr algn="l"/>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また、データを暴露す</a:t>
            </a:r>
            <a:r>
              <a:rPr lang="ja-JP" altLang="en-US" sz="1600" dirty="0">
                <a:latin typeface="ＭＳ ゴシック" panose="020B0609070205080204" pitchFamily="49" charset="-128"/>
                <a:ea typeface="ＭＳ ゴシック" panose="020B0609070205080204" pitchFamily="49" charset="-128"/>
              </a:rPr>
              <a:t>る</a:t>
            </a:r>
            <a:r>
              <a:rPr lang="ja-JP" altLang="en-US" sz="1600" dirty="0" smtClean="0">
                <a:latin typeface="ＭＳ ゴシック" panose="020B0609070205080204" pitchFamily="49" charset="-128"/>
                <a:ea typeface="ＭＳ ゴシック" panose="020B0609070205080204" pitchFamily="49" charset="-128"/>
              </a:rPr>
              <a:t>と脅迫され、金銭の支払の有無にかかわらず、データが暴露されてしまったケースが近年発生しています。</a:t>
            </a:r>
            <a:endParaRPr lang="ja-JP" altLang="en-US" sz="1600"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6273210" y="4025900"/>
            <a:ext cx="2545212" cy="1964069"/>
          </a:xfrm>
          <a:prstGeom prst="rect">
            <a:avLst/>
          </a:prstGeom>
        </p:spPr>
      </p:pic>
      <p:pic>
        <p:nvPicPr>
          <p:cNvPr id="6" name="図 5"/>
          <p:cNvPicPr>
            <a:picLocks noChangeAspect="1"/>
          </p:cNvPicPr>
          <p:nvPr/>
        </p:nvPicPr>
        <p:blipFill>
          <a:blip r:embed="rId4"/>
          <a:stretch>
            <a:fillRect/>
          </a:stretch>
        </p:blipFill>
        <p:spPr>
          <a:xfrm>
            <a:off x="4225973" y="4229995"/>
            <a:ext cx="879427" cy="1907407"/>
          </a:xfrm>
          <a:prstGeom prst="rect">
            <a:avLst/>
          </a:prstGeom>
        </p:spPr>
      </p:pic>
      <p:pic>
        <p:nvPicPr>
          <p:cNvPr id="9" name="図 8"/>
          <p:cNvPicPr>
            <a:picLocks noChangeAspect="1"/>
          </p:cNvPicPr>
          <p:nvPr/>
        </p:nvPicPr>
        <p:blipFill>
          <a:blip r:embed="rId5"/>
          <a:stretch>
            <a:fillRect/>
          </a:stretch>
        </p:blipFill>
        <p:spPr>
          <a:xfrm>
            <a:off x="1056095" y="3598325"/>
            <a:ext cx="3079614" cy="2777500"/>
          </a:xfrm>
          <a:prstGeom prst="rect">
            <a:avLst/>
          </a:prstGeom>
        </p:spPr>
      </p:pic>
      <p:sp>
        <p:nvSpPr>
          <p:cNvPr id="10" name="角丸四角形 9"/>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事例１　ランサムウェアによる被害</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69</a:t>
            </a:r>
          </a:p>
        </p:txBody>
      </p:sp>
      <p:sp>
        <p:nvSpPr>
          <p:cNvPr id="11" name="角丸四角形 10"/>
          <p:cNvSpPr/>
          <p:nvPr/>
        </p:nvSpPr>
        <p:spPr>
          <a:xfrm>
            <a:off x="289338" y="1515495"/>
            <a:ext cx="9352502" cy="173570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smtClean="0"/>
          </a:p>
        </p:txBody>
      </p:sp>
      <p:sp>
        <p:nvSpPr>
          <p:cNvPr id="15"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6"/>
              </a:rPr>
              <a:t>https</a:t>
            </a:r>
            <a:r>
              <a:rPr lang="en-US" altLang="ja-JP" sz="1100" dirty="0">
                <a:hlinkClick r:id="rId6"/>
              </a:rPr>
              <a:t>://</a:t>
            </a:r>
            <a:r>
              <a:rPr lang="en-US" altLang="ja-JP" sz="1100" dirty="0" smtClean="0">
                <a:hlinkClick r:id="rId6"/>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2062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47758" y="741680"/>
            <a:ext cx="9139142" cy="48971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a:t>
            </a:r>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a:t>
            </a:r>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手口＞</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●メールから感染させる</a:t>
            </a:r>
          </a:p>
          <a:p>
            <a:pPr marL="0" lvl="0" indent="0"/>
            <a:r>
              <a:rPr lang="ja-JP" altLang="en-US" sz="2000" dirty="0">
                <a:solidFill>
                  <a:prstClr val="black"/>
                </a:solidFill>
                <a:cs typeface="+mn-cs"/>
              </a:rPr>
              <a:t>　</a:t>
            </a:r>
            <a:r>
              <a:rPr lang="ja-JP" altLang="en-US" sz="1600" dirty="0" smtClean="0">
                <a:solidFill>
                  <a:prstClr val="black"/>
                </a:solidFill>
                <a:cs typeface="+mn-cs"/>
              </a:rPr>
              <a:t>メール</a:t>
            </a:r>
            <a:r>
              <a:rPr lang="ja-JP" altLang="en-US" sz="1600" dirty="0">
                <a:solidFill>
                  <a:prstClr val="black"/>
                </a:solidFill>
                <a:cs typeface="+mn-cs"/>
              </a:rPr>
              <a:t>の添付ファイルやメール本文中のリンクを開かせることで感染させる。</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●ウェブサイトから感染させる</a:t>
            </a:r>
          </a:p>
          <a:p>
            <a:pPr marL="0" lvl="0" indent="0"/>
            <a:r>
              <a:rPr lang="ja-JP" altLang="en-US" sz="2000" dirty="0">
                <a:solidFill>
                  <a:prstClr val="black"/>
                </a:solidFill>
                <a:cs typeface="+mn-cs"/>
              </a:rPr>
              <a:t>　</a:t>
            </a:r>
            <a:r>
              <a:rPr lang="ja-JP" altLang="en-US" sz="1600" dirty="0" smtClean="0">
                <a:solidFill>
                  <a:prstClr val="black"/>
                </a:solidFill>
                <a:cs typeface="+mn-cs"/>
              </a:rPr>
              <a:t>脆弱性</a:t>
            </a:r>
            <a:r>
              <a:rPr lang="ja-JP" altLang="en-US" sz="1600" dirty="0">
                <a:solidFill>
                  <a:prstClr val="black"/>
                </a:solidFill>
                <a:cs typeface="+mn-cs"/>
              </a:rPr>
              <a:t>等を悪用</a:t>
            </a:r>
            <a:r>
              <a:rPr lang="ja-JP" altLang="en-US" sz="1600" dirty="0" smtClean="0">
                <a:solidFill>
                  <a:prstClr val="black"/>
                </a:solidFill>
                <a:cs typeface="+mn-cs"/>
              </a:rPr>
              <a:t>しランサムウェア</a:t>
            </a:r>
            <a:r>
              <a:rPr lang="ja-JP" altLang="en-US" sz="1600" dirty="0">
                <a:solidFill>
                  <a:prstClr val="black"/>
                </a:solidFill>
                <a:cs typeface="+mn-cs"/>
              </a:rPr>
              <a:t>をダウンロードさせるよう改ざんした</a:t>
            </a:r>
            <a:r>
              <a:rPr lang="ja-JP" altLang="en-US" sz="1600" dirty="0" smtClean="0">
                <a:solidFill>
                  <a:prstClr val="black"/>
                </a:solidFill>
                <a:cs typeface="+mn-cs"/>
              </a:rPr>
              <a:t>ウェブサイトや</a:t>
            </a:r>
            <a:r>
              <a:rPr lang="ja-JP" altLang="en-US" sz="1600" dirty="0">
                <a:solidFill>
                  <a:prstClr val="black"/>
                </a:solidFill>
                <a:cs typeface="+mn-cs"/>
              </a:rPr>
              <a:t>攻撃者が用意したウェブサイトを閲覧させることで感染させる。</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●脆弱性によりネットワーク経由で感染させる</a:t>
            </a:r>
          </a:p>
          <a:p>
            <a:pPr marL="0" lvl="0" indent="0"/>
            <a:r>
              <a:rPr lang="ja-JP" altLang="en-US" sz="2000" dirty="0">
                <a:solidFill>
                  <a:prstClr val="black"/>
                </a:solidFill>
                <a:cs typeface="+mn-cs"/>
              </a:rPr>
              <a:t>　</a:t>
            </a:r>
            <a:r>
              <a:rPr lang="ja-JP" altLang="en-US" sz="1600" dirty="0" smtClean="0">
                <a:solidFill>
                  <a:prstClr val="black"/>
                </a:solidFill>
                <a:cs typeface="+mn-cs"/>
              </a:rPr>
              <a:t>ソフトウェア</a:t>
            </a:r>
            <a:r>
              <a:rPr lang="ja-JP" altLang="en-US" sz="1600" dirty="0">
                <a:solidFill>
                  <a:prstClr val="black"/>
                </a:solidFill>
                <a:cs typeface="+mn-cs"/>
              </a:rPr>
              <a:t>の</a:t>
            </a:r>
            <a:r>
              <a:rPr lang="ja-JP" altLang="en-US" sz="1600" dirty="0" smtClean="0">
                <a:solidFill>
                  <a:prstClr val="black"/>
                </a:solidFill>
                <a:cs typeface="+mn-cs"/>
              </a:rPr>
              <a:t>脆弱性が未対策のまま</a:t>
            </a:r>
            <a:r>
              <a:rPr lang="ja-JP" altLang="en-US" sz="1600" dirty="0">
                <a:solidFill>
                  <a:prstClr val="black"/>
                </a:solidFill>
                <a:cs typeface="+mn-cs"/>
              </a:rPr>
              <a:t>インターネットに接続されて</a:t>
            </a:r>
            <a:r>
              <a:rPr lang="ja-JP" altLang="en-US" sz="1600" dirty="0" smtClean="0">
                <a:solidFill>
                  <a:prstClr val="black"/>
                </a:solidFill>
                <a:cs typeface="+mn-cs"/>
              </a:rPr>
              <a:t>いる</a:t>
            </a:r>
            <a:r>
              <a:rPr lang="ja-JP" altLang="en-US" sz="1600" dirty="0">
                <a:solidFill>
                  <a:prstClr val="black"/>
                </a:solidFill>
                <a:cs typeface="+mn-cs"/>
              </a:rPr>
              <a:t>ＰＣ</a:t>
            </a:r>
            <a:r>
              <a:rPr lang="ja-JP" altLang="en-US" sz="1600" dirty="0" smtClean="0">
                <a:solidFill>
                  <a:prstClr val="black"/>
                </a:solidFill>
                <a:cs typeface="+mn-cs"/>
              </a:rPr>
              <a:t>に対して、その</a:t>
            </a:r>
            <a:r>
              <a:rPr lang="ja-JP" altLang="en-US" sz="1600" dirty="0">
                <a:solidFill>
                  <a:prstClr val="black"/>
                </a:solidFill>
                <a:cs typeface="+mn-cs"/>
              </a:rPr>
              <a:t>脆弱性を悪用してインターネット経由で感染させる。</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●公開サーバーに不正アクセスして感染させる</a:t>
            </a:r>
          </a:p>
          <a:p>
            <a:pPr marL="0" lvl="0" indent="0"/>
            <a:r>
              <a:rPr lang="ja-JP" altLang="en-US" sz="2000" dirty="0">
                <a:solidFill>
                  <a:prstClr val="black"/>
                </a:solidFill>
                <a:cs typeface="+mn-cs"/>
              </a:rPr>
              <a:t>　</a:t>
            </a:r>
            <a:r>
              <a:rPr lang="ja-JP" altLang="en-US" sz="1600" dirty="0" smtClean="0">
                <a:solidFill>
                  <a:prstClr val="black"/>
                </a:solidFill>
                <a:cs typeface="+mn-cs"/>
              </a:rPr>
              <a:t>外部</a:t>
            </a:r>
            <a:r>
              <a:rPr lang="ja-JP" altLang="en-US" sz="1600" dirty="0">
                <a:solidFill>
                  <a:prstClr val="black"/>
                </a:solidFill>
                <a:cs typeface="+mn-cs"/>
              </a:rPr>
              <a:t>公開しているサーバーにリモートデスクトップ等で</a:t>
            </a:r>
            <a:r>
              <a:rPr lang="ja-JP" altLang="en-US" sz="1600" dirty="0" smtClean="0">
                <a:solidFill>
                  <a:prstClr val="black"/>
                </a:solidFill>
                <a:cs typeface="+mn-cs"/>
              </a:rPr>
              <a:t>不正ログインし感染</a:t>
            </a:r>
            <a:r>
              <a:rPr lang="ja-JP" altLang="en-US" sz="1600" dirty="0">
                <a:solidFill>
                  <a:prstClr val="black"/>
                </a:solidFill>
                <a:cs typeface="+mn-cs"/>
              </a:rPr>
              <a:t>させる。</a:t>
            </a:r>
            <a:endParaRPr lang="en-US" altLang="ja-JP" sz="1600" dirty="0">
              <a:solidFill>
                <a:prstClr val="black"/>
              </a:solidFill>
              <a:cs typeface="+mn-cs"/>
            </a:endParaRPr>
          </a:p>
        </p:txBody>
      </p:sp>
      <p:sp>
        <p:nvSpPr>
          <p:cNvPr id="4" name="角丸四角形 3"/>
          <p:cNvSpPr/>
          <p:nvPr/>
        </p:nvSpPr>
        <p:spPr>
          <a:xfrm>
            <a:off x="258858" y="282541"/>
            <a:ext cx="3554385"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rotWithShape="1">
          <a:blip r:embed="rId3"/>
          <a:srcRect t="5230" b="4366"/>
          <a:stretch/>
        </p:blipFill>
        <p:spPr>
          <a:xfrm>
            <a:off x="8412215" y="5240740"/>
            <a:ext cx="1032726" cy="1171634"/>
          </a:xfrm>
          <a:prstGeom prst="rect">
            <a:avLst/>
          </a:prstGeom>
        </p:spPr>
      </p:pic>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70</a:t>
            </a:r>
          </a:p>
        </p:txBody>
      </p:sp>
      <p:sp>
        <p:nvSpPr>
          <p:cNvPr id="8"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52104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3539" y="1516257"/>
            <a:ext cx="9155575" cy="143014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t>　</a:t>
            </a:r>
            <a:r>
              <a:rPr lang="ja-JP" altLang="en-US" sz="1600" dirty="0" smtClean="0">
                <a:latin typeface="ＭＳ ゴシック" panose="020B0609070205080204" pitchFamily="49" charset="-128"/>
                <a:ea typeface="ＭＳ ゴシック" panose="020B0609070205080204" pitchFamily="49" charset="-128"/>
              </a:rPr>
              <a:t>企業や民間団体そして官公庁等、特定の組織から機密情報等を窃取することを目的とした標的型攻撃が継続して発生しています。</a:t>
            </a:r>
            <a:endParaRPr lang="en-US" altLang="ja-JP" sz="1600" dirty="0" smtClean="0">
              <a:latin typeface="ＭＳ ゴシック" panose="020B0609070205080204" pitchFamily="49" charset="-128"/>
              <a:ea typeface="ＭＳ ゴシック" panose="020B0609070205080204" pitchFamily="49" charset="-128"/>
            </a:endParaRPr>
          </a:p>
          <a:p>
            <a:pPr algn="l"/>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攻撃者は新型コロナウイルス感染症の感染拡大による社会の変化や、それに伴うテレワークへの移行という過渡期に便乗し、状況に応じた巧みな手口で金銭や機密情報等を窃取します。</a:t>
            </a:r>
            <a:endParaRPr lang="ja-JP" altLang="en-US" sz="16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1286336" y="3353490"/>
            <a:ext cx="7297544" cy="3029975"/>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事例２　標的型攻撃による機密情報の窃取</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554385"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71</a:t>
            </a:r>
          </a:p>
        </p:txBody>
      </p:sp>
      <p:sp>
        <p:nvSpPr>
          <p:cNvPr id="11" name="角丸四角形 10"/>
          <p:cNvSpPr/>
          <p:nvPr/>
        </p:nvSpPr>
        <p:spPr>
          <a:xfrm>
            <a:off x="289338" y="1515496"/>
            <a:ext cx="9352502" cy="148170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smtClean="0"/>
          </a:p>
        </p:txBody>
      </p:sp>
      <p:sp>
        <p:nvSpPr>
          <p:cNvPr id="9"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552349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09658" y="741680"/>
            <a:ext cx="9352502" cy="51003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a:t>
            </a:r>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a:t>
            </a:r>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手口</a:t>
            </a:r>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●メールの添付ファイルや</a:t>
            </a:r>
            <a:r>
              <a:rPr lang="ja-JP" altLang="en-US" sz="1800" b="1" dirty="0" smtClean="0">
                <a:solidFill>
                  <a:srgbClr val="7030A0"/>
                </a:solidFill>
                <a:cs typeface="+mn-cs"/>
              </a:rPr>
              <a:t>リンク</a:t>
            </a:r>
            <a:endParaRPr lang="ja-JP" altLang="en-US" sz="1800" b="1" dirty="0">
              <a:solidFill>
                <a:srgbClr val="7030A0"/>
              </a:solidFill>
              <a:cs typeface="+mn-cs"/>
            </a:endParaRPr>
          </a:p>
          <a:p>
            <a:pPr marL="0" lvl="0" indent="0"/>
            <a:r>
              <a:rPr lang="ja-JP" altLang="en-US" sz="2000" dirty="0">
                <a:solidFill>
                  <a:prstClr val="black"/>
                </a:solidFill>
                <a:cs typeface="+mn-cs"/>
              </a:rPr>
              <a:t>　</a:t>
            </a:r>
            <a:r>
              <a:rPr lang="ja-JP" altLang="en-US" sz="1600" dirty="0" smtClean="0">
                <a:solidFill>
                  <a:prstClr val="black"/>
                </a:solidFill>
                <a:cs typeface="+mn-cs"/>
              </a:rPr>
              <a:t>メール</a:t>
            </a:r>
            <a:r>
              <a:rPr lang="ja-JP" altLang="en-US" sz="1600" dirty="0">
                <a:solidFill>
                  <a:prstClr val="black"/>
                </a:solidFill>
                <a:cs typeface="+mn-cs"/>
              </a:rPr>
              <a:t>の添付ファイルやリンク先にウイルスを仕込み、それらを開かせること</a:t>
            </a:r>
            <a:r>
              <a:rPr lang="ja-JP" altLang="en-US" sz="1600" dirty="0" smtClean="0">
                <a:solidFill>
                  <a:prstClr val="black"/>
                </a:solidFill>
                <a:cs typeface="+mn-cs"/>
              </a:rPr>
              <a:t>でＰＣをウイルスに感染</a:t>
            </a:r>
            <a:r>
              <a:rPr lang="ja-JP" altLang="en-US" sz="1600" dirty="0">
                <a:solidFill>
                  <a:prstClr val="black"/>
                </a:solidFill>
                <a:cs typeface="+mn-cs"/>
              </a:rPr>
              <a:t>させる。本文や</a:t>
            </a:r>
            <a:r>
              <a:rPr lang="ja-JP" altLang="en-US" sz="1600" dirty="0" smtClean="0">
                <a:solidFill>
                  <a:prstClr val="black"/>
                </a:solidFill>
                <a:cs typeface="+mn-cs"/>
              </a:rPr>
              <a:t>件名、添付ファイル名は</a:t>
            </a:r>
            <a:r>
              <a:rPr lang="ja-JP" altLang="en-US" sz="1600" dirty="0">
                <a:solidFill>
                  <a:prstClr val="black"/>
                </a:solidFill>
                <a:cs typeface="+mn-cs"/>
              </a:rPr>
              <a:t>業務に関連するような内容に偽装され</a:t>
            </a:r>
            <a:r>
              <a:rPr lang="ja-JP" altLang="en-US" sz="1600" dirty="0" smtClean="0">
                <a:solidFill>
                  <a:prstClr val="black"/>
                </a:solidFill>
                <a:cs typeface="+mn-cs"/>
              </a:rPr>
              <a:t>、</a:t>
            </a:r>
            <a:r>
              <a:rPr lang="ja-JP" altLang="en-US" sz="1600" dirty="0">
                <a:solidFill>
                  <a:prstClr val="black"/>
                </a:solidFill>
                <a:cs typeface="+mn-cs"/>
              </a:rPr>
              <a:t>実在</a:t>
            </a:r>
            <a:r>
              <a:rPr lang="ja-JP" altLang="en-US" sz="1600" dirty="0" smtClean="0">
                <a:solidFill>
                  <a:prstClr val="black"/>
                </a:solidFill>
                <a:cs typeface="+mn-cs"/>
              </a:rPr>
              <a:t>する組織の差出人名が使われる場合もある。また、複数回のメールのやりとりで油断させ、不審</a:t>
            </a:r>
            <a:r>
              <a:rPr lang="ja-JP" altLang="en-US" sz="1600" dirty="0">
                <a:solidFill>
                  <a:prstClr val="black"/>
                </a:solidFill>
                <a:cs typeface="+mn-cs"/>
              </a:rPr>
              <a:t>を抱かれにくいようにする手口が</a:t>
            </a:r>
            <a:r>
              <a:rPr lang="ja-JP" altLang="en-US" sz="1600" dirty="0" smtClean="0">
                <a:solidFill>
                  <a:prstClr val="black"/>
                </a:solidFill>
                <a:cs typeface="+mn-cs"/>
              </a:rPr>
              <a:t>使われる。（やり取り</a:t>
            </a:r>
            <a:r>
              <a:rPr lang="ja-JP" altLang="en-US" sz="1600" dirty="0">
                <a:solidFill>
                  <a:prstClr val="black"/>
                </a:solidFill>
                <a:cs typeface="+mn-cs"/>
              </a:rPr>
              <a:t>型</a:t>
            </a:r>
            <a:r>
              <a:rPr lang="ja-JP" altLang="en-US" sz="1600" dirty="0" smtClean="0">
                <a:solidFill>
                  <a:prstClr val="black"/>
                </a:solidFill>
                <a:cs typeface="+mn-cs"/>
              </a:rPr>
              <a:t>攻撃</a:t>
            </a:r>
            <a:r>
              <a:rPr lang="ja-JP" altLang="en-US" sz="1600" dirty="0">
                <a:solidFill>
                  <a:prstClr val="black"/>
                </a:solidFill>
                <a:cs typeface="+mn-cs"/>
              </a:rPr>
              <a:t>）</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smtClean="0">
                <a:solidFill>
                  <a:srgbClr val="7030A0"/>
                </a:solidFill>
                <a:cs typeface="+mn-cs"/>
              </a:rPr>
              <a:t>●ウェブ</a:t>
            </a:r>
            <a:r>
              <a:rPr lang="ja-JP" altLang="en-US" sz="1800" b="1" dirty="0">
                <a:solidFill>
                  <a:srgbClr val="7030A0"/>
                </a:solidFill>
                <a:cs typeface="+mn-cs"/>
              </a:rPr>
              <a:t>サイト</a:t>
            </a:r>
            <a:r>
              <a:rPr lang="ja-JP" altLang="en-US" sz="1800" b="1" dirty="0" smtClean="0">
                <a:solidFill>
                  <a:srgbClr val="7030A0"/>
                </a:solidFill>
                <a:cs typeface="+mn-cs"/>
              </a:rPr>
              <a:t>の改ざん</a:t>
            </a:r>
            <a:endParaRPr lang="ja-JP" altLang="en-US" sz="1800" b="1" dirty="0">
              <a:solidFill>
                <a:srgbClr val="7030A0"/>
              </a:solidFill>
              <a:cs typeface="+mn-cs"/>
            </a:endParaRPr>
          </a:p>
          <a:p>
            <a:pPr marL="0" lvl="0" indent="0"/>
            <a:r>
              <a:rPr lang="ja-JP" altLang="en-US" sz="2000" dirty="0">
                <a:solidFill>
                  <a:prstClr val="black"/>
                </a:solidFill>
                <a:cs typeface="+mn-cs"/>
              </a:rPr>
              <a:t>　</a:t>
            </a:r>
            <a:r>
              <a:rPr lang="ja-JP" altLang="en-US" sz="1600" dirty="0" smtClean="0">
                <a:solidFill>
                  <a:prstClr val="black"/>
                </a:solidFill>
                <a:cs typeface="+mn-cs"/>
              </a:rPr>
              <a:t>標的組織</a:t>
            </a:r>
            <a:r>
              <a:rPr lang="ja-JP" altLang="en-US" sz="1600" dirty="0">
                <a:solidFill>
                  <a:prstClr val="black"/>
                </a:solidFill>
                <a:cs typeface="+mn-cs"/>
              </a:rPr>
              <a:t>が頻繁に利用するウェブサイト</a:t>
            </a:r>
            <a:r>
              <a:rPr lang="ja-JP" altLang="en-US" sz="1600" dirty="0" smtClean="0">
                <a:solidFill>
                  <a:prstClr val="black"/>
                </a:solidFill>
                <a:cs typeface="+mn-cs"/>
              </a:rPr>
              <a:t>を調査し、ウェブサイトを改ざんする。従業員がそのウェブサイト</a:t>
            </a:r>
            <a:r>
              <a:rPr lang="ja-JP" altLang="en-US" sz="1600" dirty="0">
                <a:solidFill>
                  <a:prstClr val="black"/>
                </a:solidFill>
                <a:cs typeface="+mn-cs"/>
              </a:rPr>
              <a:t>にアクセスするよう誘導することで</a:t>
            </a:r>
            <a:r>
              <a:rPr lang="ja-JP" altLang="en-US" sz="1600" dirty="0" smtClean="0">
                <a:solidFill>
                  <a:prstClr val="black"/>
                </a:solidFill>
                <a:cs typeface="+mn-cs"/>
              </a:rPr>
              <a:t>、ＰＣがウイルス</a:t>
            </a:r>
            <a:r>
              <a:rPr lang="ja-JP" altLang="en-US" sz="1600" dirty="0">
                <a:solidFill>
                  <a:prstClr val="black"/>
                </a:solidFill>
                <a:cs typeface="+mn-cs"/>
              </a:rPr>
              <a:t>に</a:t>
            </a:r>
            <a:r>
              <a:rPr lang="ja-JP" altLang="en-US" sz="1600" dirty="0" smtClean="0">
                <a:solidFill>
                  <a:prstClr val="black"/>
                </a:solidFill>
                <a:cs typeface="+mn-cs"/>
              </a:rPr>
              <a:t>感染す</a:t>
            </a:r>
            <a:r>
              <a:rPr lang="ja-JP" altLang="en-US" sz="1600" dirty="0">
                <a:solidFill>
                  <a:prstClr val="black"/>
                </a:solidFill>
                <a:cs typeface="+mn-cs"/>
              </a:rPr>
              <a:t>る</a:t>
            </a:r>
            <a:r>
              <a:rPr lang="ja-JP" altLang="en-US" sz="1600" dirty="0" smtClean="0">
                <a:solidFill>
                  <a:prstClr val="black"/>
                </a:solidFill>
                <a:cs typeface="+mn-cs"/>
              </a:rPr>
              <a:t>。（</a:t>
            </a:r>
            <a:r>
              <a:rPr lang="ja-JP" altLang="en-US" sz="1600" dirty="0">
                <a:solidFill>
                  <a:prstClr val="black"/>
                </a:solidFill>
                <a:cs typeface="+mn-cs"/>
              </a:rPr>
              <a:t>水飲み場型攻撃）</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●不正</a:t>
            </a:r>
            <a:r>
              <a:rPr lang="ja-JP" altLang="en-US" sz="1800" b="1" dirty="0" smtClean="0">
                <a:solidFill>
                  <a:srgbClr val="7030A0"/>
                </a:solidFill>
                <a:cs typeface="+mn-cs"/>
              </a:rPr>
              <a:t>アクセス</a:t>
            </a:r>
            <a:endParaRPr lang="ja-JP" altLang="en-US" sz="1800" b="1" dirty="0">
              <a:solidFill>
                <a:srgbClr val="7030A0"/>
              </a:solidFill>
              <a:cs typeface="+mn-cs"/>
            </a:endParaRPr>
          </a:p>
          <a:p>
            <a:pPr marL="0" lvl="0" indent="0"/>
            <a:r>
              <a:rPr lang="ja-JP" altLang="en-US" sz="2000" dirty="0">
                <a:solidFill>
                  <a:prstClr val="black"/>
                </a:solidFill>
                <a:cs typeface="+mn-cs"/>
              </a:rPr>
              <a:t>　</a:t>
            </a:r>
            <a:r>
              <a:rPr lang="ja-JP" altLang="en-US" sz="1600" dirty="0" smtClean="0">
                <a:solidFill>
                  <a:prstClr val="black"/>
                </a:solidFill>
                <a:cs typeface="+mn-cs"/>
              </a:rPr>
              <a:t>標的組織</a:t>
            </a:r>
            <a:r>
              <a:rPr lang="ja-JP" altLang="en-US" sz="1600" dirty="0">
                <a:solidFill>
                  <a:prstClr val="black"/>
                </a:solidFill>
                <a:cs typeface="+mn-cs"/>
              </a:rPr>
              <a:t>が</a:t>
            </a:r>
            <a:r>
              <a:rPr lang="ja-JP" altLang="en-US" sz="1600" dirty="0" smtClean="0">
                <a:solidFill>
                  <a:prstClr val="black"/>
                </a:solidFill>
                <a:cs typeface="+mn-cs"/>
              </a:rPr>
              <a:t>利用す</a:t>
            </a:r>
            <a:r>
              <a:rPr lang="ja-JP" altLang="en-US" sz="1600" dirty="0">
                <a:solidFill>
                  <a:prstClr val="black"/>
                </a:solidFill>
                <a:cs typeface="+mn-cs"/>
              </a:rPr>
              <a:t>る</a:t>
            </a:r>
            <a:r>
              <a:rPr lang="ja-JP" altLang="en-US" sz="1600" dirty="0" smtClean="0">
                <a:solidFill>
                  <a:prstClr val="black"/>
                </a:solidFill>
                <a:cs typeface="+mn-cs"/>
              </a:rPr>
              <a:t>クラウドサービス</a:t>
            </a:r>
            <a:r>
              <a:rPr lang="ja-JP" altLang="en-US" sz="1600" dirty="0">
                <a:solidFill>
                  <a:prstClr val="black"/>
                </a:solidFill>
                <a:cs typeface="+mn-cs"/>
              </a:rPr>
              <a:t>やウェブサーバーの脆弱性を悪用して不正</a:t>
            </a:r>
            <a:r>
              <a:rPr lang="ja-JP" altLang="en-US" sz="1600" dirty="0" smtClean="0">
                <a:solidFill>
                  <a:prstClr val="black"/>
                </a:solidFill>
                <a:cs typeface="+mn-cs"/>
              </a:rPr>
              <a:t>アクセスし、認証情報等を窃取する。窃取</a:t>
            </a:r>
            <a:r>
              <a:rPr lang="ja-JP" altLang="en-US" sz="1600" dirty="0">
                <a:solidFill>
                  <a:prstClr val="black"/>
                </a:solidFill>
                <a:cs typeface="+mn-cs"/>
              </a:rPr>
              <a:t>した認証情報等</a:t>
            </a:r>
            <a:r>
              <a:rPr lang="ja-JP" altLang="en-US" sz="1600" dirty="0" smtClean="0">
                <a:solidFill>
                  <a:prstClr val="black"/>
                </a:solidFill>
                <a:cs typeface="+mn-cs"/>
              </a:rPr>
              <a:t>を</a:t>
            </a:r>
            <a:r>
              <a:rPr lang="ja-JP" altLang="en-US" sz="1600" dirty="0">
                <a:solidFill>
                  <a:prstClr val="black"/>
                </a:solidFill>
                <a:cs typeface="+mn-cs"/>
              </a:rPr>
              <a:t>悪用</a:t>
            </a:r>
            <a:r>
              <a:rPr lang="ja-JP" altLang="en-US" sz="1600" dirty="0" smtClean="0">
                <a:solidFill>
                  <a:prstClr val="black"/>
                </a:solidFill>
                <a:cs typeface="+mn-cs"/>
              </a:rPr>
              <a:t>して正規の経路で組織内部の</a:t>
            </a:r>
            <a:r>
              <a:rPr lang="ja-JP" altLang="en-US" sz="1600" dirty="0">
                <a:solidFill>
                  <a:prstClr val="black"/>
                </a:solidFill>
                <a:cs typeface="+mn-cs"/>
              </a:rPr>
              <a:t>システムへ侵入し</a:t>
            </a:r>
            <a:r>
              <a:rPr lang="ja-JP" altLang="en-US" sz="1600" dirty="0" smtClean="0">
                <a:solidFill>
                  <a:prstClr val="black"/>
                </a:solidFill>
                <a:cs typeface="+mn-cs"/>
              </a:rPr>
              <a:t>、</a:t>
            </a:r>
            <a:r>
              <a:rPr lang="ja-JP" altLang="en-US" sz="1600" dirty="0">
                <a:solidFill>
                  <a:prstClr val="black"/>
                </a:solidFill>
                <a:cs typeface="+mn-cs"/>
              </a:rPr>
              <a:t>ＰＣ</a:t>
            </a:r>
            <a:r>
              <a:rPr lang="ja-JP" altLang="en-US" sz="1600" dirty="0" smtClean="0">
                <a:solidFill>
                  <a:prstClr val="black"/>
                </a:solidFill>
                <a:cs typeface="+mn-cs"/>
              </a:rPr>
              <a:t>や</a:t>
            </a:r>
            <a:r>
              <a:rPr lang="ja-JP" altLang="en-US" sz="1600" dirty="0">
                <a:solidFill>
                  <a:prstClr val="black"/>
                </a:solidFill>
                <a:cs typeface="+mn-cs"/>
              </a:rPr>
              <a:t>サーバーをウイルスに感染させる。</a:t>
            </a:r>
            <a:endParaRPr lang="en-US" altLang="ja-JP" sz="1600" dirty="0">
              <a:solidFill>
                <a:prstClr val="black"/>
              </a:solidFill>
              <a:cs typeface="+mn-cs"/>
            </a:endParaRPr>
          </a:p>
        </p:txBody>
      </p:sp>
      <p:sp>
        <p:nvSpPr>
          <p:cNvPr id="4" name="角丸四角形 3"/>
          <p:cNvSpPr/>
          <p:nvPr/>
        </p:nvSpPr>
        <p:spPr>
          <a:xfrm>
            <a:off x="258858" y="282541"/>
            <a:ext cx="3593295"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8041714" y="5414952"/>
            <a:ext cx="1041574" cy="977849"/>
          </a:xfrm>
          <a:prstGeom prst="rect">
            <a:avLst/>
          </a:prstGeom>
        </p:spPr>
      </p:pic>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72</a:t>
            </a:r>
          </a:p>
        </p:txBody>
      </p:sp>
      <p:sp>
        <p:nvSpPr>
          <p:cNvPr id="8"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98415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1963" y="1564212"/>
            <a:ext cx="9109276" cy="112585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　 </a:t>
            </a:r>
            <a:r>
              <a:rPr lang="ja-JP" altLang="en-US" sz="1600" dirty="0" smtClean="0">
                <a:latin typeface="ＭＳ ゴシック" panose="020B0609070205080204" pitchFamily="49" charset="-128"/>
                <a:ea typeface="ＭＳ ゴシック" panose="020B0609070205080204" pitchFamily="49" charset="-128"/>
              </a:rPr>
              <a:t>新型</a:t>
            </a:r>
            <a:r>
              <a:rPr lang="ja-JP" altLang="en-US" sz="1600" dirty="0">
                <a:latin typeface="ＭＳ ゴシック" panose="020B0609070205080204" pitchFamily="49" charset="-128"/>
                <a:ea typeface="ＭＳ ゴシック" panose="020B0609070205080204" pitchFamily="49" charset="-128"/>
              </a:rPr>
              <a:t>コロナウイルス</a:t>
            </a:r>
            <a:r>
              <a:rPr lang="ja-JP" altLang="en-US" sz="1600" dirty="0" smtClean="0">
                <a:latin typeface="ＭＳ ゴシック" panose="020B0609070205080204" pitchFamily="49" charset="-128"/>
                <a:ea typeface="ＭＳ ゴシック" panose="020B0609070205080204" pitchFamily="49" charset="-128"/>
              </a:rPr>
              <a:t>感染症のまん延</a:t>
            </a:r>
            <a:r>
              <a:rPr lang="ja-JP" altLang="en-US" sz="1600" dirty="0">
                <a:latin typeface="ＭＳ ゴシック" panose="020B0609070205080204" pitchFamily="49" charset="-128"/>
                <a:ea typeface="ＭＳ ゴシック" panose="020B0609070205080204" pitchFamily="49" charset="-128"/>
              </a:rPr>
              <a:t>に伴い</a:t>
            </a:r>
            <a:r>
              <a:rPr lang="ja-JP" altLang="en-US" sz="1600" dirty="0" smtClean="0">
                <a:latin typeface="ＭＳ ゴシック" panose="020B0609070205080204" pitchFamily="49" charset="-128"/>
                <a:ea typeface="ＭＳ ゴシック" panose="020B0609070205080204" pitchFamily="49" charset="-128"/>
              </a:rPr>
              <a:t>、感染症</a:t>
            </a:r>
            <a:r>
              <a:rPr lang="ja-JP" altLang="en-US" sz="1600" dirty="0">
                <a:latin typeface="ＭＳ ゴシック" panose="020B0609070205080204" pitchFamily="49" charset="-128"/>
                <a:ea typeface="ＭＳ ゴシック" panose="020B0609070205080204" pitchFamily="49" charset="-128"/>
              </a:rPr>
              <a:t>対策</a:t>
            </a:r>
            <a:r>
              <a:rPr lang="ja-JP" altLang="en-US" sz="1600" dirty="0" smtClean="0">
                <a:latin typeface="ＭＳ ゴシック" panose="020B0609070205080204" pitchFamily="49" charset="-128"/>
                <a:ea typeface="ＭＳ ゴシック" panose="020B0609070205080204" pitchFamily="49" charset="-128"/>
              </a:rPr>
              <a:t>の一環</a:t>
            </a:r>
            <a:r>
              <a:rPr lang="ja-JP" altLang="en-US" sz="1600" dirty="0">
                <a:latin typeface="ＭＳ ゴシック" panose="020B0609070205080204" pitchFamily="49" charset="-128"/>
                <a:ea typeface="ＭＳ ゴシック" panose="020B0609070205080204" pitchFamily="49" charset="-128"/>
              </a:rPr>
              <a:t>と</a:t>
            </a:r>
            <a:r>
              <a:rPr lang="ja-JP" altLang="en-US" sz="1600" dirty="0" smtClean="0">
                <a:latin typeface="ＭＳ ゴシック" panose="020B0609070205080204" pitchFamily="49" charset="-128"/>
                <a:ea typeface="ＭＳ ゴシック" panose="020B0609070205080204" pitchFamily="49" charset="-128"/>
              </a:rPr>
              <a:t>してニューノーマルな働き方の一つであるテレワークが</a:t>
            </a:r>
            <a:r>
              <a:rPr lang="ja-JP" altLang="en-US" sz="1600" dirty="0">
                <a:latin typeface="ＭＳ ゴシック" panose="020B0609070205080204" pitchFamily="49" charset="-128"/>
                <a:ea typeface="ＭＳ ゴシック" panose="020B0609070205080204" pitchFamily="49" charset="-128"/>
              </a:rPr>
              <a:t>推奨</a:t>
            </a:r>
            <a:r>
              <a:rPr lang="ja-JP" altLang="en-US" sz="1600" dirty="0" smtClean="0">
                <a:latin typeface="ＭＳ ゴシック" panose="020B0609070205080204" pitchFamily="49" charset="-128"/>
                <a:ea typeface="ＭＳ ゴシック" panose="020B0609070205080204" pitchFamily="49" charset="-128"/>
              </a:rPr>
              <a:t>されています。</a:t>
            </a:r>
            <a:endParaRPr lang="en-US" altLang="ja-JP" sz="1600" dirty="0" smtClean="0">
              <a:latin typeface="ＭＳ ゴシック" panose="020B0609070205080204" pitchFamily="49" charset="-128"/>
              <a:ea typeface="ＭＳ ゴシック" panose="020B0609070205080204" pitchFamily="49" charset="-128"/>
            </a:endParaRPr>
          </a:p>
          <a:p>
            <a:pPr algn="l"/>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組織のテレワークへの移行に伴い、ウェブ会議サービスやＶＰＮ</a:t>
            </a:r>
            <a:r>
              <a:rPr lang="en-US" altLang="ja-JP" sz="1600" baseline="460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Virtual Private Network</a:t>
            </a:r>
            <a:r>
              <a:rPr lang="ja-JP" altLang="en-US" sz="1600" dirty="0" smtClean="0">
                <a:latin typeface="ＭＳ ゴシック" panose="020B0609070205080204" pitchFamily="49" charset="-128"/>
                <a:ea typeface="ＭＳ ゴシック" panose="020B0609070205080204" pitchFamily="49" charset="-128"/>
              </a:rPr>
              <a:t>）等の本格的な活用が始まった中、それらを狙った</a:t>
            </a:r>
            <a:r>
              <a:rPr lang="ja-JP" altLang="en-US" sz="1600" dirty="0">
                <a:latin typeface="ＭＳ ゴシック" panose="020B0609070205080204" pitchFamily="49" charset="-128"/>
                <a:ea typeface="ＭＳ ゴシック" panose="020B0609070205080204" pitchFamily="49" charset="-128"/>
              </a:rPr>
              <a:t>攻撃が</a:t>
            </a:r>
            <a:r>
              <a:rPr lang="ja-JP" altLang="en-US" sz="1600" dirty="0" smtClean="0">
                <a:latin typeface="ＭＳ ゴシック" panose="020B0609070205080204" pitchFamily="49" charset="-128"/>
                <a:ea typeface="ＭＳ ゴシック" panose="020B0609070205080204" pitchFamily="49" charset="-128"/>
              </a:rPr>
              <a:t>行われています。</a:t>
            </a:r>
            <a:endParaRPr lang="en-US" altLang="ja-JP" sz="1600" dirty="0" smtClean="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1216184" y="3139127"/>
            <a:ext cx="7233337" cy="3117670"/>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事例３　テレワーク等のニューノーマルな働き方を狙った攻撃</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603023"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73</a:t>
            </a:r>
          </a:p>
        </p:txBody>
      </p:sp>
      <p:sp>
        <p:nvSpPr>
          <p:cNvPr id="9" name="角丸四角形 8"/>
          <p:cNvSpPr/>
          <p:nvPr/>
        </p:nvSpPr>
        <p:spPr>
          <a:xfrm>
            <a:off x="277763" y="1425311"/>
            <a:ext cx="9363653" cy="164436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smtClean="0"/>
          </a:p>
        </p:txBody>
      </p:sp>
      <p:sp>
        <p:nvSpPr>
          <p:cNvPr id="12" name="タイトル 1"/>
          <p:cNvSpPr txBox="1">
            <a:spLocks/>
          </p:cNvSpPr>
          <p:nvPr/>
        </p:nvSpPr>
        <p:spPr>
          <a:xfrm>
            <a:off x="405239" y="2692235"/>
            <a:ext cx="6018711"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smtClean="0"/>
              <a:t>ＶＰＮとは、一般的なインターネット回線を利用して作られる仮想のプライベートネットワークです</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0119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22358" y="741679"/>
            <a:ext cx="9112562" cy="5515897"/>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＜攻撃手口／発生要因＞</a:t>
            </a:r>
            <a:endParaRPr lang="en-US" altLang="ja-JP" sz="2400" dirty="0" smtClean="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latin typeface="ＭＳ Ｐゴシック" panose="020B0600070205080204" pitchFamily="50" charset="-128"/>
              <a:ea typeface="ＭＳ Ｐゴシック" panose="020B0600070205080204" pitchFamily="50" charset="-128"/>
              <a:cs typeface="+mn-cs"/>
            </a:endParaRPr>
          </a:p>
          <a:p>
            <a:pPr marL="0" lvl="0" indent="0"/>
            <a:r>
              <a:rPr lang="ja-JP" altLang="en-US" sz="1800" b="1" dirty="0">
                <a:solidFill>
                  <a:srgbClr val="7030A0"/>
                </a:solidFill>
                <a:cs typeface="+mn-cs"/>
              </a:rPr>
              <a:t>●</a:t>
            </a:r>
            <a:r>
              <a:rPr lang="ja-JP" altLang="en-US" sz="1800" b="1" dirty="0" smtClean="0">
                <a:solidFill>
                  <a:srgbClr val="7030A0"/>
                </a:solidFill>
                <a:cs typeface="+mn-cs"/>
              </a:rPr>
              <a:t>テレワーク用ソフトウェアの脆弱性の悪用</a:t>
            </a:r>
            <a:endParaRPr lang="en-US" altLang="ja-JP" sz="1800" b="1" dirty="0">
              <a:solidFill>
                <a:srgbClr val="7030A0"/>
              </a:solidFill>
              <a:cs typeface="+mn-cs"/>
            </a:endParaRPr>
          </a:p>
          <a:p>
            <a:pPr marL="0" lvl="0" indent="0"/>
            <a:r>
              <a:rPr lang="ja-JP" altLang="en-US" sz="2000" dirty="0">
                <a:solidFill>
                  <a:prstClr val="black"/>
                </a:solidFill>
                <a:cs typeface="+mn-cs"/>
              </a:rPr>
              <a:t>　</a:t>
            </a:r>
            <a:r>
              <a:rPr lang="ja-JP" altLang="en-US" sz="1600" dirty="0" smtClean="0">
                <a:solidFill>
                  <a:prstClr val="black"/>
                </a:solidFill>
                <a:cs typeface="+mn-cs"/>
              </a:rPr>
              <a:t>ＶＰＮ等</a:t>
            </a:r>
            <a:r>
              <a:rPr lang="ja-JP" altLang="en-US" sz="1600" dirty="0">
                <a:solidFill>
                  <a:prstClr val="black"/>
                </a:solidFill>
                <a:cs typeface="+mn-cs"/>
              </a:rPr>
              <a:t>のテレワーク用に導入</a:t>
            </a:r>
            <a:r>
              <a:rPr lang="ja-JP" altLang="en-US" sz="1600" dirty="0" smtClean="0">
                <a:solidFill>
                  <a:prstClr val="black"/>
                </a:solidFill>
                <a:cs typeface="+mn-cs"/>
              </a:rPr>
              <a:t>している製品</a:t>
            </a:r>
            <a:r>
              <a:rPr lang="ja-JP" altLang="en-US" sz="1600" dirty="0">
                <a:solidFill>
                  <a:prstClr val="black"/>
                </a:solidFill>
                <a:cs typeface="+mn-cs"/>
              </a:rPr>
              <a:t>の脆弱性を悪用し、社内システムに</a:t>
            </a:r>
            <a:r>
              <a:rPr lang="ja-JP" altLang="en-US" sz="1600" dirty="0" smtClean="0">
                <a:solidFill>
                  <a:prstClr val="black"/>
                </a:solidFill>
                <a:cs typeface="+mn-cs"/>
              </a:rPr>
              <a:t>不正アクセス</a:t>
            </a:r>
            <a:r>
              <a:rPr lang="ja-JP" altLang="en-US" sz="1600" dirty="0">
                <a:solidFill>
                  <a:prstClr val="black"/>
                </a:solidFill>
                <a:cs typeface="+mn-cs"/>
              </a:rPr>
              <a:t>したり</a:t>
            </a:r>
            <a:r>
              <a:rPr lang="ja-JP" altLang="en-US" sz="1600" dirty="0" smtClean="0">
                <a:solidFill>
                  <a:prstClr val="black"/>
                </a:solidFill>
                <a:cs typeface="+mn-cs"/>
              </a:rPr>
              <a:t>、</a:t>
            </a:r>
            <a:r>
              <a:rPr lang="ja-JP" altLang="en-US" sz="1600" dirty="0">
                <a:solidFill>
                  <a:prstClr val="black"/>
                </a:solidFill>
                <a:cs typeface="+mn-cs"/>
              </a:rPr>
              <a:t>ＰＣ</a:t>
            </a:r>
            <a:r>
              <a:rPr lang="ja-JP" altLang="en-US" sz="1600" dirty="0" smtClean="0">
                <a:solidFill>
                  <a:prstClr val="black"/>
                </a:solidFill>
                <a:cs typeface="+mn-cs"/>
              </a:rPr>
              <a:t>内の業務情報等を</a:t>
            </a:r>
            <a:r>
              <a:rPr lang="ja-JP" altLang="en-US" sz="1600" dirty="0">
                <a:solidFill>
                  <a:prstClr val="black"/>
                </a:solidFill>
                <a:cs typeface="+mn-cs"/>
              </a:rPr>
              <a:t>窃取</a:t>
            </a:r>
            <a:r>
              <a:rPr lang="ja-JP" altLang="en-US" sz="1600" dirty="0" smtClean="0">
                <a:solidFill>
                  <a:prstClr val="black"/>
                </a:solidFill>
                <a:cs typeface="+mn-cs"/>
              </a:rPr>
              <a:t>したりする。また</a:t>
            </a:r>
            <a:r>
              <a:rPr lang="ja-JP" altLang="en-US" sz="1600" dirty="0">
                <a:solidFill>
                  <a:prstClr val="black"/>
                </a:solidFill>
                <a:cs typeface="+mn-cs"/>
              </a:rPr>
              <a:t>、ウェブ会議サービス</a:t>
            </a:r>
            <a:r>
              <a:rPr lang="ja-JP" altLang="en-US" sz="1600" dirty="0" smtClean="0">
                <a:solidFill>
                  <a:prstClr val="black"/>
                </a:solidFill>
                <a:cs typeface="+mn-cs"/>
              </a:rPr>
              <a:t>の脆弱性</a:t>
            </a:r>
            <a:r>
              <a:rPr lang="ja-JP" altLang="en-US" sz="1600" dirty="0">
                <a:solidFill>
                  <a:prstClr val="black"/>
                </a:solidFill>
                <a:cs typeface="+mn-cs"/>
              </a:rPr>
              <a:t>を悪用し、ウェブ会議をのぞき</a:t>
            </a:r>
            <a:r>
              <a:rPr lang="ja-JP" altLang="en-US" sz="1600" dirty="0" smtClean="0">
                <a:solidFill>
                  <a:prstClr val="black"/>
                </a:solidFill>
                <a:cs typeface="+mn-cs"/>
              </a:rPr>
              <a:t>見する。</a:t>
            </a:r>
            <a:endParaRPr lang="en-US" altLang="ja-JP" sz="1600" dirty="0" smtClean="0">
              <a:solidFill>
                <a:prstClr val="black"/>
              </a:solidFill>
              <a:cs typeface="+mn-cs"/>
            </a:endParaRPr>
          </a:p>
          <a:p>
            <a:pPr marL="0" lvl="0" indent="0"/>
            <a:endParaRPr lang="en-US" altLang="ja-JP" sz="1600" dirty="0">
              <a:solidFill>
                <a:prstClr val="black"/>
              </a:solidFill>
              <a:cs typeface="+mn-cs"/>
            </a:endParaRPr>
          </a:p>
          <a:p>
            <a:pPr marL="0" indent="0"/>
            <a:r>
              <a:rPr lang="ja-JP" altLang="en-US" sz="1800" b="1" dirty="0" smtClean="0">
                <a:solidFill>
                  <a:srgbClr val="7030A0"/>
                </a:solidFill>
              </a:rPr>
              <a:t>●</a:t>
            </a:r>
            <a:r>
              <a:rPr lang="ja-JP" altLang="en-US" sz="1800" b="1" dirty="0">
                <a:solidFill>
                  <a:srgbClr val="7030A0"/>
                </a:solidFill>
              </a:rPr>
              <a:t>急</a:t>
            </a:r>
            <a:r>
              <a:rPr lang="ja-JP" altLang="en-US" sz="1800" b="1" dirty="0" smtClean="0">
                <a:solidFill>
                  <a:srgbClr val="7030A0"/>
                </a:solidFill>
              </a:rPr>
              <a:t>なテレワーク移行による管理体制の不備</a:t>
            </a:r>
            <a:endParaRPr lang="en-US" altLang="ja-JP" sz="1800" b="1" dirty="0" smtClean="0">
              <a:solidFill>
                <a:srgbClr val="7030A0"/>
              </a:solidFill>
            </a:endParaRPr>
          </a:p>
          <a:p>
            <a:pPr marL="0" indent="0"/>
            <a:r>
              <a:rPr lang="ja-JP" altLang="en-US" sz="1800" b="1" dirty="0">
                <a:solidFill>
                  <a:srgbClr val="7030A0"/>
                </a:solidFill>
              </a:rPr>
              <a:t>　</a:t>
            </a:r>
            <a:r>
              <a:rPr lang="ja-JP" altLang="en-US" sz="1600" dirty="0" smtClean="0"/>
              <a:t>テレワークで利用しているＰＣ内のＯＳやソフトウェアのセキュリティ管理を組織側から行うのは難しい。その中で、テレワークへの急な移行によりルール整備やセキュリティ対策のノウハウが不十分なまま利用を開始している。</a:t>
            </a:r>
            <a:endParaRPr lang="ja-JP" altLang="en-US" sz="1800" b="1" dirty="0">
              <a:solidFill>
                <a:srgbClr val="7030A0"/>
              </a:solidFill>
            </a:endParaRPr>
          </a:p>
          <a:p>
            <a:pPr marL="0" lvl="0" indent="0"/>
            <a:r>
              <a:rPr lang="ja-JP" altLang="en-US" sz="1800" dirty="0" smtClean="0">
                <a:solidFill>
                  <a:prstClr val="black"/>
                </a:solidFill>
                <a:cs typeface="+mn-cs"/>
              </a:rPr>
              <a:t>　</a:t>
            </a:r>
            <a:endParaRPr lang="ja-JP" altLang="en-US" sz="1800" dirty="0">
              <a:solidFill>
                <a:prstClr val="black"/>
              </a:solidFill>
              <a:cs typeface="+mn-cs"/>
            </a:endParaRPr>
          </a:p>
          <a:p>
            <a:pPr marL="0" lvl="0" indent="0"/>
            <a:r>
              <a:rPr lang="ja-JP" altLang="en-US" sz="1800" b="1" dirty="0">
                <a:solidFill>
                  <a:srgbClr val="7030A0"/>
                </a:solidFill>
                <a:cs typeface="+mn-cs"/>
              </a:rPr>
              <a:t>●</a:t>
            </a:r>
            <a:r>
              <a:rPr lang="ja-JP" altLang="en-US" sz="1800" b="1" dirty="0" smtClean="0">
                <a:solidFill>
                  <a:srgbClr val="7030A0"/>
                </a:solidFill>
                <a:cs typeface="+mn-cs"/>
              </a:rPr>
              <a:t>私物ＰＣや自宅</a:t>
            </a:r>
            <a:r>
              <a:rPr lang="ja-JP" altLang="en-US" sz="1800" b="1" dirty="0">
                <a:solidFill>
                  <a:srgbClr val="7030A0"/>
                </a:solidFill>
                <a:cs typeface="+mn-cs"/>
              </a:rPr>
              <a:t>ネットワーク</a:t>
            </a:r>
            <a:r>
              <a:rPr lang="ja-JP" altLang="en-US" sz="1800" b="1" dirty="0" smtClean="0">
                <a:solidFill>
                  <a:srgbClr val="7030A0"/>
                </a:solidFill>
                <a:cs typeface="+mn-cs"/>
              </a:rPr>
              <a:t>の</a:t>
            </a:r>
            <a:r>
              <a:rPr lang="ja-JP" altLang="en-US" sz="1800" b="1" dirty="0">
                <a:solidFill>
                  <a:srgbClr val="7030A0"/>
                </a:solidFill>
                <a:cs typeface="+mn-cs"/>
              </a:rPr>
              <a:t>利用</a:t>
            </a:r>
          </a:p>
          <a:p>
            <a:pPr marL="0" lvl="0" indent="0"/>
            <a:r>
              <a:rPr lang="ja-JP" altLang="en-US" sz="2000" dirty="0">
                <a:solidFill>
                  <a:prstClr val="black"/>
                </a:solidFill>
                <a:cs typeface="+mn-cs"/>
              </a:rPr>
              <a:t>　</a:t>
            </a:r>
            <a:r>
              <a:rPr lang="ja-JP" altLang="en-US" sz="1600" dirty="0" smtClean="0">
                <a:solidFill>
                  <a:prstClr val="black"/>
                </a:solidFill>
                <a:cs typeface="+mn-cs"/>
              </a:rPr>
              <a:t>私物</a:t>
            </a:r>
            <a:r>
              <a:rPr lang="ja-JP" altLang="en-US" sz="1600" dirty="0">
                <a:solidFill>
                  <a:prstClr val="black"/>
                </a:solidFill>
                <a:cs typeface="+mn-cs"/>
              </a:rPr>
              <a:t>ＰＣ</a:t>
            </a:r>
            <a:r>
              <a:rPr lang="ja-JP" altLang="en-US" sz="1600" dirty="0" smtClean="0">
                <a:solidFill>
                  <a:prstClr val="black"/>
                </a:solidFill>
                <a:cs typeface="+mn-cs"/>
              </a:rPr>
              <a:t>をテレワークで利用してい</a:t>
            </a:r>
            <a:r>
              <a:rPr lang="ja-JP" altLang="en-US" sz="1600" dirty="0">
                <a:solidFill>
                  <a:prstClr val="black"/>
                </a:solidFill>
                <a:cs typeface="+mn-cs"/>
              </a:rPr>
              <a:t>る</a:t>
            </a:r>
            <a:r>
              <a:rPr lang="ja-JP" altLang="en-US" sz="1600" dirty="0" smtClean="0">
                <a:solidFill>
                  <a:prstClr val="black"/>
                </a:solidFill>
                <a:cs typeface="+mn-cs"/>
              </a:rPr>
              <a:t>場合、ウェブサイト</a:t>
            </a:r>
            <a:r>
              <a:rPr lang="ja-JP" altLang="en-US" sz="1600" dirty="0">
                <a:solidFill>
                  <a:prstClr val="black"/>
                </a:solidFill>
                <a:cs typeface="+mn-cs"/>
              </a:rPr>
              <a:t>や</a:t>
            </a:r>
            <a:r>
              <a:rPr lang="ja-JP" altLang="en-US" sz="1600" dirty="0" smtClean="0">
                <a:solidFill>
                  <a:prstClr val="black"/>
                </a:solidFill>
                <a:cs typeface="+mn-cs"/>
              </a:rPr>
              <a:t>ＳＮＳ</a:t>
            </a:r>
            <a:r>
              <a:rPr lang="ja-JP" altLang="en-US" sz="1600" dirty="0">
                <a:solidFill>
                  <a:prstClr val="black"/>
                </a:solidFill>
                <a:cs typeface="+mn-cs"/>
              </a:rPr>
              <a:t>に</a:t>
            </a:r>
            <a:r>
              <a:rPr lang="ja-JP" altLang="en-US" sz="1600" dirty="0" smtClean="0">
                <a:solidFill>
                  <a:prstClr val="black"/>
                </a:solidFill>
                <a:cs typeface="+mn-cs"/>
              </a:rPr>
              <a:t>アクセスしたり、私物のソフトウェア</a:t>
            </a:r>
            <a:r>
              <a:rPr lang="ja-JP" altLang="en-US" sz="1600" dirty="0">
                <a:solidFill>
                  <a:prstClr val="black"/>
                </a:solidFill>
                <a:cs typeface="+mn-cs"/>
              </a:rPr>
              <a:t>を</a:t>
            </a:r>
            <a:r>
              <a:rPr lang="ja-JP" altLang="en-US" sz="1600" dirty="0" smtClean="0">
                <a:solidFill>
                  <a:prstClr val="black"/>
                </a:solidFill>
                <a:cs typeface="+mn-cs"/>
              </a:rPr>
              <a:t>インストールするなどの私的利用をすることがある。</a:t>
            </a:r>
            <a:r>
              <a:rPr lang="ja-JP" altLang="en-US" sz="1600" dirty="0">
                <a:solidFill>
                  <a:prstClr val="black"/>
                </a:solidFill>
                <a:cs typeface="+mn-cs"/>
              </a:rPr>
              <a:t>その際</a:t>
            </a:r>
            <a:r>
              <a:rPr lang="ja-JP" altLang="en-US" sz="1600" dirty="0" smtClean="0">
                <a:solidFill>
                  <a:prstClr val="black"/>
                </a:solidFill>
                <a:cs typeface="+mn-cs"/>
              </a:rPr>
              <a:t>、</a:t>
            </a:r>
            <a:r>
              <a:rPr lang="ja-JP" altLang="en-US" sz="1600" dirty="0">
                <a:solidFill>
                  <a:prstClr val="black"/>
                </a:solidFill>
                <a:cs typeface="+mn-cs"/>
              </a:rPr>
              <a:t>ＰＣ</a:t>
            </a:r>
            <a:r>
              <a:rPr lang="ja-JP" altLang="en-US" sz="1600" dirty="0" smtClean="0">
                <a:solidFill>
                  <a:prstClr val="black"/>
                </a:solidFill>
                <a:cs typeface="+mn-cs"/>
              </a:rPr>
              <a:t>がウイルスに感染</a:t>
            </a:r>
            <a:r>
              <a:rPr lang="ja-JP" altLang="en-US" sz="1600" dirty="0">
                <a:solidFill>
                  <a:prstClr val="black"/>
                </a:solidFill>
                <a:cs typeface="+mn-cs"/>
              </a:rPr>
              <a:t>したり、攻撃者にソフトウェアの</a:t>
            </a:r>
            <a:r>
              <a:rPr lang="ja-JP" altLang="en-US" sz="1600" dirty="0" smtClean="0">
                <a:solidFill>
                  <a:prstClr val="black"/>
                </a:solidFill>
                <a:cs typeface="+mn-cs"/>
              </a:rPr>
              <a:t>脆弱性を</a:t>
            </a:r>
            <a:r>
              <a:rPr lang="ja-JP" altLang="en-US" sz="1600" dirty="0">
                <a:solidFill>
                  <a:prstClr val="black"/>
                </a:solidFill>
                <a:cs typeface="+mn-cs"/>
              </a:rPr>
              <a:t>悪用され、テレワーク用の認証情報等を窃取されたり</a:t>
            </a:r>
            <a:r>
              <a:rPr lang="ja-JP" altLang="en-US" sz="1600" dirty="0" smtClean="0">
                <a:solidFill>
                  <a:prstClr val="black"/>
                </a:solidFill>
                <a:cs typeface="+mn-cs"/>
              </a:rPr>
              <a:t>するおそれがある。</a:t>
            </a:r>
            <a:endParaRPr lang="en-US" altLang="ja-JP" sz="1600" dirty="0" smtClean="0">
              <a:solidFill>
                <a:prstClr val="black"/>
              </a:solidFill>
              <a:cs typeface="+mn-cs"/>
            </a:endParaRPr>
          </a:p>
          <a:p>
            <a:pPr marL="0" lvl="0" indent="0"/>
            <a:r>
              <a:rPr lang="ja-JP" altLang="en-US" sz="1600" dirty="0">
                <a:solidFill>
                  <a:prstClr val="black"/>
                </a:solidFill>
                <a:cs typeface="+mn-cs"/>
              </a:rPr>
              <a:t>　</a:t>
            </a:r>
            <a:r>
              <a:rPr lang="ja-JP" altLang="en-US" sz="1600" dirty="0" smtClean="0">
                <a:solidFill>
                  <a:prstClr val="black"/>
                </a:solidFill>
                <a:cs typeface="+mn-cs"/>
              </a:rPr>
              <a:t>また</a:t>
            </a:r>
            <a:r>
              <a:rPr lang="ja-JP" altLang="en-US" sz="1600" dirty="0">
                <a:solidFill>
                  <a:prstClr val="black"/>
                </a:solidFill>
                <a:cs typeface="+mn-cs"/>
              </a:rPr>
              <a:t>、</a:t>
            </a:r>
            <a:r>
              <a:rPr lang="ja-JP" altLang="en-US" sz="1600" dirty="0" smtClean="0">
                <a:solidFill>
                  <a:prstClr val="black"/>
                </a:solidFill>
                <a:cs typeface="+mn-cs"/>
              </a:rPr>
              <a:t>組織支給のＰＣを利用している場合</a:t>
            </a:r>
            <a:r>
              <a:rPr lang="ja-JP" altLang="en-US" sz="1600" dirty="0">
                <a:solidFill>
                  <a:prstClr val="black"/>
                </a:solidFill>
                <a:cs typeface="+mn-cs"/>
              </a:rPr>
              <a:t>でも、適切なセキュリティ</a:t>
            </a:r>
            <a:r>
              <a:rPr lang="ja-JP" altLang="en-US" sz="1600" dirty="0" smtClean="0">
                <a:solidFill>
                  <a:prstClr val="black"/>
                </a:solidFill>
                <a:cs typeface="+mn-cs"/>
              </a:rPr>
              <a:t>対策が行われて</a:t>
            </a:r>
            <a:r>
              <a:rPr lang="ja-JP" altLang="en-US" sz="1600" dirty="0">
                <a:solidFill>
                  <a:prstClr val="black"/>
                </a:solidFill>
                <a:cs typeface="+mn-cs"/>
              </a:rPr>
              <a:t>いない自宅</a:t>
            </a:r>
            <a:r>
              <a:rPr lang="ja-JP" altLang="en-US" sz="1600" dirty="0" smtClean="0">
                <a:solidFill>
                  <a:prstClr val="black"/>
                </a:solidFill>
                <a:cs typeface="+mn-cs"/>
              </a:rPr>
              <a:t>ネットワークを利用することで組織の適切なセキュリティ対策が適用されず、</a:t>
            </a:r>
            <a:r>
              <a:rPr lang="ja-JP" altLang="en-US" sz="1600" dirty="0">
                <a:solidFill>
                  <a:prstClr val="black"/>
                </a:solidFill>
                <a:cs typeface="+mn-cs"/>
              </a:rPr>
              <a:t>ＰＣ</a:t>
            </a:r>
            <a:r>
              <a:rPr lang="ja-JP" altLang="en-US" sz="1600" dirty="0" smtClean="0">
                <a:solidFill>
                  <a:prstClr val="black"/>
                </a:solidFill>
                <a:cs typeface="+mn-cs"/>
              </a:rPr>
              <a:t>がウイルスに感染するなどのおそ</a:t>
            </a:r>
            <a:r>
              <a:rPr lang="ja-JP" altLang="en-US" sz="1600" dirty="0">
                <a:solidFill>
                  <a:prstClr val="black"/>
                </a:solidFill>
                <a:cs typeface="+mn-cs"/>
              </a:rPr>
              <a:t>れ</a:t>
            </a:r>
            <a:r>
              <a:rPr lang="ja-JP" altLang="en-US" sz="1600" dirty="0" smtClean="0">
                <a:solidFill>
                  <a:prstClr val="black"/>
                </a:solidFill>
                <a:cs typeface="+mn-cs"/>
              </a:rPr>
              <a:t>がある。</a:t>
            </a:r>
            <a:endParaRPr kumimoji="1" lang="en-US" altLang="ja-JP" sz="1600" dirty="0" smtClean="0">
              <a:solidFill>
                <a:prstClr val="black"/>
              </a:solidFill>
            </a:endParaRPr>
          </a:p>
        </p:txBody>
      </p:sp>
      <p:sp>
        <p:nvSpPr>
          <p:cNvPr id="4" name="角丸四角形 3"/>
          <p:cNvSpPr/>
          <p:nvPr/>
        </p:nvSpPr>
        <p:spPr>
          <a:xfrm>
            <a:off x="258858" y="282541"/>
            <a:ext cx="358356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6" name="図 5"/>
          <p:cNvPicPr>
            <a:picLocks noChangeAspect="1"/>
          </p:cNvPicPr>
          <p:nvPr/>
        </p:nvPicPr>
        <p:blipFill>
          <a:blip r:embed="rId3"/>
          <a:stretch>
            <a:fillRect/>
          </a:stretch>
        </p:blipFill>
        <p:spPr>
          <a:xfrm>
            <a:off x="8115085" y="477684"/>
            <a:ext cx="1030468" cy="1030468"/>
          </a:xfrm>
          <a:prstGeom prst="rect">
            <a:avLst/>
          </a:prstGeom>
        </p:spPr>
      </p:pic>
      <p:sp>
        <p:nvSpPr>
          <p:cNvPr id="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74</a:t>
            </a:r>
          </a:p>
        </p:txBody>
      </p:sp>
      <p:sp>
        <p:nvSpPr>
          <p:cNvPr id="8"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0754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1964" y="1574154"/>
            <a:ext cx="9190299" cy="140825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　組織に勤務する従業員や元従業員等の組織関係者による機密情報の持ち出しや悪用等の不正行為が発生しています。また、組織内における情報管理のルールを守らずに情報を持ち出し、紛失や情報漏えいにつながるケースも散見されます。</a:t>
            </a:r>
            <a:endParaRPr lang="en-US" altLang="ja-JP" sz="1600" dirty="0" smtClean="0"/>
          </a:p>
          <a:p>
            <a:pPr algn="l"/>
            <a:r>
              <a:rPr lang="ja-JP" altLang="en-US" sz="1600" dirty="0"/>
              <a:t>　</a:t>
            </a:r>
            <a:r>
              <a:rPr lang="ja-JP" altLang="en-US" sz="1600" dirty="0" smtClean="0"/>
              <a:t>組織関係者による不正行為は、組織の社会的信用の失墜、損害賠償による経済的損失により、組織に多大な損害を与えます。</a:t>
            </a:r>
            <a:endParaRPr lang="ja-JP" altLang="en-US" sz="1600"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1197937" y="3690117"/>
            <a:ext cx="7474344" cy="2749511"/>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事例４　内部不正による情報漏えい</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534929"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75</a:t>
            </a:r>
          </a:p>
        </p:txBody>
      </p:sp>
      <p:sp>
        <p:nvSpPr>
          <p:cNvPr id="9" name="角丸四角形 8"/>
          <p:cNvSpPr/>
          <p:nvPr/>
        </p:nvSpPr>
        <p:spPr>
          <a:xfrm>
            <a:off x="289338" y="1481554"/>
            <a:ext cx="9363653" cy="163203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smtClean="0"/>
          </a:p>
        </p:txBody>
      </p:sp>
      <p:sp>
        <p:nvSpPr>
          <p:cNvPr id="11"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28204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6957" y="741680"/>
            <a:ext cx="9394133" cy="41478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a:t>
            </a:r>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a:t>
            </a:r>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手口</a:t>
            </a:r>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●アクセス権限の悪用</a:t>
            </a:r>
          </a:p>
          <a:p>
            <a:pPr marL="0" lvl="0" indent="0"/>
            <a:r>
              <a:rPr lang="ja-JP" altLang="en-US" sz="2000" dirty="0">
                <a:solidFill>
                  <a:prstClr val="black"/>
                </a:solidFill>
                <a:cs typeface="+mn-cs"/>
              </a:rPr>
              <a:t>　</a:t>
            </a:r>
            <a:r>
              <a:rPr lang="ja-JP" altLang="en-US" sz="1600" dirty="0" smtClean="0">
                <a:solidFill>
                  <a:prstClr val="black"/>
                </a:solidFill>
                <a:cs typeface="+mn-cs"/>
              </a:rPr>
              <a:t>付与されたアクセス権限</a:t>
            </a:r>
            <a:r>
              <a:rPr lang="ja-JP" altLang="en-US" sz="1600" dirty="0">
                <a:solidFill>
                  <a:prstClr val="black"/>
                </a:solidFill>
                <a:cs typeface="+mn-cs"/>
              </a:rPr>
              <a:t>を悪用し</a:t>
            </a:r>
            <a:r>
              <a:rPr lang="ja-JP" altLang="en-US" sz="1600" dirty="0" smtClean="0">
                <a:solidFill>
                  <a:prstClr val="black"/>
                </a:solidFill>
                <a:cs typeface="+mn-cs"/>
              </a:rPr>
              <a:t>、組織の重要情報を窃取する。必要以上に高いアクセス権限が付与されている場合、より重要度の高い情報が窃取され、被害が大きくなるおそれがある。</a:t>
            </a:r>
            <a:endParaRPr lang="en-US" altLang="ja-JP" sz="1600" dirty="0" smtClean="0">
              <a:solidFill>
                <a:prstClr val="black"/>
              </a:solidFill>
              <a:cs typeface="+mn-cs"/>
            </a:endParaRPr>
          </a:p>
          <a:p>
            <a:pPr marL="0" lvl="0" indent="0"/>
            <a:endParaRPr lang="ja-JP" altLang="en-US" sz="2000" dirty="0" smtClean="0">
              <a:solidFill>
                <a:prstClr val="black"/>
              </a:solidFill>
              <a:cs typeface="+mn-cs"/>
            </a:endParaRPr>
          </a:p>
          <a:p>
            <a:pPr marL="0" lvl="0" indent="0"/>
            <a:r>
              <a:rPr lang="ja-JP" altLang="en-US" sz="1800" b="1" dirty="0" smtClean="0">
                <a:solidFill>
                  <a:srgbClr val="7030A0"/>
                </a:solidFill>
                <a:cs typeface="+mn-cs"/>
              </a:rPr>
              <a:t>●在職中に割り当てられたアカウントの悪用</a:t>
            </a:r>
          </a:p>
          <a:p>
            <a:pPr marL="0" lvl="0" indent="0"/>
            <a:r>
              <a:rPr lang="ja-JP" altLang="en-US" sz="2000" dirty="0">
                <a:solidFill>
                  <a:prstClr val="black"/>
                </a:solidFill>
                <a:cs typeface="+mn-cs"/>
              </a:rPr>
              <a:t>　</a:t>
            </a:r>
            <a:r>
              <a:rPr lang="ja-JP" altLang="en-US" sz="1600" dirty="0" smtClean="0">
                <a:solidFill>
                  <a:prstClr val="black"/>
                </a:solidFill>
                <a:cs typeface="+mn-cs"/>
              </a:rPr>
              <a:t>組織の離職者が、在職中</a:t>
            </a:r>
            <a:r>
              <a:rPr lang="ja-JP" altLang="en-US" sz="1600" dirty="0">
                <a:solidFill>
                  <a:prstClr val="black"/>
                </a:solidFill>
                <a:cs typeface="+mn-cs"/>
              </a:rPr>
              <a:t>に使用していたアカウントを悪用し</a:t>
            </a:r>
            <a:r>
              <a:rPr lang="ja-JP" altLang="en-US" sz="1600" dirty="0" smtClean="0">
                <a:solidFill>
                  <a:prstClr val="black"/>
                </a:solidFill>
                <a:cs typeface="+mn-cs"/>
              </a:rPr>
              <a:t>、組織</a:t>
            </a:r>
            <a:r>
              <a:rPr lang="ja-JP" altLang="en-US" sz="1600" dirty="0">
                <a:solidFill>
                  <a:prstClr val="black"/>
                </a:solidFill>
                <a:cs typeface="+mn-cs"/>
              </a:rPr>
              <a:t>内部</a:t>
            </a:r>
            <a:r>
              <a:rPr lang="ja-JP" altLang="en-US" sz="1600" dirty="0" smtClean="0">
                <a:solidFill>
                  <a:prstClr val="black"/>
                </a:solidFill>
                <a:cs typeface="+mn-cs"/>
              </a:rPr>
              <a:t>の情報を窃取する</a:t>
            </a:r>
            <a:r>
              <a:rPr lang="ja-JP" altLang="en-US" sz="1600" dirty="0">
                <a:solidFill>
                  <a:prstClr val="black"/>
                </a:solidFill>
                <a:cs typeface="+mn-cs"/>
              </a:rPr>
              <a:t>。</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smtClean="0">
                <a:solidFill>
                  <a:srgbClr val="7030A0"/>
                </a:solidFill>
                <a:cs typeface="+mn-cs"/>
              </a:rPr>
              <a:t>●内部情報の不正</a:t>
            </a:r>
            <a:r>
              <a:rPr lang="ja-JP" altLang="en-US" sz="1800" b="1" dirty="0">
                <a:solidFill>
                  <a:srgbClr val="7030A0"/>
                </a:solidFill>
                <a:cs typeface="+mn-cs"/>
              </a:rPr>
              <a:t>な持ち出し</a:t>
            </a:r>
          </a:p>
          <a:p>
            <a:pPr marL="0" lvl="0" indent="0"/>
            <a:r>
              <a:rPr lang="ja-JP" altLang="en-US" sz="2000" dirty="0">
                <a:solidFill>
                  <a:prstClr val="black"/>
                </a:solidFill>
                <a:cs typeface="+mn-cs"/>
              </a:rPr>
              <a:t>　</a:t>
            </a:r>
            <a:r>
              <a:rPr lang="ja-JP" altLang="en-US" sz="1600" dirty="0" smtClean="0">
                <a:solidFill>
                  <a:prstClr val="black"/>
                </a:solidFill>
                <a:cs typeface="+mn-cs"/>
              </a:rPr>
              <a:t>組織内部の情報を、ＵＳＢメモリや</a:t>
            </a:r>
            <a:r>
              <a:rPr lang="ja-JP" altLang="en-US" sz="1600" dirty="0">
                <a:solidFill>
                  <a:prstClr val="black"/>
                </a:solidFill>
                <a:cs typeface="+mn-cs"/>
              </a:rPr>
              <a:t>ＨＤＤ等の外部記憶媒体、メール</a:t>
            </a:r>
            <a:r>
              <a:rPr lang="ja-JP" altLang="en-US" sz="1600" dirty="0" smtClean="0">
                <a:solidFill>
                  <a:prstClr val="black"/>
                </a:solidFill>
                <a:cs typeface="+mn-cs"/>
              </a:rPr>
              <a:t>、クラウドストレージ、スマホカメラ、紙</a:t>
            </a:r>
            <a:r>
              <a:rPr lang="ja-JP" altLang="en-US" sz="1600" dirty="0">
                <a:solidFill>
                  <a:prstClr val="black"/>
                </a:solidFill>
                <a:cs typeface="+mn-cs"/>
              </a:rPr>
              <a:t>媒体等を利用し</a:t>
            </a:r>
            <a:r>
              <a:rPr lang="ja-JP" altLang="en-US" sz="1600" dirty="0" smtClean="0">
                <a:solidFill>
                  <a:prstClr val="black"/>
                </a:solidFill>
                <a:cs typeface="+mn-cs"/>
              </a:rPr>
              <a:t>、外部に不正に持ち出す</a:t>
            </a:r>
            <a:r>
              <a:rPr lang="ja-JP" altLang="en-US" sz="1600" dirty="0">
                <a:solidFill>
                  <a:prstClr val="black"/>
                </a:solidFill>
                <a:cs typeface="+mn-cs"/>
              </a:rPr>
              <a:t>。</a:t>
            </a:r>
            <a:endParaRPr lang="en-US" altLang="ja-JP" sz="1600" dirty="0">
              <a:solidFill>
                <a:prstClr val="black"/>
              </a:solidFill>
              <a:cs typeface="+mn-cs"/>
            </a:endParaRPr>
          </a:p>
        </p:txBody>
      </p:sp>
      <p:sp>
        <p:nvSpPr>
          <p:cNvPr id="4" name="角丸四角形 3"/>
          <p:cNvSpPr/>
          <p:nvPr/>
        </p:nvSpPr>
        <p:spPr>
          <a:xfrm>
            <a:off x="258858" y="282541"/>
            <a:ext cx="357384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8163280" y="4560567"/>
            <a:ext cx="1335140" cy="1871634"/>
          </a:xfrm>
          <a:prstGeom prst="rect">
            <a:avLst/>
          </a:prstGeom>
        </p:spPr>
      </p:pic>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76</a:t>
            </a:r>
          </a:p>
        </p:txBody>
      </p:sp>
      <p:sp>
        <p:nvSpPr>
          <p:cNvPr id="8"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76879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70390" y="1555529"/>
            <a:ext cx="9178724" cy="138444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600" dirty="0" smtClean="0"/>
              <a:t>　組織が利用している、又は提供しているインターネットサービスに対して不正ログインが行われ、顧客情報やサービス利用者の個人情報等が窃取されたり、不正に操作されたりする被害が発生しています。</a:t>
            </a:r>
            <a:endParaRPr lang="en-US" altLang="ja-JP" sz="1600" dirty="0" smtClean="0"/>
          </a:p>
          <a:p>
            <a:pPr lvl="0" algn="l" defTabSz="457200">
              <a:spcBef>
                <a:spcPts val="0"/>
              </a:spcBef>
            </a:pPr>
            <a:r>
              <a:rPr lang="ja-JP" altLang="en-US" sz="1600" dirty="0"/>
              <a:t>　</a:t>
            </a:r>
            <a:r>
              <a:rPr lang="ja-JP" altLang="en-US" sz="1600" dirty="0" smtClean="0"/>
              <a:t>不正に入手されたＩＤとパスワードを使われ、正規の経路でログインされた場合、そのアクセスが正規のアクセスなのか不正アクセスなのか判断することは難しく、知らぬ間に被害が拡大してしまうおそれがあります。</a:t>
            </a:r>
            <a:endParaRPr kumimoji="0" lang="en-US" altLang="ja-JP" sz="1600" dirty="0" smtClean="0">
              <a:solidFill>
                <a:prstClr val="black"/>
              </a:solidFill>
              <a:latin typeface="ＭＳ ゴシック" panose="020B0609070205080204" pitchFamily="49" charset="-128"/>
              <a:ea typeface="ＭＳ ゴシック" panose="020B0609070205080204" pitchFamily="49" charset="-128"/>
              <a:cs typeface="+mn-cs"/>
            </a:endParaRPr>
          </a:p>
        </p:txBody>
      </p:sp>
      <p:pic>
        <p:nvPicPr>
          <p:cNvPr id="3" name="図 2"/>
          <p:cNvPicPr>
            <a:picLocks noChangeAspect="1"/>
          </p:cNvPicPr>
          <p:nvPr/>
        </p:nvPicPr>
        <p:blipFill>
          <a:blip r:embed="rId3"/>
          <a:stretch>
            <a:fillRect/>
          </a:stretch>
        </p:blipFill>
        <p:spPr>
          <a:xfrm>
            <a:off x="1678333" y="3488406"/>
            <a:ext cx="6447098" cy="2763893"/>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事例５　インターネット上のサービスへの不正ログイン</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651661"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77</a:t>
            </a:r>
          </a:p>
        </p:txBody>
      </p:sp>
      <p:sp>
        <p:nvSpPr>
          <p:cNvPr id="9" name="角丸四角形 8"/>
          <p:cNvSpPr/>
          <p:nvPr/>
        </p:nvSpPr>
        <p:spPr>
          <a:xfrm>
            <a:off x="289338" y="1409702"/>
            <a:ext cx="9352502" cy="1679774"/>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smtClean="0"/>
          </a:p>
        </p:txBody>
      </p:sp>
      <p:sp>
        <p:nvSpPr>
          <p:cNvPr id="11"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379053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6957" y="741680"/>
            <a:ext cx="9356033" cy="4693686"/>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＜攻撃手口＞</a:t>
            </a:r>
            <a:endParaRPr lang="en-US" altLang="ja-JP" sz="2000" dirty="0" smtClean="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●パスワードリスト攻撃</a:t>
            </a:r>
          </a:p>
          <a:p>
            <a:pPr marL="0" lvl="0" indent="0"/>
            <a:r>
              <a:rPr lang="ja-JP" altLang="en-US" sz="2000" dirty="0">
                <a:solidFill>
                  <a:prstClr val="black"/>
                </a:solidFill>
                <a:cs typeface="+mn-cs"/>
              </a:rPr>
              <a:t>　</a:t>
            </a:r>
            <a:r>
              <a:rPr lang="ja-JP" altLang="en-US" sz="1600" dirty="0" smtClean="0">
                <a:solidFill>
                  <a:prstClr val="black"/>
                </a:solidFill>
                <a:cs typeface="+mn-cs"/>
              </a:rPr>
              <a:t>不正</a:t>
            </a:r>
            <a:r>
              <a:rPr lang="ja-JP" altLang="en-US" sz="1600" dirty="0">
                <a:solidFill>
                  <a:prstClr val="black"/>
                </a:solidFill>
                <a:cs typeface="+mn-cs"/>
              </a:rPr>
              <a:t>に入手したＩＤやパスワードのリストを使用し、</a:t>
            </a:r>
            <a:r>
              <a:rPr lang="ja-JP" altLang="en-US" sz="1600" dirty="0" smtClean="0">
                <a:solidFill>
                  <a:prstClr val="black"/>
                </a:solidFill>
                <a:cs typeface="+mn-cs"/>
              </a:rPr>
              <a:t>自動的に入力</a:t>
            </a:r>
            <a:r>
              <a:rPr lang="ja-JP" altLang="en-US" sz="1600" dirty="0">
                <a:solidFill>
                  <a:prstClr val="black"/>
                </a:solidFill>
                <a:cs typeface="+mn-cs"/>
              </a:rPr>
              <a:t>する</a:t>
            </a:r>
            <a:r>
              <a:rPr lang="ja-JP" altLang="en-US" sz="1600" dirty="0" smtClean="0">
                <a:solidFill>
                  <a:prstClr val="black"/>
                </a:solidFill>
                <a:cs typeface="+mn-cs"/>
              </a:rPr>
              <a:t>プログラム等</a:t>
            </a:r>
            <a:r>
              <a:rPr lang="ja-JP" altLang="en-US" sz="1600" dirty="0">
                <a:solidFill>
                  <a:prstClr val="black"/>
                </a:solidFill>
                <a:cs typeface="+mn-cs"/>
              </a:rPr>
              <a:t>を用いて、ログイン機能を持つインターネット上のサービスにログインを</a:t>
            </a:r>
            <a:r>
              <a:rPr lang="ja-JP" altLang="en-US" sz="1600" dirty="0" smtClean="0">
                <a:solidFill>
                  <a:prstClr val="black"/>
                </a:solidFill>
                <a:cs typeface="+mn-cs"/>
              </a:rPr>
              <a:t>試み</a:t>
            </a:r>
            <a:r>
              <a:rPr lang="ja-JP" altLang="en-US" sz="1600" dirty="0">
                <a:solidFill>
                  <a:prstClr val="black"/>
                </a:solidFill>
                <a:cs typeface="+mn-cs"/>
              </a:rPr>
              <a:t>る</a:t>
            </a:r>
            <a:r>
              <a:rPr lang="ja-JP" altLang="en-US" sz="1600" dirty="0" smtClean="0">
                <a:solidFill>
                  <a:prstClr val="black"/>
                </a:solidFill>
                <a:cs typeface="+mn-cs"/>
              </a:rPr>
              <a:t>。</a:t>
            </a:r>
            <a:r>
              <a:rPr lang="ja-JP" altLang="en-US" sz="1600" dirty="0">
                <a:solidFill>
                  <a:prstClr val="black"/>
                </a:solidFill>
                <a:cs typeface="+mn-cs"/>
              </a:rPr>
              <a:t>複数のサービス</a:t>
            </a:r>
            <a:r>
              <a:rPr lang="ja-JP" altLang="en-US" sz="1600" dirty="0" smtClean="0">
                <a:solidFill>
                  <a:prstClr val="black"/>
                </a:solidFill>
                <a:cs typeface="+mn-cs"/>
              </a:rPr>
              <a:t>でＩＤ</a:t>
            </a:r>
            <a:r>
              <a:rPr lang="ja-JP" altLang="en-US" sz="1600" dirty="0">
                <a:solidFill>
                  <a:prstClr val="black"/>
                </a:solidFill>
                <a:cs typeface="+mn-cs"/>
              </a:rPr>
              <a:t>と</a:t>
            </a:r>
            <a:r>
              <a:rPr lang="ja-JP" altLang="en-US" sz="1600" dirty="0" smtClean="0">
                <a:solidFill>
                  <a:prstClr val="black"/>
                </a:solidFill>
                <a:cs typeface="+mn-cs"/>
              </a:rPr>
              <a:t>パスワード</a:t>
            </a:r>
            <a:r>
              <a:rPr lang="ja-JP" altLang="en-US" sz="1600" dirty="0">
                <a:solidFill>
                  <a:prstClr val="black"/>
                </a:solidFill>
                <a:cs typeface="+mn-cs"/>
              </a:rPr>
              <a:t>を</a:t>
            </a:r>
            <a:r>
              <a:rPr lang="ja-JP" altLang="en-US" sz="1600" dirty="0" smtClean="0">
                <a:solidFill>
                  <a:prstClr val="black"/>
                </a:solidFill>
                <a:cs typeface="+mn-cs"/>
              </a:rPr>
              <a:t>使いまわして</a:t>
            </a:r>
            <a:r>
              <a:rPr lang="ja-JP" altLang="en-US" sz="1600" dirty="0">
                <a:solidFill>
                  <a:prstClr val="black"/>
                </a:solidFill>
                <a:cs typeface="+mn-cs"/>
              </a:rPr>
              <a:t>いると</a:t>
            </a:r>
            <a:r>
              <a:rPr lang="ja-JP" altLang="en-US" sz="1600" dirty="0" smtClean="0">
                <a:solidFill>
                  <a:prstClr val="black"/>
                </a:solidFill>
                <a:cs typeface="+mn-cs"/>
              </a:rPr>
              <a:t>、１つのサービスでＩＤとパスワードが流出した場合、それら全て</a:t>
            </a:r>
            <a:r>
              <a:rPr lang="ja-JP" altLang="en-US" sz="1600" dirty="0">
                <a:solidFill>
                  <a:prstClr val="black"/>
                </a:solidFill>
                <a:cs typeface="+mn-cs"/>
              </a:rPr>
              <a:t>の</a:t>
            </a:r>
            <a:r>
              <a:rPr lang="ja-JP" altLang="en-US" sz="1600" dirty="0" smtClean="0">
                <a:solidFill>
                  <a:prstClr val="black"/>
                </a:solidFill>
                <a:cs typeface="+mn-cs"/>
              </a:rPr>
              <a:t>サービスでログインされるおそ</a:t>
            </a:r>
            <a:r>
              <a:rPr lang="ja-JP" altLang="en-US" sz="1600" dirty="0">
                <a:solidFill>
                  <a:prstClr val="black"/>
                </a:solidFill>
                <a:cs typeface="+mn-cs"/>
              </a:rPr>
              <a:t>れ</a:t>
            </a:r>
            <a:r>
              <a:rPr lang="ja-JP" altLang="en-US" sz="1600" dirty="0" smtClean="0">
                <a:solidFill>
                  <a:prstClr val="black"/>
                </a:solidFill>
                <a:cs typeface="+mn-cs"/>
              </a:rPr>
              <a:t>がある。</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2000" b="1" dirty="0">
                <a:solidFill>
                  <a:srgbClr val="7030A0"/>
                </a:solidFill>
                <a:cs typeface="+mn-cs"/>
              </a:rPr>
              <a:t>●</a:t>
            </a:r>
            <a:r>
              <a:rPr lang="ja-JP" altLang="en-US" sz="1800" b="1" dirty="0">
                <a:solidFill>
                  <a:srgbClr val="7030A0"/>
                </a:solidFill>
                <a:cs typeface="+mn-cs"/>
              </a:rPr>
              <a:t>パスワード推測攻撃</a:t>
            </a:r>
          </a:p>
          <a:p>
            <a:pPr marL="0" lvl="0" indent="0"/>
            <a:r>
              <a:rPr lang="ja-JP" altLang="en-US" sz="2000" dirty="0">
                <a:solidFill>
                  <a:prstClr val="black"/>
                </a:solidFill>
                <a:cs typeface="+mn-cs"/>
              </a:rPr>
              <a:t>　</a:t>
            </a:r>
            <a:r>
              <a:rPr lang="ja-JP" altLang="en-US" sz="1600" dirty="0" smtClean="0">
                <a:solidFill>
                  <a:prstClr val="black"/>
                </a:solidFill>
                <a:cs typeface="+mn-cs"/>
              </a:rPr>
              <a:t>使われやすいパスワードを推測し、そのパスワードでログインを試みる。また、アカウントの所有者</a:t>
            </a:r>
            <a:r>
              <a:rPr lang="ja-JP" altLang="en-US" sz="1600" dirty="0">
                <a:solidFill>
                  <a:prstClr val="black"/>
                </a:solidFill>
                <a:cs typeface="+mn-cs"/>
              </a:rPr>
              <a:t>が公開している個人情報（氏名</a:t>
            </a:r>
            <a:r>
              <a:rPr lang="ja-JP" altLang="en-US" sz="1600" dirty="0" smtClean="0">
                <a:solidFill>
                  <a:prstClr val="black"/>
                </a:solidFill>
                <a:cs typeface="+mn-cs"/>
              </a:rPr>
              <a:t>、誕生</a:t>
            </a:r>
            <a:r>
              <a:rPr lang="ja-JP" altLang="en-US" sz="1600" dirty="0">
                <a:solidFill>
                  <a:prstClr val="black"/>
                </a:solidFill>
                <a:cs typeface="+mn-cs"/>
              </a:rPr>
              <a:t>日等）からパスワードを</a:t>
            </a:r>
            <a:r>
              <a:rPr lang="ja-JP" altLang="en-US" sz="1600" dirty="0" smtClean="0">
                <a:solidFill>
                  <a:prstClr val="black"/>
                </a:solidFill>
                <a:cs typeface="+mn-cs"/>
              </a:rPr>
              <a:t>推測し</a:t>
            </a:r>
            <a:r>
              <a:rPr lang="ja-JP" altLang="en-US" sz="1600" dirty="0">
                <a:solidFill>
                  <a:prstClr val="black"/>
                </a:solidFill>
                <a:cs typeface="+mn-cs"/>
              </a:rPr>
              <a:t>て</a:t>
            </a:r>
            <a:r>
              <a:rPr lang="ja-JP" altLang="en-US" sz="1600" dirty="0" smtClean="0">
                <a:solidFill>
                  <a:prstClr val="black"/>
                </a:solidFill>
                <a:cs typeface="+mn-cs"/>
              </a:rPr>
              <a:t>、ログインを試みる。</a:t>
            </a:r>
            <a:endParaRPr lang="en-US" altLang="ja-JP" sz="1600" dirty="0">
              <a:solidFill>
                <a:prstClr val="black"/>
              </a:solidFill>
              <a:cs typeface="+mn-cs"/>
            </a:endParaRPr>
          </a:p>
          <a:p>
            <a:pPr marL="0" lvl="0" indent="0"/>
            <a:endParaRPr lang="ja-JP" altLang="en-US" sz="1800" dirty="0">
              <a:solidFill>
                <a:prstClr val="black"/>
              </a:solidFill>
              <a:cs typeface="+mn-cs"/>
            </a:endParaRPr>
          </a:p>
          <a:p>
            <a:pPr marL="0" lvl="0" indent="0"/>
            <a:r>
              <a:rPr lang="ja-JP" altLang="en-US" sz="1800" b="1" dirty="0">
                <a:solidFill>
                  <a:srgbClr val="7030A0"/>
                </a:solidFill>
                <a:cs typeface="+mn-cs"/>
              </a:rPr>
              <a:t>●ウイルス感染</a:t>
            </a:r>
          </a:p>
          <a:p>
            <a:pPr marL="0" lvl="0" indent="0"/>
            <a:r>
              <a:rPr lang="ja-JP" altLang="en-US" sz="2000" dirty="0">
                <a:solidFill>
                  <a:prstClr val="black"/>
                </a:solidFill>
                <a:cs typeface="+mn-cs"/>
              </a:rPr>
              <a:t>　</a:t>
            </a:r>
            <a:r>
              <a:rPr lang="ja-JP" altLang="en-US" sz="1600" dirty="0" smtClean="0">
                <a:solidFill>
                  <a:prstClr val="black"/>
                </a:solidFill>
                <a:cs typeface="+mn-cs"/>
              </a:rPr>
              <a:t>サービスの利用者に悪意</a:t>
            </a:r>
            <a:r>
              <a:rPr lang="ja-JP" altLang="en-US" sz="1600" dirty="0">
                <a:solidFill>
                  <a:prstClr val="black"/>
                </a:solidFill>
                <a:cs typeface="+mn-cs"/>
              </a:rPr>
              <a:t>あるウェブサイトやメールに添付されたファイルを</a:t>
            </a:r>
            <a:r>
              <a:rPr lang="ja-JP" altLang="en-US" sz="1600" dirty="0" smtClean="0">
                <a:solidFill>
                  <a:prstClr val="black"/>
                </a:solidFill>
                <a:cs typeface="+mn-cs"/>
              </a:rPr>
              <a:t>開かせることで、使用している端末をウイルスに感染させる。その後、利用者がその端末でサービスにログインすることで、その時入力したＩＤやパスワードを窃取し、その認証情報で不正ログインする。</a:t>
            </a:r>
            <a:endParaRPr lang="en-US" altLang="ja-JP" sz="1600" dirty="0">
              <a:solidFill>
                <a:prstClr val="black"/>
              </a:solidFill>
              <a:cs typeface="+mn-cs"/>
            </a:endParaRPr>
          </a:p>
          <a:p>
            <a:pPr marL="0" lvl="0" indent="0"/>
            <a:endParaRPr lang="en-US" altLang="ja-JP" sz="2000" dirty="0">
              <a:solidFill>
                <a:prstClr val="black"/>
              </a:solidFill>
              <a:cs typeface="+mn-cs"/>
            </a:endParaRPr>
          </a:p>
        </p:txBody>
      </p:sp>
      <p:sp>
        <p:nvSpPr>
          <p:cNvPr id="4" name="角丸四角形 3"/>
          <p:cNvSpPr/>
          <p:nvPr/>
        </p:nvSpPr>
        <p:spPr>
          <a:xfrm>
            <a:off x="258858" y="282541"/>
            <a:ext cx="3528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8152243" y="2715688"/>
            <a:ext cx="839035" cy="591018"/>
          </a:xfrm>
          <a:prstGeom prst="rect">
            <a:avLst/>
          </a:prstGeom>
        </p:spPr>
      </p:pic>
      <p:pic>
        <p:nvPicPr>
          <p:cNvPr id="5" name="図 4"/>
          <p:cNvPicPr>
            <a:picLocks noChangeAspect="1"/>
          </p:cNvPicPr>
          <p:nvPr/>
        </p:nvPicPr>
        <p:blipFill>
          <a:blip r:embed="rId4"/>
          <a:stretch>
            <a:fillRect/>
          </a:stretch>
        </p:blipFill>
        <p:spPr>
          <a:xfrm>
            <a:off x="8979369" y="2631305"/>
            <a:ext cx="340981" cy="539119"/>
          </a:xfrm>
          <a:prstGeom prst="rect">
            <a:avLst/>
          </a:prstGeom>
        </p:spPr>
      </p:pic>
      <p:pic>
        <p:nvPicPr>
          <p:cNvPr id="6" name="図 5"/>
          <p:cNvPicPr>
            <a:picLocks noChangeAspect="1"/>
          </p:cNvPicPr>
          <p:nvPr/>
        </p:nvPicPr>
        <p:blipFill>
          <a:blip r:embed="rId5"/>
          <a:stretch>
            <a:fillRect/>
          </a:stretch>
        </p:blipFill>
        <p:spPr>
          <a:xfrm>
            <a:off x="7921102" y="5435366"/>
            <a:ext cx="729028" cy="681248"/>
          </a:xfrm>
          <a:prstGeom prst="rect">
            <a:avLst/>
          </a:prstGeom>
        </p:spPr>
      </p:pic>
      <p:pic>
        <p:nvPicPr>
          <p:cNvPr id="7" name="図 6"/>
          <p:cNvPicPr>
            <a:picLocks noChangeAspect="1"/>
          </p:cNvPicPr>
          <p:nvPr/>
        </p:nvPicPr>
        <p:blipFill>
          <a:blip r:embed="rId6"/>
          <a:stretch>
            <a:fillRect/>
          </a:stretch>
        </p:blipFill>
        <p:spPr>
          <a:xfrm>
            <a:off x="8445114" y="5055539"/>
            <a:ext cx="725487" cy="682811"/>
          </a:xfrm>
          <a:prstGeom prst="rect">
            <a:avLst/>
          </a:prstGeom>
        </p:spPr>
      </p:pic>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78</a:t>
            </a:r>
          </a:p>
        </p:txBody>
      </p:sp>
      <p:sp>
        <p:nvSpPr>
          <p:cNvPr id="12"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7"/>
              </a:rPr>
              <a:t>https</a:t>
            </a:r>
            <a:r>
              <a:rPr lang="en-US" altLang="ja-JP" sz="1100" dirty="0">
                <a:hlinkClick r:id="rId7"/>
              </a:rPr>
              <a:t>://</a:t>
            </a:r>
            <a:r>
              <a:rPr lang="en-US" altLang="ja-JP" sz="1100" dirty="0" smtClean="0">
                <a:hlinkClick r:id="rId7"/>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0377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表 41"/>
          <p:cNvGraphicFramePr>
            <a:graphicFrameLocks noGrp="1"/>
          </p:cNvGraphicFramePr>
          <p:nvPr>
            <p:extLst>
              <p:ext uri="{D42A27DB-BD31-4B8C-83A1-F6EECF244321}">
                <p14:modId xmlns:p14="http://schemas.microsoft.com/office/powerpoint/2010/main" val="4148513194"/>
              </p:ext>
            </p:extLst>
          </p:nvPr>
        </p:nvGraphicFramePr>
        <p:xfrm>
          <a:off x="4248000" y="2231999"/>
          <a:ext cx="2729894" cy="2904893"/>
        </p:xfrm>
        <a:graphic>
          <a:graphicData uri="http://schemas.openxmlformats.org/drawingml/2006/table">
            <a:tbl>
              <a:tblPr firstRow="1" bandRow="1"/>
              <a:tblGrid>
                <a:gridCol w="2729894">
                  <a:extLst>
                    <a:ext uri="{9D8B030D-6E8A-4147-A177-3AD203B41FA5}">
                      <a16:colId xmlns:a16="http://schemas.microsoft.com/office/drawing/2014/main" val="2461013750"/>
                    </a:ext>
                  </a:extLst>
                </a:gridCol>
              </a:tblGrid>
              <a:tr h="497346">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ja-JP" altLang="en-US" sz="1600" b="0" dirty="0" smtClean="0">
                          <a:solidFill>
                            <a:schemeClr val="tx1"/>
                          </a:solidFill>
                          <a:latin typeface="ＭＳ Ｐゴシック" panose="020B0600070205080204" pitchFamily="50" charset="-128"/>
                          <a:ea typeface="ＭＳ Ｐゴシック" panose="020B0600070205080204" pitchFamily="50" charset="-128"/>
                        </a:rPr>
                        <a:t>税</a:t>
                      </a:r>
                      <a:endParaRPr kumimoji="1" lang="ja-JP" altLang="en-US" sz="1600" b="0" dirty="0">
                        <a:solidFill>
                          <a:schemeClr val="tx1"/>
                        </a:solidFill>
                        <a:latin typeface="ＭＳ Ｐゴシック" panose="020B0600070205080204" pitchFamily="50" charset="-128"/>
                        <a:ea typeface="ＭＳ Ｐゴシック" panose="020B0600070205080204" pitchFamily="50" charset="-128"/>
                      </a:endParaRPr>
                    </a:p>
                  </a:txBody>
                  <a:tcPr anchor="ctr">
                    <a:lnL w="28575" cap="flat" cmpd="sng" algn="ctr">
                      <a:solidFill>
                        <a:srgbClr val="FFC000">
                          <a:lumMod val="75000"/>
                        </a:srgbClr>
                      </a:solidFill>
                      <a:prstDash val="solid"/>
                      <a:round/>
                      <a:headEnd type="none" w="med" len="med"/>
                      <a:tailEnd type="none" w="med" len="med"/>
                    </a:lnL>
                    <a:lnR w="28575" cap="flat" cmpd="sng" algn="ctr">
                      <a:solidFill>
                        <a:srgbClr val="FFC000">
                          <a:lumMod val="75000"/>
                        </a:srgbClr>
                      </a:solidFill>
                      <a:prstDash val="solid"/>
                      <a:round/>
                      <a:headEnd type="none" w="med" len="med"/>
                      <a:tailEnd type="none" w="med" len="med"/>
                    </a:lnR>
                    <a:lnT w="28575" cap="flat" cmpd="sng" algn="ctr">
                      <a:solidFill>
                        <a:srgbClr val="FFC000">
                          <a:lumMod val="75000"/>
                        </a:srgbClr>
                      </a:solidFill>
                      <a:prstDash val="solid"/>
                      <a:round/>
                      <a:headEnd type="none" w="med" len="med"/>
                      <a:tailEnd type="none" w="med" len="med"/>
                    </a:lnT>
                    <a:lnB w="28575" cap="flat" cmpd="sng" algn="ctr">
                      <a:solidFill>
                        <a:srgbClr val="FFC000">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39849217"/>
                  </a:ext>
                </a:extLst>
              </a:tr>
              <a:tr h="240754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ＭＳ ゴシック" pitchFamily="49" charset="-128"/>
                          <a:ea typeface="ＭＳ ゴシック" pitchFamily="49" charset="-128"/>
                        </a:rPr>
                        <a:t>国民が税務当局に提出する確定申告書、届出書、調書等に記載</a:t>
                      </a:r>
                      <a:endParaRPr lang="ja-JP" altLang="en-US" sz="1600" dirty="0" smtClean="0">
                        <a:solidFill>
                          <a:schemeClr val="tx1"/>
                        </a:solidFill>
                        <a:latin typeface="Calibri"/>
                        <a:ea typeface="ＭＳ Ｐゴシック" panose="020B0600070205080204" pitchFamily="50" charset="-128"/>
                      </a:endParaRPr>
                    </a:p>
                    <a:p>
                      <a:endParaRPr kumimoji="1" lang="ja-JP" altLang="en-US" sz="1600" dirty="0"/>
                    </a:p>
                  </a:txBody>
                  <a:tcPr anchor="ctr">
                    <a:lnL w="28575" cap="flat" cmpd="sng" algn="ctr">
                      <a:solidFill>
                        <a:srgbClr val="FFC000">
                          <a:lumMod val="75000"/>
                        </a:srgbClr>
                      </a:solidFill>
                      <a:prstDash val="solid"/>
                      <a:round/>
                      <a:headEnd type="none" w="med" len="med"/>
                      <a:tailEnd type="none" w="med" len="med"/>
                    </a:lnL>
                    <a:lnR w="28575" cap="flat" cmpd="sng" algn="ctr">
                      <a:solidFill>
                        <a:srgbClr val="FFC000">
                          <a:lumMod val="75000"/>
                        </a:srgbClr>
                      </a:solidFill>
                      <a:prstDash val="solid"/>
                      <a:round/>
                      <a:headEnd type="none" w="med" len="med"/>
                      <a:tailEnd type="none" w="med" len="med"/>
                    </a:lnR>
                    <a:lnT w="28575" cap="flat" cmpd="sng" algn="ctr">
                      <a:solidFill>
                        <a:srgbClr val="FFC000">
                          <a:lumMod val="75000"/>
                        </a:srgbClr>
                      </a:solidFill>
                      <a:prstDash val="solid"/>
                      <a:round/>
                      <a:headEnd type="none" w="med" len="med"/>
                      <a:tailEnd type="none" w="med" len="med"/>
                    </a:lnT>
                    <a:lnB w="28575" cap="flat" cmpd="sng" algn="ctr">
                      <a:solidFill>
                        <a:srgbClr val="FFC000">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71914546"/>
                  </a:ext>
                </a:extLst>
              </a:tr>
            </a:tbl>
          </a:graphicData>
        </a:graphic>
      </p:graphicFrame>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１－３　マイナンバー</a:t>
            </a: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の利用</a:t>
            </a: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範囲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1569522027"/>
              </p:ext>
            </p:extLst>
          </p:nvPr>
        </p:nvGraphicFramePr>
        <p:xfrm>
          <a:off x="333463" y="2220551"/>
          <a:ext cx="3690208" cy="2945512"/>
        </p:xfrm>
        <a:graphic>
          <a:graphicData uri="http://schemas.openxmlformats.org/drawingml/2006/table">
            <a:tbl>
              <a:tblPr firstRow="1" bandRow="1">
                <a:tableStyleId>{2D5ABB26-0587-4C30-8999-92F81FD0307C}</a:tableStyleId>
              </a:tblPr>
              <a:tblGrid>
                <a:gridCol w="1012136">
                  <a:extLst>
                    <a:ext uri="{9D8B030D-6E8A-4147-A177-3AD203B41FA5}">
                      <a16:colId xmlns:a16="http://schemas.microsoft.com/office/drawing/2014/main" val="3430807304"/>
                    </a:ext>
                  </a:extLst>
                </a:gridCol>
                <a:gridCol w="2678072">
                  <a:extLst>
                    <a:ext uri="{9D8B030D-6E8A-4147-A177-3AD203B41FA5}">
                      <a16:colId xmlns:a16="http://schemas.microsoft.com/office/drawing/2014/main" val="1980076502"/>
                    </a:ext>
                  </a:extLst>
                </a:gridCol>
              </a:tblGrid>
              <a:tr h="476632">
                <a:tc gridSpan="2">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社会保障</a:t>
                      </a:r>
                      <a:endParaRPr kumimoji="1" lang="en-US" altLang="ja-JP" sz="1600" dirty="0" smtClean="0">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4027295901"/>
                  </a:ext>
                </a:extLst>
              </a:tr>
              <a:tr h="572277">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年金</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600" dirty="0" smtClean="0">
                          <a:latin typeface="ＭＳ Ｐゴシック" panose="020B0600070205080204" pitchFamily="50" charset="-128"/>
                          <a:ea typeface="ＭＳ Ｐゴシック" panose="020B0600070205080204" pitchFamily="50" charset="-128"/>
                        </a:rPr>
                        <a:t>年金の資格取得･確認</a:t>
                      </a:r>
                      <a:endParaRPr lang="en-US" altLang="ja-JP" sz="1600" dirty="0" smtClean="0">
                        <a:latin typeface="ＭＳ Ｐゴシック" panose="020B0600070205080204" pitchFamily="50" charset="-128"/>
                        <a:ea typeface="ＭＳ Ｐゴシック" panose="020B0600070205080204" pitchFamily="50" charset="-128"/>
                      </a:endParaRPr>
                    </a:p>
                    <a:p>
                      <a:pPr>
                        <a:defRPr/>
                      </a:pPr>
                      <a:r>
                        <a:rPr lang="ja-JP" altLang="en-US" sz="1600" dirty="0" smtClean="0">
                          <a:latin typeface="ＭＳ Ｐゴシック" panose="020B0600070205080204" pitchFamily="50" charset="-128"/>
                          <a:ea typeface="ＭＳ Ｐゴシック" panose="020B0600070205080204" pitchFamily="50" charset="-128"/>
                        </a:rPr>
                        <a:t>など</a:t>
                      </a:r>
                      <a:endParaRPr lang="en-US" altLang="ja-JP" sz="1600" dirty="0" smtClean="0">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816501"/>
                  </a:ext>
                </a:extLst>
              </a:tr>
              <a:tr h="572277">
                <a:tc>
                  <a:txBody>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労働</a:t>
                      </a:r>
                      <a:endParaRPr kumimoji="1" lang="ja-JP" altLang="en-US" sz="1600" dirty="0">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anose="020B0600070205080204" pitchFamily="50" charset="-128"/>
                          <a:ea typeface="ＭＳ Ｐゴシック" panose="020B0600070205080204" pitchFamily="50" charset="-128"/>
                        </a:rPr>
                        <a:t>雇用保険等の資格取得・確認など</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4657803"/>
                  </a:ext>
                </a:extLst>
              </a:tr>
              <a:tr h="1295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anose="020B0600070205080204" pitchFamily="50" charset="-128"/>
                          <a:ea typeface="ＭＳ Ｐゴシック" panose="020B0600070205080204" pitchFamily="50" charset="-128"/>
                        </a:rPr>
                        <a:t>福祉</a:t>
                      </a:r>
                      <a:endParaRPr lang="en-US" altLang="ja-JP" sz="16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anose="020B0600070205080204" pitchFamily="50" charset="-128"/>
                          <a:ea typeface="ＭＳ Ｐゴシック" panose="020B0600070205080204" pitchFamily="50" charset="-128"/>
                        </a:rPr>
                        <a:t>医療</a:t>
                      </a:r>
                      <a:endParaRPr lang="en-US" altLang="ja-JP" sz="16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ＭＳ Ｐゴシック" panose="020B0600070205080204" pitchFamily="50" charset="-128"/>
                          <a:ea typeface="ＭＳ Ｐゴシック" panose="020B0600070205080204" pitchFamily="50" charset="-128"/>
                        </a:rPr>
                        <a:t>その他</a:t>
                      </a:r>
                      <a:endParaRPr lang="ja-JP" altLang="en-US" sz="1600" b="1" dirty="0" smtClean="0">
                        <a:solidFill>
                          <a:prstClr val="black"/>
                        </a:solidFill>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600" dirty="0" smtClean="0">
                          <a:latin typeface="ＭＳ Ｐゴシック" panose="020B0600070205080204" pitchFamily="50" charset="-128"/>
                          <a:ea typeface="ＭＳ Ｐゴシック" panose="020B0600070205080204" pitchFamily="50" charset="-128"/>
                        </a:rPr>
                        <a:t>医療保険等の保険料徴収等の医療保険者における手続、福祉分野の給付、生活保護の実施など</a:t>
                      </a:r>
                      <a:endParaRPr lang="en-US" altLang="ja-JP" sz="1600" dirty="0" smtClean="0">
                        <a:latin typeface="ＭＳ Ｐゴシック" panose="020B0600070205080204" pitchFamily="50" charset="-128"/>
                        <a:ea typeface="ＭＳ Ｐゴシック" panose="020B0600070205080204" pitchFamily="50" charset="-128"/>
                      </a:endParaRPr>
                    </a:p>
                    <a:p>
                      <a:pPr>
                        <a:defRPr/>
                      </a:pPr>
                      <a:endParaRPr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8166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53180337"/>
              </p:ext>
            </p:extLst>
          </p:nvPr>
        </p:nvGraphicFramePr>
        <p:xfrm>
          <a:off x="7200000" y="2220551"/>
          <a:ext cx="2366584" cy="2916341"/>
        </p:xfrm>
        <a:graphic>
          <a:graphicData uri="http://schemas.openxmlformats.org/drawingml/2006/table">
            <a:tbl>
              <a:tblPr firstRow="1" bandRow="1">
                <a:tableStyleId>{5C22544A-7EE6-4342-B048-85BDC9FD1C3A}</a:tableStyleId>
              </a:tblPr>
              <a:tblGrid>
                <a:gridCol w="2366584">
                  <a:extLst>
                    <a:ext uri="{9D8B030D-6E8A-4147-A177-3AD203B41FA5}">
                      <a16:colId xmlns:a16="http://schemas.microsoft.com/office/drawing/2014/main" val="2461013750"/>
                    </a:ext>
                  </a:extLst>
                </a:gridCol>
              </a:tblGrid>
              <a:tr h="4929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prstClr val="black"/>
                          </a:solidFill>
                          <a:latin typeface="Calibri"/>
                          <a:ea typeface="ＭＳ Ｐゴシック" panose="020B0600070205080204" pitchFamily="50" charset="-128"/>
                        </a:rPr>
                        <a:t>災害対策</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539849217"/>
                  </a:ext>
                </a:extLst>
              </a:tr>
              <a:tr h="2423402">
                <a:tc>
                  <a:txBody>
                    <a:bodyPr/>
                    <a:lstStyle/>
                    <a:p>
                      <a:pPr>
                        <a:defRPr/>
                      </a:pPr>
                      <a:r>
                        <a:rPr lang="ja-JP" altLang="en-US" sz="1600" dirty="0" smtClean="0">
                          <a:solidFill>
                            <a:schemeClr val="tx1"/>
                          </a:solidFill>
                          <a:latin typeface="ＭＳ ゴシック" pitchFamily="49" charset="-128"/>
                          <a:ea typeface="ＭＳ ゴシック" pitchFamily="49" charset="-128"/>
                        </a:rPr>
                        <a:t>被災者生活再建支援金の支給事務、</a:t>
                      </a:r>
                      <a:r>
                        <a:rPr lang="ja-JP" altLang="en-US" sz="1600" dirty="0" smtClean="0">
                          <a:solidFill>
                            <a:schemeClr val="tx1"/>
                          </a:solidFill>
                          <a:latin typeface="Calibri"/>
                          <a:ea typeface="ＭＳ Ｐゴシック" panose="020B0600070205080204" pitchFamily="50" charset="-128"/>
                        </a:rPr>
                        <a:t>被災者台帳の作成事務</a:t>
                      </a:r>
                      <a:endParaRPr lang="en-US" altLang="ja-JP" sz="1600" dirty="0" smtClean="0">
                        <a:solidFill>
                          <a:schemeClr val="tx1"/>
                        </a:solidFill>
                        <a:latin typeface="Calibri"/>
                        <a:ea typeface="ＭＳ Ｐゴシック" panose="020B0600070205080204" pitchFamily="50" charset="-128"/>
                      </a:endParaRPr>
                    </a:p>
                    <a:p>
                      <a:pPr>
                        <a:defRPr/>
                      </a:pPr>
                      <a:r>
                        <a:rPr lang="ja-JP" altLang="en-US" sz="1600" dirty="0" smtClean="0">
                          <a:solidFill>
                            <a:schemeClr val="tx1"/>
                          </a:solidFill>
                          <a:latin typeface="Calibri"/>
                          <a:ea typeface="ＭＳ Ｐゴシック" panose="020B0600070205080204" pitchFamily="50" charset="-128"/>
                        </a:rPr>
                        <a:t>など</a:t>
                      </a:r>
                    </a:p>
                    <a:p>
                      <a:endParaRPr kumimoji="1" lang="ja-JP" altLang="en-US" sz="1600" dirty="0"/>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371914546"/>
                  </a:ext>
                </a:extLst>
              </a:tr>
            </a:tbl>
          </a:graphicData>
        </a:graphic>
      </p:graphicFrame>
      <p:sp>
        <p:nvSpPr>
          <p:cNvPr id="11" name="正方形/長方形 10"/>
          <p:cNvSpPr/>
          <p:nvPr/>
        </p:nvSpPr>
        <p:spPr>
          <a:xfrm>
            <a:off x="438151" y="5561318"/>
            <a:ext cx="9086850" cy="584775"/>
          </a:xfrm>
          <a:prstGeom prst="rect">
            <a:avLst/>
          </a:prstGeom>
          <a:ln w="15875">
            <a:solidFill>
              <a:srgbClr val="FFC000"/>
            </a:solidFill>
            <a:prstDash val="sysDash"/>
          </a:ln>
        </p:spPr>
        <p:txBody>
          <a:bodyPr wrap="square">
            <a:spAutoFit/>
          </a:bodyPr>
          <a:lstStyle/>
          <a:p>
            <a:pPr>
              <a:defRPr/>
            </a:pPr>
            <a:r>
              <a:rPr lang="ja-JP" altLang="en-US" sz="1600" dirty="0">
                <a:latin typeface="ＭＳ ゴシック" panose="020B0609070205080204" pitchFamily="49" charset="-128"/>
                <a:ea typeface="ＭＳ ゴシック" panose="020B0609070205080204" pitchFamily="49" charset="-128"/>
              </a:rPr>
              <a:t>上記</a:t>
            </a:r>
            <a:r>
              <a:rPr lang="ja-JP" altLang="en-US" sz="1600" dirty="0" smtClean="0">
                <a:latin typeface="ＭＳ ゴシック" panose="020B0609070205080204" pitchFamily="49" charset="-128"/>
                <a:ea typeface="ＭＳ ゴシック" panose="020B0609070205080204" pitchFamily="49" charset="-128"/>
              </a:rPr>
              <a:t>のほか、</a:t>
            </a:r>
            <a:r>
              <a:rPr lang="ja-JP" altLang="en-US" sz="1600" dirty="0">
                <a:latin typeface="ＭＳ ゴシック" panose="020B0609070205080204" pitchFamily="49" charset="-128"/>
                <a:ea typeface="ＭＳ ゴシック" panose="020B0609070205080204" pitchFamily="49" charset="-128"/>
              </a:rPr>
              <a:t>社会保障、地方税、防災に関する事務その他これらに類する事務であって地方公共団体が条例で定める</a:t>
            </a:r>
            <a:r>
              <a:rPr lang="ja-JP" altLang="en-US" sz="1600" dirty="0" smtClean="0">
                <a:latin typeface="ＭＳ ゴシック" panose="020B0609070205080204" pitchFamily="49" charset="-128"/>
                <a:ea typeface="ＭＳ ゴシック" panose="020B0609070205080204" pitchFamily="49" charset="-128"/>
              </a:rPr>
              <a:t>事務（</a:t>
            </a:r>
            <a:r>
              <a:rPr lang="ja-JP" altLang="en-US" sz="1600" dirty="0">
                <a:latin typeface="ＭＳ ゴシック" panose="020B0609070205080204" pitchFamily="49" charset="-128"/>
                <a:ea typeface="ＭＳ ゴシック" panose="020B0609070205080204" pitchFamily="49" charset="-128"/>
              </a:rPr>
              <a:t>独自利用事務）に</a:t>
            </a:r>
            <a:r>
              <a:rPr lang="ja-JP" altLang="en-US" sz="1600" dirty="0" smtClean="0">
                <a:latin typeface="ＭＳ ゴシック" panose="020B0609070205080204" pitchFamily="49" charset="-128"/>
                <a:ea typeface="ＭＳ ゴシック" panose="020B0609070205080204" pitchFamily="49" charset="-128"/>
              </a:rPr>
              <a:t>利用</a:t>
            </a:r>
            <a:endParaRPr lang="ja-JP" altLang="en-US" sz="1600" dirty="0">
              <a:latin typeface="ＭＳ ゴシック" panose="020B0609070205080204" pitchFamily="49" charset="-128"/>
              <a:ea typeface="ＭＳ ゴシック" panose="020B0609070205080204" pitchFamily="49" charset="-128"/>
            </a:endParaRPr>
          </a:p>
        </p:txBody>
      </p:sp>
      <p:pic>
        <p:nvPicPr>
          <p:cNvPr id="1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0" b="95547" l="0" r="95392"/>
                    </a14:imgEffect>
                  </a14:imgLayer>
                </a14:imgProps>
              </a:ext>
            </a:extLst>
          </a:blip>
          <a:srcRect/>
          <a:stretch>
            <a:fillRect/>
          </a:stretch>
        </p:blipFill>
        <p:spPr bwMode="auto">
          <a:xfrm>
            <a:off x="3618383" y="2614583"/>
            <a:ext cx="864407" cy="703047"/>
          </a:xfrm>
          <a:prstGeom prst="rect">
            <a:avLst/>
          </a:prstGeom>
          <a:noFill/>
          <a:ln w="9525">
            <a:noFill/>
            <a:miter lim="800000"/>
            <a:headEnd/>
            <a:tailEnd/>
          </a:ln>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2569" y="4831727"/>
            <a:ext cx="454620" cy="675912"/>
          </a:xfrm>
          <a:prstGeom prst="rect">
            <a:avLst/>
          </a:prstGeom>
        </p:spPr>
      </p:pic>
      <p:grpSp>
        <p:nvGrpSpPr>
          <p:cNvPr id="18" name="グループ化 17"/>
          <p:cNvGrpSpPr/>
          <p:nvPr/>
        </p:nvGrpSpPr>
        <p:grpSpPr>
          <a:xfrm>
            <a:off x="7984358" y="4128020"/>
            <a:ext cx="1540642" cy="1410604"/>
            <a:chOff x="0" y="0"/>
            <a:chExt cx="2695576" cy="2897534"/>
          </a:xfrm>
        </p:grpSpPr>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61966">
              <a:off x="1025914" y="333374"/>
              <a:ext cx="1446942" cy="2444674"/>
            </a:xfrm>
            <a:prstGeom prst="rect">
              <a:avLst/>
            </a:prstGeom>
          </p:spPr>
        </p:pic>
        <p:pic>
          <p:nvPicPr>
            <p:cNvPr id="20" name="図 19"/>
            <p:cNvPicPr>
              <a:picLocks noChangeAspect="1"/>
            </p:cNvPicPr>
            <p:nvPr/>
          </p:nvPicPr>
          <p:blipFill>
            <a:blip r:embed="rId8"/>
            <a:stretch>
              <a:fillRect/>
            </a:stretch>
          </p:blipFill>
          <p:spPr>
            <a:xfrm rot="19053553">
              <a:off x="1032053" y="1537752"/>
              <a:ext cx="302637" cy="565141"/>
            </a:xfrm>
            <a:prstGeom prst="rect">
              <a:avLst/>
            </a:prstGeom>
          </p:spPr>
        </p:pic>
        <p:pic>
          <p:nvPicPr>
            <p:cNvPr id="21" name="Picture 2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607" b="89508" l="2752" r="96330">
                          <a14:foregroundMark x1="35780" y1="48525" x2="35780" y2="48525"/>
                          <a14:foregroundMark x1="61009" y1="44262" x2="61009" y2="44262"/>
                          <a14:foregroundMark x1="82110" y1="31475" x2="82110" y2="31475"/>
                          <a14:foregroundMark x1="88991" y1="35410" x2="88991" y2="35410"/>
                          <a14:foregroundMark x1="85780" y1="44918" x2="85780" y2="44918"/>
                          <a14:foregroundMark x1="17431" y1="31475" x2="17431" y2="31475"/>
                          <a14:foregroundMark x1="10092" y1="35410" x2="10092" y2="35410"/>
                          <a14:foregroundMark x1="6422" y1="40656" x2="6422" y2="40656"/>
                          <a14:foregroundMark x1="26606" y1="48197" x2="26606" y2="48197"/>
                          <a14:foregroundMark x1="23394" y1="48197" x2="27523" y2="56721"/>
                          <a14:foregroundMark x1="27523" y1="56721" x2="27523" y2="56721"/>
                          <a14:foregroundMark x1="25688" y1="51148" x2="25688" y2="51148"/>
                          <a14:foregroundMark x1="23394" y1="47541" x2="23394" y2="47541"/>
                          <a14:foregroundMark x1="24312" y1="44918" x2="24312" y2="44918"/>
                          <a14:foregroundMark x1="27523" y1="43279" x2="27523" y2="43279"/>
                          <a14:foregroundMark x1="27982" y1="42295" x2="27982" y2="42295"/>
                          <a14:foregroundMark x1="31651" y1="49836" x2="31651" y2="49836"/>
                          <a14:foregroundMark x1="31193" y1="52787" x2="31193" y2="52787"/>
                          <a14:foregroundMark x1="34862" y1="55082" x2="34862" y2="55082"/>
                          <a14:foregroundMark x1="35780" y1="55082" x2="35780" y2="55082"/>
                          <a14:foregroundMark x1="35780" y1="55082" x2="35780" y2="55082"/>
                          <a14:foregroundMark x1="40826" y1="54426" x2="40826" y2="54426"/>
                          <a14:foregroundMark x1="45872" y1="56066" x2="45872" y2="56066"/>
                          <a14:foregroundMark x1="46789" y1="56066" x2="46789" y2="56066"/>
                          <a14:foregroundMark x1="51376" y1="56066" x2="51376" y2="56066"/>
                          <a14:foregroundMark x1="53670" y1="55410" x2="53670" y2="55410"/>
                          <a14:foregroundMark x1="57339" y1="55082" x2="59633" y2="54426"/>
                          <a14:foregroundMark x1="59633" y1="54426" x2="59633" y2="54426"/>
                          <a14:foregroundMark x1="63303" y1="54426" x2="65596" y2="54098"/>
                          <a14:foregroundMark x1="65596" y1="54098" x2="65596" y2="54098"/>
                          <a14:foregroundMark x1="66972" y1="52787" x2="66972" y2="52787"/>
                          <a14:foregroundMark x1="69266" y1="51148" x2="69266" y2="51148"/>
                          <a14:foregroundMark x1="70183" y1="48197" x2="70183" y2="48197"/>
                          <a14:foregroundMark x1="70183" y1="48197" x2="72477" y2="47541"/>
                          <a14:foregroundMark x1="72477" y1="47541" x2="72477" y2="47541"/>
                          <a14:foregroundMark x1="72477" y1="45246" x2="72477" y2="43934"/>
                          <a14:foregroundMark x1="72477" y1="43279" x2="72477" y2="41639"/>
                          <a14:foregroundMark x1="70183" y1="39672" x2="64220" y2="36393"/>
                          <a14:foregroundMark x1="66514" y1="39016" x2="66514" y2="39016"/>
                          <a14:foregroundMark x1="66972" y1="40000" x2="66972" y2="38361"/>
                          <a14:foregroundMark x1="64220" y1="36721" x2="64220" y2="36721"/>
                          <a14:foregroundMark x1="61009" y1="36721" x2="61009" y2="36721"/>
                          <a14:foregroundMark x1="52294" y1="35410" x2="52294" y2="35410"/>
                          <a14:foregroundMark x1="52294" y1="35410" x2="52294" y2="35410"/>
                          <a14:foregroundMark x1="44495" y1="35410" x2="35780" y2="35410"/>
                          <a14:foregroundMark x1="28899" y1="35410" x2="28899" y2="35410"/>
                          <a14:foregroundMark x1="28899" y1="35410" x2="28899" y2="35410"/>
                          <a14:foregroundMark x1="39908" y1="35410" x2="39908" y2="35410"/>
                          <a14:foregroundMark x1="34862" y1="35410" x2="31651" y2="38033"/>
                          <a14:foregroundMark x1="31651" y1="38033" x2="31651" y2="38033"/>
                          <a14:foregroundMark x1="31651" y1="38361" x2="31651" y2="38361"/>
                          <a14:foregroundMark x1="34862" y1="39016" x2="34862" y2="39016"/>
                          <a14:foregroundMark x1="36239" y1="39672" x2="36239" y2="39672"/>
                          <a14:foregroundMark x1="43119" y1="40000" x2="43119" y2="40000"/>
                          <a14:foregroundMark x1="44037" y1="40000" x2="44037" y2="40000"/>
                          <a14:foregroundMark x1="42202" y1="42623" x2="42202" y2="42623"/>
                          <a14:foregroundMark x1="42202" y1="45246" x2="42202" y2="45246"/>
                          <a14:foregroundMark x1="42202" y1="46557" x2="42202" y2="46557"/>
                          <a14:foregroundMark x1="55963" y1="28852" x2="55963" y2="28852"/>
                          <a14:foregroundMark x1="57339" y1="27869" x2="57339" y2="27869"/>
                          <a14:foregroundMark x1="57339" y1="27869" x2="57339" y2="25246"/>
                          <a14:foregroundMark x1="57339" y1="23934" x2="57339" y2="23934"/>
                          <a14:foregroundMark x1="57339" y1="23934" x2="57339" y2="23934"/>
                          <a14:foregroundMark x1="57339" y1="23934" x2="57339" y2="23934"/>
                          <a14:foregroundMark x1="57339" y1="21311" x2="57339" y2="21311"/>
                          <a14:foregroundMark x1="57339" y1="21311" x2="57339" y2="21311"/>
                          <a14:foregroundMark x1="57339" y1="21311" x2="56422" y2="17049"/>
                          <a14:foregroundMark x1="55963" y1="15082" x2="55963" y2="15082"/>
                          <a14:foregroundMark x1="55046" y1="14426" x2="55046" y2="14426"/>
                          <a14:foregroundMark x1="31651" y1="16066" x2="31651" y2="16066"/>
                          <a14:foregroundMark x1="31651" y1="16066" x2="31651" y2="16066"/>
                          <a14:foregroundMark x1="34862" y1="23934" x2="34862" y2="23934"/>
                          <a14:foregroundMark x1="34862" y1="26230" x2="34862" y2="26230"/>
                          <a14:foregroundMark x1="34862" y1="27213" x2="34862" y2="27213"/>
                          <a14:foregroundMark x1="34862" y1="25246" x2="33945" y2="23607"/>
                          <a14:foregroundMark x1="31193" y1="21967" x2="28899" y2="18689"/>
                          <a14:foregroundMark x1="27982" y1="17705" x2="27982" y2="17705"/>
                          <a14:foregroundMark x1="27982" y1="17705" x2="27982" y2="17705"/>
                          <a14:foregroundMark x1="22936" y1="60984" x2="22936" y2="60984"/>
                          <a14:foregroundMark x1="22936" y1="60984" x2="22936" y2="60984"/>
                          <a14:foregroundMark x1="27982" y1="64262" x2="27982" y2="64262"/>
                          <a14:foregroundMark x1="27982" y1="64262" x2="27982" y2="64262"/>
                          <a14:foregroundMark x1="29817" y1="64262" x2="29817" y2="64262"/>
                          <a14:foregroundMark x1="33945" y1="64262" x2="37156" y2="64590"/>
                          <a14:foregroundMark x1="37156" y1="64590" x2="37156" y2="64590"/>
                          <a14:foregroundMark x1="37156" y1="64590" x2="39450" y2="64590"/>
                          <a14:foregroundMark x1="39450" y1="64590" x2="39450" y2="64590"/>
                          <a14:foregroundMark x1="39450" y1="64590" x2="39450" y2="64590"/>
                          <a14:foregroundMark x1="39450" y1="64590" x2="39450" y2="64590"/>
                          <a14:foregroundMark x1="39450" y1="64590" x2="39450" y2="66230"/>
                          <a14:foregroundMark x1="39450" y1="69508" x2="39450" y2="69508"/>
                          <a14:foregroundMark x1="39450" y1="70492" x2="39450" y2="70492"/>
                          <a14:foregroundMark x1="39908" y1="71148" x2="39908" y2="72787"/>
                          <a14:foregroundMark x1="39908" y1="72787" x2="39908" y2="72787"/>
                          <a14:foregroundMark x1="39908" y1="73770" x2="39908" y2="73770"/>
                          <a14:foregroundMark x1="39908" y1="73770" x2="40826" y2="77377"/>
                          <a14:foregroundMark x1="40826" y1="77377" x2="40826" y2="77377"/>
                          <a14:foregroundMark x1="41743" y1="78033" x2="41743" y2="78033"/>
                          <a14:foregroundMark x1="41743" y1="78033" x2="41743" y2="78033"/>
                          <a14:foregroundMark x1="41743" y1="78033" x2="41743" y2="78033"/>
                          <a14:foregroundMark x1="41743" y1="78033" x2="41743" y2="78033"/>
                          <a14:foregroundMark x1="40826" y1="78033" x2="40826" y2="78033"/>
                          <a14:foregroundMark x1="40826" y1="78033" x2="40826" y2="79672"/>
                          <a14:foregroundMark x1="40826" y1="79672" x2="40826" y2="79672"/>
                          <a14:foregroundMark x1="39908" y1="80656" x2="39908" y2="80656"/>
                          <a14:foregroundMark x1="38532" y1="84918" x2="38532" y2="84918"/>
                          <a14:foregroundMark x1="40826" y1="85574" x2="40826" y2="85574"/>
                          <a14:foregroundMark x1="51376" y1="83934" x2="51376" y2="83934"/>
                          <a14:foregroundMark x1="50000" y1="80000" x2="50000" y2="80000"/>
                          <a14:foregroundMark x1="42202" y1="82295" x2="42202" y2="82295"/>
                          <a14:foregroundMark x1="47706" y1="75738" x2="47706" y2="75738"/>
                          <a14:foregroundMark x1="47706" y1="75738" x2="47706" y2="75738"/>
                          <a14:foregroundMark x1="47706" y1="72787" x2="47706" y2="72787"/>
                          <a14:foregroundMark x1="47706" y1="72787" x2="47706" y2="72787"/>
                          <a14:foregroundMark x1="48165" y1="72131" x2="50459" y2="71475"/>
                          <a14:foregroundMark x1="52752" y1="65246" x2="52752" y2="65246"/>
                          <a14:foregroundMark x1="52752" y1="65246" x2="52752" y2="65246"/>
                          <a14:foregroundMark x1="52294" y1="64590" x2="52294" y2="64590"/>
                          <a14:foregroundMark x1="45413" y1="64590" x2="45413" y2="64590"/>
                          <a14:foregroundMark x1="45413" y1="64590" x2="45413" y2="64590"/>
                          <a14:foregroundMark x1="45872" y1="64590" x2="45872" y2="64590"/>
                          <a14:foregroundMark x1="49083" y1="64590" x2="49083" y2="64590"/>
                          <a14:foregroundMark x1="50000" y1="64590" x2="61927" y2="66230"/>
                          <a14:foregroundMark x1="62385" y1="66230" x2="62385" y2="66230"/>
                          <a14:foregroundMark x1="62385" y1="66230" x2="62385" y2="66230"/>
                          <a14:foregroundMark x1="63303" y1="66230" x2="63303" y2="66230"/>
                          <a14:foregroundMark x1="63303" y1="66230" x2="64220" y2="68525"/>
                          <a14:foregroundMark x1="66972" y1="73115" x2="66972" y2="73115"/>
                          <a14:foregroundMark x1="67890" y1="73115" x2="67890" y2="73115"/>
                          <a14:foregroundMark x1="72477" y1="73115" x2="72477" y2="73115"/>
                          <a14:foregroundMark x1="72477" y1="73770" x2="72477" y2="73770"/>
                          <a14:foregroundMark x1="72477" y1="73770" x2="72477" y2="73770"/>
                          <a14:foregroundMark x1="71560" y1="74098" x2="71560" y2="74098"/>
                          <a14:foregroundMark x1="73853" y1="68852" x2="73853" y2="68852"/>
                          <a14:foregroundMark x1="9174" y1="40984" x2="9174" y2="40984"/>
                          <a14:foregroundMark x1="9174" y1="40984" x2="9174" y2="40984"/>
                          <a14:foregroundMark x1="13761" y1="36393" x2="13761" y2="36393"/>
                          <a14:foregroundMark x1="19266" y1="34098" x2="19266" y2="34098"/>
                          <a14:foregroundMark x1="18349" y1="33770" x2="18349" y2="33770"/>
                          <a14:foregroundMark x1="88991" y1="44262" x2="88991" y2="44262"/>
                          <a14:foregroundMark x1="91743" y1="43934" x2="91743" y2="43934"/>
                        </a14:backgroundRemoval>
                      </a14:imgEffect>
                    </a14:imgLayer>
                  </a14:imgProps>
                </a:ext>
              </a:extLst>
            </a:blip>
            <a:srcRect/>
            <a:stretch>
              <a:fillRect/>
            </a:stretch>
          </p:blipFill>
          <p:spPr bwMode="auto">
            <a:xfrm>
              <a:off x="0" y="1297943"/>
              <a:ext cx="957829" cy="1599591"/>
            </a:xfrm>
            <a:prstGeom prst="rect">
              <a:avLst/>
            </a:prstGeom>
            <a:noFill/>
            <a:ln w="9525">
              <a:noFill/>
              <a:miter lim="800000"/>
              <a:headEnd/>
              <a:tailEnd/>
            </a:ln>
          </p:spPr>
        </p:pic>
        <p:cxnSp>
          <p:nvCxnSpPr>
            <p:cNvPr id="22" name="直線コネクタ 21"/>
            <p:cNvCxnSpPr/>
            <p:nvPr/>
          </p:nvCxnSpPr>
          <p:spPr>
            <a:xfrm flipH="1">
              <a:off x="609602" y="0"/>
              <a:ext cx="600074" cy="76200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2238376" y="9525"/>
              <a:ext cx="447675" cy="62865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2428876" y="47625"/>
              <a:ext cx="266700" cy="41910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581027" y="85725"/>
              <a:ext cx="400049" cy="523875"/>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1181102" y="1381125"/>
              <a:ext cx="142874" cy="190500"/>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H="1">
              <a:off x="1238251" y="1447800"/>
              <a:ext cx="142874" cy="19050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1285876" y="1524000"/>
              <a:ext cx="142874" cy="190500"/>
            </a:xfrm>
            <a:prstGeom prst="line">
              <a:avLst/>
            </a:prstGeom>
          </p:spPr>
          <p:style>
            <a:lnRef idx="1">
              <a:schemeClr val="dk1"/>
            </a:lnRef>
            <a:fillRef idx="0">
              <a:schemeClr val="dk1"/>
            </a:fillRef>
            <a:effectRef idx="0">
              <a:schemeClr val="dk1"/>
            </a:effectRef>
            <a:fontRef idx="minor">
              <a:schemeClr val="tx1"/>
            </a:fontRef>
          </p:style>
        </p:cxnSp>
      </p:grpSp>
      <p:sp>
        <p:nvSpPr>
          <p:cNvPr id="41" name="四角形吹き出し 40"/>
          <p:cNvSpPr/>
          <p:nvPr/>
        </p:nvSpPr>
        <p:spPr>
          <a:xfrm>
            <a:off x="252786" y="1398813"/>
            <a:ext cx="8088922" cy="612000"/>
          </a:xfrm>
          <a:prstGeom prst="wedgeRectCallout">
            <a:avLst>
              <a:gd name="adj1" fmla="val 55134"/>
              <a:gd name="adj2" fmla="val 5254"/>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マイナンバーの利用は、大きく分けて、社会保障・税・災害対策の</a:t>
            </a:r>
            <a:r>
              <a:rPr kumimoji="1" lang="en-US" altLang="ja-JP" sz="1600" b="0" i="0" u="none" strike="noStrike" kern="0" cap="none" spc="0" normalizeH="0" baseline="0" noProof="0" dirty="0" smtClean="0">
                <a:ln>
                  <a:noFill/>
                </a:ln>
                <a:solidFill>
                  <a:prstClr val="black"/>
                </a:solidFill>
                <a:effectLst/>
                <a:uLnTx/>
                <a:uFillTx/>
                <a:latin typeface="+mj-ea"/>
                <a:ea typeface="+mj-ea"/>
                <a:cs typeface="+mn-cs"/>
              </a:rPr>
              <a:t>3</a:t>
            </a:r>
            <a:r>
              <a:rPr kumimoji="1" lang="ja-JP" altLang="en-US" sz="1600" b="0" i="0" u="none" strike="noStrike" kern="0" cap="none" spc="0" normalizeH="0" baseline="0" noProof="0" dirty="0" smtClean="0">
                <a:ln>
                  <a:noFill/>
                </a:ln>
                <a:solidFill>
                  <a:prstClr val="black"/>
                </a:solidFill>
                <a:effectLst/>
                <a:uLnTx/>
                <a:uFillTx/>
                <a:latin typeface="+mj-ea"/>
                <a:ea typeface="+mj-ea"/>
                <a:cs typeface="+mn-cs"/>
              </a:rPr>
              <a:t>分野に限定されています。</a:t>
            </a:r>
          </a:p>
        </p:txBody>
      </p:sp>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3164" y="4216371"/>
            <a:ext cx="1133918" cy="1151177"/>
          </a:xfrm>
          <a:prstGeom prst="rect">
            <a:avLst/>
          </a:prstGeom>
        </p:spPr>
      </p:pic>
      <p:sp>
        <p:nvSpPr>
          <p:cNvPr id="29"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a:t>
            </a:r>
          </a:p>
        </p:txBody>
      </p:sp>
    </p:spTree>
    <p:extLst>
      <p:ext uri="{BB962C8B-B14F-4D97-AF65-F5344CB8AC3E}">
        <p14:creationId xmlns:p14="http://schemas.microsoft.com/office/powerpoint/2010/main" val="22576718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5284" y="1597304"/>
            <a:ext cx="9205405" cy="104172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t>　 </a:t>
            </a:r>
            <a:r>
              <a:rPr lang="ja-JP" altLang="en-US" sz="1600" dirty="0">
                <a:latin typeface="ＭＳ ゴシック" panose="020B0609070205080204" pitchFamily="49" charset="-128"/>
                <a:ea typeface="ＭＳ ゴシック" panose="020B0609070205080204" pitchFamily="49" charset="-128"/>
              </a:rPr>
              <a:t>組織</a:t>
            </a:r>
            <a:r>
              <a:rPr lang="ja-JP" altLang="en-US" sz="1600" dirty="0" smtClean="0">
                <a:latin typeface="ＭＳ ゴシック" panose="020B0609070205080204" pitchFamily="49" charset="-128"/>
                <a:ea typeface="ＭＳ ゴシック" panose="020B0609070205080204" pitchFamily="49" charset="-128"/>
              </a:rPr>
              <a:t>において</a:t>
            </a:r>
            <a:r>
              <a:rPr lang="ja-JP" altLang="en-US" sz="1600" dirty="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情報管理体制の不備や情報リテラシーの不足等が原因となり、個人情報や機密情報を漏えいさせてしまう事例が多く見られています。特にテレワークの導入等で働く環境が変化している今、状況に応じた対策が求められます。</a:t>
            </a:r>
            <a:endParaRPr lang="ja-JP" altLang="en-US" sz="1600"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871448" y="3159352"/>
            <a:ext cx="8251945" cy="3206774"/>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事例６　不注意による情報漏えい等の被害</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528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prstClr val="black"/>
                </a:solidFill>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79</a:t>
            </a:r>
          </a:p>
        </p:txBody>
      </p:sp>
      <p:sp>
        <p:nvSpPr>
          <p:cNvPr id="9" name="角丸四角形 8"/>
          <p:cNvSpPr/>
          <p:nvPr/>
        </p:nvSpPr>
        <p:spPr>
          <a:xfrm>
            <a:off x="289338" y="1421277"/>
            <a:ext cx="9363653" cy="134507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smtClean="0"/>
          </a:p>
        </p:txBody>
      </p:sp>
      <p:sp>
        <p:nvSpPr>
          <p:cNvPr id="11"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497173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6958" y="741680"/>
            <a:ext cx="9352502" cy="44399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smtClean="0">
                <a:solidFill>
                  <a:prstClr val="black"/>
                </a:solidFill>
                <a:latin typeface="HGP創英角ﾎﾟｯﾌﾟ体" panose="040B0A00000000000000" pitchFamily="50" charset="-128"/>
                <a:ea typeface="HGP創英角ﾎﾟｯﾌﾟ体" panose="040B0A00000000000000" pitchFamily="50" charset="-128"/>
                <a:cs typeface="+mn-cs"/>
              </a:rPr>
              <a:t>＜要因＞</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smtClean="0">
                <a:solidFill>
                  <a:srgbClr val="7030A0"/>
                </a:solidFill>
                <a:cs typeface="+mn-cs"/>
              </a:rPr>
              <a:t>●職員の</a:t>
            </a:r>
            <a:r>
              <a:rPr lang="ja-JP" altLang="en-US" sz="1800" b="1" dirty="0">
                <a:solidFill>
                  <a:srgbClr val="7030A0"/>
                </a:solidFill>
                <a:cs typeface="+mn-cs"/>
              </a:rPr>
              <a:t>セキュリティ意識の低さ</a:t>
            </a:r>
          </a:p>
          <a:p>
            <a:pPr marL="0" lvl="0" indent="0"/>
            <a:r>
              <a:rPr lang="ja-JP" altLang="en-US" sz="2400" dirty="0">
                <a:solidFill>
                  <a:prstClr val="black"/>
                </a:solidFill>
                <a:cs typeface="+mn-cs"/>
              </a:rPr>
              <a:t>　</a:t>
            </a:r>
            <a:r>
              <a:rPr lang="ja-JP" altLang="en-US" sz="1600" dirty="0" smtClean="0">
                <a:solidFill>
                  <a:prstClr val="black"/>
                </a:solidFill>
                <a:cs typeface="+mn-cs"/>
              </a:rPr>
              <a:t>個人情報や機密情報を取り扱う職員</a:t>
            </a:r>
            <a:r>
              <a:rPr lang="ja-JP" altLang="en-US" sz="1600" dirty="0">
                <a:solidFill>
                  <a:prstClr val="black"/>
                </a:solidFill>
                <a:cs typeface="+mn-cs"/>
              </a:rPr>
              <a:t>のセキュリティ意識が低いと、</a:t>
            </a:r>
            <a:r>
              <a:rPr lang="ja-JP" altLang="en-US" sz="1600" dirty="0" smtClean="0">
                <a:solidFill>
                  <a:prstClr val="black"/>
                </a:solidFill>
                <a:cs typeface="+mn-cs"/>
              </a:rPr>
              <a:t>情報に対する重要性の認識不足から不用意な扱いをして情報を漏えいさせてしまう。例えば、重要情報を保存した端末を外出先で紛失したり、宛先を十分に確認しないまま重要情報を含むメールを誤送信したりするケースが見られる。</a:t>
            </a:r>
            <a:endParaRPr lang="en-US" altLang="ja-JP" sz="1800" dirty="0" smtClean="0">
              <a:solidFill>
                <a:prstClr val="black"/>
              </a:solidFill>
              <a:cs typeface="+mn-cs"/>
            </a:endParaRPr>
          </a:p>
          <a:p>
            <a:pPr marL="0" lvl="0" indent="0"/>
            <a:endParaRPr lang="en-US" altLang="ja-JP" sz="1800" b="1" dirty="0">
              <a:solidFill>
                <a:prstClr val="black"/>
              </a:solidFill>
              <a:cs typeface="+mn-cs"/>
            </a:endParaRPr>
          </a:p>
          <a:p>
            <a:pPr marL="0" lvl="0" indent="0"/>
            <a:r>
              <a:rPr lang="ja-JP" altLang="en-US" sz="1800" b="1" dirty="0" smtClean="0">
                <a:solidFill>
                  <a:srgbClr val="7030A0"/>
                </a:solidFill>
                <a:cs typeface="+mn-cs"/>
              </a:rPr>
              <a:t>●</a:t>
            </a:r>
            <a:r>
              <a:rPr lang="ja-JP" altLang="en-US" sz="1800" b="1" dirty="0">
                <a:solidFill>
                  <a:srgbClr val="7030A0"/>
                </a:solidFill>
                <a:cs typeface="+mn-cs"/>
              </a:rPr>
              <a:t>情報</a:t>
            </a:r>
            <a:r>
              <a:rPr lang="ja-JP" altLang="en-US" sz="1800" b="1" dirty="0" smtClean="0">
                <a:solidFill>
                  <a:srgbClr val="7030A0"/>
                </a:solidFill>
                <a:cs typeface="+mn-cs"/>
              </a:rPr>
              <a:t>を取り扱う際の本人の状況</a:t>
            </a:r>
            <a:endParaRPr lang="ja-JP" altLang="en-US" sz="1800" b="1" dirty="0">
              <a:solidFill>
                <a:srgbClr val="7030A0"/>
              </a:solidFill>
              <a:cs typeface="+mn-cs"/>
            </a:endParaRPr>
          </a:p>
          <a:p>
            <a:pPr marL="0" lvl="0" indent="0"/>
            <a:r>
              <a:rPr lang="ja-JP" altLang="en-US" sz="2400" dirty="0">
                <a:solidFill>
                  <a:prstClr val="black"/>
                </a:solidFill>
                <a:cs typeface="+mn-cs"/>
              </a:rPr>
              <a:t>　</a:t>
            </a:r>
            <a:r>
              <a:rPr lang="ja-JP" altLang="en-US" sz="1600" dirty="0">
                <a:solidFill>
                  <a:prstClr val="black"/>
                </a:solidFill>
                <a:cs typeface="+mn-cs"/>
              </a:rPr>
              <a:t>体調不良や多忙等</a:t>
            </a:r>
            <a:r>
              <a:rPr lang="ja-JP" altLang="en-US" sz="1600" dirty="0" smtClean="0">
                <a:solidFill>
                  <a:prstClr val="black"/>
                </a:solidFill>
                <a:cs typeface="+mn-cs"/>
              </a:rPr>
              <a:t>、情報を取り扱う職員が置かれた状況から注意力散漫になり、メールの誤</a:t>
            </a:r>
            <a:r>
              <a:rPr lang="ja-JP" altLang="en-US" sz="1600" dirty="0">
                <a:solidFill>
                  <a:prstClr val="black"/>
                </a:solidFill>
                <a:cs typeface="+mn-cs"/>
              </a:rPr>
              <a:t>送信等の情報漏えい事故を起こして</a:t>
            </a:r>
            <a:r>
              <a:rPr lang="ja-JP" altLang="en-US" sz="1600" dirty="0" smtClean="0">
                <a:solidFill>
                  <a:prstClr val="black"/>
                </a:solidFill>
                <a:cs typeface="+mn-cs"/>
              </a:rPr>
              <a:t>しまう。</a:t>
            </a:r>
            <a:endParaRPr lang="en-US" altLang="ja-JP" sz="1600" dirty="0" smtClean="0">
              <a:solidFill>
                <a:prstClr val="black"/>
              </a:solidFill>
              <a:cs typeface="+mn-cs"/>
            </a:endParaRPr>
          </a:p>
          <a:p>
            <a:pPr marL="0" lvl="0" indent="0"/>
            <a:endParaRPr lang="en-US" altLang="ja-JP" sz="1800" dirty="0">
              <a:solidFill>
                <a:prstClr val="black"/>
              </a:solidFill>
              <a:cs typeface="+mn-cs"/>
            </a:endParaRPr>
          </a:p>
          <a:p>
            <a:pPr marL="0" lvl="0" indent="0"/>
            <a:r>
              <a:rPr lang="ja-JP" altLang="en-US" sz="1800" b="1" dirty="0" smtClean="0">
                <a:solidFill>
                  <a:srgbClr val="7030A0"/>
                </a:solidFill>
                <a:cs typeface="+mn-cs"/>
              </a:rPr>
              <a:t>●</a:t>
            </a:r>
            <a:r>
              <a:rPr lang="ja-JP" altLang="en-US" sz="1800" b="1" dirty="0">
                <a:solidFill>
                  <a:srgbClr val="7030A0"/>
                </a:solidFill>
                <a:cs typeface="+mn-cs"/>
              </a:rPr>
              <a:t>組織規程および確認プロセスの不備</a:t>
            </a:r>
          </a:p>
          <a:p>
            <a:pPr marL="0" lvl="0" indent="0"/>
            <a:r>
              <a:rPr lang="ja-JP" altLang="en-US" sz="2000" dirty="0">
                <a:solidFill>
                  <a:prstClr val="black"/>
                </a:solidFill>
                <a:cs typeface="+mn-cs"/>
              </a:rPr>
              <a:t>　</a:t>
            </a:r>
            <a:r>
              <a:rPr lang="ja-JP" altLang="en-US" sz="1600" dirty="0" smtClean="0">
                <a:solidFill>
                  <a:prstClr val="black"/>
                </a:solidFill>
                <a:cs typeface="+mn-cs"/>
              </a:rPr>
              <a:t>組織内</a:t>
            </a:r>
            <a:r>
              <a:rPr lang="ja-JP" altLang="en-US" sz="1600" dirty="0">
                <a:solidFill>
                  <a:prstClr val="black"/>
                </a:solidFill>
                <a:cs typeface="+mn-cs"/>
              </a:rPr>
              <a:t>の重要情報の</a:t>
            </a:r>
            <a:r>
              <a:rPr lang="ja-JP" altLang="en-US" sz="1600" dirty="0" smtClean="0">
                <a:solidFill>
                  <a:prstClr val="black"/>
                </a:solidFill>
                <a:cs typeface="+mn-cs"/>
              </a:rPr>
              <a:t>定義・取扱規程・持出し</a:t>
            </a:r>
            <a:r>
              <a:rPr lang="ja-JP" altLang="en-US" sz="1600" dirty="0">
                <a:solidFill>
                  <a:prstClr val="black"/>
                </a:solidFill>
                <a:cs typeface="+mn-cs"/>
              </a:rPr>
              <a:t>許可手順</a:t>
            </a:r>
            <a:r>
              <a:rPr lang="ja-JP" altLang="en-US" sz="1600" dirty="0" smtClean="0">
                <a:solidFill>
                  <a:prstClr val="black"/>
                </a:solidFill>
                <a:cs typeface="+mn-cs"/>
              </a:rPr>
              <a:t>や、作業</a:t>
            </a:r>
            <a:r>
              <a:rPr lang="ja-JP" altLang="en-US" sz="1600" dirty="0">
                <a:solidFill>
                  <a:prstClr val="black"/>
                </a:solidFill>
                <a:cs typeface="+mn-cs"/>
              </a:rPr>
              <a:t>時</a:t>
            </a:r>
            <a:r>
              <a:rPr lang="ja-JP" altLang="en-US" sz="1600" dirty="0" smtClean="0">
                <a:solidFill>
                  <a:prstClr val="black"/>
                </a:solidFill>
                <a:cs typeface="+mn-cs"/>
              </a:rPr>
              <a:t>の確認</a:t>
            </a:r>
            <a:r>
              <a:rPr lang="ja-JP" altLang="en-US" sz="1600" dirty="0">
                <a:solidFill>
                  <a:prstClr val="black"/>
                </a:solidFill>
                <a:cs typeface="+mn-cs"/>
              </a:rPr>
              <a:t>プロセスに不備がある場合、情報漏えいが</a:t>
            </a:r>
            <a:r>
              <a:rPr lang="ja-JP" altLang="en-US" sz="1600" dirty="0" smtClean="0">
                <a:solidFill>
                  <a:prstClr val="black"/>
                </a:solidFill>
                <a:cs typeface="+mn-cs"/>
              </a:rPr>
              <a:t>起こりやすい。</a:t>
            </a:r>
            <a:endParaRPr lang="en-US" altLang="ja-JP" sz="1600" dirty="0">
              <a:solidFill>
                <a:prstClr val="black"/>
              </a:solidFill>
              <a:cs typeface="+mn-cs"/>
            </a:endParaRPr>
          </a:p>
          <a:p>
            <a:pPr marL="0" lvl="0" indent="0"/>
            <a:endParaRPr lang="en-US" altLang="ja-JP" sz="2000" dirty="0">
              <a:solidFill>
                <a:prstClr val="black"/>
              </a:solidFill>
              <a:cs typeface="+mn-cs"/>
            </a:endParaRPr>
          </a:p>
        </p:txBody>
      </p:sp>
      <p:pic>
        <p:nvPicPr>
          <p:cNvPr id="3" name="図 2"/>
          <p:cNvPicPr>
            <a:picLocks noChangeAspect="1"/>
          </p:cNvPicPr>
          <p:nvPr/>
        </p:nvPicPr>
        <p:blipFill rotWithShape="1">
          <a:blip r:embed="rId3"/>
          <a:srcRect t="11550" b="6470"/>
          <a:stretch/>
        </p:blipFill>
        <p:spPr>
          <a:xfrm>
            <a:off x="7950843" y="4978400"/>
            <a:ext cx="1403017" cy="1393826"/>
          </a:xfrm>
          <a:prstGeom prst="rect">
            <a:avLst/>
          </a:prstGeom>
        </p:spPr>
      </p:pic>
      <p:sp>
        <p:nvSpPr>
          <p:cNvPr id="4" name="角丸四角形 3"/>
          <p:cNvSpPr/>
          <p:nvPr/>
        </p:nvSpPr>
        <p:spPr>
          <a:xfrm>
            <a:off x="258859" y="282541"/>
            <a:ext cx="3528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a:t>
            </a:r>
            <a:r>
              <a:rPr kumimoji="1" lang="ja-JP" altLang="en-US" b="1" dirty="0" smtClean="0">
                <a:solidFill>
                  <a:prstClr val="black"/>
                </a:solidFill>
                <a:latin typeface="ＭＳ ゴシック" panose="020B0609070205080204" pitchFamily="49" charset="-128"/>
                <a:ea typeface="ＭＳ ゴシック" panose="020B0609070205080204" pitchFamily="49" charset="-128"/>
              </a:rPr>
              <a:t>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80</a:t>
            </a:r>
          </a:p>
        </p:txBody>
      </p:sp>
      <p:sp>
        <p:nvSpPr>
          <p:cNvPr id="8" name="タイトル 1"/>
          <p:cNvSpPr txBox="1">
            <a:spLocks/>
          </p:cNvSpPr>
          <p:nvPr/>
        </p:nvSpPr>
        <p:spPr>
          <a:xfrm>
            <a:off x="254771" y="6404128"/>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smtClean="0"/>
              <a:t>※</a:t>
            </a:r>
            <a:r>
              <a:rPr lang="ja-JP" altLang="en-US" sz="1100" dirty="0" smtClean="0"/>
              <a:t>独立行政法人情報処理推進機構　 「情報セキュリティ</a:t>
            </a:r>
            <a:r>
              <a:rPr lang="en-US" altLang="ja-JP" sz="1100" dirty="0" smtClean="0"/>
              <a:t>10</a:t>
            </a:r>
            <a:r>
              <a:rPr lang="ja-JP" altLang="en-US" sz="1100" dirty="0" smtClean="0"/>
              <a:t>大脅威</a:t>
            </a:r>
            <a:r>
              <a:rPr lang="en-US" altLang="ja-JP" sz="1100" dirty="0" smtClean="0"/>
              <a:t>2021 </a:t>
            </a:r>
            <a:r>
              <a:rPr lang="ja-JP" altLang="en-US" sz="1100" dirty="0" smtClean="0"/>
              <a:t>解説書」を基に作成</a:t>
            </a:r>
            <a:r>
              <a:rPr lang="ja-JP" altLang="en-US" sz="1100" dirty="0"/>
              <a:t>（</a:t>
            </a:r>
            <a:r>
              <a:rPr lang="en-US" altLang="ja-JP" sz="1100" dirty="0" smtClean="0">
                <a:hlinkClick r:id="rId4"/>
              </a:rPr>
              <a:t>https</a:t>
            </a:r>
            <a:r>
              <a:rPr lang="en-US" altLang="ja-JP" sz="1100" dirty="0">
                <a:hlinkClick r:id="rId4"/>
              </a:rPr>
              <a:t>://</a:t>
            </a:r>
            <a:r>
              <a:rPr lang="en-US" altLang="ja-JP" sz="1100" dirty="0" smtClean="0">
                <a:hlinkClick r:id="rId4"/>
              </a:rPr>
              <a:t>www.ipa.go.jp/security/vuln/10threats2021.html</a:t>
            </a:r>
            <a:r>
              <a:rPr lang="ja-JP" altLang="en-US" sz="1100" dirty="0" smtClean="0"/>
              <a:t>）</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04372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870"/>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258858" y="1575699"/>
            <a:ext cx="9480568" cy="247554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2000" dirty="0" smtClean="0"/>
              <a:t>　</a:t>
            </a:r>
            <a:endParaRPr lang="en-US" altLang="ja-JP" sz="2000" dirty="0" smtClean="0"/>
          </a:p>
          <a:p>
            <a:pPr lvl="0" algn="l" defTabSz="457200">
              <a:spcBef>
                <a:spcPts val="0"/>
              </a:spcBef>
            </a:pPr>
            <a:r>
              <a:rPr kumimoji="0" lang="en-US" altLang="ja-JP" sz="20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第２節では</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a:t>
            </a:r>
            <a:r>
              <a:rPr kumimoji="0" lang="ja-JP" altLang="en-US" sz="1800" b="1" u="sng" dirty="0">
                <a:solidFill>
                  <a:srgbClr val="FF0000"/>
                </a:solidFill>
                <a:latin typeface="ＭＳ ゴシック" panose="020B0609070205080204" pitchFamily="49" charset="-128"/>
                <a:ea typeface="ＭＳ ゴシック" panose="020B0609070205080204" pitchFamily="49" charset="-128"/>
                <a:cs typeface="+mn-cs"/>
              </a:rPr>
              <a:t>主な</a:t>
            </a:r>
            <a:r>
              <a:rPr kumimoji="0" lang="ja-JP" altLang="en-US" sz="1800" b="1" u="sng" dirty="0" smtClean="0">
                <a:solidFill>
                  <a:srgbClr val="FF0000"/>
                </a:solidFill>
                <a:latin typeface="ＭＳ ゴシック" panose="020B0609070205080204" pitchFamily="49" charset="-128"/>
                <a:ea typeface="ＭＳ ゴシック" panose="020B0609070205080204" pitchFamily="49" charset="-128"/>
                <a:cs typeface="+mn-cs"/>
              </a:rPr>
              <a:t>脅威とその攻撃手口</a:t>
            </a:r>
            <a:r>
              <a:rPr kumimoji="0" lang="ja-JP" altLang="en-US" sz="1800" b="1" u="sng" dirty="0">
                <a:solidFill>
                  <a:srgbClr val="FF0000"/>
                </a:solidFill>
                <a:latin typeface="ＭＳ ゴシック" panose="020B0609070205080204" pitchFamily="49" charset="-128"/>
                <a:ea typeface="ＭＳ ゴシック" panose="020B0609070205080204" pitchFamily="49" charset="-128"/>
                <a:cs typeface="+mn-cs"/>
              </a:rPr>
              <a:t>や要因</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について学びました</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a:t>
            </a:r>
            <a:endParaRPr kumimoji="0" lang="en-US" altLang="ja-JP" sz="1800"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 第３節では、脅威に対してどのような対策を実施する必要があるのかを学びます。</a:t>
            </a:r>
            <a:endParaRPr kumimoji="0" lang="en-US" altLang="ja-JP" sz="1800" dirty="0" smtClean="0">
              <a:solidFill>
                <a:prstClr val="black"/>
              </a:solidFill>
              <a:latin typeface="ＭＳ ゴシック" panose="020B0609070205080204" pitchFamily="49" charset="-128"/>
              <a:ea typeface="ＭＳ ゴシック" panose="020B0609070205080204" pitchFamily="49" charset="-128"/>
            </a:endParaRPr>
          </a:p>
          <a:p>
            <a:pPr algn="l" defTabSz="457200">
              <a:spcBef>
                <a:spcPts val="0"/>
              </a:spcBef>
            </a:pPr>
            <a:endParaRPr kumimoji="0" lang="en-US" altLang="ja-JP" sz="1800" dirty="0" smtClean="0">
              <a:solidFill>
                <a:prstClr val="black"/>
              </a:solidFill>
              <a:latin typeface="ＭＳ ゴシック" panose="020B0609070205080204" pitchFamily="49" charset="-128"/>
              <a:ea typeface="ＭＳ ゴシック" panose="020B0609070205080204" pitchFamily="49" charset="-128"/>
            </a:endParaRPr>
          </a:p>
          <a:p>
            <a:pPr algn="l" defTabSz="457200">
              <a:spcBef>
                <a:spcPts val="0"/>
              </a:spcBef>
            </a:pPr>
            <a:endParaRPr kumimoji="0" lang="en-US" altLang="ja-JP" sz="1800" dirty="0">
              <a:solidFill>
                <a:prstClr val="black"/>
              </a:solidFill>
              <a:latin typeface="ＭＳ ゴシック" panose="020B0609070205080204" pitchFamily="49" charset="-128"/>
              <a:ea typeface="ＭＳ ゴシック" panose="020B0609070205080204" pitchFamily="49" charset="-128"/>
            </a:endParaRPr>
          </a:p>
          <a:p>
            <a:pPr lvl="0" algn="l" defTabSz="457200">
              <a:spcBef>
                <a:spcPts val="0"/>
              </a:spcBef>
            </a:pP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 サイバーセキュリティ</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対策の分類として</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a:t>
            </a:r>
            <a:endParaRPr kumimoji="0" lang="en-US" altLang="ja-JP" sz="2000"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endParaRPr kumimoji="0" lang="en-US" altLang="ja-JP" sz="2200"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endParaRPr kumimoji="0" lang="en-US" altLang="ja-JP" sz="2200"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lnSpc>
                <a:spcPts val="5000"/>
              </a:lnSpc>
              <a:spcBef>
                <a:spcPts val="0"/>
              </a:spcBef>
            </a:pPr>
            <a:r>
              <a:rPr kumimoji="0" lang="ja-JP" altLang="en-US" sz="22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2200"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3200" b="1"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3200" b="1" dirty="0" smtClean="0">
                <a:solidFill>
                  <a:prstClr val="black"/>
                </a:solidFill>
                <a:latin typeface="ＭＳ ゴシック" panose="020B0609070205080204" pitchFamily="49" charset="-128"/>
                <a:ea typeface="ＭＳ ゴシック" panose="020B0609070205080204" pitchFamily="49" charset="-128"/>
                <a:cs typeface="+mn-cs"/>
              </a:rPr>
              <a:t>人的</a:t>
            </a:r>
            <a:r>
              <a:rPr kumimoji="0" lang="ja-JP" altLang="en-US" sz="3200" b="1" dirty="0">
                <a:solidFill>
                  <a:prstClr val="black"/>
                </a:solidFill>
                <a:latin typeface="ＭＳ ゴシック" panose="020B0609070205080204" pitchFamily="49" charset="-128"/>
                <a:ea typeface="ＭＳ ゴシック" panose="020B0609070205080204" pitchFamily="49" charset="-128"/>
                <a:cs typeface="+mn-cs"/>
              </a:rPr>
              <a:t>・</a:t>
            </a:r>
            <a:r>
              <a:rPr kumimoji="0" lang="ja-JP" altLang="en-US" sz="3200" b="1" dirty="0" smtClean="0">
                <a:solidFill>
                  <a:prstClr val="black"/>
                </a:solidFill>
                <a:latin typeface="ＭＳ ゴシック" panose="020B0609070205080204" pitchFamily="49" charset="-128"/>
                <a:ea typeface="ＭＳ ゴシック" panose="020B0609070205080204" pitchFamily="49" charset="-128"/>
                <a:cs typeface="+mn-cs"/>
              </a:rPr>
              <a:t>技術的・物理的</a:t>
            </a:r>
            <a:endParaRPr kumimoji="0" lang="en-US" altLang="ja-JP" sz="3200" b="1"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endParaRPr kumimoji="0" lang="en-US" altLang="ja-JP" sz="3600"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r>
              <a:rPr kumimoji="0" lang="ja-JP" altLang="en-US" sz="2200"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という３つ観点からの</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対策</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があります</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ので</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、順番に見ていきたい</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と思います。</a:t>
            </a:r>
          </a:p>
        </p:txBody>
      </p:sp>
      <p:pic>
        <p:nvPicPr>
          <p:cNvPr id="3" name="図 2"/>
          <p:cNvPicPr>
            <a:picLocks noChangeAspect="1"/>
          </p:cNvPicPr>
          <p:nvPr/>
        </p:nvPicPr>
        <p:blipFill>
          <a:blip r:embed="rId3"/>
          <a:stretch>
            <a:fillRect/>
          </a:stretch>
        </p:blipFill>
        <p:spPr>
          <a:xfrm>
            <a:off x="435688" y="4930800"/>
            <a:ext cx="1085182" cy="1524132"/>
          </a:xfrm>
          <a:prstGeom prst="rect">
            <a:avLst/>
          </a:prstGeom>
        </p:spPr>
      </p:pic>
      <p:sp>
        <p:nvSpPr>
          <p:cNvPr id="4" name="楕円 3"/>
          <p:cNvSpPr/>
          <p:nvPr/>
        </p:nvSpPr>
        <p:spPr>
          <a:xfrm>
            <a:off x="2158201" y="2797059"/>
            <a:ext cx="5133854" cy="154489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81</a:t>
            </a:r>
          </a:p>
        </p:txBody>
      </p:sp>
    </p:spTree>
    <p:extLst>
      <p:ext uri="{BB962C8B-B14F-4D97-AF65-F5344CB8AC3E}">
        <p14:creationId xmlns:p14="http://schemas.microsoft.com/office/powerpoint/2010/main" val="31962056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741680"/>
            <a:ext cx="9352502" cy="47574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a:solidFill>
                  <a:prstClr val="black"/>
                </a:solidFill>
                <a:cs typeface="+mn-cs"/>
              </a:rPr>
              <a:t>　</a:t>
            </a:r>
            <a:endParaRPr lang="en-US" altLang="ja-JP" sz="2800" dirty="0" smtClean="0">
              <a:solidFill>
                <a:prstClr val="black"/>
              </a:solidFill>
              <a:cs typeface="+mn-cs"/>
            </a:endParaRPr>
          </a:p>
          <a:p>
            <a:pPr marL="0" lvl="0" indent="0"/>
            <a:r>
              <a:rPr lang="ja-JP" altLang="en-US" sz="2800" dirty="0" smtClean="0">
                <a:solidFill>
                  <a:prstClr val="black"/>
                </a:solidFill>
                <a:cs typeface="+mn-cs"/>
              </a:rPr>
              <a:t>　</a:t>
            </a:r>
            <a:endParaRPr lang="en-US" altLang="ja-JP" sz="2800" dirty="0" smtClean="0">
              <a:solidFill>
                <a:prstClr val="black"/>
              </a:solidFill>
              <a:cs typeface="+mn-cs"/>
            </a:endParaRPr>
          </a:p>
          <a:p>
            <a:pPr marL="0" lvl="0" indent="0"/>
            <a:r>
              <a:rPr lang="ja-JP" altLang="en-US" sz="2800" dirty="0">
                <a:solidFill>
                  <a:prstClr val="black"/>
                </a:solidFill>
                <a:cs typeface="+mn-cs"/>
              </a:rPr>
              <a:t>　</a:t>
            </a:r>
            <a:endParaRPr lang="en-US" altLang="ja-JP" sz="2000" dirty="0" smtClean="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smtClean="0">
              <a:solidFill>
                <a:prstClr val="black"/>
              </a:solidFill>
            </a:endParaRPr>
          </a:p>
          <a:p>
            <a:pPr marL="0" lvl="0" indent="0"/>
            <a:r>
              <a:rPr lang="ja-JP" altLang="en-US" sz="1800" b="1" dirty="0" smtClean="0">
                <a:solidFill>
                  <a:prstClr val="black"/>
                </a:solidFill>
              </a:rPr>
              <a:t>●</a:t>
            </a:r>
            <a:r>
              <a:rPr lang="ja-JP" altLang="en-US" sz="1800" b="1" dirty="0">
                <a:solidFill>
                  <a:prstClr val="black"/>
                </a:solidFill>
              </a:rPr>
              <a:t>情報セキュリティ教育</a:t>
            </a:r>
            <a:endParaRPr lang="en-US" altLang="ja-JP" sz="1800" b="1" dirty="0">
              <a:solidFill>
                <a:prstClr val="black"/>
              </a:solidFill>
            </a:endParaRPr>
          </a:p>
          <a:p>
            <a:pPr marL="0" lvl="0" indent="0"/>
            <a:r>
              <a:rPr lang="ja-JP" altLang="en-US" sz="2000" dirty="0">
                <a:solidFill>
                  <a:prstClr val="black"/>
                </a:solidFill>
              </a:rPr>
              <a:t>　</a:t>
            </a:r>
            <a:r>
              <a:rPr lang="ja-JP" altLang="en-US" sz="1600" dirty="0">
                <a:solidFill>
                  <a:prstClr val="black"/>
                </a:solidFill>
              </a:rPr>
              <a:t>どのようなインシデントにおいても、背景には人が関わっています</a:t>
            </a:r>
            <a:r>
              <a:rPr lang="ja-JP" altLang="en-US" sz="1600" dirty="0" smtClean="0">
                <a:solidFill>
                  <a:prstClr val="black"/>
                </a:solidFill>
              </a:rPr>
              <a:t>。職員の作業ミス</a:t>
            </a:r>
            <a:r>
              <a:rPr lang="ja-JP" altLang="en-US" sz="1600" dirty="0">
                <a:solidFill>
                  <a:prstClr val="black"/>
                </a:solidFill>
              </a:rPr>
              <a:t>を</a:t>
            </a:r>
            <a:r>
              <a:rPr lang="ja-JP" altLang="en-US" sz="1600" dirty="0" smtClean="0">
                <a:solidFill>
                  <a:prstClr val="black"/>
                </a:solidFill>
              </a:rPr>
              <a:t>防いだり、不正に情報を持ち出</a:t>
            </a:r>
            <a:r>
              <a:rPr lang="ja-JP" altLang="en-US" sz="1600" dirty="0">
                <a:solidFill>
                  <a:prstClr val="black"/>
                </a:solidFill>
              </a:rPr>
              <a:t>す</a:t>
            </a:r>
            <a:r>
              <a:rPr lang="ja-JP" altLang="en-US" sz="1600" dirty="0" smtClean="0">
                <a:solidFill>
                  <a:prstClr val="black"/>
                </a:solidFill>
              </a:rPr>
              <a:t>ようなモラル低下によるインシデントを引き起こさない</a:t>
            </a:r>
            <a:r>
              <a:rPr lang="ja-JP" altLang="en-US" sz="1600" dirty="0">
                <a:solidFill>
                  <a:prstClr val="black"/>
                </a:solidFill>
              </a:rPr>
              <a:t>ためにも、</a:t>
            </a:r>
            <a:r>
              <a:rPr lang="ja-JP" altLang="en-US" sz="1600" dirty="0" smtClean="0">
                <a:solidFill>
                  <a:prstClr val="black"/>
                </a:solidFill>
              </a:rPr>
              <a:t>職員の</a:t>
            </a:r>
            <a:r>
              <a:rPr lang="ja-JP" altLang="en-US" sz="1600" dirty="0">
                <a:solidFill>
                  <a:prstClr val="black"/>
                </a:solidFill>
              </a:rPr>
              <a:t>情報リテラシーや情報モラルの向上に</a:t>
            </a:r>
            <a:r>
              <a:rPr lang="ja-JP" altLang="en-US" sz="1600" dirty="0" smtClean="0">
                <a:solidFill>
                  <a:prstClr val="black"/>
                </a:solidFill>
              </a:rPr>
              <a:t>努めることが必要です。</a:t>
            </a:r>
            <a:endParaRPr lang="en-US" altLang="ja-JP" sz="1600" dirty="0">
              <a:solidFill>
                <a:prstClr val="black"/>
              </a:solidFill>
            </a:endParaRPr>
          </a:p>
          <a:p>
            <a:pPr marL="0" lvl="0" indent="0"/>
            <a:endParaRPr lang="en-US" altLang="ja-JP" sz="1800" dirty="0" smtClean="0">
              <a:solidFill>
                <a:prstClr val="black"/>
              </a:solidFill>
              <a:cs typeface="+mn-cs"/>
            </a:endParaRPr>
          </a:p>
          <a:p>
            <a:pPr marL="0" lvl="0" indent="0"/>
            <a:r>
              <a:rPr lang="ja-JP" altLang="en-US" sz="1800" b="1" dirty="0" smtClean="0">
                <a:solidFill>
                  <a:prstClr val="black"/>
                </a:solidFill>
                <a:cs typeface="+mn-cs"/>
              </a:rPr>
              <a:t>●</a:t>
            </a:r>
            <a:r>
              <a:rPr lang="ja-JP" altLang="en-US" sz="1800" b="1" dirty="0">
                <a:solidFill>
                  <a:prstClr val="black"/>
                </a:solidFill>
                <a:cs typeface="+mn-cs"/>
              </a:rPr>
              <a:t>マニュアル・ルールの整備</a:t>
            </a:r>
            <a:endParaRPr lang="en-US" altLang="ja-JP" sz="1800" b="1" dirty="0">
              <a:solidFill>
                <a:prstClr val="black"/>
              </a:solidFill>
              <a:cs typeface="+mn-cs"/>
            </a:endParaRPr>
          </a:p>
          <a:p>
            <a:pPr marL="0" lvl="0" indent="0"/>
            <a:r>
              <a:rPr lang="ja-JP" altLang="en-US" sz="2000" dirty="0">
                <a:solidFill>
                  <a:prstClr val="black"/>
                </a:solidFill>
                <a:cs typeface="+mn-cs"/>
              </a:rPr>
              <a:t>　</a:t>
            </a:r>
            <a:r>
              <a:rPr lang="ja-JP" altLang="en-US" sz="1600" dirty="0">
                <a:solidFill>
                  <a:prstClr val="black"/>
                </a:solidFill>
                <a:cs typeface="+mn-cs"/>
              </a:rPr>
              <a:t>ミスを防ぐには、確立した手順に基づいて作業を行うことが効果的です。</a:t>
            </a:r>
            <a:r>
              <a:rPr lang="ja-JP" altLang="en-US" sz="1600" dirty="0" smtClean="0">
                <a:solidFill>
                  <a:prstClr val="black"/>
                </a:solidFill>
                <a:cs typeface="+mn-cs"/>
              </a:rPr>
              <a:t>作業手順</a:t>
            </a:r>
            <a:r>
              <a:rPr lang="ja-JP" altLang="en-US" sz="1600" dirty="0">
                <a:solidFill>
                  <a:prstClr val="black"/>
                </a:solidFill>
                <a:cs typeface="+mn-cs"/>
              </a:rPr>
              <a:t>のマニュアル化</a:t>
            </a:r>
            <a:r>
              <a:rPr lang="ja-JP" altLang="en-US" sz="1600" dirty="0" smtClean="0">
                <a:solidFill>
                  <a:prstClr val="black"/>
                </a:solidFill>
                <a:cs typeface="+mn-cs"/>
              </a:rPr>
              <a:t>や各種</a:t>
            </a:r>
            <a:r>
              <a:rPr lang="ja-JP" altLang="en-US" sz="1600" dirty="0">
                <a:solidFill>
                  <a:prstClr val="black"/>
                </a:solidFill>
                <a:cs typeface="+mn-cs"/>
              </a:rPr>
              <a:t>ルールの</a:t>
            </a:r>
            <a:r>
              <a:rPr lang="ja-JP" altLang="en-US" sz="1600" dirty="0" smtClean="0">
                <a:solidFill>
                  <a:prstClr val="black"/>
                </a:solidFill>
                <a:cs typeface="+mn-cs"/>
              </a:rPr>
              <a:t>明確化、決められたルール等の周知</a:t>
            </a:r>
            <a:r>
              <a:rPr lang="ja-JP" altLang="en-US" sz="1600" dirty="0">
                <a:solidFill>
                  <a:prstClr val="black"/>
                </a:solidFill>
                <a:cs typeface="+mn-cs"/>
              </a:rPr>
              <a:t>などを行うことが大切です。</a:t>
            </a:r>
          </a:p>
          <a:p>
            <a:pPr marL="0" lvl="0" indent="0"/>
            <a:r>
              <a:rPr lang="ja-JP" altLang="en-US" sz="1600" dirty="0">
                <a:solidFill>
                  <a:prstClr val="black"/>
                </a:solidFill>
                <a:cs typeface="+mn-cs"/>
              </a:rPr>
              <a:t>　また、懲戒処分等について明確化することも、不正を防ぐという面で効果的</a:t>
            </a:r>
            <a:r>
              <a:rPr lang="ja-JP" altLang="en-US" sz="1600" dirty="0" smtClean="0">
                <a:solidFill>
                  <a:prstClr val="black"/>
                </a:solidFill>
                <a:cs typeface="+mn-cs"/>
              </a:rPr>
              <a:t>です。</a:t>
            </a:r>
            <a:endParaRPr lang="en-US" altLang="ja-JP" sz="16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289338" y="1211243"/>
            <a:ext cx="9352502" cy="1164066"/>
          </a:xfrm>
          <a:prstGeom prst="roundRect">
            <a:avLst/>
          </a:prstGeom>
          <a:solidFill>
            <a:schemeClr val="accent6">
              <a:lumMod val="20000"/>
              <a:lumOff val="8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タイトル 1"/>
          <p:cNvSpPr txBox="1">
            <a:spLocks/>
          </p:cNvSpPr>
          <p:nvPr/>
        </p:nvSpPr>
        <p:spPr>
          <a:xfrm>
            <a:off x="254698" y="1222817"/>
            <a:ext cx="9387142" cy="113434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dirty="0" smtClean="0">
                <a:solidFill>
                  <a:prstClr val="black"/>
                </a:solidFill>
                <a:latin typeface="ＭＳ ゴシック" panose="020B0609070205080204" pitchFamily="49" charset="-128"/>
                <a:ea typeface="ＭＳ ゴシック" panose="020B0609070205080204" pitchFamily="49" charset="-128"/>
              </a:rPr>
              <a:t>　職員のミスや不正など、人によるセキュリティリスクに対応するための対策です。</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lvl="0" algn="l"/>
            <a:r>
              <a:rPr lang="ja-JP" altLang="en-US" sz="1600" dirty="0" smtClean="0">
                <a:solidFill>
                  <a:prstClr val="black"/>
                </a:solidFill>
                <a:latin typeface="ＭＳ ゴシック" panose="020B0609070205080204" pitchFamily="49" charset="-128"/>
                <a:ea typeface="ＭＳ ゴシック" panose="020B0609070205080204" pitchFamily="49" charset="-128"/>
              </a:rPr>
              <a:t>　組織</a:t>
            </a:r>
            <a:r>
              <a:rPr lang="ja-JP" altLang="en-US" sz="1600" dirty="0">
                <a:solidFill>
                  <a:prstClr val="black"/>
                </a:solidFill>
                <a:latin typeface="ＭＳ ゴシック" panose="020B0609070205080204" pitchFamily="49" charset="-128"/>
                <a:ea typeface="ＭＳ ゴシック" panose="020B0609070205080204" pitchFamily="49" charset="-128"/>
              </a:rPr>
              <a:t>全体のセキュリティ対策への取り組みの方針や体制等</a:t>
            </a:r>
            <a:r>
              <a:rPr lang="ja-JP" altLang="en-US" sz="1600" dirty="0" smtClean="0">
                <a:solidFill>
                  <a:prstClr val="black"/>
                </a:solidFill>
                <a:latin typeface="ＭＳ ゴシック" panose="020B0609070205080204" pitchFamily="49" charset="-128"/>
                <a:ea typeface="ＭＳ ゴシック" panose="020B0609070205080204" pitchFamily="49" charset="-128"/>
              </a:rPr>
              <a:t>を策定し運用</a:t>
            </a:r>
            <a:r>
              <a:rPr lang="ja-JP" altLang="en-US" sz="1600" dirty="0">
                <a:solidFill>
                  <a:prstClr val="black"/>
                </a:solidFill>
                <a:latin typeface="ＭＳ ゴシック" panose="020B0609070205080204" pitchFamily="49" charset="-128"/>
                <a:ea typeface="ＭＳ ゴシック" panose="020B0609070205080204" pitchFamily="49" charset="-128"/>
              </a:rPr>
              <a:t>します</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endParaRPr kumimoji="0" lang="en-US" altLang="ja-JP" sz="3000" dirty="0" smtClean="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82</a:t>
            </a:r>
          </a:p>
        </p:txBody>
      </p:sp>
      <p:sp>
        <p:nvSpPr>
          <p:cNvPr id="5" name="正方形/長方形 4"/>
          <p:cNvSpPr/>
          <p:nvPr/>
        </p:nvSpPr>
        <p:spPr>
          <a:xfrm>
            <a:off x="254698" y="753255"/>
            <a:ext cx="1723549" cy="400110"/>
          </a:xfrm>
          <a:prstGeom prst="rect">
            <a:avLst/>
          </a:prstGeom>
        </p:spPr>
        <p:txBody>
          <a:bodyPr wrap="none">
            <a:spAutoFit/>
          </a:bodyPr>
          <a:lstStyle/>
          <a:p>
            <a:pPr lvl="0"/>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＜人的対策＞</a:t>
            </a:r>
            <a:endParaRPr lang="en-US" altLang="ja-JP" sz="20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0715672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741680"/>
            <a:ext cx="9352502" cy="3127982"/>
          </a:xfrm>
          <a:prstGeom prst="rect">
            <a:avLst/>
          </a:prstGeom>
          <a:noFill/>
          <a:ln w="12700" cmpd="dbl">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800" dirty="0" smtClean="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r>
              <a:rPr lang="ja-JP" altLang="en-US" sz="2000" dirty="0" smtClean="0">
                <a:solidFill>
                  <a:prstClr val="black"/>
                </a:solidFill>
                <a:latin typeface="Calibri"/>
                <a:ea typeface="ＭＳ Ｐゴシック" panose="020B0600070205080204" pitchFamily="50" charset="-128"/>
                <a:cs typeface="+mn-cs"/>
              </a:rPr>
              <a:t>　</a:t>
            </a:r>
            <a:endParaRPr lang="en-US" altLang="ja-JP" sz="2000" dirty="0" smtClean="0">
              <a:solidFill>
                <a:prstClr val="black"/>
              </a:solidFill>
              <a:latin typeface="Calibri"/>
              <a:ea typeface="ＭＳ Ｐゴシック" panose="020B0600070205080204" pitchFamily="50" charset="-128"/>
              <a:cs typeface="+mn-cs"/>
            </a:endParaRPr>
          </a:p>
          <a:p>
            <a:pPr marL="0" lvl="0" indent="0"/>
            <a:endParaRPr lang="en-US" altLang="ja-JP" sz="2500" dirty="0" smtClean="0">
              <a:solidFill>
                <a:prstClr val="black"/>
              </a:solidFill>
              <a:cs typeface="+mn-cs"/>
            </a:endParaRPr>
          </a:p>
          <a:p>
            <a:pPr marL="0" lvl="0" indent="0"/>
            <a:endParaRPr lang="en-US" altLang="ja-JP" sz="2500" dirty="0" smtClean="0">
              <a:solidFill>
                <a:prstClr val="black"/>
              </a:solidFill>
              <a:cs typeface="+mn-cs"/>
            </a:endParaRPr>
          </a:p>
          <a:p>
            <a:pPr marL="0" lvl="0" indent="0"/>
            <a:endParaRPr lang="en-US" altLang="ja-JP" sz="2000" dirty="0" smtClean="0">
              <a:solidFill>
                <a:prstClr val="black"/>
              </a:solidFill>
              <a:cs typeface="+mn-cs"/>
            </a:endParaRPr>
          </a:p>
          <a:p>
            <a:pPr marL="0" lvl="0" indent="0"/>
            <a:endParaRPr lang="en-US" altLang="ja-JP" sz="2000" dirty="0" smtClean="0">
              <a:solidFill>
                <a:prstClr val="black"/>
              </a:solidFill>
              <a:cs typeface="+mn-cs"/>
            </a:endParaRPr>
          </a:p>
          <a:p>
            <a:pPr marL="0" lvl="0" indent="0"/>
            <a:r>
              <a:rPr lang="ja-JP" altLang="en-US" sz="1800" b="1" dirty="0" smtClean="0">
                <a:solidFill>
                  <a:prstClr val="black"/>
                </a:solidFill>
                <a:cs typeface="+mn-cs"/>
              </a:rPr>
              <a:t>●ツールやシステムの導入・設定</a:t>
            </a:r>
            <a:endParaRPr lang="en-US" altLang="ja-JP" sz="1800" b="1" dirty="0" smtClean="0">
              <a:solidFill>
                <a:prstClr val="black"/>
              </a:solidFill>
              <a:cs typeface="+mn-cs"/>
            </a:endParaRPr>
          </a:p>
          <a:p>
            <a:pPr marL="0" lvl="0" indent="0"/>
            <a:r>
              <a:rPr lang="ja-JP" altLang="en-US" sz="2000" dirty="0" smtClean="0">
                <a:solidFill>
                  <a:prstClr val="black"/>
                </a:solidFill>
                <a:cs typeface="+mn-cs"/>
              </a:rPr>
              <a:t>　</a:t>
            </a:r>
            <a:r>
              <a:rPr lang="ja-JP" altLang="en-US" sz="1600" dirty="0" smtClean="0">
                <a:solidFill>
                  <a:prstClr val="black"/>
                </a:solidFill>
                <a:cs typeface="+mn-cs"/>
              </a:rPr>
              <a:t>セキュリティソフトなどを導入し、守りを固めることが大切です。</a:t>
            </a:r>
            <a:endParaRPr lang="en-US" altLang="ja-JP" sz="1600" dirty="0" smtClean="0">
              <a:solidFill>
                <a:prstClr val="black"/>
              </a:solidFill>
              <a:cs typeface="+mn-cs"/>
            </a:endParaRPr>
          </a:p>
          <a:p>
            <a:pPr marL="0" lvl="0" indent="0"/>
            <a:r>
              <a:rPr lang="en-US" altLang="ja-JP" sz="1600" dirty="0" smtClean="0">
                <a:solidFill>
                  <a:prstClr val="black"/>
                </a:solidFill>
                <a:cs typeface="+mn-cs"/>
              </a:rPr>
              <a:t>  </a:t>
            </a:r>
            <a:r>
              <a:rPr lang="ja-JP" altLang="en-US" sz="1600" dirty="0" smtClean="0">
                <a:solidFill>
                  <a:prstClr val="black"/>
                </a:solidFill>
                <a:cs typeface="+mn-cs"/>
              </a:rPr>
              <a:t>次のような対策が挙げられます。</a:t>
            </a:r>
            <a:endParaRPr lang="en-US" altLang="ja-JP" sz="1600" dirty="0" smtClean="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289338" y="1204278"/>
            <a:ext cx="9352502" cy="1330578"/>
          </a:xfrm>
          <a:prstGeom prst="roundRect">
            <a:avLst/>
          </a:prstGeom>
          <a:solidFill>
            <a:schemeClr val="accent6">
              <a:lumMod val="20000"/>
              <a:lumOff val="8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312487" y="1254791"/>
            <a:ext cx="9352503" cy="117832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600" dirty="0" smtClean="0">
                <a:solidFill>
                  <a:prstClr val="black"/>
                </a:solidFill>
                <a:latin typeface="ＭＳ ゴシック" panose="020B0609070205080204" pitchFamily="49" charset="-128"/>
                <a:ea typeface="ＭＳ ゴシック" panose="020B0609070205080204" pitchFamily="49" charset="-128"/>
              </a:rPr>
              <a:t>システムやデータ、ネットワークなどのセキュリティリスクに対して、ハードウェアやソフトウェアから対応する対策です。</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lvl="0" algn="l" defTabSz="457200">
              <a:spcBef>
                <a:spcPts val="0"/>
              </a:spcBef>
            </a:pPr>
            <a:r>
              <a:rPr kumimoji="0" lang="ja-JP" altLang="en-US" sz="1600" dirty="0" smtClean="0">
                <a:solidFill>
                  <a:prstClr val="black"/>
                </a:solidFill>
                <a:cs typeface="+mn-cs"/>
              </a:rPr>
              <a:t>ウイルス</a:t>
            </a:r>
            <a:r>
              <a:rPr kumimoji="0" lang="ja-JP" altLang="en-US" sz="1600" dirty="0">
                <a:solidFill>
                  <a:prstClr val="black"/>
                </a:solidFill>
                <a:cs typeface="+mn-cs"/>
              </a:rPr>
              <a:t>対策や暗号化のような技術を利用します</a:t>
            </a:r>
            <a:r>
              <a:rPr kumimoji="0" lang="ja-JP" altLang="en-US" sz="1600" dirty="0" smtClean="0">
                <a:solidFill>
                  <a:prstClr val="black"/>
                </a:solidFill>
                <a:cs typeface="+mn-cs"/>
              </a:rPr>
              <a:t>。</a:t>
            </a:r>
            <a:endParaRPr kumimoji="0" lang="en-US" altLang="ja-JP" sz="1600" dirty="0">
              <a:solidFill>
                <a:prstClr val="black"/>
              </a:solidFill>
              <a:cs typeface="+mn-cs"/>
            </a:endParaRPr>
          </a:p>
        </p:txBody>
      </p:sp>
      <p:sp>
        <p:nvSpPr>
          <p:cNvPr id="3" name="角丸四角形 2"/>
          <p:cNvSpPr/>
          <p:nvPr/>
        </p:nvSpPr>
        <p:spPr>
          <a:xfrm>
            <a:off x="289336" y="4052225"/>
            <a:ext cx="9352503" cy="2418023"/>
          </a:xfrm>
          <a:prstGeom prst="roundRect">
            <a:avLst/>
          </a:prstGeom>
          <a:noFill/>
          <a:ln w="19050" cap="rnd" cmpd="dbl">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83</a:t>
            </a:r>
          </a:p>
        </p:txBody>
      </p:sp>
      <p:sp>
        <p:nvSpPr>
          <p:cNvPr id="8" name="コンテンツ プレースホルダー 2"/>
          <p:cNvSpPr txBox="1">
            <a:spLocks/>
          </p:cNvSpPr>
          <p:nvPr/>
        </p:nvSpPr>
        <p:spPr bwMode="auto">
          <a:xfrm>
            <a:off x="474234" y="4123910"/>
            <a:ext cx="8831812" cy="1871776"/>
          </a:xfrm>
          <a:prstGeom prst="rect">
            <a:avLst/>
          </a:prstGeom>
          <a:noFill/>
          <a:ln w="12700" cmpd="dbl">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ウイルス</a:t>
            </a:r>
            <a:r>
              <a:rPr lang="ja-JP" altLang="en-US" sz="1600" dirty="0">
                <a:solidFill>
                  <a:prstClr val="black"/>
                </a:solidFill>
                <a:cs typeface="+mn-cs"/>
              </a:rPr>
              <a:t>対策ソフトの</a:t>
            </a:r>
            <a:r>
              <a:rPr lang="ja-JP" altLang="en-US" sz="1600" dirty="0" smtClean="0">
                <a:solidFill>
                  <a:prstClr val="black"/>
                </a:solidFill>
                <a:cs typeface="+mn-cs"/>
              </a:rPr>
              <a:t>導入・最新バージョンへの更新（ウイルス対策）</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ファイアウォール</a:t>
            </a:r>
            <a:r>
              <a:rPr lang="ja-JP" altLang="en-US" sz="1600" dirty="0">
                <a:solidFill>
                  <a:prstClr val="black"/>
                </a:solidFill>
                <a:cs typeface="+mn-cs"/>
              </a:rPr>
              <a:t>や侵入検知システムなどの設置・構築（不正</a:t>
            </a:r>
            <a:r>
              <a:rPr lang="ja-JP" altLang="en-US" sz="1600" dirty="0" smtClean="0">
                <a:solidFill>
                  <a:prstClr val="black"/>
                </a:solidFill>
                <a:cs typeface="+mn-cs"/>
              </a:rPr>
              <a:t>アクセス</a:t>
            </a:r>
            <a:r>
              <a:rPr lang="ja-JP" altLang="en-US" sz="1600" dirty="0">
                <a:solidFill>
                  <a:prstClr val="black"/>
                </a:solidFill>
                <a:cs typeface="+mn-cs"/>
              </a:rPr>
              <a:t>対策</a:t>
            </a:r>
            <a:r>
              <a:rPr lang="ja-JP" altLang="en-US" sz="1600" dirty="0" smtClean="0">
                <a:solidFill>
                  <a:prstClr val="black"/>
                </a:solidFill>
                <a:cs typeface="+mn-cs"/>
              </a:rPr>
              <a:t>）</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ログ</a:t>
            </a:r>
            <a:r>
              <a:rPr lang="ja-JP" altLang="en-US" sz="1600" dirty="0">
                <a:solidFill>
                  <a:prstClr val="black"/>
                </a:solidFill>
                <a:cs typeface="+mn-cs"/>
              </a:rPr>
              <a:t>監視ツールの導入（不正アクセス等の監視）</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アクセス</a:t>
            </a:r>
            <a:r>
              <a:rPr lang="ja-JP" altLang="en-US" sz="1600" dirty="0">
                <a:solidFill>
                  <a:prstClr val="black"/>
                </a:solidFill>
                <a:cs typeface="+mn-cs"/>
              </a:rPr>
              <a:t>制御（権限の管理）</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暗号化</a:t>
            </a:r>
            <a:r>
              <a:rPr lang="ja-JP" altLang="en-US" sz="1600" dirty="0">
                <a:solidFill>
                  <a:prstClr val="black"/>
                </a:solidFill>
                <a:cs typeface="+mn-cs"/>
              </a:rPr>
              <a:t>機能付</a:t>
            </a:r>
            <a:r>
              <a:rPr lang="ja-JP" altLang="en-US" sz="1600" dirty="0" smtClean="0">
                <a:solidFill>
                  <a:prstClr val="black"/>
                </a:solidFill>
                <a:cs typeface="+mn-cs"/>
              </a:rPr>
              <a:t>ＵＳＢメモリ等</a:t>
            </a:r>
            <a:r>
              <a:rPr lang="ja-JP" altLang="en-US" sz="1600" dirty="0">
                <a:solidFill>
                  <a:prstClr val="black"/>
                </a:solidFill>
                <a:cs typeface="+mn-cs"/>
              </a:rPr>
              <a:t>の利用（情報漏えい防止</a:t>
            </a:r>
            <a:r>
              <a:rPr lang="ja-JP" altLang="en-US" sz="1600" dirty="0" smtClean="0">
                <a:solidFill>
                  <a:prstClr val="black"/>
                </a:solidFill>
                <a:cs typeface="+mn-cs"/>
              </a:rPr>
              <a:t>）</a:t>
            </a:r>
            <a:endParaRPr lang="en-US" altLang="ja-JP" sz="1600" dirty="0" smtClean="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バックアップ</a:t>
            </a:r>
            <a:r>
              <a:rPr lang="ja-JP" altLang="en-US" sz="1600" dirty="0" smtClean="0">
                <a:solidFill>
                  <a:prstClr val="black"/>
                </a:solidFill>
                <a:cs typeface="+mn-cs"/>
              </a:rPr>
              <a:t>を通常利用するネットワークから切り離して管理（バックアップの取得）</a:t>
            </a:r>
            <a:endParaRPr lang="en-US" altLang="ja-JP" sz="1600" dirty="0">
              <a:solidFill>
                <a:prstClr val="black"/>
              </a:solidFill>
              <a:cs typeface="+mn-cs"/>
            </a:endParaRPr>
          </a:p>
        </p:txBody>
      </p:sp>
      <p:sp>
        <p:nvSpPr>
          <p:cNvPr id="2" name="正方形/長方形 1"/>
          <p:cNvSpPr/>
          <p:nvPr/>
        </p:nvSpPr>
        <p:spPr>
          <a:xfrm>
            <a:off x="155976" y="767337"/>
            <a:ext cx="1980029" cy="400110"/>
          </a:xfrm>
          <a:prstGeom prst="rect">
            <a:avLst/>
          </a:prstGeom>
        </p:spPr>
        <p:txBody>
          <a:bodyPr wrap="none">
            <a:spAutoFit/>
          </a:bodyPr>
          <a:lstStyle/>
          <a:p>
            <a:pPr lvl="0"/>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技術的</a:t>
            </a:r>
            <a:r>
              <a:rPr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rPr>
              <a:t>対策</a:t>
            </a: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a:t>
            </a:r>
            <a:endParaRPr lang="en-US" altLang="ja-JP" sz="20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699454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77909" y="890238"/>
            <a:ext cx="9352502" cy="1770428"/>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000" dirty="0">
              <a:solidFill>
                <a:prstClr val="black"/>
              </a:solidFill>
              <a:cs typeface="+mn-cs"/>
            </a:endParaRPr>
          </a:p>
          <a:p>
            <a:pPr marL="0" lvl="0" indent="0"/>
            <a:endParaRPr lang="en-US" altLang="ja-JP" sz="1800" b="1" dirty="0" smtClean="0">
              <a:solidFill>
                <a:prstClr val="black"/>
              </a:solidFill>
              <a:cs typeface="+mn-cs"/>
            </a:endParaRPr>
          </a:p>
          <a:p>
            <a:pPr marL="0" lvl="0" indent="0"/>
            <a:r>
              <a:rPr lang="ja-JP" altLang="en-US" sz="1800" b="1" dirty="0" smtClean="0">
                <a:solidFill>
                  <a:prstClr val="black"/>
                </a:solidFill>
                <a:cs typeface="+mn-cs"/>
              </a:rPr>
              <a:t>●ルール化</a:t>
            </a:r>
            <a:endParaRPr lang="en-US" altLang="ja-JP" sz="1800" b="1" dirty="0" smtClean="0">
              <a:solidFill>
                <a:prstClr val="black"/>
              </a:solidFill>
              <a:cs typeface="+mn-cs"/>
            </a:endParaRPr>
          </a:p>
          <a:p>
            <a:pPr marL="0" indent="0"/>
            <a:r>
              <a:rPr lang="ja-JP" altLang="en-US" sz="2000" dirty="0">
                <a:solidFill>
                  <a:prstClr val="black"/>
                </a:solidFill>
                <a:cs typeface="+mn-cs"/>
              </a:rPr>
              <a:t>　</a:t>
            </a:r>
            <a:r>
              <a:rPr lang="ja-JP" altLang="en-US" sz="1600" dirty="0" smtClean="0">
                <a:solidFill>
                  <a:prstClr val="black"/>
                </a:solidFill>
                <a:cs typeface="+mn-cs"/>
              </a:rPr>
              <a:t>ツールやシステムの導入には、</a:t>
            </a:r>
            <a:r>
              <a:rPr lang="ja-JP" altLang="en-US" sz="1600" dirty="0" smtClean="0">
                <a:solidFill>
                  <a:prstClr val="black"/>
                </a:solidFill>
              </a:rPr>
              <a:t>それなり</a:t>
            </a:r>
            <a:r>
              <a:rPr lang="ja-JP" altLang="en-US" sz="1600" dirty="0">
                <a:solidFill>
                  <a:prstClr val="black"/>
                </a:solidFill>
              </a:rPr>
              <a:t>の</a:t>
            </a:r>
            <a:r>
              <a:rPr lang="ja-JP" altLang="en-US" sz="1600" dirty="0" smtClean="0">
                <a:solidFill>
                  <a:prstClr val="black"/>
                </a:solidFill>
              </a:rPr>
              <a:t>コストがかかったり、現状</a:t>
            </a:r>
            <a:r>
              <a:rPr lang="ja-JP" altLang="en-US" sz="1600" dirty="0">
                <a:solidFill>
                  <a:prstClr val="black"/>
                </a:solidFill>
              </a:rPr>
              <a:t>システムへの影響を与える可能性がありますが、次のような方法も技術的対策です</a:t>
            </a:r>
            <a:r>
              <a:rPr lang="ja-JP" altLang="en-US" sz="1600" dirty="0" smtClean="0">
                <a:solidFill>
                  <a:prstClr val="black"/>
                </a:solidFill>
              </a:rPr>
              <a:t>。</a:t>
            </a:r>
            <a:endParaRPr lang="en-US" altLang="ja-JP" sz="1600" dirty="0" smtClean="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grpSp>
        <p:nvGrpSpPr>
          <p:cNvPr id="7" name="グループ化 6"/>
          <p:cNvGrpSpPr/>
          <p:nvPr/>
        </p:nvGrpSpPr>
        <p:grpSpPr>
          <a:xfrm>
            <a:off x="5189954" y="4689370"/>
            <a:ext cx="3228223" cy="1863881"/>
            <a:chOff x="5189954" y="4758820"/>
            <a:chExt cx="3228223" cy="1863881"/>
          </a:xfrm>
        </p:grpSpPr>
        <p:sp>
          <p:nvSpPr>
            <p:cNvPr id="11" name="楕円 10"/>
            <p:cNvSpPr/>
            <p:nvPr/>
          </p:nvSpPr>
          <p:spPr>
            <a:xfrm>
              <a:off x="5189954" y="5149840"/>
              <a:ext cx="836930" cy="558118"/>
            </a:xfrm>
            <a:prstGeom prst="ellipse">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a:off x="7093862" y="4758820"/>
              <a:ext cx="1324315" cy="1863881"/>
            </a:xfrm>
            <a:prstGeom prst="rect">
              <a:avLst/>
            </a:prstGeom>
          </p:spPr>
        </p:pic>
        <p:pic>
          <p:nvPicPr>
            <p:cNvPr id="5" name="図 4"/>
            <p:cNvPicPr>
              <a:picLocks noChangeAspect="1"/>
            </p:cNvPicPr>
            <p:nvPr/>
          </p:nvPicPr>
          <p:blipFill>
            <a:blip r:embed="rId4"/>
            <a:stretch>
              <a:fillRect/>
            </a:stretch>
          </p:blipFill>
          <p:spPr>
            <a:xfrm>
              <a:off x="5901404" y="5304707"/>
              <a:ext cx="1099471" cy="984656"/>
            </a:xfrm>
            <a:prstGeom prst="rect">
              <a:avLst/>
            </a:prstGeom>
          </p:spPr>
        </p:pic>
        <p:sp>
          <p:nvSpPr>
            <p:cNvPr id="9" name="正方形/長方形 8"/>
            <p:cNvSpPr/>
            <p:nvPr/>
          </p:nvSpPr>
          <p:spPr>
            <a:xfrm>
              <a:off x="5772352" y="4867275"/>
              <a:ext cx="1761642" cy="461665"/>
            </a:xfrm>
            <a:prstGeom prst="rect">
              <a:avLst/>
            </a:prstGeom>
            <a:noFill/>
          </p:spPr>
          <p:txBody>
            <a:bodyPr wrap="square" lIns="91440" tIns="45720" rIns="91440" bIns="45720">
              <a:spAutoFit/>
            </a:bodyPr>
            <a:lstStyle/>
            <a:p>
              <a:pPr algn="ctr"/>
              <a:r>
                <a:rPr lang="en-US" altLang="ja-JP" sz="2400" b="0" cap="none" spc="0" dirty="0" smtClean="0">
                  <a:ln w="0"/>
                  <a:solidFill>
                    <a:schemeClr val="accent1"/>
                  </a:solidFill>
                  <a:effectLst>
                    <a:outerShdw blurRad="38100" dist="25400" dir="5400000" algn="ctr" rotWithShape="0">
                      <a:srgbClr val="6E747A">
                        <a:alpha val="43000"/>
                      </a:srgbClr>
                    </a:outerShdw>
                  </a:effectLst>
                </a:rPr>
                <a:t>UPDATE</a:t>
              </a:r>
              <a:endParaRPr lang="ja-JP" altLang="en-US" sz="2400" b="0" cap="none" spc="0" dirty="0">
                <a:ln w="0"/>
                <a:solidFill>
                  <a:schemeClr val="accent1"/>
                </a:solidFill>
                <a:effectLst>
                  <a:outerShdw blurRad="38100" dist="25400" dir="5400000" algn="ctr" rotWithShape="0">
                    <a:srgbClr val="6E747A">
                      <a:alpha val="43000"/>
                    </a:srgbClr>
                  </a:outerShdw>
                </a:effectLst>
              </a:endParaRPr>
            </a:p>
          </p:txBody>
        </p:sp>
        <p:pic>
          <p:nvPicPr>
            <p:cNvPr id="6" name="図 5"/>
            <p:cNvPicPr>
              <a:picLocks noChangeAspect="1"/>
            </p:cNvPicPr>
            <p:nvPr/>
          </p:nvPicPr>
          <p:blipFill>
            <a:blip r:embed="rId5"/>
            <a:stretch>
              <a:fillRect/>
            </a:stretch>
          </p:blipFill>
          <p:spPr>
            <a:xfrm>
              <a:off x="7202162" y="4982359"/>
              <a:ext cx="269147" cy="250546"/>
            </a:xfrm>
            <a:prstGeom prst="rect">
              <a:avLst/>
            </a:prstGeom>
          </p:spPr>
        </p:pic>
        <p:sp>
          <p:nvSpPr>
            <p:cNvPr id="13" name="タイトル 1"/>
            <p:cNvSpPr txBox="1">
              <a:spLocks/>
            </p:cNvSpPr>
            <p:nvPr/>
          </p:nvSpPr>
          <p:spPr>
            <a:xfrm>
              <a:off x="5368285" y="5224249"/>
              <a:ext cx="686011" cy="389935"/>
            </a:xfrm>
            <a:prstGeom prst="rect">
              <a:avLst/>
            </a:prstGeom>
            <a:noFill/>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kumimoji="0" lang="en-US" altLang="ja-JP" sz="1400" dirty="0" smtClean="0">
                  <a:solidFill>
                    <a:prstClr val="black"/>
                  </a:solidFill>
                  <a:latin typeface="Comic Sans MS" panose="030F0702030302020204" pitchFamily="66" charset="0"/>
                  <a:ea typeface="ＭＳ ゴシック" panose="020B0609070205080204" pitchFamily="49" charset="-128"/>
                  <a:cs typeface="+mn-cs"/>
                </a:rPr>
                <a:t>N</a:t>
              </a:r>
              <a:r>
                <a:rPr kumimoji="0" lang="ja-JP" altLang="en-US" sz="1400" dirty="0" smtClean="0">
                  <a:solidFill>
                    <a:prstClr val="black"/>
                  </a:solidFill>
                  <a:latin typeface="Comic Sans MS" panose="030F0702030302020204" pitchFamily="66" charset="0"/>
                  <a:ea typeface="ＭＳ ゴシック" panose="020B0609070205080204" pitchFamily="49" charset="-128"/>
                  <a:cs typeface="+mn-cs"/>
                </a:rPr>
                <a:t>ｅｗ</a:t>
              </a:r>
              <a:r>
                <a:rPr kumimoji="0" lang="en-US" altLang="ja-JP" sz="1400" dirty="0" smtClean="0">
                  <a:solidFill>
                    <a:prstClr val="black"/>
                  </a:solidFill>
                  <a:latin typeface="Comic Sans MS" panose="030F0702030302020204" pitchFamily="66" charset="0"/>
                  <a:ea typeface="ＭＳ ゴシック" panose="020B0609070205080204" pitchFamily="49" charset="-128"/>
                  <a:cs typeface="+mn-cs"/>
                </a:rPr>
                <a:t>!</a:t>
              </a:r>
            </a:p>
          </p:txBody>
        </p:sp>
      </p:grpSp>
      <p:sp>
        <p:nvSpPr>
          <p:cNvPr id="15" name="タイトル 1"/>
          <p:cNvSpPr txBox="1">
            <a:spLocks/>
          </p:cNvSpPr>
          <p:nvPr/>
        </p:nvSpPr>
        <p:spPr>
          <a:xfrm>
            <a:off x="283045" y="824162"/>
            <a:ext cx="5112340" cy="50586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kumimoji="0"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cs typeface="+mn-cs"/>
              </a:rPr>
              <a:t>＜技術的対策＞ つづき</a:t>
            </a:r>
            <a:endParaRPr kumimoji="0" lang="en-US" altLang="ja-JP" sz="2000" dirty="0">
              <a:solidFill>
                <a:prstClr val="black"/>
              </a:solidFill>
              <a:cs typeface="+mn-cs"/>
            </a:endParaRPr>
          </a:p>
        </p:txBody>
      </p:sp>
      <p:sp>
        <p:nvSpPr>
          <p:cNvPr id="1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84</a:t>
            </a:r>
          </a:p>
        </p:txBody>
      </p:sp>
      <p:sp>
        <p:nvSpPr>
          <p:cNvPr id="2" name="正方形/長方形 1"/>
          <p:cNvSpPr/>
          <p:nvPr/>
        </p:nvSpPr>
        <p:spPr>
          <a:xfrm>
            <a:off x="330716" y="2975845"/>
            <a:ext cx="8657261" cy="1569660"/>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ja-JP" altLang="en-US" sz="1600" dirty="0" smtClean="0">
                <a:solidFill>
                  <a:prstClr val="black"/>
                </a:solidFill>
              </a:rPr>
              <a:t>ＯＳ</a:t>
            </a:r>
            <a:r>
              <a:rPr lang="ja-JP" altLang="en-US" sz="1600" dirty="0">
                <a:solidFill>
                  <a:prstClr val="black"/>
                </a:solidFill>
              </a:rPr>
              <a:t>や</a:t>
            </a:r>
            <a:r>
              <a:rPr lang="ja-JP" altLang="en-US" sz="1600" dirty="0" smtClean="0">
                <a:solidFill>
                  <a:prstClr val="black"/>
                </a:solidFill>
              </a:rPr>
              <a:t>ソフトウェア</a:t>
            </a:r>
            <a:r>
              <a:rPr lang="ja-JP" altLang="en-US" sz="1600" dirty="0">
                <a:solidFill>
                  <a:prstClr val="black"/>
                </a:solidFill>
              </a:rPr>
              <a:t>が</a:t>
            </a:r>
            <a:r>
              <a:rPr lang="ja-JP" altLang="en-US" sz="1600" dirty="0" smtClean="0">
                <a:solidFill>
                  <a:prstClr val="black"/>
                </a:solidFill>
              </a:rPr>
              <a:t>最新の対策にアップデートされた状態で端末を利用</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 </a:t>
            </a:r>
            <a:r>
              <a:rPr lang="ja-JP" altLang="en-US" sz="1600" dirty="0" smtClean="0">
                <a:solidFill>
                  <a:prstClr val="black"/>
                </a:solidFill>
              </a:rPr>
              <a:t>データの取扱いに関する</a:t>
            </a:r>
            <a:r>
              <a:rPr lang="ja-JP" altLang="en-US" sz="1600" dirty="0">
                <a:solidFill>
                  <a:prstClr val="black"/>
                </a:solidFill>
              </a:rPr>
              <a:t>ルールの</a:t>
            </a:r>
            <a:r>
              <a:rPr lang="ja-JP" altLang="en-US" sz="1600" dirty="0" smtClean="0">
                <a:solidFill>
                  <a:prstClr val="black"/>
                </a:solidFill>
              </a:rPr>
              <a:t>明確化 </a:t>
            </a:r>
            <a:r>
              <a:rPr lang="ja-JP" altLang="en-US" sz="1600" dirty="0">
                <a:solidFill>
                  <a:prstClr val="black"/>
                </a:solidFill>
              </a:rPr>
              <a:t>（外部記憶媒体へ</a:t>
            </a:r>
            <a:r>
              <a:rPr lang="ja-JP" altLang="en-US" sz="1600" dirty="0" smtClean="0">
                <a:solidFill>
                  <a:prstClr val="black"/>
                </a:solidFill>
              </a:rPr>
              <a:t>のデータ書き出し不可</a:t>
            </a:r>
            <a:r>
              <a:rPr lang="ja-JP" altLang="en-US" sz="1600" dirty="0">
                <a:solidFill>
                  <a:prstClr val="black"/>
                </a:solidFill>
              </a:rPr>
              <a:t>など）</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 </a:t>
            </a:r>
            <a:r>
              <a:rPr lang="ja-JP" altLang="en-US" sz="1600" dirty="0" smtClean="0">
                <a:solidFill>
                  <a:prstClr val="black"/>
                </a:solidFill>
              </a:rPr>
              <a:t>パスワード</a:t>
            </a:r>
            <a:r>
              <a:rPr lang="ja-JP" altLang="en-US" sz="1600" dirty="0">
                <a:solidFill>
                  <a:prstClr val="black"/>
                </a:solidFill>
              </a:rPr>
              <a:t>を付箋にメモして端末等に貼らない</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 </a:t>
            </a:r>
            <a:r>
              <a:rPr lang="ja-JP" altLang="en-US" sz="1600" dirty="0" smtClean="0">
                <a:solidFill>
                  <a:prstClr val="black"/>
                </a:solidFill>
              </a:rPr>
              <a:t>実行</a:t>
            </a:r>
            <a:r>
              <a:rPr lang="ja-JP" altLang="en-US" sz="1600" dirty="0">
                <a:solidFill>
                  <a:prstClr val="black"/>
                </a:solidFill>
              </a:rPr>
              <a:t>形式ファイル（</a:t>
            </a:r>
            <a:r>
              <a:rPr lang="en-US" altLang="ja-JP" sz="1600" dirty="0">
                <a:solidFill>
                  <a:prstClr val="black"/>
                </a:solidFill>
              </a:rPr>
              <a:t>.exe</a:t>
            </a:r>
            <a:r>
              <a:rPr lang="ja-JP" altLang="en-US" sz="1600" dirty="0">
                <a:solidFill>
                  <a:prstClr val="black"/>
                </a:solidFill>
              </a:rPr>
              <a:t>）が添付されたメールの送受信禁止</a:t>
            </a:r>
          </a:p>
        </p:txBody>
      </p:sp>
      <p:sp>
        <p:nvSpPr>
          <p:cNvPr id="16" name="角丸四角形 15"/>
          <p:cNvSpPr/>
          <p:nvPr/>
        </p:nvSpPr>
        <p:spPr>
          <a:xfrm>
            <a:off x="270286" y="2966376"/>
            <a:ext cx="9352503" cy="1641456"/>
          </a:xfrm>
          <a:prstGeom prst="roundRect">
            <a:avLst/>
          </a:prstGeom>
          <a:noFill/>
          <a:ln w="19050" cap="rnd" cmpd="dbl">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Tree>
    <p:extLst>
      <p:ext uri="{BB962C8B-B14F-4D97-AF65-F5344CB8AC3E}">
        <p14:creationId xmlns:p14="http://schemas.microsoft.com/office/powerpoint/2010/main" val="40507264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65174" y="916046"/>
            <a:ext cx="9352502" cy="2431287"/>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000" dirty="0" smtClean="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smtClean="0">
              <a:solidFill>
                <a:prstClr val="black"/>
              </a:solidFill>
              <a:cs typeface="+mn-cs"/>
            </a:endParaRPr>
          </a:p>
          <a:p>
            <a:pPr marL="0" lvl="0" indent="0"/>
            <a:endParaRPr lang="en-US" altLang="ja-JP" sz="2000" dirty="0" smtClean="0">
              <a:solidFill>
                <a:prstClr val="black"/>
              </a:solidFill>
              <a:cs typeface="+mn-cs"/>
            </a:endParaRPr>
          </a:p>
          <a:p>
            <a:pPr marL="0" lvl="0" indent="0"/>
            <a:endParaRPr lang="en-US" altLang="ja-JP" sz="2000" dirty="0">
              <a:solidFill>
                <a:prstClr val="black"/>
              </a:solidFill>
              <a:cs typeface="+mn-cs"/>
            </a:endParaRPr>
          </a:p>
          <a:p>
            <a:pPr marL="0" lvl="0" indent="0">
              <a:lnSpc>
                <a:spcPct val="150000"/>
              </a:lnSpc>
            </a:pPr>
            <a:r>
              <a:rPr lang="ja-JP" altLang="en-US" sz="1800" b="1" dirty="0" smtClean="0">
                <a:solidFill>
                  <a:prstClr val="black"/>
                </a:solidFill>
                <a:cs typeface="+mn-cs"/>
              </a:rPr>
              <a:t>●</a:t>
            </a:r>
            <a:r>
              <a:rPr lang="ja-JP" altLang="en-US" sz="1800" b="1" dirty="0">
                <a:solidFill>
                  <a:prstClr val="black"/>
                </a:solidFill>
                <a:cs typeface="+mn-cs"/>
              </a:rPr>
              <a:t>事務室のセキュリティ</a:t>
            </a:r>
            <a:r>
              <a:rPr lang="ja-JP" altLang="en-US" sz="1800" b="1" dirty="0" smtClean="0">
                <a:solidFill>
                  <a:prstClr val="black"/>
                </a:solidFill>
                <a:cs typeface="+mn-cs"/>
              </a:rPr>
              <a:t>向上等</a:t>
            </a:r>
            <a:endParaRPr lang="en-US" altLang="ja-JP" sz="1800" b="1" dirty="0" smtClean="0">
              <a:solidFill>
                <a:prstClr val="black"/>
              </a:solidFill>
              <a:cs typeface="+mn-cs"/>
            </a:endParaRPr>
          </a:p>
          <a:p>
            <a:pPr marL="0" lvl="0" indent="0">
              <a:lnSpc>
                <a:spcPts val="2800"/>
              </a:lnSpc>
            </a:pPr>
            <a:r>
              <a:rPr lang="ja-JP" altLang="en-US" sz="2000" dirty="0">
                <a:solidFill>
                  <a:prstClr val="black"/>
                </a:solidFill>
                <a:cs typeface="+mn-cs"/>
              </a:rPr>
              <a:t>　</a:t>
            </a:r>
            <a:r>
              <a:rPr lang="ja-JP" altLang="en-US" sz="1600" dirty="0">
                <a:solidFill>
                  <a:prstClr val="black"/>
                </a:solidFill>
                <a:cs typeface="+mn-cs"/>
              </a:rPr>
              <a:t>代表的な</a:t>
            </a:r>
            <a:r>
              <a:rPr lang="ja-JP" altLang="en-US" sz="1600" dirty="0" smtClean="0">
                <a:solidFill>
                  <a:prstClr val="black"/>
                </a:solidFill>
                <a:cs typeface="+mn-cs"/>
              </a:rPr>
              <a:t>例</a:t>
            </a:r>
            <a:r>
              <a:rPr lang="ja-JP" altLang="en-US" sz="1600" dirty="0">
                <a:solidFill>
                  <a:prstClr val="black"/>
                </a:solidFill>
                <a:cs typeface="+mn-cs"/>
              </a:rPr>
              <a:t>は</a:t>
            </a:r>
            <a:r>
              <a:rPr lang="ja-JP" altLang="en-US" sz="1600" dirty="0" smtClean="0">
                <a:solidFill>
                  <a:prstClr val="black"/>
                </a:solidFill>
                <a:cs typeface="+mn-cs"/>
              </a:rPr>
              <a:t>次</a:t>
            </a:r>
            <a:r>
              <a:rPr lang="ja-JP" altLang="en-US" sz="1600" dirty="0">
                <a:solidFill>
                  <a:prstClr val="black"/>
                </a:solidFill>
                <a:cs typeface="+mn-cs"/>
              </a:rPr>
              <a:t>のとおりです</a:t>
            </a:r>
            <a:r>
              <a:rPr lang="ja-JP" altLang="en-US" sz="1600" dirty="0" smtClean="0">
                <a:solidFill>
                  <a:prstClr val="black"/>
                </a:solidFill>
                <a:cs typeface="+mn-cs"/>
              </a:rPr>
              <a:t>。</a:t>
            </a:r>
            <a:endParaRPr lang="en-US" altLang="ja-JP" sz="1600" dirty="0" smtClean="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76748" y="1223917"/>
            <a:ext cx="9352501" cy="1070403"/>
          </a:xfrm>
          <a:prstGeom prst="roundRect">
            <a:avLst/>
          </a:prstGeom>
          <a:solidFill>
            <a:schemeClr val="accent6">
              <a:lumMod val="20000"/>
              <a:lumOff val="8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9" name="タイトル 1"/>
          <p:cNvSpPr txBox="1">
            <a:spLocks/>
          </p:cNvSpPr>
          <p:nvPr/>
        </p:nvSpPr>
        <p:spPr>
          <a:xfrm>
            <a:off x="334263" y="1207112"/>
            <a:ext cx="9212942" cy="1080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600" dirty="0" smtClean="0">
                <a:solidFill>
                  <a:prstClr val="black"/>
                </a:solidFill>
                <a:latin typeface="ＭＳ ゴシック" panose="020B0609070205080204" pitchFamily="49" charset="-128"/>
                <a:ea typeface="ＭＳ ゴシック" panose="020B0609070205080204" pitchFamily="49" charset="-128"/>
              </a:rPr>
              <a:t>不法侵入や破壊、紛失や災害などの物理的なセキュリティリスクに対応するための対策です。</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lvl="0" algn="l" defTabSz="457200">
              <a:spcBef>
                <a:spcPts val="0"/>
              </a:spcBef>
            </a:pPr>
            <a:r>
              <a:rPr kumimoji="0" lang="ja-JP" altLang="en-US" sz="1600" dirty="0" smtClean="0">
                <a:solidFill>
                  <a:prstClr val="black"/>
                </a:solidFill>
                <a:cs typeface="+mn-cs"/>
              </a:rPr>
              <a:t>監視カメラの設置や警備員の配置のような方法により行います。</a:t>
            </a:r>
            <a:endParaRPr kumimoji="0" lang="en-US" altLang="ja-JP" sz="1600" dirty="0" smtClean="0">
              <a:solidFill>
                <a:prstClr val="black"/>
              </a:solidFill>
              <a:cs typeface="+mn-cs"/>
            </a:endParaRPr>
          </a:p>
        </p:txBody>
      </p:sp>
      <p:pic>
        <p:nvPicPr>
          <p:cNvPr id="3" name="図 2"/>
          <p:cNvPicPr>
            <a:picLocks noChangeAspect="1"/>
          </p:cNvPicPr>
          <p:nvPr/>
        </p:nvPicPr>
        <p:blipFill>
          <a:blip r:embed="rId3"/>
          <a:stretch>
            <a:fillRect/>
          </a:stretch>
        </p:blipFill>
        <p:spPr>
          <a:xfrm>
            <a:off x="276747" y="3427973"/>
            <a:ext cx="6918843" cy="2475116"/>
          </a:xfrm>
          <a:prstGeom prst="rect">
            <a:avLst/>
          </a:prstGeom>
        </p:spPr>
      </p:pic>
      <p:pic>
        <p:nvPicPr>
          <p:cNvPr id="5" name="図 4"/>
          <p:cNvPicPr>
            <a:picLocks noChangeAspect="1"/>
          </p:cNvPicPr>
          <p:nvPr/>
        </p:nvPicPr>
        <p:blipFill>
          <a:blip r:embed="rId4"/>
          <a:stretch>
            <a:fillRect/>
          </a:stretch>
        </p:blipFill>
        <p:spPr>
          <a:xfrm>
            <a:off x="7360580" y="3739431"/>
            <a:ext cx="2115495" cy="1682642"/>
          </a:xfrm>
          <a:prstGeom prst="rect">
            <a:avLst/>
          </a:prstGeom>
        </p:spPr>
      </p:pic>
      <p:sp>
        <p:nvSpPr>
          <p:cNvPr id="1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85</a:t>
            </a:r>
          </a:p>
        </p:txBody>
      </p:sp>
      <p:sp>
        <p:nvSpPr>
          <p:cNvPr id="10" name="コンテンツ プレースホルダー 2"/>
          <p:cNvSpPr txBox="1">
            <a:spLocks/>
          </p:cNvSpPr>
          <p:nvPr/>
        </p:nvSpPr>
        <p:spPr bwMode="auto">
          <a:xfrm>
            <a:off x="393053" y="3521419"/>
            <a:ext cx="6754409" cy="1956957"/>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出入口</a:t>
            </a:r>
            <a:r>
              <a:rPr lang="ja-JP" altLang="en-US" sz="1600" dirty="0">
                <a:solidFill>
                  <a:prstClr val="black"/>
                </a:solidFill>
                <a:cs typeface="+mn-cs"/>
              </a:rPr>
              <a:t>の</a:t>
            </a:r>
            <a:r>
              <a:rPr lang="ja-JP" altLang="en-US" sz="1600" dirty="0" smtClean="0">
                <a:solidFill>
                  <a:prstClr val="black"/>
                </a:solidFill>
                <a:cs typeface="+mn-cs"/>
              </a:rPr>
              <a:t>スマートロック・生体</a:t>
            </a:r>
            <a:r>
              <a:rPr lang="ja-JP" altLang="en-US" sz="1600" dirty="0">
                <a:solidFill>
                  <a:prstClr val="black"/>
                </a:solidFill>
                <a:cs typeface="+mn-cs"/>
              </a:rPr>
              <a:t>認証</a:t>
            </a:r>
            <a:r>
              <a:rPr lang="ja-JP" altLang="en-US" sz="1600" dirty="0" smtClean="0">
                <a:solidFill>
                  <a:prstClr val="black"/>
                </a:solidFill>
                <a:cs typeface="+mn-cs"/>
              </a:rPr>
              <a:t>等</a:t>
            </a:r>
            <a:r>
              <a:rPr lang="ja-JP" altLang="en-US" sz="1600" dirty="0">
                <a:solidFill>
                  <a:prstClr val="black"/>
                </a:solidFill>
                <a:cs typeface="+mn-cs"/>
              </a:rPr>
              <a:t>の</a:t>
            </a:r>
            <a:r>
              <a:rPr lang="ja-JP" altLang="en-US" sz="1600" dirty="0" smtClean="0">
                <a:solidFill>
                  <a:prstClr val="black"/>
                </a:solidFill>
                <a:cs typeface="+mn-cs"/>
              </a:rPr>
              <a:t>導入</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監視カメラの</a:t>
            </a:r>
            <a:r>
              <a:rPr lang="ja-JP" altLang="en-US" sz="1600" dirty="0">
                <a:solidFill>
                  <a:prstClr val="black"/>
                </a:solidFill>
                <a:cs typeface="+mn-cs"/>
              </a:rPr>
              <a:t>設置</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警備員</a:t>
            </a:r>
            <a:r>
              <a:rPr lang="ja-JP" altLang="en-US" sz="1600" dirty="0">
                <a:solidFill>
                  <a:prstClr val="black"/>
                </a:solidFill>
                <a:cs typeface="+mn-cs"/>
              </a:rPr>
              <a:t>の配置や警備システムの導入</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パーテーション</a:t>
            </a:r>
            <a:r>
              <a:rPr lang="ja-JP" altLang="en-US" sz="1600" dirty="0">
                <a:solidFill>
                  <a:prstClr val="black"/>
                </a:solidFill>
                <a:cs typeface="+mn-cs"/>
              </a:rPr>
              <a:t>等を利用し外部から</a:t>
            </a:r>
            <a:r>
              <a:rPr lang="ja-JP" altLang="en-US" sz="1600" dirty="0" smtClean="0">
                <a:solidFill>
                  <a:prstClr val="black"/>
                </a:solidFill>
                <a:cs typeface="+mn-cs"/>
              </a:rPr>
              <a:t>ののぞ</a:t>
            </a:r>
            <a:r>
              <a:rPr lang="ja-JP" altLang="en-US" sz="1600" dirty="0">
                <a:solidFill>
                  <a:prstClr val="black"/>
                </a:solidFill>
                <a:cs typeface="+mn-cs"/>
              </a:rPr>
              <a:t>き</a:t>
            </a:r>
            <a:r>
              <a:rPr lang="ja-JP" altLang="en-US" sz="1600" dirty="0" smtClean="0">
                <a:solidFill>
                  <a:prstClr val="black"/>
                </a:solidFill>
                <a:cs typeface="+mn-cs"/>
              </a:rPr>
              <a:t>見</a:t>
            </a:r>
            <a:r>
              <a:rPr lang="ja-JP" altLang="en-US" sz="1600" dirty="0">
                <a:solidFill>
                  <a:prstClr val="black"/>
                </a:solidFill>
                <a:cs typeface="+mn-cs"/>
              </a:rPr>
              <a:t>防止</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端末の盗難防止対策（セキュリティワイヤによる施錠等）</a:t>
            </a:r>
            <a:endParaRPr lang="en-US" altLang="ja-JP" sz="1600" dirty="0" smtClean="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バックアップの遠隔地保管</a:t>
            </a:r>
            <a:endParaRPr lang="ja-JP" altLang="en-US" sz="1600" dirty="0">
              <a:solidFill>
                <a:prstClr val="black"/>
              </a:solidFill>
              <a:cs typeface="+mn-cs"/>
            </a:endParaRPr>
          </a:p>
        </p:txBody>
      </p:sp>
      <p:sp>
        <p:nvSpPr>
          <p:cNvPr id="2" name="正方形/長方形 1"/>
          <p:cNvSpPr/>
          <p:nvPr/>
        </p:nvSpPr>
        <p:spPr>
          <a:xfrm>
            <a:off x="279404" y="623720"/>
            <a:ext cx="1980029" cy="656590"/>
          </a:xfrm>
          <a:prstGeom prst="rect">
            <a:avLst/>
          </a:prstGeom>
        </p:spPr>
        <p:txBody>
          <a:bodyPr wrap="none">
            <a:spAutoFit/>
          </a:bodyPr>
          <a:lstStyle/>
          <a:p>
            <a:pPr lvl="0">
              <a:lnSpc>
                <a:spcPts val="4400"/>
              </a:lnSpc>
            </a:pP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＜物理的対策＞</a:t>
            </a:r>
            <a:endParaRPr lang="en-US" altLang="ja-JP" sz="20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455858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23038" y="1408806"/>
            <a:ext cx="9352502" cy="1088488"/>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1800" b="1" dirty="0" smtClean="0">
                <a:solidFill>
                  <a:prstClr val="black"/>
                </a:solidFill>
                <a:cs typeface="+mn-cs"/>
              </a:rPr>
              <a:t>●ルール化</a:t>
            </a:r>
            <a:endParaRPr lang="en-US" altLang="ja-JP" sz="1800" b="1" dirty="0">
              <a:solidFill>
                <a:prstClr val="black"/>
              </a:solidFill>
              <a:cs typeface="+mn-cs"/>
            </a:endParaRPr>
          </a:p>
          <a:p>
            <a:pPr marL="0" lvl="0" indent="0"/>
            <a:r>
              <a:rPr lang="ja-JP" altLang="en-US" sz="2000" dirty="0">
                <a:solidFill>
                  <a:prstClr val="black"/>
                </a:solidFill>
                <a:cs typeface="+mn-cs"/>
              </a:rPr>
              <a:t>　</a:t>
            </a:r>
            <a:r>
              <a:rPr lang="ja-JP" altLang="en-US" sz="1600" dirty="0" smtClean="0">
                <a:solidFill>
                  <a:prstClr val="black"/>
                </a:solidFill>
                <a:cs typeface="+mn-cs"/>
              </a:rPr>
              <a:t>何かを設置したりするだけが物理的対策ではありません。</a:t>
            </a:r>
            <a:r>
              <a:rPr lang="ja-JP" altLang="en-US" sz="1600" dirty="0">
                <a:solidFill>
                  <a:prstClr val="black"/>
                </a:solidFill>
              </a:rPr>
              <a:t>次のような仕組みも対策として考えられます</a:t>
            </a:r>
            <a:r>
              <a:rPr lang="ja-JP" altLang="en-US" sz="1600" dirty="0" smtClean="0">
                <a:solidFill>
                  <a:prstClr val="black"/>
                </a:solidFill>
              </a:rPr>
              <a:t>。</a:t>
            </a:r>
            <a:endParaRPr lang="ja-JP" altLang="en-US" sz="20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3"/>
          <a:stretch>
            <a:fillRect/>
          </a:stretch>
        </p:blipFill>
        <p:spPr>
          <a:xfrm>
            <a:off x="339120" y="2461483"/>
            <a:ext cx="6155163" cy="1335492"/>
          </a:xfrm>
          <a:prstGeom prst="rect">
            <a:avLst/>
          </a:prstGeom>
        </p:spPr>
      </p:pic>
      <p:pic>
        <p:nvPicPr>
          <p:cNvPr id="6" name="図 5"/>
          <p:cNvPicPr>
            <a:picLocks noChangeAspect="1"/>
          </p:cNvPicPr>
          <p:nvPr/>
        </p:nvPicPr>
        <p:blipFill>
          <a:blip r:embed="rId4"/>
          <a:stretch>
            <a:fillRect/>
          </a:stretch>
        </p:blipFill>
        <p:spPr>
          <a:xfrm>
            <a:off x="357122" y="4892770"/>
            <a:ext cx="6137161" cy="1266730"/>
          </a:xfrm>
          <a:prstGeom prst="rect">
            <a:avLst/>
          </a:prstGeom>
        </p:spPr>
      </p:pic>
      <p:pic>
        <p:nvPicPr>
          <p:cNvPr id="7" name="図 6"/>
          <p:cNvPicPr>
            <a:picLocks noChangeAspect="1"/>
          </p:cNvPicPr>
          <p:nvPr/>
        </p:nvPicPr>
        <p:blipFill>
          <a:blip r:embed="rId5"/>
          <a:stretch>
            <a:fillRect/>
          </a:stretch>
        </p:blipFill>
        <p:spPr>
          <a:xfrm>
            <a:off x="7466141" y="2626907"/>
            <a:ext cx="1578272" cy="2212951"/>
          </a:xfrm>
          <a:prstGeom prst="rect">
            <a:avLst/>
          </a:prstGeom>
        </p:spPr>
      </p:pic>
      <p:sp>
        <p:nvSpPr>
          <p:cNvPr id="8" name="フローチャート: 磁気ディスク 7"/>
          <p:cNvSpPr/>
          <p:nvPr/>
        </p:nvSpPr>
        <p:spPr>
          <a:xfrm>
            <a:off x="7348131" y="4182037"/>
            <a:ext cx="1811060" cy="772485"/>
          </a:xfrm>
          <a:prstGeom prst="flowChartMagneticDisk">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方体 9"/>
          <p:cNvSpPr/>
          <p:nvPr/>
        </p:nvSpPr>
        <p:spPr>
          <a:xfrm>
            <a:off x="7313467" y="4728116"/>
            <a:ext cx="949629" cy="933618"/>
          </a:xfrm>
          <a:prstGeom prst="cub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p:cNvSpPr/>
          <p:nvPr/>
        </p:nvSpPr>
        <p:spPr>
          <a:xfrm>
            <a:off x="8107251" y="4722979"/>
            <a:ext cx="949629" cy="933618"/>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5647143" y="5577236"/>
            <a:ext cx="2051338" cy="95402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2000" dirty="0" smtClean="0"/>
              <a:t>　</a:t>
            </a:r>
            <a:endParaRPr kumimoji="0" lang="ja-JP" altLang="en-US" sz="3200" dirty="0">
              <a:solidFill>
                <a:prstClr val="black"/>
              </a:solidFill>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7323926" y="4995755"/>
            <a:ext cx="717456" cy="584775"/>
          </a:xfrm>
          <a:prstGeom prst="rect">
            <a:avLst/>
          </a:prstGeom>
          <a:noFill/>
        </p:spPr>
        <p:txBody>
          <a:bodyPr wrap="square" lIns="91440" tIns="45720" rIns="91440" bIns="45720">
            <a:spAutoFit/>
          </a:bodyPr>
          <a:lstStyle/>
          <a:p>
            <a:pPr algn="ctr"/>
            <a:r>
              <a:rPr lang="ja-JP" altLang="en-US" sz="32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rPr>
              <a:t>対</a:t>
            </a:r>
            <a:endParaRPr lang="en-US" altLang="ja-JP" sz="32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endParaRPr>
          </a:p>
        </p:txBody>
      </p:sp>
      <p:sp>
        <p:nvSpPr>
          <p:cNvPr id="21" name="タイトル 1"/>
          <p:cNvSpPr txBox="1">
            <a:spLocks/>
          </p:cNvSpPr>
          <p:nvPr/>
        </p:nvSpPr>
        <p:spPr>
          <a:xfrm>
            <a:off x="260411" y="816185"/>
            <a:ext cx="3339319" cy="46807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kumimoji="0" lang="ja-JP" altLang="en-US" sz="2000" dirty="0" smtClean="0">
                <a:solidFill>
                  <a:prstClr val="black"/>
                </a:solidFill>
                <a:latin typeface="HGP創英角ﾎﾟｯﾌﾟ体" panose="040B0A00000000000000" pitchFamily="50" charset="-128"/>
                <a:ea typeface="HGP創英角ﾎﾟｯﾌﾟ体" panose="040B0A00000000000000" pitchFamily="50" charset="-128"/>
                <a:cs typeface="+mn-cs"/>
              </a:rPr>
              <a:t>＜物理的対策＞ つづき</a:t>
            </a:r>
            <a:endParaRPr kumimoji="0" lang="en-US" altLang="ja-JP" sz="2000" dirty="0">
              <a:solidFill>
                <a:prstClr val="black"/>
              </a:solidFill>
              <a:cs typeface="+mn-cs"/>
            </a:endParaRPr>
          </a:p>
        </p:txBody>
      </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86</a:t>
            </a:r>
          </a:p>
        </p:txBody>
      </p:sp>
      <p:sp>
        <p:nvSpPr>
          <p:cNvPr id="16" name="正方形/長方形 15"/>
          <p:cNvSpPr/>
          <p:nvPr/>
        </p:nvSpPr>
        <p:spPr>
          <a:xfrm>
            <a:off x="8141441" y="4993772"/>
            <a:ext cx="640609" cy="584775"/>
          </a:xfrm>
          <a:prstGeom prst="rect">
            <a:avLst/>
          </a:prstGeom>
          <a:noFill/>
        </p:spPr>
        <p:txBody>
          <a:bodyPr wrap="square" lIns="91440" tIns="45720" rIns="91440" bIns="45720">
            <a:spAutoFit/>
          </a:bodyPr>
          <a:lstStyle/>
          <a:p>
            <a:pPr algn="ctr"/>
            <a:r>
              <a:rPr lang="ja-JP" altLang="en-US" sz="32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rPr>
              <a:t>策</a:t>
            </a:r>
            <a:endParaRPr lang="en-US" altLang="ja-JP" sz="32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8003750" y="4168591"/>
            <a:ext cx="449968" cy="5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p:cNvSpPr txBox="1">
            <a:spLocks/>
          </p:cNvSpPr>
          <p:nvPr/>
        </p:nvSpPr>
        <p:spPr bwMode="auto">
          <a:xfrm>
            <a:off x="469653" y="4949908"/>
            <a:ext cx="3766683" cy="1126801"/>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スプリンクラーや消火器の設置</a:t>
            </a:r>
            <a:endParaRPr lang="en-US" altLang="ja-JP" sz="1600" dirty="0" smtClean="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予備電源の準備</a:t>
            </a:r>
            <a:endParaRPr lang="en-US" altLang="ja-JP" sz="1600" dirty="0" smtClean="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smtClean="0">
                <a:solidFill>
                  <a:prstClr val="black"/>
                </a:solidFill>
                <a:cs typeface="+mn-cs"/>
              </a:rPr>
              <a:t>避難訓練</a:t>
            </a:r>
            <a:endParaRPr lang="ja-JP" altLang="en-US" sz="2000" dirty="0">
              <a:solidFill>
                <a:prstClr val="black"/>
              </a:solidFill>
              <a:cs typeface="+mn-cs"/>
            </a:endParaRPr>
          </a:p>
        </p:txBody>
      </p:sp>
      <p:sp>
        <p:nvSpPr>
          <p:cNvPr id="23" name="コンテンツ プレースホルダー 2"/>
          <p:cNvSpPr txBox="1">
            <a:spLocks/>
          </p:cNvSpPr>
          <p:nvPr/>
        </p:nvSpPr>
        <p:spPr bwMode="auto">
          <a:xfrm>
            <a:off x="445211" y="2539326"/>
            <a:ext cx="6049072" cy="1171389"/>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smtClean="0">
                <a:solidFill>
                  <a:prstClr val="black"/>
                </a:solidFill>
              </a:rPr>
              <a:t>入</a:t>
            </a:r>
            <a:r>
              <a:rPr lang="ja-JP" altLang="en-US" sz="1600" dirty="0">
                <a:solidFill>
                  <a:prstClr val="black"/>
                </a:solidFill>
              </a:rPr>
              <a:t>退室等の記録</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smtClean="0">
                <a:solidFill>
                  <a:prstClr val="black"/>
                </a:solidFill>
              </a:rPr>
              <a:t>外部作業員入室</a:t>
            </a:r>
            <a:r>
              <a:rPr lang="ja-JP" altLang="en-US" sz="1600" dirty="0">
                <a:solidFill>
                  <a:prstClr val="black"/>
                </a:solidFill>
              </a:rPr>
              <a:t>時</a:t>
            </a:r>
            <a:r>
              <a:rPr lang="ja-JP" altLang="en-US" sz="1600" dirty="0" smtClean="0">
                <a:solidFill>
                  <a:prstClr val="black"/>
                </a:solidFill>
              </a:rPr>
              <a:t>の職員の</a:t>
            </a:r>
            <a:r>
              <a:rPr lang="ja-JP" altLang="en-US" sz="1600" dirty="0">
                <a:solidFill>
                  <a:prstClr val="black"/>
                </a:solidFill>
              </a:rPr>
              <a:t>立会</a:t>
            </a:r>
            <a:r>
              <a:rPr lang="ja-JP" altLang="en-US" sz="1600" dirty="0" smtClean="0">
                <a:solidFill>
                  <a:prstClr val="black"/>
                </a:solidFill>
              </a:rPr>
              <a:t>い</a:t>
            </a:r>
            <a:endParaRPr lang="en-US" altLang="ja-JP" sz="1600" dirty="0" smtClean="0">
              <a:solidFill>
                <a:prstClr val="black"/>
              </a:solidFill>
            </a:endParaRPr>
          </a:p>
          <a:p>
            <a:pPr marL="285750" lvl="0" indent="-285750">
              <a:lnSpc>
                <a:spcPct val="150000"/>
              </a:lnSpc>
              <a:buFont typeface="Wingdings" panose="05000000000000000000" pitchFamily="2" charset="2"/>
              <a:buChar char="Ø"/>
            </a:pPr>
            <a:r>
              <a:rPr lang="ja-JP" altLang="en-US" sz="1600" dirty="0" smtClean="0">
                <a:solidFill>
                  <a:prstClr val="black"/>
                </a:solidFill>
              </a:rPr>
              <a:t>部外者の</a:t>
            </a:r>
            <a:r>
              <a:rPr lang="ja-JP" altLang="en-US" sz="1600" dirty="0">
                <a:solidFill>
                  <a:prstClr val="black"/>
                </a:solidFill>
              </a:rPr>
              <a:t>識別</a:t>
            </a:r>
            <a:r>
              <a:rPr lang="ja-JP" altLang="en-US" sz="1600" dirty="0" smtClean="0">
                <a:solidFill>
                  <a:prstClr val="black"/>
                </a:solidFill>
              </a:rPr>
              <a:t>化（職員証</a:t>
            </a:r>
            <a:r>
              <a:rPr lang="ja-JP" altLang="en-US" sz="1600" dirty="0">
                <a:solidFill>
                  <a:prstClr val="black"/>
                </a:solidFill>
              </a:rPr>
              <a:t>・</a:t>
            </a:r>
            <a:r>
              <a:rPr lang="ja-JP" altLang="en-US" sz="1600" dirty="0" smtClean="0">
                <a:solidFill>
                  <a:prstClr val="black"/>
                </a:solidFill>
              </a:rPr>
              <a:t>入館証の明示）</a:t>
            </a:r>
            <a:endParaRPr lang="ja-JP" altLang="en-US" sz="1600" dirty="0">
              <a:solidFill>
                <a:prstClr val="black"/>
              </a:solidFill>
            </a:endParaRPr>
          </a:p>
        </p:txBody>
      </p:sp>
      <p:sp>
        <p:nvSpPr>
          <p:cNvPr id="24" name="コンテンツ プレースホルダー 2"/>
          <p:cNvSpPr txBox="1">
            <a:spLocks/>
          </p:cNvSpPr>
          <p:nvPr/>
        </p:nvSpPr>
        <p:spPr bwMode="auto">
          <a:xfrm>
            <a:off x="357122" y="4103930"/>
            <a:ext cx="5823759" cy="70074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1800" b="1" dirty="0" smtClean="0">
                <a:solidFill>
                  <a:prstClr val="black"/>
                </a:solidFill>
                <a:cs typeface="+mn-cs"/>
              </a:rPr>
              <a:t>●災害対策</a:t>
            </a:r>
            <a:endParaRPr lang="en-US" altLang="ja-JP" sz="1800" b="1" dirty="0" smtClean="0">
              <a:solidFill>
                <a:prstClr val="black"/>
              </a:solidFill>
              <a:cs typeface="+mn-cs"/>
            </a:endParaRPr>
          </a:p>
          <a:p>
            <a:pPr marL="0" lvl="0" indent="0"/>
            <a:r>
              <a:rPr lang="ja-JP" altLang="en-US" sz="2000" dirty="0">
                <a:solidFill>
                  <a:prstClr val="black"/>
                </a:solidFill>
                <a:cs typeface="+mn-cs"/>
              </a:rPr>
              <a:t>　</a:t>
            </a:r>
            <a:r>
              <a:rPr lang="ja-JP" altLang="en-US" sz="1600" dirty="0" smtClean="0">
                <a:solidFill>
                  <a:prstClr val="black"/>
                </a:solidFill>
                <a:cs typeface="+mn-cs"/>
              </a:rPr>
              <a:t>災害などによる被害も物理的なセキュリティリスクです。</a:t>
            </a:r>
            <a:endParaRPr lang="en-US" altLang="ja-JP" sz="1600" dirty="0" smtClean="0">
              <a:solidFill>
                <a:prstClr val="black"/>
              </a:solidFill>
              <a:cs typeface="+mn-cs"/>
            </a:endParaRPr>
          </a:p>
        </p:txBody>
      </p:sp>
    </p:spTree>
    <p:extLst>
      <p:ext uri="{BB962C8B-B14F-4D97-AF65-F5344CB8AC3E}">
        <p14:creationId xmlns:p14="http://schemas.microsoft.com/office/powerpoint/2010/main" val="40636105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687250"/>
            <a:ext cx="9352502" cy="1987921"/>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0" tIns="36000" rIns="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000" dirty="0" smtClean="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pic>
        <p:nvPicPr>
          <p:cNvPr id="11" name="Picture 3"/>
          <p:cNvPicPr>
            <a:picLocks noChangeAspect="1" noChangeArrowheads="1"/>
          </p:cNvPicPr>
          <p:nvPr/>
        </p:nvPicPr>
        <p:blipFill>
          <a:blip r:embed="rId3" cstate="print"/>
          <a:srcRect/>
          <a:stretch>
            <a:fillRect/>
          </a:stretch>
        </p:blipFill>
        <p:spPr bwMode="auto">
          <a:xfrm>
            <a:off x="327416" y="1292641"/>
            <a:ext cx="985659" cy="1382530"/>
          </a:xfrm>
          <a:prstGeom prst="rect">
            <a:avLst/>
          </a:prstGeom>
          <a:noFill/>
          <a:ln w="9525">
            <a:noFill/>
            <a:miter lim="800000"/>
            <a:headEnd/>
            <a:tailEnd/>
          </a:ln>
        </p:spPr>
      </p:pic>
      <p:sp>
        <p:nvSpPr>
          <p:cNvPr id="3" name="正方形/長方形 2"/>
          <p:cNvSpPr/>
          <p:nvPr/>
        </p:nvSpPr>
        <p:spPr>
          <a:xfrm>
            <a:off x="1160071" y="1244599"/>
            <a:ext cx="8342746" cy="1661993"/>
          </a:xfrm>
          <a:prstGeom prst="rect">
            <a:avLst/>
          </a:prstGeom>
        </p:spPr>
        <p:txBody>
          <a:bodyPr wrap="square">
            <a:spAutoFit/>
          </a:bodyPr>
          <a:lstStyle/>
          <a:p>
            <a:endParaRPr lang="ja-JP" altLang="en-US" sz="1200" dirty="0">
              <a:solidFill>
                <a:srgbClr val="000000"/>
              </a:solidFill>
              <a:latin typeface="Meiryo UI" panose="020B0604030504040204" pitchFamily="50" charset="-128"/>
              <a:ea typeface="Meiryo UI" panose="020B0604030504040204" pitchFamily="50" charset="-128"/>
            </a:endParaRPr>
          </a:p>
          <a:p>
            <a:r>
              <a:rPr lang="ja-JP" altLang="en-US" dirty="0" smtClean="0">
                <a:solidFill>
                  <a:srgbClr val="000000"/>
                </a:solidFill>
                <a:latin typeface="ＭＳ ゴシック" panose="020B0609070205080204" pitchFamily="49" charset="-128"/>
                <a:ea typeface="ＭＳ ゴシック" panose="020B0609070205080204" pitchFamily="49" charset="-128"/>
              </a:rPr>
              <a:t>　第２節の事例は、数多くある情報セキュリティの脅威の一例を紹介したものです。取り巻く環境や対応すべき脅威は、日々変化</a:t>
            </a:r>
            <a:r>
              <a:rPr lang="ja-JP" altLang="en-US" dirty="0">
                <a:solidFill>
                  <a:srgbClr val="000000"/>
                </a:solidFill>
                <a:latin typeface="ＭＳ Ｐゴシック" panose="020B0600070205080204" pitchFamily="50" charset="-128"/>
                <a:ea typeface="ＭＳ Ｐゴシック" panose="020B0600070205080204" pitchFamily="50" charset="-128"/>
              </a:rPr>
              <a:t>して</a:t>
            </a:r>
            <a:r>
              <a:rPr lang="ja-JP" altLang="en-US" dirty="0">
                <a:solidFill>
                  <a:srgbClr val="000000"/>
                </a:solidFill>
                <a:latin typeface="ＭＳ ゴシック" panose="020B0609070205080204" pitchFamily="49" charset="-128"/>
                <a:ea typeface="ＭＳ ゴシック" panose="020B0609070205080204" pitchFamily="49" charset="-128"/>
              </a:rPr>
              <a:t>います</a:t>
            </a:r>
            <a:r>
              <a:rPr lang="ja-JP" altLang="en-US" dirty="0" smtClean="0">
                <a:solidFill>
                  <a:srgbClr val="000000"/>
                </a:solidFill>
                <a:latin typeface="ＭＳ ゴシック" panose="020B0609070205080204" pitchFamily="49" charset="-128"/>
                <a:ea typeface="ＭＳ ゴシック" panose="020B0609070205080204" pitchFamily="49" charset="-128"/>
              </a:rPr>
              <a:t>。</a:t>
            </a:r>
            <a:endParaRPr lang="en-US" altLang="ja-JP" dirty="0" smtClean="0">
              <a:solidFill>
                <a:srgbClr val="000000"/>
              </a:solidFill>
              <a:latin typeface="ＭＳ ゴシック" panose="020B0609070205080204" pitchFamily="49" charset="-128"/>
              <a:ea typeface="ＭＳ ゴシック" panose="020B0609070205080204" pitchFamily="49" charset="-128"/>
            </a:endParaRPr>
          </a:p>
          <a:p>
            <a:r>
              <a:rPr lang="ja-JP" altLang="en-US" dirty="0" smtClean="0">
                <a:solidFill>
                  <a:srgbClr val="000000"/>
                </a:solidFill>
                <a:latin typeface="ＭＳ ゴシック" panose="020B0609070205080204" pitchFamily="49" charset="-128"/>
                <a:ea typeface="ＭＳ ゴシック" panose="020B0609070205080204" pitchFamily="49" charset="-128"/>
              </a:rPr>
              <a:t>　情報</a:t>
            </a:r>
            <a:r>
              <a:rPr lang="ja-JP" altLang="en-US" dirty="0">
                <a:solidFill>
                  <a:srgbClr val="000000"/>
                </a:solidFill>
                <a:latin typeface="ＭＳ ゴシック" panose="020B0609070205080204" pitchFamily="49" charset="-128"/>
                <a:ea typeface="ＭＳ ゴシック" panose="020B0609070205080204" pitchFamily="49" charset="-128"/>
              </a:rPr>
              <a:t>セキュリティを確保する</a:t>
            </a:r>
            <a:r>
              <a:rPr lang="ja-JP" altLang="en-US" dirty="0" smtClean="0">
                <a:solidFill>
                  <a:srgbClr val="000000"/>
                </a:solidFill>
                <a:latin typeface="ＭＳ ゴシック" panose="020B0609070205080204" pitchFamily="49" charset="-128"/>
                <a:ea typeface="ＭＳ ゴシック" panose="020B0609070205080204" pitchFamily="49" charset="-128"/>
              </a:rPr>
              <a:t>ため、「</a:t>
            </a:r>
            <a:r>
              <a:rPr lang="ja-JP" altLang="en-US" b="1" dirty="0" smtClean="0">
                <a:solidFill>
                  <a:srgbClr val="FF0000"/>
                </a:solidFill>
                <a:latin typeface="ＭＳ ゴシック" panose="020B0609070205080204" pitchFamily="49" charset="-128"/>
                <a:ea typeface="ＭＳ ゴシック" panose="020B0609070205080204" pitchFamily="49" charset="-128"/>
              </a:rPr>
              <a:t>ＰＤＣＡサイクル</a:t>
            </a:r>
            <a:r>
              <a:rPr lang="ja-JP" altLang="en-US" dirty="0" smtClean="0">
                <a:solidFill>
                  <a:srgbClr val="000000"/>
                </a:solidFill>
                <a:latin typeface="ＭＳ ゴシック" panose="020B0609070205080204" pitchFamily="49" charset="-128"/>
                <a:ea typeface="ＭＳ ゴシック" panose="020B0609070205080204" pitchFamily="49" charset="-128"/>
              </a:rPr>
              <a:t>」を繰り返し</a:t>
            </a:r>
            <a:r>
              <a:rPr lang="ja-JP" altLang="en-US" dirty="0">
                <a:solidFill>
                  <a:srgbClr val="000000"/>
                </a:solidFill>
                <a:latin typeface="ＭＳ ゴシック" panose="020B0609070205080204" pitchFamily="49" charset="-128"/>
                <a:ea typeface="ＭＳ ゴシック" panose="020B0609070205080204" pitchFamily="49" charset="-128"/>
              </a:rPr>
              <a:t>行い</a:t>
            </a:r>
            <a:r>
              <a:rPr lang="ja-JP" altLang="en-US" dirty="0" smtClean="0">
                <a:solidFill>
                  <a:srgbClr val="000000"/>
                </a:solidFill>
                <a:latin typeface="ＭＳ ゴシック" panose="020B0609070205080204" pitchFamily="49" charset="-128"/>
                <a:ea typeface="ＭＳ ゴシック" panose="020B0609070205080204" pitchFamily="49" charset="-128"/>
              </a:rPr>
              <a:t>、適切</a:t>
            </a:r>
            <a:r>
              <a:rPr lang="ja-JP" altLang="en-US" dirty="0">
                <a:solidFill>
                  <a:srgbClr val="000000"/>
                </a:solidFill>
                <a:latin typeface="ＭＳ ゴシック" panose="020B0609070205080204" pitchFamily="49" charset="-128"/>
                <a:ea typeface="ＭＳ ゴシック" panose="020B0609070205080204" pitchFamily="49" charset="-128"/>
              </a:rPr>
              <a:t>な対策に見直して</a:t>
            </a:r>
            <a:r>
              <a:rPr lang="ja-JP" altLang="en-US" dirty="0" smtClean="0">
                <a:solidFill>
                  <a:srgbClr val="000000"/>
                </a:solidFill>
                <a:latin typeface="ＭＳ ゴシック" panose="020B0609070205080204" pitchFamily="49" charset="-128"/>
                <a:ea typeface="ＭＳ ゴシック" panose="020B0609070205080204" pitchFamily="49" charset="-128"/>
              </a:rPr>
              <a:t>いくことが大切です </a:t>
            </a:r>
            <a:r>
              <a:rPr lang="ja-JP" altLang="en-US" dirty="0">
                <a:solidFill>
                  <a:srgbClr val="000000"/>
                </a:solidFill>
                <a:latin typeface="ＭＳ ゴシック" panose="020B0609070205080204" pitchFamily="49" charset="-128"/>
                <a:ea typeface="ＭＳ ゴシック" panose="020B0609070205080204" pitchFamily="49" charset="-128"/>
              </a:rPr>
              <a:t>。</a:t>
            </a:r>
          </a:p>
          <a:p>
            <a:endParaRPr lang="ja-JP" altLang="en-US" dirty="0">
              <a:solidFill>
                <a:srgbClr val="000000"/>
              </a:solidFill>
              <a:latin typeface="ＭＳ Ｐゴシック" panose="020B0600070205080204" pitchFamily="50" charset="-128"/>
            </a:endParaRPr>
          </a:p>
        </p:txBody>
      </p:sp>
      <p:sp>
        <p:nvSpPr>
          <p:cNvPr id="5" name="角丸四角形 4"/>
          <p:cNvSpPr/>
          <p:nvPr/>
        </p:nvSpPr>
        <p:spPr>
          <a:xfrm>
            <a:off x="2882095" y="2756671"/>
            <a:ext cx="3852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策定（</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Plan</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基本方針・対策基準（ポリシー）の策定</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実施手順の策定</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5946517" y="4032000"/>
            <a:ext cx="3024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導入・運用（</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Do</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人的・技術的・物理的対策</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障害時の対応策を実施</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 12"/>
          <p:cNvSpPr/>
          <p:nvPr/>
        </p:nvSpPr>
        <p:spPr>
          <a:xfrm>
            <a:off x="659763" y="4031308"/>
            <a:ext cx="3024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維持・改善（</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Act</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システムの改善・対策</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ポリシーの改善</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4" name="角丸四角形 13"/>
          <p:cNvSpPr/>
          <p:nvPr/>
        </p:nvSpPr>
        <p:spPr>
          <a:xfrm>
            <a:off x="2905244" y="5275786"/>
            <a:ext cx="3852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監視・見直し（</a:t>
            </a:r>
            <a:r>
              <a:rPr kumimoji="1" lang="en-US" altLang="ja-JP" b="1" dirty="0" smtClean="0">
                <a:solidFill>
                  <a:srgbClr val="FF0000"/>
                </a:solidFill>
                <a:latin typeface="ＭＳ ゴシック" panose="020B0609070205080204" pitchFamily="49" charset="-128"/>
                <a:ea typeface="ＭＳ ゴシック" panose="020B0609070205080204" pitchFamily="49" charset="-128"/>
              </a:rPr>
              <a:t>Check</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システムの監視</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ポリシーの遵守状況評価等</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曲折矢印 5"/>
          <p:cNvSpPr/>
          <p:nvPr/>
        </p:nvSpPr>
        <p:spPr>
          <a:xfrm>
            <a:off x="2113423" y="3135979"/>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曲折矢印 14"/>
          <p:cNvSpPr/>
          <p:nvPr/>
        </p:nvSpPr>
        <p:spPr>
          <a:xfrm rot="16200000">
            <a:off x="1997318" y="5409456"/>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曲折矢印 15"/>
          <p:cNvSpPr/>
          <p:nvPr/>
        </p:nvSpPr>
        <p:spPr>
          <a:xfrm rot="10800000">
            <a:off x="7045419" y="5518000"/>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曲折矢印 17"/>
          <p:cNvSpPr/>
          <p:nvPr/>
        </p:nvSpPr>
        <p:spPr>
          <a:xfrm rot="5400000">
            <a:off x="7125391" y="3126560"/>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角丸四角形 18"/>
          <p:cNvSpPr/>
          <p:nvPr/>
        </p:nvSpPr>
        <p:spPr>
          <a:xfrm>
            <a:off x="266188" y="764830"/>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情報</a:t>
            </a:r>
            <a:r>
              <a:rPr kumimoji="1"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セキュリティマネジメント</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87</a:t>
            </a:r>
          </a:p>
        </p:txBody>
      </p:sp>
    </p:spTree>
    <p:extLst>
      <p:ext uri="{BB962C8B-B14F-4D97-AF65-F5344CB8AC3E}">
        <p14:creationId xmlns:p14="http://schemas.microsoft.com/office/powerpoint/2010/main" val="26042950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815478" y="5555853"/>
            <a:ext cx="8340094" cy="4816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ts val="2880"/>
              </a:lnSpc>
              <a:spcBef>
                <a:spcPts val="0"/>
              </a:spcBef>
            </a:pPr>
            <a:r>
              <a:rPr kumimoji="0" lang="ja-JP" altLang="en-US" sz="1800" dirty="0" smtClean="0">
                <a:solidFill>
                  <a:prstClr val="black"/>
                </a:solidFill>
                <a:latin typeface="ＭＳ Ｐゴシック" panose="020B0600070205080204" pitchFamily="50" charset="-128"/>
                <a:ea typeface="ＭＳ Ｐゴシック" panose="020B0600070205080204" pitchFamily="50" charset="-128"/>
                <a:cs typeface="+mn-cs"/>
              </a:rPr>
              <a:t>どうしてセキュリティ対策が必要なのか、それぞれがよく理解することが大切です。</a:t>
            </a:r>
            <a:endParaRPr kumimoji="0" lang="en-US" altLang="ja-JP" sz="1800" dirty="0">
              <a:solidFill>
                <a:prstClr val="black"/>
              </a:solidFill>
              <a:latin typeface="ＭＳ Ｐゴシック" panose="020B0600070205080204" pitchFamily="50" charset="-128"/>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262770" y="5803355"/>
            <a:ext cx="619274" cy="752534"/>
          </a:xfrm>
          <a:prstGeom prst="rect">
            <a:avLst/>
          </a:prstGeom>
        </p:spPr>
      </p:pic>
      <p:pic>
        <p:nvPicPr>
          <p:cNvPr id="8" name="図 7"/>
          <p:cNvPicPr>
            <a:picLocks noChangeAspect="1"/>
          </p:cNvPicPr>
          <p:nvPr/>
        </p:nvPicPr>
        <p:blipFill rotWithShape="1">
          <a:blip r:embed="rId4"/>
          <a:srcRect l="4006" b="11918"/>
          <a:stretch/>
        </p:blipFill>
        <p:spPr>
          <a:xfrm>
            <a:off x="8654857" y="5039282"/>
            <a:ext cx="986983" cy="1319831"/>
          </a:xfrm>
          <a:prstGeom prst="rect">
            <a:avLst/>
          </a:prstGeom>
        </p:spPr>
      </p:pic>
      <p:sp>
        <p:nvSpPr>
          <p:cNvPr id="9" name="角丸四角形 8"/>
          <p:cNvSpPr/>
          <p:nvPr/>
        </p:nvSpPr>
        <p:spPr>
          <a:xfrm>
            <a:off x="308294" y="433674"/>
            <a:ext cx="9352502" cy="551036"/>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r>
              <a:rPr lang="ja-JP" altLang="en-US" sz="3200" dirty="0">
                <a:solidFill>
                  <a:prstClr val="black"/>
                </a:solidFill>
                <a:latin typeface="HGP創英角ﾎﾟｯﾌﾟ体" panose="040B0A00000000000000" pitchFamily="50" charset="-128"/>
                <a:ea typeface="HGP創英角ﾎﾟｯﾌﾟ体" panose="040B0A00000000000000" pitchFamily="50" charset="-128"/>
              </a:rPr>
              <a:t>最　後　に</a:t>
            </a:r>
            <a:endParaRPr kumimoji="1" lang="ja-JP" altLang="en-US" sz="3200"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88</a:t>
            </a:r>
          </a:p>
        </p:txBody>
      </p:sp>
      <p:sp>
        <p:nvSpPr>
          <p:cNvPr id="2" name="正方形/長方形 1"/>
          <p:cNvSpPr/>
          <p:nvPr/>
        </p:nvSpPr>
        <p:spPr>
          <a:xfrm>
            <a:off x="323552" y="1114028"/>
            <a:ext cx="9422703" cy="782074"/>
          </a:xfrm>
          <a:prstGeom prst="rect">
            <a:avLst/>
          </a:prstGeom>
        </p:spPr>
        <p:txBody>
          <a:bodyPr wrap="square">
            <a:spAutoFit/>
          </a:bodyPr>
          <a:lstStyle/>
          <a:p>
            <a:pPr lvl="0">
              <a:lnSpc>
                <a:spcPts val="2880"/>
              </a:lnSpc>
            </a:pPr>
            <a:r>
              <a:rPr lang="ja-JP" altLang="en-US" dirty="0" smtClean="0">
                <a:solidFill>
                  <a:prstClr val="black"/>
                </a:solidFill>
                <a:latin typeface="ＭＳ Ｐゴシック" panose="020B0600070205080204" pitchFamily="50" charset="-128"/>
              </a:rPr>
              <a:t>　どんな</a:t>
            </a:r>
            <a:r>
              <a:rPr lang="ja-JP" altLang="en-US" dirty="0">
                <a:solidFill>
                  <a:prstClr val="black"/>
                </a:solidFill>
                <a:latin typeface="ＭＳ Ｐゴシック" panose="020B0600070205080204" pitchFamily="50" charset="-128"/>
              </a:rPr>
              <a:t>に高いセキュリティ対策を講じても、巧妙化したサイバー攻撃に対応するためには、職員一人一人のセキュリティ意識を高めていくことが必要です</a:t>
            </a:r>
            <a:r>
              <a:rPr lang="ja-JP" altLang="en-US" dirty="0" smtClean="0">
                <a:solidFill>
                  <a:prstClr val="black"/>
                </a:solidFill>
                <a:latin typeface="ＭＳ Ｐゴシック" panose="020B0600070205080204" pitchFamily="50" charset="-128"/>
              </a:rPr>
              <a:t>。</a:t>
            </a:r>
            <a:endParaRPr lang="en-US" altLang="ja-JP" dirty="0">
              <a:solidFill>
                <a:prstClr val="black"/>
              </a:solidFill>
              <a:latin typeface="ＭＳ Ｐゴシック" panose="020B0600070205080204" pitchFamily="50" charset="-128"/>
            </a:endParaRPr>
          </a:p>
        </p:txBody>
      </p:sp>
      <p:sp>
        <p:nvSpPr>
          <p:cNvPr id="10" name="タイトル 1"/>
          <p:cNvSpPr txBox="1">
            <a:spLocks/>
          </p:cNvSpPr>
          <p:nvPr/>
        </p:nvSpPr>
        <p:spPr>
          <a:xfrm>
            <a:off x="435618" y="2071720"/>
            <a:ext cx="7840283" cy="17038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ts val="2600"/>
              </a:lnSpc>
              <a:spcBef>
                <a:spcPts val="0"/>
              </a:spcBef>
            </a:pPr>
            <a:r>
              <a:rPr kumimoji="0" lang="ja-JP" altLang="en-US" sz="1800" dirty="0" smtClean="0">
                <a:solidFill>
                  <a:prstClr val="black"/>
                </a:solidFill>
                <a:latin typeface="HGP創英角ﾎﾟｯﾌﾟ体" panose="040B0A00000000000000" pitchFamily="50" charset="-128"/>
                <a:ea typeface="HGP創英角ﾎﾟｯﾌﾟ体" panose="040B0A00000000000000" pitchFamily="50" charset="-128"/>
                <a:cs typeface="+mn-cs"/>
              </a:rPr>
              <a:t>＜事務取扱担当者、保護責任者＞</a:t>
            </a:r>
            <a:endParaRPr lang="en-US" altLang="ja-JP" sz="1800" dirty="0" smtClean="0">
              <a:latin typeface="ＭＳ ゴシック" panose="020B0609070205080204" pitchFamily="49" charset="-128"/>
              <a:ea typeface="ＭＳ ゴシック" panose="020B0609070205080204" pitchFamily="49" charset="-128"/>
            </a:endParaRPr>
          </a:p>
          <a:p>
            <a:pPr marL="285750" indent="-285750" algn="l">
              <a:lnSpc>
                <a:spcPts val="23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怪しい</a:t>
            </a:r>
            <a:r>
              <a:rPr lang="ja-JP" altLang="en-US" sz="1600" dirty="0">
                <a:latin typeface="ＭＳ ゴシック" panose="020B0609070205080204" pitchFamily="49" charset="-128"/>
                <a:ea typeface="ＭＳ ゴシック" panose="020B0609070205080204" pitchFamily="49" charset="-128"/>
              </a:rPr>
              <a:t>メールのファイルは開かない</a:t>
            </a:r>
            <a:r>
              <a:rPr lang="ja-JP" altLang="en-US" sz="1600" dirty="0" smtClean="0">
                <a:latin typeface="ＭＳ ゴシック" panose="020B0609070205080204" pitchFamily="49" charset="-128"/>
                <a:ea typeface="ＭＳ ゴシック" panose="020B0609070205080204" pitchFamily="49" charset="-128"/>
              </a:rPr>
              <a:t>、ＵＲＬを</a:t>
            </a:r>
            <a:r>
              <a:rPr lang="ja-JP" altLang="en-US" sz="1600" dirty="0">
                <a:latin typeface="ＭＳ ゴシック" panose="020B0609070205080204" pitchFamily="49" charset="-128"/>
                <a:ea typeface="ＭＳ ゴシック" panose="020B0609070205080204" pitchFamily="49" charset="-128"/>
              </a:rPr>
              <a:t>クリックしない</a:t>
            </a:r>
          </a:p>
          <a:p>
            <a:pPr marL="285750" indent="-285750" algn="l">
              <a:lnSpc>
                <a:spcPts val="23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業務</a:t>
            </a:r>
            <a:r>
              <a:rPr lang="ja-JP" altLang="en-US" sz="1600" dirty="0">
                <a:latin typeface="ＭＳ ゴシック" panose="020B0609070205080204" pitchFamily="49" charset="-128"/>
                <a:ea typeface="ＭＳ ゴシック" panose="020B0609070205080204" pitchFamily="49" charset="-128"/>
              </a:rPr>
              <a:t>で利用</a:t>
            </a:r>
            <a:r>
              <a:rPr lang="ja-JP" altLang="en-US" sz="1600" dirty="0" smtClean="0">
                <a:latin typeface="ＭＳ ゴシック" panose="020B0609070205080204" pitchFamily="49" charset="-128"/>
                <a:ea typeface="ＭＳ ゴシック" panose="020B0609070205080204" pitchFamily="49" charset="-128"/>
              </a:rPr>
              <a:t>するＰＣのウイルス</a:t>
            </a:r>
            <a:r>
              <a:rPr lang="ja-JP" altLang="en-US" sz="1600" dirty="0">
                <a:latin typeface="ＭＳ ゴシック" panose="020B0609070205080204" pitchFamily="49" charset="-128"/>
                <a:ea typeface="ＭＳ ゴシック" panose="020B0609070205080204" pitchFamily="49" charset="-128"/>
              </a:rPr>
              <a:t>対策ソフトを最新化しましょう</a:t>
            </a:r>
          </a:p>
          <a:p>
            <a:pPr marL="285750" indent="-285750" algn="l">
              <a:lnSpc>
                <a:spcPts val="23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業務上必要ない私用ＰＣの</a:t>
            </a:r>
            <a:r>
              <a:rPr lang="ja-JP" altLang="en-US" sz="1600" dirty="0">
                <a:latin typeface="ＭＳ ゴシック" panose="020B0609070205080204" pitchFamily="49" charset="-128"/>
                <a:ea typeface="ＭＳ ゴシック" panose="020B0609070205080204" pitchFamily="49" charset="-128"/>
              </a:rPr>
              <a:t>利用や資料の持ち出しはやめましょう</a:t>
            </a:r>
          </a:p>
          <a:p>
            <a:pPr marL="285750" indent="-285750" algn="l">
              <a:lnSpc>
                <a:spcPts val="23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紹介しているような事例</a:t>
            </a:r>
            <a:r>
              <a:rPr lang="ja-JP" altLang="en-US" sz="1600" dirty="0">
                <a:latin typeface="ＭＳ ゴシック" panose="020B0609070205080204" pitchFamily="49" charset="-128"/>
                <a:ea typeface="ＭＳ ゴシック" panose="020B0609070205080204" pitchFamily="49" charset="-128"/>
              </a:rPr>
              <a:t>を見つけたら、すぐに上司や責任者に報告しましょう</a:t>
            </a:r>
          </a:p>
        </p:txBody>
      </p:sp>
      <p:sp>
        <p:nvSpPr>
          <p:cNvPr id="12" name="タイトル 1"/>
          <p:cNvSpPr txBox="1">
            <a:spLocks/>
          </p:cNvSpPr>
          <p:nvPr/>
        </p:nvSpPr>
        <p:spPr>
          <a:xfrm>
            <a:off x="447194" y="3732761"/>
            <a:ext cx="7608789" cy="17038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ts val="2600"/>
              </a:lnSpc>
              <a:spcBef>
                <a:spcPts val="0"/>
              </a:spcBef>
            </a:pPr>
            <a:r>
              <a:rPr kumimoji="0" lang="ja-JP" altLang="en-US" sz="1800" dirty="0">
                <a:solidFill>
                  <a:prstClr val="black"/>
                </a:solidFill>
                <a:latin typeface="HGP創英角ﾎﾟｯﾌﾟ体" panose="040B0A00000000000000" pitchFamily="50" charset="-128"/>
                <a:ea typeface="HGP創英角ﾎﾟｯﾌﾟ体" panose="040B0A00000000000000" pitchFamily="50" charset="-128"/>
                <a:cs typeface="+mn-cs"/>
              </a:rPr>
              <a:t>＜情報システムに関する事務に従事する者</a:t>
            </a:r>
            <a:r>
              <a:rPr kumimoji="0" lang="ja-JP" altLang="en-US" sz="1800" dirty="0" smtClean="0">
                <a:solidFill>
                  <a:prstClr val="black"/>
                </a:solidFill>
                <a:latin typeface="HGP創英角ﾎﾟｯﾌﾟ体" panose="040B0A00000000000000" pitchFamily="50" charset="-128"/>
                <a:ea typeface="HGP創英角ﾎﾟｯﾌﾟ体" panose="040B0A00000000000000" pitchFamily="50" charset="-128"/>
                <a:cs typeface="+mn-cs"/>
              </a:rPr>
              <a:t>＞</a:t>
            </a:r>
            <a:endParaRPr lang="en-US" altLang="ja-JP" sz="1800" dirty="0" smtClean="0">
              <a:latin typeface="ＭＳ ゴシック" panose="020B0609070205080204" pitchFamily="49" charset="-128"/>
              <a:ea typeface="ＭＳ ゴシック" panose="020B0609070205080204" pitchFamily="49" charset="-128"/>
            </a:endParaRPr>
          </a:p>
          <a:p>
            <a:pPr marL="285750" indent="-285750" algn="l">
              <a:lnSpc>
                <a:spcPts val="24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アカウント</a:t>
            </a:r>
            <a:r>
              <a:rPr lang="ja-JP" altLang="en-US" sz="1600" dirty="0">
                <a:latin typeface="ＭＳ ゴシック" panose="020B0609070205080204" pitchFamily="49" charset="-128"/>
                <a:ea typeface="ＭＳ ゴシック" panose="020B0609070205080204" pitchFamily="49" charset="-128"/>
              </a:rPr>
              <a:t>やアクセス権の棚卸を年</a:t>
            </a:r>
            <a:r>
              <a:rPr lang="en-US" altLang="ja-JP" sz="1600" dirty="0">
                <a:latin typeface="ＭＳ ゴシック" panose="020B0609070205080204" pitchFamily="49" charset="-128"/>
                <a:ea typeface="ＭＳ ゴシック" panose="020B0609070205080204" pitchFamily="49" charset="-128"/>
              </a:rPr>
              <a:t>1</a:t>
            </a:r>
            <a:r>
              <a:rPr lang="ja-JP" altLang="en-US" sz="1600" dirty="0" smtClean="0">
                <a:latin typeface="ＭＳ ゴシック" panose="020B0609070205080204" pitchFamily="49" charset="-128"/>
                <a:ea typeface="ＭＳ ゴシック" panose="020B0609070205080204" pitchFamily="49" charset="-128"/>
              </a:rPr>
              <a:t>回はしましょう</a:t>
            </a:r>
            <a:endParaRPr lang="ja-JP" altLang="en-US" sz="1600" dirty="0">
              <a:latin typeface="ＭＳ ゴシック" panose="020B0609070205080204" pitchFamily="49" charset="-128"/>
              <a:ea typeface="ＭＳ ゴシック" panose="020B0609070205080204" pitchFamily="49" charset="-128"/>
            </a:endParaRPr>
          </a:p>
          <a:p>
            <a:pPr marL="285750" indent="-285750" algn="l">
              <a:lnSpc>
                <a:spcPts val="24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情報</a:t>
            </a:r>
            <a:r>
              <a:rPr lang="ja-JP" altLang="en-US" sz="1600" dirty="0">
                <a:latin typeface="ＭＳ ゴシック" panose="020B0609070205080204" pitchFamily="49" charset="-128"/>
                <a:ea typeface="ＭＳ ゴシック" panose="020B0609070205080204" pitchFamily="49" charset="-128"/>
              </a:rPr>
              <a:t>システム</a:t>
            </a:r>
            <a:r>
              <a:rPr lang="ja-JP" altLang="en-US" sz="1600" dirty="0" smtClean="0">
                <a:latin typeface="ＭＳ ゴシック" panose="020B0609070205080204" pitchFamily="49" charset="-128"/>
                <a:ea typeface="ＭＳ ゴシック" panose="020B0609070205080204" pitchFamily="49" charset="-128"/>
              </a:rPr>
              <a:t>のＯＳや</a:t>
            </a:r>
            <a:r>
              <a:rPr lang="ja-JP" altLang="en-US" sz="1600" dirty="0">
                <a:latin typeface="ＭＳ ゴシック" panose="020B0609070205080204" pitchFamily="49" charset="-128"/>
                <a:ea typeface="ＭＳ ゴシック" panose="020B0609070205080204" pitchFamily="49" charset="-128"/>
              </a:rPr>
              <a:t>ソフトウェアの最新化をしましょう</a:t>
            </a:r>
          </a:p>
          <a:p>
            <a:pPr marL="285750" indent="-285750" algn="l">
              <a:lnSpc>
                <a:spcPts val="24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情報</a:t>
            </a:r>
            <a:r>
              <a:rPr lang="ja-JP" altLang="en-US" sz="1600" dirty="0">
                <a:latin typeface="ＭＳ ゴシック" panose="020B0609070205080204" pitchFamily="49" charset="-128"/>
                <a:ea typeface="ＭＳ ゴシック" panose="020B0609070205080204" pitchFamily="49" charset="-128"/>
              </a:rPr>
              <a:t>システムでの作業は記録やログに残しましょう</a:t>
            </a:r>
          </a:p>
          <a:p>
            <a:pPr marL="285750" indent="-285750" algn="l">
              <a:lnSpc>
                <a:spcPts val="2400"/>
              </a:lnSpc>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紹介しているような事例</a:t>
            </a:r>
            <a:r>
              <a:rPr lang="ja-JP" altLang="en-US" sz="1600" dirty="0">
                <a:latin typeface="ＭＳ ゴシック" panose="020B0609070205080204" pitchFamily="49" charset="-128"/>
                <a:ea typeface="ＭＳ ゴシック" panose="020B0609070205080204" pitchFamily="49" charset="-128"/>
              </a:rPr>
              <a:t>を見つけたら、すぐに上司や責任者に報告しましょう</a:t>
            </a:r>
          </a:p>
        </p:txBody>
      </p:sp>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39734" y="2134035"/>
            <a:ext cx="979533" cy="1280501"/>
          </a:xfrm>
          <a:prstGeom prst="rect">
            <a:avLst/>
          </a:prstGeom>
        </p:spPr>
      </p:pic>
      <p:pic>
        <p:nvPicPr>
          <p:cNvPr id="14" name="図 13"/>
          <p:cNvPicPr>
            <a:picLocks noChangeAspect="1"/>
          </p:cNvPicPr>
          <p:nvPr/>
        </p:nvPicPr>
        <p:blipFill rotWithShape="1">
          <a:blip r:embed="rId6"/>
          <a:srcRect t="14135" b="10425"/>
          <a:stretch/>
        </p:blipFill>
        <p:spPr>
          <a:xfrm>
            <a:off x="7445196" y="3831223"/>
            <a:ext cx="1221365" cy="1203767"/>
          </a:xfrm>
          <a:prstGeom prst="rect">
            <a:avLst/>
          </a:prstGeom>
        </p:spPr>
      </p:pic>
    </p:spTree>
    <p:extLst>
      <p:ext uri="{BB962C8B-B14F-4D97-AF65-F5344CB8AC3E}">
        <p14:creationId xmlns:p14="http://schemas.microsoft.com/office/powerpoint/2010/main" val="1400854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１－４　</a:t>
            </a: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マイナンバー制度における「情報連携</a:t>
            </a:r>
            <a:r>
              <a:rPr lang="ja-JP" altLang="en-US" sz="2200" kern="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pic>
        <p:nvPicPr>
          <p:cNvPr id="46" name="Picture 21"/>
          <p:cNvPicPr>
            <a:picLocks noChangeAspect="1" noChangeArrowheads="1"/>
          </p:cNvPicPr>
          <p:nvPr/>
        </p:nvPicPr>
        <p:blipFill>
          <a:blip r:embed="rId4" cstate="print"/>
          <a:srcRect/>
          <a:stretch>
            <a:fillRect/>
          </a:stretch>
        </p:blipFill>
        <p:spPr bwMode="auto">
          <a:xfrm>
            <a:off x="1848310" y="4771975"/>
            <a:ext cx="885157" cy="1241561"/>
          </a:xfrm>
          <a:prstGeom prst="rect">
            <a:avLst/>
          </a:prstGeom>
          <a:noFill/>
          <a:ln w="9525">
            <a:noFill/>
            <a:miter lim="800000"/>
            <a:headEnd/>
            <a:tailEnd/>
          </a:ln>
        </p:spPr>
      </p:pic>
      <p:sp>
        <p:nvSpPr>
          <p:cNvPr id="12" name="角丸四角形 11"/>
          <p:cNvSpPr/>
          <p:nvPr/>
        </p:nvSpPr>
        <p:spPr>
          <a:xfrm>
            <a:off x="6647224" y="3948625"/>
            <a:ext cx="1910241" cy="1844242"/>
          </a:xfrm>
          <a:prstGeom prst="roundRect">
            <a:avLst>
              <a:gd name="adj" fmla="val 6495"/>
            </a:avLst>
          </a:prstGeom>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右矢印 15"/>
          <p:cNvSpPr/>
          <p:nvPr/>
        </p:nvSpPr>
        <p:spPr>
          <a:xfrm rot="5400000">
            <a:off x="2142297" y="4472591"/>
            <a:ext cx="435349" cy="212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4323328" y="5385055"/>
            <a:ext cx="1322785" cy="338554"/>
          </a:xfrm>
          <a:prstGeom prst="rect">
            <a:avLst/>
          </a:prstGeom>
          <a:solidFill>
            <a:schemeClr val="l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⓪転入</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楕円 20"/>
          <p:cNvSpPr/>
          <p:nvPr/>
        </p:nvSpPr>
        <p:spPr>
          <a:xfrm>
            <a:off x="6839860" y="5045516"/>
            <a:ext cx="1586737" cy="643965"/>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2" name="直線矢印コネクタ 21"/>
          <p:cNvCxnSpPr/>
          <p:nvPr/>
        </p:nvCxnSpPr>
        <p:spPr>
          <a:xfrm flipH="1" flipV="1">
            <a:off x="2645275" y="5329667"/>
            <a:ext cx="4151810" cy="231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742415" y="2729216"/>
            <a:ext cx="7966376" cy="2229966"/>
          </a:xfrm>
          <a:prstGeom prst="round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線吹き出し 1 (枠付き) 9"/>
          <p:cNvSpPr/>
          <p:nvPr/>
        </p:nvSpPr>
        <p:spPr>
          <a:xfrm>
            <a:off x="6678762" y="2509321"/>
            <a:ext cx="2713255" cy="418173"/>
          </a:xfrm>
          <a:prstGeom prst="borderCallout1">
            <a:avLst>
              <a:gd name="adj1" fmla="val 84479"/>
              <a:gd name="adj2" fmla="val -206"/>
              <a:gd name="adj3" fmla="val 196379"/>
              <a:gd name="adj4" fmla="val -21757"/>
            </a:avLst>
          </a:prstGeom>
          <a:solidFill>
            <a:schemeClr val="bg1"/>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・マイナンバーを用いず、符号を使用</a:t>
            </a:r>
            <a:endParaRPr kumimoji="1" lang="ja-JP" altLang="en-US" sz="12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・通信の暗号化</a:t>
            </a:r>
            <a:endParaRPr kumimoji="1" lang="ja-JP" altLang="en-US" sz="12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57" name="グループ化 56"/>
          <p:cNvGrpSpPr/>
          <p:nvPr/>
        </p:nvGrpSpPr>
        <p:grpSpPr>
          <a:xfrm>
            <a:off x="6955920" y="3020820"/>
            <a:ext cx="1848408" cy="1162458"/>
            <a:chOff x="6988503" y="2796235"/>
            <a:chExt cx="1848408" cy="1162458"/>
          </a:xfrm>
        </p:grpSpPr>
        <p:pic>
          <p:nvPicPr>
            <p:cNvPr id="36" name="Picture 8" descr="Z:\02_イラスト\05_建物\99_その他（外観・室内）\8988_0061.gif"/>
            <p:cNvPicPr>
              <a:picLocks noChangeAspect="1" noChangeArrowheads="1"/>
            </p:cNvPicPr>
            <p:nvPr/>
          </p:nvPicPr>
          <p:blipFill>
            <a:blip r:embed="rId5" cstate="print"/>
            <a:srcRect/>
            <a:stretch>
              <a:fillRect/>
            </a:stretch>
          </p:blipFill>
          <p:spPr bwMode="auto">
            <a:xfrm>
              <a:off x="6988503" y="3158593"/>
              <a:ext cx="1250950" cy="800100"/>
            </a:xfrm>
            <a:prstGeom prst="rect">
              <a:avLst/>
            </a:prstGeom>
            <a:noFill/>
            <a:ln w="9525">
              <a:noFill/>
              <a:miter lim="800000"/>
              <a:headEnd/>
              <a:tailEnd/>
            </a:ln>
          </p:spPr>
        </p:pic>
        <p:sp>
          <p:nvSpPr>
            <p:cNvPr id="37" name="角丸四角形 36"/>
            <p:cNvSpPr/>
            <p:nvPr/>
          </p:nvSpPr>
          <p:spPr>
            <a:xfrm>
              <a:off x="7138258" y="2796235"/>
              <a:ext cx="993341" cy="299272"/>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spcBef>
                  <a:spcPts val="0"/>
                </a:spcBef>
                <a:spcAft>
                  <a:spcPts val="0"/>
                </a:spcAft>
              </a:pPr>
              <a:r>
                <a:rPr lang="en-US" altLang="ja-JP" sz="1400" dirty="0" smtClean="0">
                  <a:solidFill>
                    <a:prstClr val="black"/>
                  </a:solidFill>
                </a:rPr>
                <a:t>B</a:t>
              </a:r>
              <a:r>
                <a:rPr lang="ja-JP" altLang="en-US" sz="1400" dirty="0" smtClean="0">
                  <a:solidFill>
                    <a:prstClr val="black"/>
                  </a:solidFill>
                </a:rPr>
                <a:t>市役所</a:t>
              </a:r>
              <a:endParaRPr lang="ja-JP" altLang="en-US" sz="1400" dirty="0">
                <a:solidFill>
                  <a:prstClr val="black"/>
                </a:solidFill>
              </a:endParaRPr>
            </a:p>
          </p:txBody>
        </p:sp>
        <p:sp>
          <p:nvSpPr>
            <p:cNvPr id="49" name="テキスト ボックス 48"/>
            <p:cNvSpPr txBox="1"/>
            <p:nvPr/>
          </p:nvSpPr>
          <p:spPr>
            <a:xfrm>
              <a:off x="8155755" y="3264611"/>
              <a:ext cx="681156" cy="276999"/>
            </a:xfrm>
            <a:prstGeom prst="rect">
              <a:avLst/>
            </a:prstGeom>
            <a:noFill/>
          </p:spPr>
          <p:txBody>
            <a:bodyPr wrap="square" rtlCol="0">
              <a:spAutoFit/>
            </a:bodyPr>
            <a:lstStyle/>
            <a:p>
              <a:r>
                <a:rPr kumimoji="1" lang="ja-JP" altLang="en-US" sz="1200" dirty="0" smtClean="0"/>
                <a:t>転居元</a:t>
              </a:r>
              <a:endParaRPr kumimoji="1" lang="ja-JP" altLang="en-US" sz="1200" dirty="0"/>
            </a:p>
          </p:txBody>
        </p:sp>
      </p:grpSp>
      <p:grpSp>
        <p:nvGrpSpPr>
          <p:cNvPr id="56" name="グループ化 55"/>
          <p:cNvGrpSpPr/>
          <p:nvPr/>
        </p:nvGrpSpPr>
        <p:grpSpPr>
          <a:xfrm>
            <a:off x="1079629" y="3024415"/>
            <a:ext cx="1593936" cy="1179559"/>
            <a:chOff x="1055762" y="2792630"/>
            <a:chExt cx="1593936" cy="1179559"/>
          </a:xfrm>
        </p:grpSpPr>
        <p:sp>
          <p:nvSpPr>
            <p:cNvPr id="26" name="角丸四角形 25"/>
            <p:cNvSpPr/>
            <p:nvPr/>
          </p:nvSpPr>
          <p:spPr>
            <a:xfrm>
              <a:off x="1547206" y="2792630"/>
              <a:ext cx="993341" cy="299272"/>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spcBef>
                  <a:spcPts val="0"/>
                </a:spcBef>
                <a:spcAft>
                  <a:spcPts val="0"/>
                </a:spcAft>
              </a:pPr>
              <a:r>
                <a:rPr lang="en-US" altLang="ja-JP" sz="1400" dirty="0">
                  <a:solidFill>
                    <a:prstClr val="black"/>
                  </a:solidFill>
                </a:rPr>
                <a:t>A</a:t>
              </a:r>
              <a:r>
                <a:rPr lang="ja-JP" altLang="en-US" sz="1400" dirty="0" smtClean="0">
                  <a:solidFill>
                    <a:prstClr val="black"/>
                  </a:solidFill>
                </a:rPr>
                <a:t>市役所</a:t>
              </a:r>
              <a:endParaRPr lang="ja-JP" altLang="en-US" sz="1400" dirty="0">
                <a:solidFill>
                  <a:prstClr val="black"/>
                </a:solidFill>
              </a:endParaRPr>
            </a:p>
          </p:txBody>
        </p:sp>
        <p:pic>
          <p:nvPicPr>
            <p:cNvPr id="35" name="Picture 7" descr="Z:\02_イラスト\05_建物\99_その他（外観・室内）\8988_0062.gif"/>
            <p:cNvPicPr>
              <a:picLocks noChangeAspect="1" noChangeArrowheads="1"/>
            </p:cNvPicPr>
            <p:nvPr/>
          </p:nvPicPr>
          <p:blipFill>
            <a:blip r:embed="rId6" cstate="print"/>
            <a:srcRect/>
            <a:stretch>
              <a:fillRect/>
            </a:stretch>
          </p:blipFill>
          <p:spPr bwMode="auto">
            <a:xfrm>
              <a:off x="1474948" y="3172089"/>
              <a:ext cx="1174750" cy="800100"/>
            </a:xfrm>
            <a:prstGeom prst="rect">
              <a:avLst/>
            </a:prstGeom>
            <a:noFill/>
            <a:ln w="9525">
              <a:noFill/>
              <a:miter lim="800000"/>
              <a:headEnd/>
              <a:tailEnd/>
            </a:ln>
          </p:spPr>
        </p:pic>
        <p:sp>
          <p:nvSpPr>
            <p:cNvPr id="50" name="テキスト ボックス 49"/>
            <p:cNvSpPr txBox="1"/>
            <p:nvPr/>
          </p:nvSpPr>
          <p:spPr>
            <a:xfrm>
              <a:off x="1055762" y="3231765"/>
              <a:ext cx="681156" cy="276999"/>
            </a:xfrm>
            <a:prstGeom prst="rect">
              <a:avLst/>
            </a:prstGeom>
            <a:noFill/>
          </p:spPr>
          <p:txBody>
            <a:bodyPr wrap="square" rtlCol="0">
              <a:spAutoFit/>
            </a:bodyPr>
            <a:lstStyle/>
            <a:p>
              <a:r>
                <a:rPr kumimoji="1" lang="ja-JP" altLang="en-US" sz="1200" dirty="0" smtClean="0"/>
                <a:t>転居先</a:t>
              </a:r>
              <a:endParaRPr kumimoji="1" lang="ja-JP" altLang="en-US" sz="1200" dirty="0"/>
            </a:p>
          </p:txBody>
        </p:sp>
      </p:grpSp>
      <p:sp>
        <p:nvSpPr>
          <p:cNvPr id="51" name="テキスト ボックス 50"/>
          <p:cNvSpPr txBox="1"/>
          <p:nvPr/>
        </p:nvSpPr>
        <p:spPr>
          <a:xfrm>
            <a:off x="1209058" y="5846210"/>
            <a:ext cx="1025557" cy="276999"/>
          </a:xfrm>
          <a:prstGeom prst="rect">
            <a:avLst/>
          </a:prstGeom>
          <a:noFill/>
        </p:spPr>
        <p:txBody>
          <a:bodyPr wrap="square" lIns="36000" tIns="0" rIns="3600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添付不要</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角丸四角形 13"/>
          <p:cNvSpPr/>
          <p:nvPr/>
        </p:nvSpPr>
        <p:spPr>
          <a:xfrm>
            <a:off x="1325297" y="3934391"/>
            <a:ext cx="1897117" cy="1877240"/>
          </a:xfrm>
          <a:prstGeom prst="roundRect">
            <a:avLst>
              <a:gd name="adj" fmla="val 8580"/>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正方形/長方形 8"/>
          <p:cNvSpPr/>
          <p:nvPr/>
        </p:nvSpPr>
        <p:spPr>
          <a:xfrm>
            <a:off x="258859" y="2321598"/>
            <a:ext cx="2585254" cy="290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事例</a:t>
            </a:r>
            <a:r>
              <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児童手当の申請</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3905640" y="2714124"/>
            <a:ext cx="2851026" cy="1557520"/>
          </a:xfrm>
          <a:prstGeom prst="rect">
            <a:avLst/>
          </a:prstGeom>
          <a:noFill/>
          <a:ln w="44450" cmpd="dbl">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28" idx="1"/>
            <a:endCxn id="28" idx="5"/>
          </p:cNvCxnSpPr>
          <p:nvPr/>
        </p:nvCxnSpPr>
        <p:spPr>
          <a:xfrm>
            <a:off x="3934516" y="3357610"/>
            <a:ext cx="2024006" cy="9981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8" idx="7"/>
            <a:endCxn id="28" idx="3"/>
          </p:cNvCxnSpPr>
          <p:nvPr/>
        </p:nvCxnSpPr>
        <p:spPr>
          <a:xfrm flipH="1">
            <a:off x="3934516" y="3357610"/>
            <a:ext cx="2024006" cy="9981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544674" y="4890156"/>
            <a:ext cx="723275" cy="1123380"/>
            <a:chOff x="116526" y="5442648"/>
            <a:chExt cx="723275" cy="1123380"/>
          </a:xfrm>
        </p:grpSpPr>
        <p:sp>
          <p:nvSpPr>
            <p:cNvPr id="24" name="テキスト ボックス 23"/>
            <p:cNvSpPr txBox="1"/>
            <p:nvPr/>
          </p:nvSpPr>
          <p:spPr>
            <a:xfrm>
              <a:off x="281068" y="5442648"/>
              <a:ext cx="415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white">
                      <a:lumMod val="50000"/>
                    </a:prstClr>
                  </a:solidFill>
                  <a:effectLst/>
                  <a:uLnTx/>
                  <a:uFillTx/>
                  <a:latin typeface="Calibri"/>
                  <a:ea typeface="ＭＳ Ｐゴシック" panose="020B0600070205080204" pitchFamily="50" charset="-128"/>
                  <a:cs typeface="+mn-cs"/>
                </a:rPr>
                <a:t>＋</a:t>
              </a:r>
              <a:endParaRPr kumimoji="1" lang="ja-JP" altLang="en-US" sz="20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endParaRPr>
            </a:p>
          </p:txBody>
        </p:sp>
        <p:grpSp>
          <p:nvGrpSpPr>
            <p:cNvPr id="52" name="グループ化 51"/>
            <p:cNvGrpSpPr/>
            <p:nvPr/>
          </p:nvGrpSpPr>
          <p:grpSpPr>
            <a:xfrm>
              <a:off x="116526" y="5793079"/>
              <a:ext cx="723275" cy="772949"/>
              <a:chOff x="-46964" y="4769521"/>
              <a:chExt cx="723275" cy="772949"/>
            </a:xfrm>
          </p:grpSpPr>
          <p:grpSp>
            <p:nvGrpSpPr>
              <p:cNvPr id="4" name="グループ化 3"/>
              <p:cNvGrpSpPr/>
              <p:nvPr/>
            </p:nvGrpSpPr>
            <p:grpSpPr>
              <a:xfrm>
                <a:off x="-46964" y="4769521"/>
                <a:ext cx="723275" cy="772949"/>
                <a:chOff x="535759" y="4862292"/>
                <a:chExt cx="723275" cy="772949"/>
              </a:xfrm>
            </p:grpSpPr>
            <p:sp>
              <p:nvSpPr>
                <p:cNvPr id="43" name="メモ 42"/>
                <p:cNvSpPr/>
                <p:nvPr/>
              </p:nvSpPr>
              <p:spPr>
                <a:xfrm>
                  <a:off x="577745" y="4862292"/>
                  <a:ext cx="613783" cy="772949"/>
                </a:xfrm>
                <a:prstGeom prst="foldedCorner">
                  <a:avLst>
                    <a:gd name="adj" fmla="val 28440"/>
                  </a:avLst>
                </a:prstGeom>
                <a:solidFill>
                  <a:schemeClr val="bg1"/>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4" name="正方形/長方形 43"/>
                <p:cNvSpPr/>
                <p:nvPr/>
              </p:nvSpPr>
              <p:spPr>
                <a:xfrm>
                  <a:off x="535759" y="4965523"/>
                  <a:ext cx="72327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課税</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証明書</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9" name="直線コネクタ 38"/>
                <p:cNvCxnSpPr/>
                <p:nvPr/>
              </p:nvCxnSpPr>
              <p:spPr>
                <a:xfrm flipH="1">
                  <a:off x="556953" y="4879340"/>
                  <a:ext cx="674076" cy="728213"/>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28880" y="4784823"/>
                <a:ext cx="659260" cy="70997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sp>
        <p:nvSpPr>
          <p:cNvPr id="15" name="テキスト ボックス 14"/>
          <p:cNvSpPr txBox="1"/>
          <p:nvPr/>
        </p:nvSpPr>
        <p:spPr>
          <a:xfrm>
            <a:off x="1018689" y="4417876"/>
            <a:ext cx="819317"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①申請</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2468663" y="4400793"/>
            <a:ext cx="8449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④</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認定</a:t>
            </a:r>
          </a:p>
        </p:txBody>
      </p:sp>
      <p:sp>
        <p:nvSpPr>
          <p:cNvPr id="19" name="右矢印 18"/>
          <p:cNvSpPr/>
          <p:nvPr/>
        </p:nvSpPr>
        <p:spPr>
          <a:xfrm rot="16200000">
            <a:off x="1712832" y="4438713"/>
            <a:ext cx="447228" cy="21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55" name="グループ化 54"/>
          <p:cNvGrpSpPr/>
          <p:nvPr/>
        </p:nvGrpSpPr>
        <p:grpSpPr>
          <a:xfrm>
            <a:off x="2700253" y="2795447"/>
            <a:ext cx="4195679" cy="1767008"/>
            <a:chOff x="2618245" y="2453135"/>
            <a:chExt cx="4195679" cy="1767008"/>
          </a:xfrm>
        </p:grpSpPr>
        <p:sp>
          <p:nvSpPr>
            <p:cNvPr id="27" name="テキスト ボックス 26"/>
            <p:cNvSpPr txBox="1"/>
            <p:nvPr/>
          </p:nvSpPr>
          <p:spPr>
            <a:xfrm>
              <a:off x="2618245" y="2453135"/>
              <a:ext cx="4090019" cy="338554"/>
            </a:xfrm>
            <a:prstGeom prst="rect">
              <a:avLst/>
            </a:prstGeom>
            <a:noFill/>
          </p:spPr>
          <p:txBody>
            <a:bodyPr wrap="square" rtlCol="0">
              <a:spAutoFit/>
            </a:bodyPr>
            <a:lstStyle/>
            <a:p>
              <a:pPr algn="ctr"/>
              <a:r>
                <a:rPr lang="ja-JP" altLang="en-US" sz="1600" b="1" dirty="0" smtClean="0">
                  <a:solidFill>
                    <a:srgbClr val="FF0000"/>
                  </a:solidFill>
                </a:rPr>
                <a:t>情報提供ネットワークシステム（ＮＷＳ）</a:t>
              </a:r>
              <a:endParaRPr kumimoji="1" lang="ja-JP" altLang="en-US" b="1" dirty="0">
                <a:solidFill>
                  <a:srgbClr val="FF0000"/>
                </a:solidFill>
              </a:endParaRPr>
            </a:p>
          </p:txBody>
        </p:sp>
        <p:sp>
          <p:nvSpPr>
            <p:cNvPr id="28" name="楕円 27"/>
            <p:cNvSpPr/>
            <p:nvPr/>
          </p:nvSpPr>
          <p:spPr>
            <a:xfrm>
              <a:off x="3433322" y="2808579"/>
              <a:ext cx="2862378" cy="1411564"/>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2822162" y="3568349"/>
              <a:ext cx="3989491" cy="478060"/>
            </a:xfrm>
            <a:prstGeom prst="rightArrow">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ＭＳ ゴシック" panose="020B0609070205080204" pitchFamily="49" charset="-128"/>
                  <a:ea typeface="ＭＳ ゴシック" panose="020B0609070205080204" pitchFamily="49" charset="-128"/>
                </a:rPr>
                <a:t>③提供</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31" name="右矢印 30"/>
            <p:cNvSpPr/>
            <p:nvPr/>
          </p:nvSpPr>
          <p:spPr>
            <a:xfrm>
              <a:off x="2837556" y="2940525"/>
              <a:ext cx="3976368" cy="468123"/>
            </a:xfrm>
            <a:prstGeom prst="rightArrow">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　</a:t>
              </a:r>
              <a:r>
                <a:rPr lang="ja-JP" altLang="en-US" sz="1600" b="1" dirty="0" smtClean="0">
                  <a:solidFill>
                    <a:schemeClr val="tx1"/>
                  </a:solidFill>
                  <a:latin typeface="ＭＳ ゴシック" panose="020B0609070205080204" pitchFamily="49" charset="-128"/>
                  <a:ea typeface="ＭＳ ゴシック" panose="020B0609070205080204" pitchFamily="49" charset="-128"/>
                </a:rPr>
                <a:t>②照会</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pic>
          <p:nvPicPr>
            <p:cNvPr id="33" name="図 32" descr="MH900424202.JPG"/>
            <p:cNvPicPr>
              <a:picLocks noChangeAspect="1"/>
            </p:cNvPicPr>
            <p:nvPr/>
          </p:nvPicPr>
          <p:blipFill>
            <a:blip r:embed="rId7" cstate="print">
              <a:extLst/>
            </a:blip>
            <a:stretch>
              <a:fillRect/>
            </a:stretch>
          </p:blipFill>
          <p:spPr>
            <a:xfrm>
              <a:off x="4077245" y="2940525"/>
              <a:ext cx="419691" cy="419691"/>
            </a:xfrm>
            <a:prstGeom prst="rect">
              <a:avLst/>
            </a:prstGeom>
          </p:spPr>
        </p:pic>
        <p:pic>
          <p:nvPicPr>
            <p:cNvPr id="34" name="図 33" descr="MH900424202.JPG"/>
            <p:cNvPicPr>
              <a:picLocks noChangeAspect="1"/>
            </p:cNvPicPr>
            <p:nvPr/>
          </p:nvPicPr>
          <p:blipFill>
            <a:blip r:embed="rId7" cstate="print">
              <a:extLst/>
            </a:blip>
            <a:stretch>
              <a:fillRect/>
            </a:stretch>
          </p:blipFill>
          <p:spPr>
            <a:xfrm>
              <a:off x="5437774" y="3560434"/>
              <a:ext cx="419691" cy="419691"/>
            </a:xfrm>
            <a:prstGeom prst="rect">
              <a:avLst/>
            </a:prstGeom>
          </p:spPr>
        </p:pic>
      </p:grpSp>
      <p:sp>
        <p:nvSpPr>
          <p:cNvPr id="58" name="四角形吹き出し 57"/>
          <p:cNvSpPr/>
          <p:nvPr/>
        </p:nvSpPr>
        <p:spPr>
          <a:xfrm>
            <a:off x="269018" y="1341103"/>
            <a:ext cx="7798535" cy="936000"/>
          </a:xfrm>
          <a:prstGeom prst="wedgeRectCallout">
            <a:avLst>
              <a:gd name="adj1" fmla="val 58707"/>
              <a:gd name="adj2" fmla="val 3289"/>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smtClean="0"/>
              <a:t>「</a:t>
            </a:r>
            <a:r>
              <a:rPr kumimoji="1" lang="ja-JP" altLang="en-US" sz="1600" dirty="0"/>
              <a:t>情報連携」とは</a:t>
            </a:r>
            <a:r>
              <a:rPr kumimoji="1" lang="ja-JP" altLang="en-US" sz="1600" dirty="0" smtClean="0"/>
              <a:t>、</a:t>
            </a:r>
            <a:r>
              <a:rPr kumimoji="1" lang="ja-JP" altLang="ja-JP" sz="1600" dirty="0">
                <a:solidFill>
                  <a:prstClr val="black"/>
                </a:solidFill>
              </a:rPr>
              <a:t>各種手続の際に住民が行政機関等に提出する</a:t>
            </a:r>
            <a:r>
              <a:rPr kumimoji="1" lang="ja-JP" altLang="ja-JP" sz="1600" dirty="0" smtClean="0">
                <a:solidFill>
                  <a:prstClr val="black"/>
                </a:solidFill>
              </a:rPr>
              <a:t>書類を</a:t>
            </a:r>
            <a:r>
              <a:rPr kumimoji="1" lang="ja-JP" altLang="ja-JP" sz="1600" dirty="0">
                <a:solidFill>
                  <a:prstClr val="black"/>
                </a:solidFill>
              </a:rPr>
              <a:t>省略可能と</a:t>
            </a:r>
            <a:r>
              <a:rPr kumimoji="1" lang="ja-JP" altLang="ja-JP" sz="1600" dirty="0" smtClean="0">
                <a:solidFill>
                  <a:prstClr val="black"/>
                </a:solidFill>
              </a:rPr>
              <a:t>するため、異なる</a:t>
            </a:r>
            <a:r>
              <a:rPr kumimoji="1" lang="ja-JP" altLang="ja-JP" sz="1600" dirty="0">
                <a:solidFill>
                  <a:prstClr val="black"/>
                </a:solidFill>
              </a:rPr>
              <a:t>行政機関等の間で専用の</a:t>
            </a:r>
            <a:r>
              <a:rPr kumimoji="1" lang="ja-JP" altLang="ja-JP" sz="1600" dirty="0" smtClean="0">
                <a:solidFill>
                  <a:prstClr val="black"/>
                </a:solidFill>
              </a:rPr>
              <a:t>ネットワークシステム</a:t>
            </a:r>
            <a:r>
              <a:rPr kumimoji="1" lang="ja-JP" altLang="ja-JP" sz="1600" dirty="0" smtClean="0"/>
              <a:t>を</a:t>
            </a:r>
            <a:r>
              <a:rPr kumimoji="1" lang="ja-JP" altLang="ja-JP" sz="1600" dirty="0">
                <a:solidFill>
                  <a:prstClr val="black"/>
                </a:solidFill>
              </a:rPr>
              <a:t>用いた個人情報のやり取りを行うことです</a:t>
            </a:r>
            <a:r>
              <a:rPr kumimoji="1" lang="ja-JP" altLang="en-US" sz="1600" dirty="0" smtClean="0">
                <a:solidFill>
                  <a:prstClr val="black"/>
                </a:solidFill>
              </a:rPr>
              <a:t>。</a:t>
            </a:r>
            <a:endParaRPr kumimoji="1" lang="ja-JP" altLang="en-US" sz="1600" dirty="0"/>
          </a:p>
        </p:txBody>
      </p:sp>
      <p:sp>
        <p:nvSpPr>
          <p:cNvPr id="60"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a:t>
            </a:r>
          </a:p>
        </p:txBody>
      </p:sp>
    </p:spTree>
    <p:extLst>
      <p:ext uri="{BB962C8B-B14F-4D97-AF65-F5344CB8AC3E}">
        <p14:creationId xmlns:p14="http://schemas.microsoft.com/office/powerpoint/2010/main" val="14749413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3835400" y="3108960"/>
            <a:ext cx="330708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章</a:t>
            </a:r>
            <a:r>
              <a:rPr kumimoji="1" lang="ja-JP" altLang="en-US" sz="3200" dirty="0" smtClean="0">
                <a:latin typeface="ＭＳ ゴシック" panose="020B0609070205080204" pitchFamily="49" charset="-128"/>
                <a:ea typeface="ＭＳ ゴシック" panose="020B0609070205080204" pitchFamily="49" charset="-128"/>
              </a:rPr>
              <a:t>末テスト</a:t>
            </a:r>
          </a:p>
        </p:txBody>
      </p:sp>
      <p:sp>
        <p:nvSpPr>
          <p:cNvPr id="4" name="テキスト ボックス 3"/>
          <p:cNvSpPr txBox="1"/>
          <p:nvPr/>
        </p:nvSpPr>
        <p:spPr bwMode="auto">
          <a:xfrm>
            <a:off x="2969881" y="3640923"/>
            <a:ext cx="3793227"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smtClean="0">
                <a:latin typeface="ＭＳ ゴシック" panose="020B0609070205080204" pitchFamily="49" charset="-128"/>
                <a:ea typeface="ＭＳ ゴシック" panose="020B0609070205080204" pitchFamily="49" charset="-128"/>
              </a:rPr>
              <a:t>　　（第３章）</a:t>
            </a:r>
          </a:p>
        </p:txBody>
      </p:sp>
      <p:sp>
        <p:nvSpPr>
          <p:cNvPr id="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89</a:t>
            </a:r>
          </a:p>
        </p:txBody>
      </p:sp>
    </p:spTree>
    <p:extLst>
      <p:ext uri="{BB962C8B-B14F-4D97-AF65-F5344CB8AC3E}">
        <p14:creationId xmlns:p14="http://schemas.microsoft.com/office/powerpoint/2010/main" val="29620941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63034" y="301177"/>
            <a:ext cx="4891872"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サイバーセキュリティ理解度テスト　問題</a:t>
            </a:r>
            <a:r>
              <a:rPr kumimoji="1" lang="ja-JP" altLang="en-US" b="1" dirty="0">
                <a:solidFill>
                  <a:schemeClr val="tx1"/>
                </a:solidFill>
                <a:latin typeface="ＭＳ ゴシック" panose="020B0609070205080204" pitchFamily="49" charset="-128"/>
                <a:ea typeface="ＭＳ ゴシック" panose="020B0609070205080204" pitchFamily="49" charset="-128"/>
              </a:rPr>
              <a:t>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3"/>
            <a:ext cx="8029574"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ＭＳ ゴシック" panose="020B0609070205080204" pitchFamily="49" charset="-128"/>
                <a:ea typeface="ＭＳ ゴシック" panose="020B0609070205080204" pitchFamily="49" charset="-128"/>
              </a:rPr>
              <a:t>　</a:t>
            </a:r>
            <a:r>
              <a:rPr kumimoji="0" lang="ja-JP" altLang="en-US"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情報システム</a:t>
            </a:r>
            <a:r>
              <a:rPr lang="ja-JP" altLang="en-US" kern="0" dirty="0" smtClean="0">
                <a:solidFill>
                  <a:prstClr val="black"/>
                </a:solidFill>
                <a:latin typeface="ＭＳ ゴシック" panose="020B0609070205080204" pitchFamily="49" charset="-128"/>
                <a:ea typeface="ＭＳ ゴシック" panose="020B0609070205080204" pitchFamily="49" charset="-128"/>
              </a:rPr>
              <a:t>やシステムを構成する</a:t>
            </a:r>
            <a:r>
              <a:rPr kumimoji="0" lang="ja-JP" altLang="en-US"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機器にセキュリティ対策ソフトウェア等を一旦導入すれば、その後はセキュリティ対策ソフトウェア等を更新する必要はない。</a:t>
            </a:r>
            <a:endParaRPr kumimoji="0" lang="en-US" altLang="ja-JP"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lnSpc>
                <a:spcPts val="975"/>
              </a:lnSpc>
              <a:spcBef>
                <a:spcPts val="0"/>
              </a:spcBef>
              <a:spcAft>
                <a:spcPts val="0"/>
              </a:spcAft>
              <a:buClrTx/>
              <a:buSzTx/>
              <a:buFontTx/>
              <a:buNone/>
              <a:tabLst/>
              <a:defRPr/>
            </a:pPr>
            <a:endParaRPr kumimoji="0" lang="en-US" altLang="ja-JP" sz="5363"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algn="ctr" defTabSz="914400">
              <a:lnSpc>
                <a:spcPts val="10000"/>
              </a:lnSpc>
              <a:defRPr/>
            </a:pPr>
            <a:r>
              <a:rPr lang="ja-JP" altLang="en-US" sz="6600" kern="0" dirty="0">
                <a:solidFill>
                  <a:srgbClr val="002060"/>
                </a:solidFill>
                <a:latin typeface="ＭＳ Ｐゴシック" panose="020B0600070205080204" pitchFamily="50" charset="-128"/>
              </a:rPr>
              <a:t>○</a:t>
            </a:r>
            <a:r>
              <a:rPr lang="ja-JP" altLang="en-US" sz="6600" kern="0" dirty="0">
                <a:solidFill>
                  <a:prstClr val="black"/>
                </a:solidFill>
                <a:latin typeface="ＭＳ Ｐゴシック" panose="020B0600070205080204" pitchFamily="50" charset="-128"/>
              </a:rPr>
              <a:t> </a:t>
            </a:r>
            <a:r>
              <a:rPr lang="en-US" altLang="ja-JP" sz="6600" kern="0" dirty="0">
                <a:solidFill>
                  <a:prstClr val="black"/>
                </a:solidFill>
                <a:latin typeface="ＭＳ Ｐゴシック" panose="020B0600070205080204" pitchFamily="50" charset="-128"/>
              </a:rPr>
              <a:t>or </a:t>
            </a:r>
            <a:r>
              <a:rPr lang="en-US" altLang="ja-JP" sz="8000" kern="0" dirty="0" smtClean="0">
                <a:solidFill>
                  <a:srgbClr val="FF0000"/>
                </a:solidFill>
                <a:latin typeface="ＭＳ Ｐゴシック" panose="020B0600070205080204" pitchFamily="50" charset="-128"/>
              </a:rPr>
              <a:t>×</a:t>
            </a:r>
            <a:endParaRPr lang="en-US" altLang="ja-JP" sz="8000" kern="0" dirty="0">
              <a:solidFill>
                <a:srgbClr val="FF0000"/>
              </a:solidFill>
              <a:latin typeface="ＭＳ Ｐゴシック" panose="020B0600070205080204" pitchFamily="50" charset="-128"/>
            </a:endParaRP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360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57505"/>
            <a:ext cx="1721262" cy="2224703"/>
          </a:xfrm>
          <a:prstGeom prst="rect">
            <a:avLst/>
          </a:prstGeom>
        </p:spPr>
      </p:pic>
      <p:sp>
        <p:nvSpPr>
          <p:cNvPr id="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90</a:t>
            </a:r>
          </a:p>
        </p:txBody>
      </p:sp>
    </p:spTree>
    <p:extLst>
      <p:ext uri="{BB962C8B-B14F-4D97-AF65-F5344CB8AC3E}">
        <p14:creationId xmlns:p14="http://schemas.microsoft.com/office/powerpoint/2010/main" val="27085475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741680"/>
            <a:ext cx="1918603" cy="551861"/>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smtClean="0">
                <a:solidFill>
                  <a:prstClr val="black"/>
                </a:solidFill>
                <a:latin typeface="HGP創英角ﾎﾟｯﾌﾟ体" panose="040B0A00000000000000" pitchFamily="50" charset="-128"/>
                <a:ea typeface="HGP創英角ﾎﾟｯﾌﾟ体" panose="040B0A00000000000000" pitchFamily="50" charset="-128"/>
                <a:cs typeface="+mn-cs"/>
              </a:rPr>
              <a:t>こ た </a:t>
            </a:r>
            <a:r>
              <a:rPr lang="ja-JP" altLang="en-US" sz="3200" dirty="0" err="1" smtClean="0">
                <a:solidFill>
                  <a:prstClr val="black"/>
                </a:solidFill>
                <a:latin typeface="HGP創英角ﾎﾟｯﾌﾟ体" panose="040B0A00000000000000" pitchFamily="50" charset="-128"/>
                <a:ea typeface="HGP創英角ﾎﾟｯﾌﾟ体" panose="040B0A00000000000000" pitchFamily="50" charset="-128"/>
                <a:cs typeface="+mn-cs"/>
              </a:rPr>
              <a:t>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5" name="タイトル 1"/>
          <p:cNvSpPr txBox="1">
            <a:spLocks/>
          </p:cNvSpPr>
          <p:nvPr/>
        </p:nvSpPr>
        <p:spPr>
          <a:xfrm>
            <a:off x="376109" y="2748277"/>
            <a:ext cx="8744742" cy="147648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800" dirty="0" smtClean="0"/>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セキュリティ対策ソフトウェアを最新の状態に更新することは、ウイルスを検知するために必要なことです。</a:t>
            </a:r>
            <a:endParaRPr kumimoji="0" lang="en-US" altLang="ja-JP" sz="1800"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また、その他のソフトウェア等についても、自動更新機能等を活用し、</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最新</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の状態にすることにより脆弱性を排除できるため、</a:t>
            </a:r>
            <a:r>
              <a:rPr kumimoji="0" lang="ja-JP" altLang="en-US" sz="1800" u="sng" dirty="0" smtClean="0">
                <a:solidFill>
                  <a:srgbClr val="FF0000"/>
                </a:solidFill>
                <a:latin typeface="ＭＳ ゴシック" panose="020B0609070205080204" pitchFamily="49" charset="-128"/>
                <a:ea typeface="ＭＳ ゴシック" panose="020B0609070205080204" pitchFamily="49" charset="-128"/>
                <a:cs typeface="+mn-cs"/>
              </a:rPr>
              <a:t>外部からの不正アクセス等に対する対策</a:t>
            </a:r>
            <a:r>
              <a:rPr kumimoji="0" lang="ja-JP" altLang="en-US" sz="1800" dirty="0" smtClean="0">
                <a:latin typeface="ＭＳ ゴシック" panose="020B0609070205080204" pitchFamily="49" charset="-128"/>
                <a:ea typeface="ＭＳ ゴシック" panose="020B0609070205080204" pitchFamily="49" charset="-128"/>
                <a:cs typeface="+mn-cs"/>
              </a:rPr>
              <a:t>になります。</a:t>
            </a:r>
            <a:endParaRPr kumimoji="0" lang="en-US" altLang="ja-JP" sz="1800" dirty="0">
              <a:latin typeface="ＭＳ ゴシック" panose="020B0609070205080204" pitchFamily="49" charset="-128"/>
              <a:ea typeface="ＭＳ ゴシック" panose="020B0609070205080204" pitchFamily="49" charset="-128"/>
              <a:cs typeface="+mn-cs"/>
            </a:endParaRPr>
          </a:p>
        </p:txBody>
      </p:sp>
      <p:pic>
        <p:nvPicPr>
          <p:cNvPr id="4" name="図 3"/>
          <p:cNvPicPr>
            <a:picLocks noChangeAspect="1"/>
          </p:cNvPicPr>
          <p:nvPr/>
        </p:nvPicPr>
        <p:blipFill>
          <a:blip r:embed="rId3"/>
          <a:stretch>
            <a:fillRect/>
          </a:stretch>
        </p:blipFill>
        <p:spPr>
          <a:xfrm>
            <a:off x="7605674" y="741680"/>
            <a:ext cx="1726515" cy="1700206"/>
          </a:xfrm>
          <a:prstGeom prst="rect">
            <a:avLst/>
          </a:prstGeom>
        </p:spPr>
      </p:pic>
      <p:sp>
        <p:nvSpPr>
          <p:cNvPr id="7" name="タイトル 1"/>
          <p:cNvSpPr txBox="1">
            <a:spLocks/>
          </p:cNvSpPr>
          <p:nvPr/>
        </p:nvSpPr>
        <p:spPr>
          <a:xfrm>
            <a:off x="1478106" y="4622371"/>
            <a:ext cx="7938037" cy="123441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800" dirty="0" smtClean="0"/>
              <a:t>　</a:t>
            </a:r>
            <a:endParaRPr kumimoji="0" lang="en-US" altLang="ja-JP" sz="1800" dirty="0" smtClean="0">
              <a:solidFill>
                <a:prstClr val="black"/>
              </a:solidFill>
              <a:cs typeface="+mn-cs"/>
            </a:endParaRPr>
          </a:p>
          <a:p>
            <a:pPr lvl="0" algn="l" defTabSz="457200">
              <a:spcBef>
                <a:spcPts val="0"/>
              </a:spcBef>
            </a:pPr>
            <a:r>
              <a:rPr kumimoji="0" lang="ja-JP" altLang="en-US" sz="1800" dirty="0">
                <a:solidFill>
                  <a:prstClr val="black"/>
                </a:solidFill>
                <a:cs typeface="+mn-cs"/>
              </a:rPr>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それ</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以外</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にも</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情報システムのログインログやアクセスログを定期的に分析・確認することにより、</a:t>
            </a:r>
            <a:r>
              <a:rPr kumimoji="0" lang="ja-JP" altLang="en-US" sz="1800" u="sng" dirty="0" smtClean="0">
                <a:solidFill>
                  <a:srgbClr val="FF0000"/>
                </a:solidFill>
                <a:latin typeface="ＭＳ ゴシック" panose="020B0609070205080204" pitchFamily="49" charset="-128"/>
                <a:ea typeface="ＭＳ ゴシック" panose="020B0609070205080204" pitchFamily="49" charset="-128"/>
                <a:cs typeface="+mn-cs"/>
              </a:rPr>
              <a:t>外部からの不正アクセス等を検知</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することができるほか、</a:t>
            </a:r>
            <a:r>
              <a:rPr kumimoji="0" lang="ja-JP" altLang="en-US" sz="1800" u="sng" dirty="0" smtClean="0">
                <a:solidFill>
                  <a:srgbClr val="FF0000"/>
                </a:solidFill>
                <a:latin typeface="ＭＳ ゴシック" panose="020B0609070205080204" pitchFamily="49" charset="-128"/>
                <a:ea typeface="ＭＳ ゴシック" panose="020B0609070205080204" pitchFamily="49" charset="-128"/>
                <a:cs typeface="+mn-cs"/>
              </a:rPr>
              <a:t>内部不正の早期発見や不正の</a:t>
            </a:r>
            <a:r>
              <a:rPr kumimoji="0" lang="ja-JP" altLang="en-US" sz="1800" u="sng" dirty="0">
                <a:solidFill>
                  <a:srgbClr val="FF0000"/>
                </a:solidFill>
                <a:latin typeface="ＭＳ ゴシック" panose="020B0609070205080204" pitchFamily="49" charset="-128"/>
                <a:ea typeface="ＭＳ ゴシック" panose="020B0609070205080204" pitchFamily="49" charset="-128"/>
                <a:cs typeface="+mn-cs"/>
              </a:rPr>
              <a:t>抑止</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につながる可能性があります。</a:t>
            </a:r>
            <a:endParaRPr kumimoji="0" lang="en-US" altLang="ja-JP" sz="1800" dirty="0">
              <a:solidFill>
                <a:prstClr val="black"/>
              </a:solidFill>
              <a:latin typeface="ＭＳ ゴシック" panose="020B0609070205080204" pitchFamily="49" charset="-128"/>
              <a:ea typeface="ＭＳ ゴシック" panose="020B0609070205080204" pitchFamily="49" charset="-128"/>
              <a:cs typeface="+mn-cs"/>
            </a:endParaRPr>
          </a:p>
          <a:p>
            <a:pPr algn="l"/>
            <a:r>
              <a:rPr lang="ja-JP" altLang="en-US" sz="1800" dirty="0" smtClean="0">
                <a:latin typeface="ＭＳ ゴシック" panose="020B0609070205080204" pitchFamily="49" charset="-128"/>
                <a:ea typeface="ＭＳ ゴシック" panose="020B0609070205080204" pitchFamily="49" charset="-128"/>
              </a:rPr>
              <a:t>　</a:t>
            </a:r>
            <a:endParaRPr lang="ja-JP" altLang="en-US" sz="1800" dirty="0">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4"/>
          <a:stretch>
            <a:fillRect/>
          </a:stretch>
        </p:blipFill>
        <p:spPr>
          <a:xfrm>
            <a:off x="313282" y="4999331"/>
            <a:ext cx="1069469" cy="1466091"/>
          </a:xfrm>
          <a:prstGeom prst="rect">
            <a:avLst/>
          </a:prstGeom>
        </p:spPr>
      </p:pic>
      <p:pic>
        <p:nvPicPr>
          <p:cNvPr id="12" name="Picture 14"/>
          <p:cNvPicPr>
            <a:picLocks noChangeAspect="1" noChangeArrowheads="1"/>
          </p:cNvPicPr>
          <p:nvPr/>
        </p:nvPicPr>
        <p:blipFill rotWithShape="1">
          <a:blip r:embed="rId5" cstate="print"/>
          <a:srcRect t="26274" b="19862"/>
          <a:stretch/>
        </p:blipFill>
        <p:spPr bwMode="auto">
          <a:xfrm rot="2048712">
            <a:off x="1637682" y="1419060"/>
            <a:ext cx="959386" cy="724830"/>
          </a:xfrm>
          <a:prstGeom prst="rect">
            <a:avLst/>
          </a:prstGeom>
          <a:noFill/>
          <a:ln w="9525">
            <a:noFill/>
            <a:miter lim="800000"/>
            <a:headEnd/>
            <a:tailEnd/>
          </a:ln>
        </p:spPr>
      </p:pic>
      <p:pic>
        <p:nvPicPr>
          <p:cNvPr id="13" name="図 12"/>
          <p:cNvPicPr/>
          <p:nvPr/>
        </p:nvPicPr>
        <p:blipFill rotWithShape="1">
          <a:blip r:embed="rId6"/>
          <a:srcRect l="32656" t="30960" r="32078" b="36832"/>
          <a:stretch/>
        </p:blipFill>
        <p:spPr bwMode="auto">
          <a:xfrm>
            <a:off x="2624155" y="1087256"/>
            <a:ext cx="1424475" cy="1237627"/>
          </a:xfrm>
          <a:prstGeom prst="rect">
            <a:avLst/>
          </a:prstGeom>
          <a:ln>
            <a:noFill/>
          </a:ln>
          <a:extLst>
            <a:ext uri="{53640926-AAD7-44D8-BBD7-CCE9431645EC}">
              <a14:shadowObscured xmlns:a14="http://schemas.microsoft.com/office/drawing/2010/main"/>
            </a:ext>
          </a:extLst>
        </p:spPr>
      </p:pic>
      <p:sp>
        <p:nvSpPr>
          <p:cNvPr id="14"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91</a:t>
            </a:r>
          </a:p>
        </p:txBody>
      </p:sp>
      <p:sp>
        <p:nvSpPr>
          <p:cNvPr id="11" name="角丸四角形 10"/>
          <p:cNvSpPr/>
          <p:nvPr/>
        </p:nvSpPr>
        <p:spPr>
          <a:xfrm>
            <a:off x="363033" y="278028"/>
            <a:ext cx="4880299"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サイバーセキュリティ理解度テスト　問題</a:t>
            </a:r>
            <a:r>
              <a:rPr kumimoji="1" lang="ja-JP" altLang="en-US" b="1" dirty="0">
                <a:solidFill>
                  <a:schemeClr val="tx1"/>
                </a:solidFill>
                <a:latin typeface="ＭＳ ゴシック" panose="020B0609070205080204" pitchFamily="49" charset="-128"/>
                <a:ea typeface="ＭＳ ゴシック" panose="020B0609070205080204" pitchFamily="49" charset="-128"/>
              </a:rPr>
              <a:t>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90754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57201" y="1304693"/>
            <a:ext cx="8006575"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自宅でテレワークを行う際は、限られた空間であるため、職場よりも情報漏えいのリスクは</a:t>
            </a:r>
            <a:r>
              <a:rPr lang="ja-JP" altLang="en-US" kern="0" dirty="0">
                <a:solidFill>
                  <a:prstClr val="black"/>
                </a:solidFill>
                <a:latin typeface="ＭＳ ゴシック" panose="020B0609070205080204" pitchFamily="49" charset="-128"/>
                <a:ea typeface="ＭＳ ゴシック" panose="020B0609070205080204" pitchFamily="49" charset="-128"/>
              </a:rPr>
              <a:t>低減</a:t>
            </a:r>
            <a:r>
              <a:rPr lang="ja-JP" altLang="en-US" kern="0" dirty="0" smtClean="0">
                <a:solidFill>
                  <a:prstClr val="black"/>
                </a:solidFill>
                <a:latin typeface="ＭＳ ゴシック" panose="020B0609070205080204" pitchFamily="49" charset="-128"/>
                <a:ea typeface="ＭＳ ゴシック" panose="020B0609070205080204" pitchFamily="49" charset="-128"/>
              </a:rPr>
              <a:t>される</a:t>
            </a:r>
            <a:r>
              <a:rPr kumimoji="0" lang="ja-JP" altLang="en-US"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と考えられる。</a:t>
            </a:r>
            <a:endParaRPr kumimoji="0" lang="en-US" altLang="ja-JP"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lnSpc>
                <a:spcPts val="975"/>
              </a:lnSpc>
              <a:spcBef>
                <a:spcPts val="0"/>
              </a:spcBef>
              <a:spcAft>
                <a:spcPts val="0"/>
              </a:spcAft>
              <a:buClrTx/>
              <a:buSzTx/>
              <a:buFontTx/>
              <a:buNone/>
              <a:tabLst/>
              <a:defRPr/>
            </a:pPr>
            <a:endParaRPr kumimoji="0" lang="en-US" altLang="ja-JP" sz="5363"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algn="ctr" defTabSz="914400">
              <a:defRPr/>
            </a:pPr>
            <a:r>
              <a:rPr lang="ja-JP" altLang="en-US" sz="6600" kern="0" dirty="0">
                <a:solidFill>
                  <a:srgbClr val="002060"/>
                </a:solidFill>
                <a:latin typeface="ＭＳ Ｐゴシック" panose="020B0600070205080204" pitchFamily="50" charset="-128"/>
              </a:rPr>
              <a:t>○</a:t>
            </a:r>
            <a:r>
              <a:rPr lang="ja-JP" altLang="en-US" sz="6600" kern="0" dirty="0">
                <a:solidFill>
                  <a:prstClr val="black"/>
                </a:solidFill>
                <a:latin typeface="ＭＳ Ｐゴシック" panose="020B0600070205080204" pitchFamily="50" charset="-128"/>
              </a:rPr>
              <a:t> </a:t>
            </a:r>
            <a:r>
              <a:rPr lang="en-US" altLang="ja-JP" sz="6600" kern="0" dirty="0">
                <a:solidFill>
                  <a:prstClr val="black"/>
                </a:solidFill>
                <a:latin typeface="ＭＳ Ｐゴシック" panose="020B0600070205080204" pitchFamily="50" charset="-128"/>
              </a:rPr>
              <a:t>or </a:t>
            </a:r>
            <a:r>
              <a:rPr lang="en-US" altLang="ja-JP" sz="8000" kern="0" dirty="0" smtClean="0">
                <a:solidFill>
                  <a:srgbClr val="FF0000"/>
                </a:solidFill>
                <a:latin typeface="ＭＳ Ｐゴシック" panose="020B0600070205080204" pitchFamily="50" charset="-128"/>
              </a:rPr>
              <a:t>×</a:t>
            </a:r>
            <a:endParaRPr lang="en-US" altLang="ja-JP" sz="8000" kern="0" dirty="0">
              <a:solidFill>
                <a:srgbClr val="FF0000"/>
              </a:solidFill>
              <a:latin typeface="ＭＳ Ｐゴシック" panose="020B0600070205080204" pitchFamily="50" charset="-128"/>
            </a:endParaRP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360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82556" y="775503"/>
            <a:ext cx="1334439" cy="1724740"/>
          </a:xfrm>
          <a:prstGeom prst="rect">
            <a:avLst/>
          </a:prstGeom>
        </p:spPr>
      </p:pic>
      <p:pic>
        <p:nvPicPr>
          <p:cNvPr id="4" name="図 3"/>
          <p:cNvPicPr>
            <a:picLocks noChangeAspect="1"/>
          </p:cNvPicPr>
          <p:nvPr/>
        </p:nvPicPr>
        <p:blipFill>
          <a:blip r:embed="rId5"/>
          <a:stretch>
            <a:fillRect/>
          </a:stretch>
        </p:blipFill>
        <p:spPr>
          <a:xfrm>
            <a:off x="7280888" y="4672059"/>
            <a:ext cx="890093" cy="920576"/>
          </a:xfrm>
          <a:prstGeom prst="rect">
            <a:avLst/>
          </a:prstGeom>
        </p:spPr>
      </p:pic>
      <p:sp>
        <p:nvSpPr>
          <p:cNvPr id="1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92</a:t>
            </a:r>
          </a:p>
        </p:txBody>
      </p:sp>
      <p:sp>
        <p:nvSpPr>
          <p:cNvPr id="8" name="角丸四角形 7"/>
          <p:cNvSpPr/>
          <p:nvPr/>
        </p:nvSpPr>
        <p:spPr>
          <a:xfrm>
            <a:off x="363034" y="335900"/>
            <a:ext cx="490344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サイバーセキュリティ理解度テスト　問題</a:t>
            </a:r>
            <a:r>
              <a:rPr kumimoji="1" lang="ja-JP" altLang="en-US" b="1" dirty="0">
                <a:solidFill>
                  <a:schemeClr val="tx1"/>
                </a:solidFill>
                <a:latin typeface="ＭＳ ゴシック" panose="020B0609070205080204" pitchFamily="49" charset="-128"/>
                <a:ea typeface="ＭＳ ゴシック" panose="020B0609070205080204" pitchFamily="49" charset="-128"/>
              </a:rPr>
              <a:t>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8376835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33147" y="3072227"/>
            <a:ext cx="8765847" cy="2207343"/>
          </a:xfrm>
          <a:prstGeom prst="roundRect">
            <a:avLst/>
          </a:prstGeom>
          <a:noFill/>
          <a:ln w="28575" cap="flat" cmpd="sng" algn="ctr">
            <a:solidFill>
              <a:schemeClr val="accent4">
                <a:lumMod val="60000"/>
                <a:lumOff val="40000"/>
              </a:scheme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コンテンツ プレースホルダー 2"/>
          <p:cNvSpPr txBox="1">
            <a:spLocks/>
          </p:cNvSpPr>
          <p:nvPr/>
        </p:nvSpPr>
        <p:spPr bwMode="auto">
          <a:xfrm>
            <a:off x="342283" y="788531"/>
            <a:ext cx="1809902" cy="597995"/>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smtClean="0">
                <a:solidFill>
                  <a:prstClr val="black"/>
                </a:solidFill>
                <a:latin typeface="HGP創英角ﾎﾟｯﾌﾟ体" panose="040B0A00000000000000" pitchFamily="50" charset="-128"/>
                <a:ea typeface="HGP創英角ﾎﾟｯﾌﾟ体" panose="040B0A00000000000000" pitchFamily="50" charset="-128"/>
                <a:cs typeface="+mn-cs"/>
              </a:rPr>
              <a:t>こ た </a:t>
            </a:r>
            <a:r>
              <a:rPr lang="ja-JP" altLang="en-US" sz="3200" dirty="0" err="1" smtClean="0">
                <a:solidFill>
                  <a:prstClr val="black"/>
                </a:solidFill>
                <a:latin typeface="HGP創英角ﾎﾟｯﾌﾟ体" panose="040B0A00000000000000" pitchFamily="50" charset="-128"/>
                <a:ea typeface="HGP創英角ﾎﾟｯﾌﾟ体" panose="040B0A00000000000000" pitchFamily="50" charset="-128"/>
                <a:cs typeface="+mn-cs"/>
              </a:rPr>
              <a:t>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5" name="タイトル 1"/>
          <p:cNvSpPr txBox="1">
            <a:spLocks/>
          </p:cNvSpPr>
          <p:nvPr/>
        </p:nvSpPr>
        <p:spPr>
          <a:xfrm>
            <a:off x="342283" y="2042244"/>
            <a:ext cx="9352502" cy="93835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800" dirty="0" smtClean="0"/>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自宅ならではの</a:t>
            </a:r>
            <a:r>
              <a:rPr kumimoji="0" lang="ja-JP" altLang="en-US" sz="1800" dirty="0" smtClean="0">
                <a:solidFill>
                  <a:srgbClr val="FF0000"/>
                </a:solidFill>
                <a:latin typeface="ＭＳ ゴシック" panose="020B0609070205080204" pitchFamily="49" charset="-128"/>
                <a:ea typeface="ＭＳ ゴシック" panose="020B0609070205080204" pitchFamily="49" charset="-128"/>
                <a:cs typeface="+mn-cs"/>
              </a:rPr>
              <a:t>「</a:t>
            </a:r>
            <a:r>
              <a:rPr kumimoji="0" lang="ja-JP" altLang="en-US" sz="1800" u="sng" dirty="0" smtClean="0">
                <a:solidFill>
                  <a:srgbClr val="FF0000"/>
                </a:solidFill>
                <a:latin typeface="ＭＳ ゴシック" panose="020B0609070205080204" pitchFamily="49" charset="-128"/>
                <a:ea typeface="ＭＳ ゴシック" panose="020B0609070205080204" pitchFamily="49" charset="-128"/>
                <a:cs typeface="+mn-cs"/>
              </a:rPr>
              <a:t>情報漏えい</a:t>
            </a:r>
            <a:r>
              <a:rPr kumimoji="0" lang="ja-JP" altLang="en-US" sz="1800" dirty="0" smtClean="0">
                <a:solidFill>
                  <a:srgbClr val="FF0000"/>
                </a:solidFill>
                <a:latin typeface="ＭＳ ゴシック" panose="020B0609070205080204" pitchFamily="49" charset="-128"/>
                <a:ea typeface="ＭＳ ゴシック" panose="020B0609070205080204" pitchFamily="49" charset="-128"/>
                <a:cs typeface="+mn-cs"/>
              </a:rPr>
              <a:t>」</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リスクとして</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は</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以下のこと</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が考えられます。</a:t>
            </a:r>
            <a:r>
              <a:rPr lang="ja-JP" altLang="en-US" sz="1800" dirty="0" smtClean="0">
                <a:latin typeface="ＭＳ ゴシック" panose="020B0609070205080204" pitchFamily="49" charset="-128"/>
                <a:ea typeface="ＭＳ ゴシック" panose="020B0609070205080204" pitchFamily="49" charset="-128"/>
              </a:rPr>
              <a:t>　</a:t>
            </a:r>
            <a:endParaRPr lang="ja-JP" altLang="en-US" sz="1800"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396713" y="5483503"/>
            <a:ext cx="9156711" cy="8023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kumimoji="0" lang="ja-JP" altLang="en-US" sz="2600"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職場の整備された環境外では、</a:t>
            </a:r>
            <a:r>
              <a:rPr kumimoji="0" lang="ja-JP" altLang="en-US" sz="1800" u="sng" dirty="0" smtClean="0">
                <a:solidFill>
                  <a:srgbClr val="FF0000"/>
                </a:solidFill>
                <a:latin typeface="ＭＳ ゴシック" panose="020B0609070205080204" pitchFamily="49" charset="-128"/>
                <a:ea typeface="ＭＳ ゴシック" panose="020B0609070205080204" pitchFamily="49" charset="-128"/>
                <a:cs typeface="+mn-cs"/>
              </a:rPr>
              <a:t>情報漏えいのリスクが高くなる</a:t>
            </a:r>
            <a:r>
              <a:rPr kumimoji="0" lang="ja-JP" altLang="en-US" sz="1800" dirty="0" smtClean="0">
                <a:solidFill>
                  <a:prstClr val="black"/>
                </a:solidFill>
                <a:latin typeface="ＭＳ ゴシック" panose="020B0609070205080204" pitchFamily="49" charset="-128"/>
                <a:ea typeface="ＭＳ ゴシック" panose="020B0609070205080204" pitchFamily="49" charset="-128"/>
                <a:cs typeface="+mn-cs"/>
              </a:rPr>
              <a:t>ということを意識しましょう。</a:t>
            </a:r>
            <a:endParaRPr lang="ja-JP" altLang="en-US" sz="1800" dirty="0">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989512" y="3305652"/>
            <a:ext cx="8065988" cy="186804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ct val="150000"/>
              </a:lnSpc>
              <a:spcBef>
                <a:spcPts val="0"/>
              </a:spcBef>
            </a:pPr>
            <a:r>
              <a:rPr kumimoji="0" lang="ja-JP" altLang="en-US" sz="1600"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・自宅での使用のために持ち出した業務用パソコンや電子記憶媒体の紛失</a:t>
            </a:r>
            <a:endPar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lnSpc>
                <a:spcPct val="150000"/>
              </a:lnSpc>
              <a:spcBef>
                <a:spcPts val="0"/>
              </a:spcBef>
            </a:pP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 ・自宅で使用している</a:t>
            </a:r>
            <a:r>
              <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rPr>
              <a:t>Wi-Fi</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機器</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の脆弱性</a:t>
            </a:r>
            <a:endPar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lnSpc>
                <a:spcPct val="150000"/>
              </a:lnSpc>
              <a:spcBef>
                <a:spcPts val="0"/>
              </a:spcBef>
            </a:pPr>
            <a:r>
              <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rPr>
              <a:t> </a:t>
            </a:r>
            <a:r>
              <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・上司や周りの職員の監視がないための内部不正</a:t>
            </a:r>
            <a:endPar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endParaRPr>
          </a:p>
          <a:p>
            <a:pPr algn="l" defTabSz="457200">
              <a:lnSpc>
                <a:spcPct val="150000"/>
              </a:lnSpc>
              <a:spcBef>
                <a:spcPts val="0"/>
              </a:spcBef>
            </a:pPr>
            <a:r>
              <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rPr>
              <a:t> </a:t>
            </a:r>
            <a:r>
              <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・紛れ込んだ</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悪意</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あるメール</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の</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開封（メールでのやりとりが多くなることに起因し</a:t>
            </a:r>
            <a:endParaRPr kumimoji="0" lang="en-US" altLang="ja-JP" sz="1600" b="1" dirty="0" smtClean="0">
              <a:solidFill>
                <a:prstClr val="black"/>
              </a:solidFill>
              <a:latin typeface="ＭＳ ゴシック" panose="020B0609070205080204" pitchFamily="49" charset="-128"/>
              <a:ea typeface="ＭＳ ゴシック" panose="020B0609070205080204" pitchFamily="49" charset="-128"/>
              <a:cs typeface="+mn-cs"/>
            </a:endParaRPr>
          </a:p>
          <a:p>
            <a:pPr algn="l" defTabSz="457200">
              <a:lnSpc>
                <a:spcPct val="150000"/>
              </a:lnSpc>
              <a:spcBef>
                <a:spcPts val="0"/>
              </a:spcBef>
            </a:pP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err="1" smtClean="0">
                <a:solidFill>
                  <a:prstClr val="black"/>
                </a:solidFill>
                <a:latin typeface="ＭＳ ゴシック" panose="020B0609070205080204" pitchFamily="49" charset="-128"/>
                <a:ea typeface="ＭＳ ゴシック" panose="020B0609070205080204" pitchFamily="49" charset="-128"/>
                <a:cs typeface="+mn-cs"/>
              </a:rPr>
              <a:t>た</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注意不足）　</a:t>
            </a:r>
            <a:r>
              <a:rPr kumimoji="0" lang="ja-JP" altLang="en-US" sz="1600" b="1" dirty="0" smtClean="0">
                <a:solidFill>
                  <a:prstClr val="black"/>
                </a:solidFill>
                <a:latin typeface="ＭＳ ゴシック" panose="020B0609070205080204" pitchFamily="49" charset="-128"/>
                <a:ea typeface="ＭＳ ゴシック" panose="020B0609070205080204" pitchFamily="49" charset="-128"/>
              </a:rPr>
              <a:t>など</a:t>
            </a:r>
            <a:endParaRPr kumimoji="0" lang="en-US" altLang="ja-JP" sz="1600" b="1" dirty="0">
              <a:solidFill>
                <a:prstClr val="black"/>
              </a:solidFill>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373207" y="4461110"/>
            <a:ext cx="824455" cy="926672"/>
          </a:xfrm>
          <a:prstGeom prst="rect">
            <a:avLst/>
          </a:prstGeom>
        </p:spPr>
      </p:pic>
      <p:pic>
        <p:nvPicPr>
          <p:cNvPr id="7" name="図 6"/>
          <p:cNvPicPr>
            <a:picLocks noChangeAspect="1"/>
          </p:cNvPicPr>
          <p:nvPr/>
        </p:nvPicPr>
        <p:blipFill>
          <a:blip r:embed="rId4"/>
          <a:stretch>
            <a:fillRect/>
          </a:stretch>
        </p:blipFill>
        <p:spPr>
          <a:xfrm>
            <a:off x="8590985" y="2662411"/>
            <a:ext cx="775509" cy="786432"/>
          </a:xfrm>
          <a:prstGeom prst="rect">
            <a:avLst/>
          </a:prstGeom>
        </p:spPr>
      </p:pic>
      <p:pic>
        <p:nvPicPr>
          <p:cNvPr id="14" name="Picture 14"/>
          <p:cNvPicPr>
            <a:picLocks noChangeAspect="1" noChangeArrowheads="1"/>
          </p:cNvPicPr>
          <p:nvPr/>
        </p:nvPicPr>
        <p:blipFill rotWithShape="1">
          <a:blip r:embed="rId5" cstate="print"/>
          <a:srcRect t="26274" b="19862"/>
          <a:stretch/>
        </p:blipFill>
        <p:spPr bwMode="auto">
          <a:xfrm rot="2048712">
            <a:off x="1916460" y="1274097"/>
            <a:ext cx="959386" cy="724830"/>
          </a:xfrm>
          <a:prstGeom prst="rect">
            <a:avLst/>
          </a:prstGeom>
          <a:noFill/>
          <a:ln w="9525">
            <a:noFill/>
            <a:miter lim="800000"/>
            <a:headEnd/>
            <a:tailEnd/>
          </a:ln>
        </p:spPr>
      </p:pic>
      <p:pic>
        <p:nvPicPr>
          <p:cNvPr id="15" name="図 14"/>
          <p:cNvPicPr/>
          <p:nvPr/>
        </p:nvPicPr>
        <p:blipFill rotWithShape="1">
          <a:blip r:embed="rId6"/>
          <a:srcRect l="32656" t="30960" r="32078" b="36832"/>
          <a:stretch/>
        </p:blipFill>
        <p:spPr bwMode="auto">
          <a:xfrm>
            <a:off x="2902933" y="942293"/>
            <a:ext cx="1424475" cy="1237627"/>
          </a:xfrm>
          <a:prstGeom prst="rect">
            <a:avLst/>
          </a:prstGeom>
          <a:ln>
            <a:noFill/>
          </a:ln>
          <a:extLst>
            <a:ext uri="{53640926-AAD7-44D8-BBD7-CCE9431645EC}">
              <a14:shadowObscured xmlns:a14="http://schemas.microsoft.com/office/drawing/2010/main"/>
            </a:ext>
          </a:extLst>
        </p:spPr>
      </p:pic>
      <p:sp>
        <p:nvSpPr>
          <p:cNvPr id="16" name="スライド番号プレースホルダー 5"/>
          <p:cNvSpPr txBox="1">
            <a:spLocks/>
          </p:cNvSpPr>
          <p:nvPr/>
        </p:nvSpPr>
        <p:spPr>
          <a:xfrm>
            <a:off x="9591592" y="6257577"/>
            <a:ext cx="314408" cy="351568"/>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93</a:t>
            </a:r>
          </a:p>
        </p:txBody>
      </p:sp>
      <p:sp>
        <p:nvSpPr>
          <p:cNvPr id="13" name="角丸四角形 12"/>
          <p:cNvSpPr/>
          <p:nvPr/>
        </p:nvSpPr>
        <p:spPr>
          <a:xfrm>
            <a:off x="363033" y="347476"/>
            <a:ext cx="4926597"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サイバーセキュリティ理解度テスト　問題</a:t>
            </a:r>
            <a:r>
              <a:rPr kumimoji="1" lang="ja-JP" altLang="en-US" b="1" dirty="0">
                <a:solidFill>
                  <a:schemeClr val="tx1"/>
                </a:solidFill>
                <a:latin typeface="ＭＳ ゴシック" panose="020B0609070205080204" pitchFamily="49" charset="-128"/>
                <a:ea typeface="ＭＳ ゴシック" panose="020B0609070205080204" pitchFamily="49" charset="-128"/>
              </a:rPr>
              <a:t>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5845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57201" y="1304693"/>
            <a:ext cx="8062332"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spcBef>
                <a:spcPts val="0"/>
              </a:spcBef>
              <a:spcAft>
                <a:spcPts val="0"/>
              </a:spcAft>
              <a:buClrTx/>
              <a:buSzTx/>
              <a:buFontTx/>
              <a:buNone/>
              <a:tabLst/>
              <a:defRPr/>
            </a:pPr>
            <a:r>
              <a:rPr kumimoji="0" lang="ja-JP" altLang="en-US" sz="4000"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システムやサービスごとに異なるパスワードを設定すると、パスワードを忘れてしまうおそれがあるため、パスワードは１つにまとめた方がよい。</a:t>
            </a:r>
            <a:endParaRPr kumimoji="0" lang="en-US" altLang="ja-JP" b="0"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lnSpc>
                <a:spcPts val="975"/>
              </a:lnSpc>
              <a:spcBef>
                <a:spcPts val="0"/>
              </a:spcBef>
              <a:spcAft>
                <a:spcPts val="0"/>
              </a:spcAft>
              <a:buClrTx/>
              <a:buSzTx/>
              <a:buFontTx/>
              <a:buNone/>
              <a:tabLst/>
              <a:defRPr/>
            </a:pPr>
            <a:endParaRPr kumimoji="0" lang="en-US" altLang="ja-JP" sz="5363"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algn="ctr" defTabSz="914400">
              <a:lnSpc>
                <a:spcPts val="12000"/>
              </a:lnSpc>
              <a:defRPr/>
            </a:pP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smtClean="0">
                <a:solidFill>
                  <a:srgbClr val="FF0000"/>
                </a:solidFill>
                <a:latin typeface="ＭＳ Ｐゴシック" panose="020B0600070205080204" pitchFamily="50" charset="-128"/>
              </a:rPr>
              <a:t>×</a:t>
            </a:r>
            <a:endParaRPr lang="en-US" altLang="ja-JP" sz="8800" kern="0" dirty="0">
              <a:solidFill>
                <a:srgbClr val="FF0000"/>
              </a:solidFill>
              <a:latin typeface="ＭＳ Ｐゴシック" panose="020B0600070205080204" pitchFamily="50" charset="-128"/>
            </a:endParaRP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360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57505"/>
            <a:ext cx="1721262" cy="2224703"/>
          </a:xfrm>
          <a:prstGeom prst="rect">
            <a:avLst/>
          </a:prstGeom>
        </p:spPr>
      </p:pic>
      <p:sp>
        <p:nvSpPr>
          <p:cNvPr id="9" name="スライド番号プレースホルダー 5"/>
          <p:cNvSpPr txBox="1">
            <a:spLocks/>
          </p:cNvSpPr>
          <p:nvPr/>
        </p:nvSpPr>
        <p:spPr>
          <a:xfrm>
            <a:off x="9580019" y="6257576"/>
            <a:ext cx="293188" cy="374718"/>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94</a:t>
            </a:r>
          </a:p>
        </p:txBody>
      </p:sp>
      <p:sp>
        <p:nvSpPr>
          <p:cNvPr id="8" name="角丸四角形 7"/>
          <p:cNvSpPr/>
          <p:nvPr/>
        </p:nvSpPr>
        <p:spPr>
          <a:xfrm>
            <a:off x="363033" y="440075"/>
            <a:ext cx="4915023"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サイバーセキュリティ理解度テスト　問題</a:t>
            </a:r>
            <a:r>
              <a:rPr kumimoji="1" lang="ja-JP" altLang="en-US" b="1" dirty="0">
                <a:solidFill>
                  <a:schemeClr val="tx1"/>
                </a:solidFill>
                <a:latin typeface="ＭＳ ゴシック" panose="020B0609070205080204" pitchFamily="49" charset="-128"/>
                <a:ea typeface="ＭＳ ゴシック" panose="020B0609070205080204" pitchFamily="49" charset="-128"/>
              </a:rPr>
              <a:t>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4134700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7638" y="741680"/>
            <a:ext cx="1932606" cy="665573"/>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smtClean="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smtClean="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9" name="タイトル 1"/>
          <p:cNvSpPr txBox="1">
            <a:spLocks/>
          </p:cNvSpPr>
          <p:nvPr/>
        </p:nvSpPr>
        <p:spPr>
          <a:xfrm>
            <a:off x="559649" y="2197385"/>
            <a:ext cx="9020369" cy="1590392"/>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ＭＳ ゴシック" panose="020B0609070205080204" pitchFamily="49" charset="-128"/>
                <a:ea typeface="ＭＳ ゴシック" panose="020B0609070205080204" pitchFamily="49" charset="-128"/>
              </a:rPr>
              <a:t>　</a:t>
            </a:r>
            <a:r>
              <a:rPr lang="ja-JP" altLang="en-US" sz="1800" dirty="0" smtClean="0">
                <a:latin typeface="ＭＳ ゴシック" panose="020B0609070205080204" pitchFamily="49" charset="-128"/>
                <a:ea typeface="ＭＳ ゴシック" panose="020B0609070205080204" pitchFamily="49" charset="-128"/>
              </a:rPr>
              <a:t>パスワードは各システムや各サービスで異なるものを設定しましょう。</a:t>
            </a:r>
            <a:endParaRPr lang="en-US" altLang="ja-JP" sz="1800" dirty="0" smtClean="0">
              <a:latin typeface="ＭＳ ゴシック" panose="020B0609070205080204" pitchFamily="49" charset="-128"/>
              <a:ea typeface="ＭＳ ゴシック" panose="020B0609070205080204" pitchFamily="49" charset="-128"/>
            </a:endParaRPr>
          </a:p>
          <a:p>
            <a:pPr algn="l"/>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smtClean="0">
                <a:solidFill>
                  <a:prstClr val="black"/>
                </a:solidFill>
                <a:latin typeface="ＭＳ ゴシック" panose="020B0609070205080204" pitchFamily="49" charset="-128"/>
                <a:ea typeface="ＭＳ ゴシック" panose="020B0609070205080204" pitchFamily="49" charset="-128"/>
              </a:rPr>
              <a:t>１つ</a:t>
            </a:r>
            <a:r>
              <a:rPr lang="ja-JP" altLang="en-US" sz="1800" dirty="0">
                <a:solidFill>
                  <a:prstClr val="black"/>
                </a:solidFill>
                <a:latin typeface="ＭＳ ゴシック" panose="020B0609070205080204" pitchFamily="49" charset="-128"/>
                <a:ea typeface="ＭＳ ゴシック" panose="020B0609070205080204" pitchFamily="49" charset="-128"/>
              </a:rPr>
              <a:t>のサービスでＩＤとパスワードが流出した場合</a:t>
            </a:r>
            <a:r>
              <a:rPr lang="ja-JP" altLang="en-US" sz="1800" dirty="0" smtClean="0">
                <a:solidFill>
                  <a:prstClr val="black"/>
                </a:solidFill>
                <a:latin typeface="ＭＳ ゴシック" panose="020B0609070205080204" pitchFamily="49" charset="-128"/>
                <a:ea typeface="ＭＳ ゴシック" panose="020B0609070205080204" pitchFamily="49" charset="-128"/>
              </a:rPr>
              <a:t>、</a:t>
            </a:r>
            <a:r>
              <a:rPr lang="ja-JP" altLang="en-US" sz="1800" u="sng" dirty="0">
                <a:solidFill>
                  <a:srgbClr val="FF0000"/>
                </a:solidFill>
                <a:latin typeface="ＭＳ ゴシック" panose="020B0609070205080204" pitchFamily="49" charset="-128"/>
                <a:ea typeface="ＭＳ ゴシック" panose="020B0609070205080204" pitchFamily="49" charset="-128"/>
              </a:rPr>
              <a:t>パスワードリスト</a:t>
            </a:r>
            <a:r>
              <a:rPr lang="ja-JP" altLang="en-US" sz="1800" u="sng" dirty="0" smtClean="0">
                <a:solidFill>
                  <a:srgbClr val="FF0000"/>
                </a:solidFill>
                <a:latin typeface="ＭＳ ゴシック" panose="020B0609070205080204" pitchFamily="49" charset="-128"/>
                <a:ea typeface="ＭＳ ゴシック" panose="020B0609070205080204" pitchFamily="49" charset="-128"/>
              </a:rPr>
              <a:t>攻撃</a:t>
            </a:r>
            <a:r>
              <a:rPr lang="ja-JP" altLang="en-US" sz="1800" dirty="0" smtClean="0">
                <a:latin typeface="ＭＳ ゴシック" panose="020B0609070205080204" pitchFamily="49" charset="-128"/>
                <a:ea typeface="ＭＳ ゴシック" panose="020B0609070205080204" pitchFamily="49" charset="-128"/>
              </a:rPr>
              <a:t>を受けて、他のシステムやサービスで不正にログイン</a:t>
            </a:r>
            <a:r>
              <a:rPr lang="ja-JP" altLang="en-US" sz="1800" dirty="0">
                <a:latin typeface="ＭＳ ゴシック" panose="020B0609070205080204" pitchFamily="49" charset="-128"/>
                <a:ea typeface="ＭＳ ゴシック" panose="020B0609070205080204" pitchFamily="49" charset="-128"/>
              </a:rPr>
              <a:t>されるおそれが</a:t>
            </a:r>
            <a:r>
              <a:rPr lang="ja-JP" altLang="en-US" sz="1800" dirty="0" smtClean="0">
                <a:latin typeface="ＭＳ ゴシック" panose="020B0609070205080204" pitchFamily="49" charset="-128"/>
                <a:ea typeface="ＭＳ ゴシック" panose="020B0609070205080204" pitchFamily="49" charset="-128"/>
              </a:rPr>
              <a:t>あります。</a:t>
            </a:r>
            <a:endParaRPr lang="en-US" altLang="ja-JP" sz="1800" dirty="0">
              <a:latin typeface="ＭＳ ゴシック" panose="020B0609070205080204" pitchFamily="49" charset="-128"/>
              <a:ea typeface="ＭＳ ゴシック" panose="020B0609070205080204" pitchFamily="49" charset="-128"/>
            </a:endParaRPr>
          </a:p>
          <a:p>
            <a:pPr algn="l"/>
            <a:r>
              <a:rPr lang="ja-JP" altLang="en-US" sz="1800" dirty="0" smtClean="0">
                <a:latin typeface="ＭＳ ゴシック" panose="020B0609070205080204" pitchFamily="49" charset="-128"/>
                <a:ea typeface="ＭＳ ゴシック" panose="020B0609070205080204" pitchFamily="49" charset="-128"/>
              </a:rPr>
              <a:t>　正規の経路でログインされた場合、そのアクセスが正規のアクセスなのか不正アクセスなのかを判断することが難しく、知らぬ間に</a:t>
            </a:r>
            <a:r>
              <a:rPr lang="ja-JP" altLang="en-US" sz="1800" dirty="0">
                <a:latin typeface="ＭＳ ゴシック" panose="020B0609070205080204" pitchFamily="49" charset="-128"/>
                <a:ea typeface="ＭＳ ゴシック" panose="020B0609070205080204" pitchFamily="49" charset="-128"/>
              </a:rPr>
              <a:t>被害</a:t>
            </a:r>
            <a:r>
              <a:rPr lang="ja-JP" altLang="en-US" sz="1800" dirty="0" smtClean="0">
                <a:latin typeface="ＭＳ ゴシック" panose="020B0609070205080204" pitchFamily="49" charset="-128"/>
                <a:ea typeface="ＭＳ ゴシック" panose="020B0609070205080204" pitchFamily="49" charset="-128"/>
              </a:rPr>
              <a:t>が拡大してしまうおそれがあります。</a:t>
            </a:r>
            <a:endParaRPr lang="en-US" altLang="ja-JP" sz="1800" dirty="0">
              <a:latin typeface="ＭＳ ゴシック" panose="020B0609070205080204" pitchFamily="49" charset="-128"/>
              <a:ea typeface="ＭＳ ゴシック" panose="020B0609070205080204" pitchFamily="49" charset="-128"/>
            </a:endParaRPr>
          </a:p>
          <a:p>
            <a:pPr algn="l"/>
            <a:endParaRPr lang="en-US" altLang="ja-JP" sz="1800" dirty="0" smtClean="0">
              <a:latin typeface="ＭＳ ゴシック" panose="020B0609070205080204" pitchFamily="49" charset="-128"/>
              <a:ea typeface="ＭＳ ゴシック" panose="020B0609070205080204" pitchFamily="49" charset="-128"/>
            </a:endParaRPr>
          </a:p>
        </p:txBody>
      </p:sp>
      <p:pic>
        <p:nvPicPr>
          <p:cNvPr id="13" name="Picture 14"/>
          <p:cNvPicPr>
            <a:picLocks noChangeAspect="1" noChangeArrowheads="1"/>
          </p:cNvPicPr>
          <p:nvPr/>
        </p:nvPicPr>
        <p:blipFill rotWithShape="1">
          <a:blip r:embed="rId3" cstate="print"/>
          <a:srcRect t="26274" b="19862"/>
          <a:stretch/>
        </p:blipFill>
        <p:spPr bwMode="auto">
          <a:xfrm rot="2048712">
            <a:off x="1916460" y="1229493"/>
            <a:ext cx="959386" cy="724830"/>
          </a:xfrm>
          <a:prstGeom prst="rect">
            <a:avLst/>
          </a:prstGeom>
          <a:noFill/>
          <a:ln w="9525">
            <a:noFill/>
            <a:miter lim="800000"/>
            <a:headEnd/>
            <a:tailEnd/>
          </a:ln>
        </p:spPr>
      </p:pic>
      <p:pic>
        <p:nvPicPr>
          <p:cNvPr id="14" name="図 13"/>
          <p:cNvPicPr/>
          <p:nvPr/>
        </p:nvPicPr>
        <p:blipFill rotWithShape="1">
          <a:blip r:embed="rId4"/>
          <a:srcRect l="32656" t="30960" r="32078" b="36832"/>
          <a:stretch/>
        </p:blipFill>
        <p:spPr bwMode="auto">
          <a:xfrm>
            <a:off x="2902933" y="942293"/>
            <a:ext cx="1424475" cy="1237627"/>
          </a:xfrm>
          <a:prstGeom prst="rect">
            <a:avLst/>
          </a:prstGeom>
          <a:ln>
            <a:noFill/>
          </a:ln>
          <a:extLst>
            <a:ext uri="{53640926-AAD7-44D8-BBD7-CCE9431645EC}">
              <a14:shadowObscured xmlns:a14="http://schemas.microsoft.com/office/drawing/2010/main"/>
            </a:ext>
          </a:extLst>
        </p:spPr>
      </p:pic>
      <p:sp>
        <p:nvSpPr>
          <p:cNvPr id="16" name="スライド番号プレースホルダー 5"/>
          <p:cNvSpPr txBox="1">
            <a:spLocks/>
          </p:cNvSpPr>
          <p:nvPr/>
        </p:nvSpPr>
        <p:spPr>
          <a:xfrm>
            <a:off x="9580018" y="6257576"/>
            <a:ext cx="309596" cy="438499"/>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95</a:t>
            </a:r>
          </a:p>
        </p:txBody>
      </p:sp>
      <p:sp>
        <p:nvSpPr>
          <p:cNvPr id="12" name="角丸四角形 11"/>
          <p:cNvSpPr/>
          <p:nvPr/>
        </p:nvSpPr>
        <p:spPr>
          <a:xfrm>
            <a:off x="363034" y="347476"/>
            <a:ext cx="490344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smtClean="0">
                <a:solidFill>
                  <a:schemeClr val="tx1"/>
                </a:solidFill>
                <a:latin typeface="ＭＳ ゴシック" panose="020B0609070205080204" pitchFamily="49" charset="-128"/>
                <a:ea typeface="ＭＳ ゴシック" panose="020B0609070205080204" pitchFamily="49" charset="-128"/>
              </a:rPr>
              <a:t>サイバーセキュリティ理解度テスト　問題</a:t>
            </a:r>
            <a:r>
              <a:rPr kumimoji="1" lang="ja-JP" altLang="en-US" b="1" dirty="0">
                <a:solidFill>
                  <a:schemeClr val="tx1"/>
                </a:solidFill>
                <a:latin typeface="ＭＳ ゴシック" panose="020B0609070205080204" pitchFamily="49" charset="-128"/>
                <a:ea typeface="ＭＳ ゴシック" panose="020B0609070205080204" pitchFamily="49" charset="-128"/>
              </a:rPr>
              <a:t>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タイトル 1"/>
          <p:cNvSpPr txBox="1">
            <a:spLocks/>
          </p:cNvSpPr>
          <p:nvPr/>
        </p:nvSpPr>
        <p:spPr>
          <a:xfrm>
            <a:off x="605947" y="4879470"/>
            <a:ext cx="8804271" cy="954174"/>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ＭＳ ゴシック" panose="020B0609070205080204" pitchFamily="49" charset="-128"/>
                <a:ea typeface="ＭＳ ゴシック" panose="020B0609070205080204" pitchFamily="49" charset="-128"/>
              </a:rPr>
              <a:t>　また、</a:t>
            </a:r>
            <a:r>
              <a:rPr lang="ja-JP" altLang="en-US" sz="1800" dirty="0">
                <a:solidFill>
                  <a:prstClr val="black"/>
                </a:solidFill>
              </a:rPr>
              <a:t>個人情報（氏名、誕生日等</a:t>
            </a:r>
            <a:r>
              <a:rPr lang="ja-JP" altLang="en-US" sz="1800" dirty="0" smtClean="0">
                <a:solidFill>
                  <a:prstClr val="black"/>
                </a:solidFill>
              </a:rPr>
              <a:t>）から容易に推測できるようなパスワードを設定すると、</a:t>
            </a:r>
            <a:r>
              <a:rPr lang="ja-JP" altLang="en-US" sz="1800" u="sng" dirty="0" smtClean="0">
                <a:solidFill>
                  <a:srgbClr val="FF0000"/>
                </a:solidFill>
              </a:rPr>
              <a:t>パスワード推測攻撃</a:t>
            </a:r>
            <a:r>
              <a:rPr lang="ja-JP" altLang="en-US" sz="1800" dirty="0" smtClean="0">
                <a:solidFill>
                  <a:prstClr val="black"/>
                </a:solidFill>
              </a:rPr>
              <a:t>により、不正にログインされてしまうおそれがあります。</a:t>
            </a:r>
            <a:endParaRPr lang="en-US" altLang="ja-JP" sz="1800" dirty="0" smtClean="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6931434" y="3787777"/>
            <a:ext cx="997037" cy="1027321"/>
            <a:chOff x="7556471" y="3787777"/>
            <a:chExt cx="997037" cy="1027321"/>
          </a:xfrm>
        </p:grpSpPr>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471" y="3787777"/>
              <a:ext cx="997037" cy="1027321"/>
            </a:xfrm>
            <a:prstGeom prst="rect">
              <a:avLst/>
            </a:prstGeom>
          </p:spPr>
        </p:pic>
        <p:sp>
          <p:nvSpPr>
            <p:cNvPr id="3" name="正方形/長方形 2"/>
            <p:cNvSpPr/>
            <p:nvPr/>
          </p:nvSpPr>
          <p:spPr>
            <a:xfrm rot="580533">
              <a:off x="7851662" y="3882467"/>
              <a:ext cx="613458" cy="179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rPr>
                <a:t>PW</a:t>
              </a:r>
              <a:r>
                <a:rPr kumimoji="1" lang="ja-JP" altLang="en-US" sz="1000" dirty="0" smtClean="0">
                  <a:solidFill>
                    <a:schemeClr val="tx1"/>
                  </a:solidFill>
                </a:rPr>
                <a:t>リスト</a:t>
              </a:r>
              <a:endParaRPr kumimoji="1" lang="ja-JP" altLang="en-US" sz="1000" dirty="0">
                <a:solidFill>
                  <a:schemeClr val="tx1"/>
                </a:solidFill>
              </a:endParaRPr>
            </a:p>
          </p:txBody>
        </p:sp>
      </p:gr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9046" y="3702833"/>
            <a:ext cx="851964" cy="1164044"/>
          </a:xfrm>
          <a:prstGeom prst="rect">
            <a:avLst/>
          </a:prstGeom>
        </p:spPr>
      </p:pic>
      <p:sp>
        <p:nvSpPr>
          <p:cNvPr id="18" name="タイトル 1"/>
          <p:cNvSpPr txBox="1">
            <a:spLocks/>
          </p:cNvSpPr>
          <p:nvPr/>
        </p:nvSpPr>
        <p:spPr>
          <a:xfrm>
            <a:off x="605947" y="5603676"/>
            <a:ext cx="8804271" cy="954174"/>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ＭＳ ゴシック" panose="020B0609070205080204" pitchFamily="49" charset="-128"/>
                <a:ea typeface="ＭＳ ゴシック" panose="020B0609070205080204" pitchFamily="49" charset="-128"/>
              </a:rPr>
              <a:t>　</a:t>
            </a:r>
            <a:r>
              <a:rPr lang="ja-JP" altLang="en-US" sz="1800" dirty="0" smtClean="0">
                <a:latin typeface="ＭＳ Ｐゴシック" panose="020B0600070205080204" pitchFamily="50" charset="-128"/>
                <a:ea typeface="ＭＳ Ｐゴシック" panose="020B0600070205080204" pitchFamily="50" charset="-128"/>
              </a:rPr>
              <a:t>そのほ</a:t>
            </a:r>
            <a:r>
              <a:rPr lang="ja-JP" altLang="en-US" sz="1800" dirty="0">
                <a:latin typeface="ＭＳ Ｐゴシック" panose="020B0600070205080204" pitchFamily="50" charset="-128"/>
                <a:ea typeface="ＭＳ Ｐゴシック" panose="020B0600070205080204" pitchFamily="50" charset="-128"/>
              </a:rPr>
              <a:t>か</a:t>
            </a:r>
            <a:r>
              <a:rPr lang="ja-JP" altLang="en-US" sz="1800" dirty="0" smtClean="0">
                <a:latin typeface="ＭＳ Ｐゴシック" panose="020B0600070205080204" pitchFamily="50" charset="-128"/>
                <a:ea typeface="ＭＳ Ｐゴシック" panose="020B0600070205080204" pitchFamily="50" charset="-128"/>
              </a:rPr>
              <a:t>、１つのアカウントを複数の職員で共有しない、異動や退職等により使用しなくなったアカウントは削除するなど、</a:t>
            </a:r>
            <a:r>
              <a:rPr lang="ja-JP" altLang="en-US" sz="1800" u="sng" dirty="0" smtClean="0">
                <a:solidFill>
                  <a:srgbClr val="FF0000"/>
                </a:solidFill>
                <a:latin typeface="ＭＳ Ｐゴシック" panose="020B0600070205080204" pitchFamily="50" charset="-128"/>
                <a:ea typeface="ＭＳ Ｐゴシック" panose="020B0600070205080204" pitchFamily="50" charset="-128"/>
              </a:rPr>
              <a:t>アカウント管理</a:t>
            </a:r>
            <a:r>
              <a:rPr lang="ja-JP" altLang="en-US" sz="1800" dirty="0" smtClean="0">
                <a:latin typeface="ＭＳ Ｐゴシック" panose="020B0600070205080204" pitchFamily="50" charset="-128"/>
                <a:ea typeface="ＭＳ Ｐゴシック" panose="020B0600070205080204" pitchFamily="50" charset="-128"/>
              </a:rPr>
              <a:t>も大切です。</a:t>
            </a:r>
            <a:endParaRPr lang="en-US" altLang="ja-JP" sz="1800"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150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9703" y="3116590"/>
            <a:ext cx="8287555" cy="523220"/>
          </a:xfrm>
          <a:prstGeom prst="rect">
            <a:avLst/>
          </a:prstGeom>
          <a:noFill/>
        </p:spPr>
        <p:txBody>
          <a:bodyPr wrap="square" rtlCol="0" anchor="ctr">
            <a:spAutoFit/>
          </a:bodyPr>
          <a:lstStyle/>
          <a:p>
            <a:pPr algn="ctr"/>
            <a:r>
              <a:rPr kumimoji="1" lang="ja-JP" altLang="en-US" sz="2800" dirty="0"/>
              <a:t>最後</a:t>
            </a:r>
            <a:r>
              <a:rPr kumimoji="1" lang="ja-JP" altLang="en-US" sz="2800" dirty="0" smtClean="0"/>
              <a:t>までおつきあいいただきありがとうございました</a:t>
            </a:r>
            <a:endParaRPr kumimoji="1" lang="ja-JP" altLang="en-US" sz="280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380" y="582170"/>
            <a:ext cx="1482370" cy="207911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20" y="4095460"/>
            <a:ext cx="1091816" cy="1531334"/>
          </a:xfrm>
          <a:prstGeom prst="rect">
            <a:avLst/>
          </a:prstGeom>
        </p:spPr>
      </p:pic>
      <p:sp>
        <p:nvSpPr>
          <p:cNvPr id="8" name="スライド番号プレースホルダー 5"/>
          <p:cNvSpPr txBox="1">
            <a:spLocks/>
          </p:cNvSpPr>
          <p:nvPr/>
        </p:nvSpPr>
        <p:spPr>
          <a:xfrm>
            <a:off x="9614743" y="6257577"/>
            <a:ext cx="270039" cy="351568"/>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96</a:t>
            </a:r>
          </a:p>
        </p:txBody>
      </p:sp>
      <p:sp>
        <p:nvSpPr>
          <p:cNvPr id="9" name="テキスト ボックス 8"/>
          <p:cNvSpPr txBox="1"/>
          <p:nvPr/>
        </p:nvSpPr>
        <p:spPr>
          <a:xfrm>
            <a:off x="631338" y="3698358"/>
            <a:ext cx="8287555" cy="338554"/>
          </a:xfrm>
          <a:prstGeom prst="rect">
            <a:avLst/>
          </a:prstGeom>
          <a:noFill/>
        </p:spPr>
        <p:txBody>
          <a:bodyPr wrap="square" rtlCol="0" anchor="ctr">
            <a:spAutoFit/>
          </a:bodyPr>
          <a:lstStyle/>
          <a:p>
            <a:pPr algn="ctr"/>
            <a:r>
              <a:rPr kumimoji="1" lang="ja-JP" altLang="en-US" sz="1600" dirty="0" smtClean="0"/>
              <a:t>（次ページのまとめテストに</a:t>
            </a:r>
            <a:r>
              <a:rPr kumimoji="1" lang="ja-JP" altLang="en-US" sz="1600" dirty="0"/>
              <a:t>解</a:t>
            </a:r>
            <a:r>
              <a:rPr kumimoji="1" lang="ja-JP" altLang="en-US" sz="1600" dirty="0" smtClean="0"/>
              <a:t>答すれば研修終了です）</a:t>
            </a:r>
            <a:endParaRPr kumimoji="1" lang="ja-JP" altLang="en-US" sz="1600" dirty="0"/>
          </a:p>
        </p:txBody>
      </p:sp>
    </p:spTree>
    <p:extLst>
      <p:ext uri="{BB962C8B-B14F-4D97-AF65-F5344CB8AC3E}">
        <p14:creationId xmlns:p14="http://schemas.microsoft.com/office/powerpoint/2010/main" val="22411582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089830" y="736001"/>
            <a:ext cx="3657600" cy="472440"/>
          </a:xfrm>
          <a:prstGeom prst="rect">
            <a:avLst/>
          </a:prstGeom>
        </p:spPr>
      </p:pic>
      <p:sp>
        <p:nvSpPr>
          <p:cNvPr id="8" name="テキスト ボックス 7"/>
          <p:cNvSpPr txBox="1"/>
          <p:nvPr/>
        </p:nvSpPr>
        <p:spPr bwMode="auto">
          <a:xfrm>
            <a:off x="4100095" y="587760"/>
            <a:ext cx="1434432" cy="6128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smtClean="0">
                <a:latin typeface="ＭＳ ゴシック" panose="020B0609070205080204" pitchFamily="49" charset="-128"/>
                <a:ea typeface="ＭＳ ゴシック" panose="020B0609070205080204" pitchFamily="49" charset="-128"/>
              </a:rPr>
              <a:t>まとめテスト</a:t>
            </a:r>
          </a:p>
        </p:txBody>
      </p:sp>
      <p:sp>
        <p:nvSpPr>
          <p:cNvPr id="10" name="スライド番号プレースホルダー 5"/>
          <p:cNvSpPr txBox="1">
            <a:spLocks/>
          </p:cNvSpPr>
          <p:nvPr/>
        </p:nvSpPr>
        <p:spPr>
          <a:xfrm>
            <a:off x="9626319" y="6257576"/>
            <a:ext cx="256473" cy="363143"/>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97</a:t>
            </a:r>
          </a:p>
        </p:txBody>
      </p:sp>
      <p:sp>
        <p:nvSpPr>
          <p:cNvPr id="9" name="テキスト ボックス 8"/>
          <p:cNvSpPr txBox="1"/>
          <p:nvPr/>
        </p:nvSpPr>
        <p:spPr>
          <a:xfrm>
            <a:off x="151843" y="5876843"/>
            <a:ext cx="5613338" cy="400110"/>
          </a:xfrm>
          <a:prstGeom prst="rect">
            <a:avLst/>
          </a:prstGeom>
          <a:noFill/>
        </p:spPr>
        <p:txBody>
          <a:bodyPr wrap="square" rtlCol="0" anchor="ctr">
            <a:spAutoFit/>
          </a:bodyPr>
          <a:lstStyle/>
          <a:p>
            <a:r>
              <a:rPr kumimoji="1" lang="en-US" altLang="ja-JP" sz="1000" dirty="0" smtClean="0"/>
              <a:t>※</a:t>
            </a:r>
            <a:r>
              <a:rPr kumimoji="1" lang="ja-JP" altLang="en-US" sz="1000" dirty="0" smtClean="0"/>
              <a:t>このまとめテストの提出を受けることにより、各人が研修を実施したか確認することもできます。</a:t>
            </a:r>
            <a:endParaRPr kumimoji="1" lang="en-US" altLang="ja-JP" sz="1000" dirty="0"/>
          </a:p>
          <a:p>
            <a:r>
              <a:rPr kumimoji="1" lang="ja-JP" altLang="en-US" sz="1000" dirty="0" smtClean="0"/>
              <a:t> </a:t>
            </a:r>
            <a:r>
              <a:rPr kumimoji="1" lang="ja-JP" altLang="en-US" sz="1000" dirty="0"/>
              <a:t>　</a:t>
            </a:r>
            <a:r>
              <a:rPr kumimoji="1" lang="ja-JP" altLang="en-US" sz="1000" dirty="0" smtClean="0"/>
              <a:t> 解答の正解は次のページにありますので、解答を記載したあとに正解を確認しましょう。</a:t>
            </a:r>
            <a:endParaRPr kumimoji="1" lang="en-US" altLang="ja-JP" sz="1000" dirty="0" smtClean="0"/>
          </a:p>
        </p:txBody>
      </p:sp>
      <p:pic>
        <p:nvPicPr>
          <p:cNvPr id="2" name="図 1"/>
          <p:cNvPicPr>
            <a:picLocks noChangeAspect="1"/>
          </p:cNvPicPr>
          <p:nvPr/>
        </p:nvPicPr>
        <p:blipFill>
          <a:blip r:embed="rId4"/>
          <a:stretch>
            <a:fillRect/>
          </a:stretch>
        </p:blipFill>
        <p:spPr>
          <a:xfrm>
            <a:off x="256845" y="1443774"/>
            <a:ext cx="9468000" cy="4310523"/>
          </a:xfrm>
          <a:prstGeom prst="rect">
            <a:avLst/>
          </a:prstGeom>
        </p:spPr>
      </p:pic>
    </p:spTree>
    <p:extLst>
      <p:ext uri="{BB962C8B-B14F-4D97-AF65-F5344CB8AC3E}">
        <p14:creationId xmlns:p14="http://schemas.microsoft.com/office/powerpoint/2010/main" val="18104425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txBox="1">
            <a:spLocks/>
          </p:cNvSpPr>
          <p:nvPr/>
        </p:nvSpPr>
        <p:spPr>
          <a:xfrm>
            <a:off x="9626319" y="6257576"/>
            <a:ext cx="256473" cy="363143"/>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smtClean="0">
                <a:solidFill>
                  <a:schemeClr val="tx1"/>
                </a:solidFill>
                <a:latin typeface="+mj-ea"/>
                <a:ea typeface="+mj-ea"/>
              </a:rPr>
              <a:t>98</a:t>
            </a:r>
          </a:p>
        </p:txBody>
      </p:sp>
      <p:sp>
        <p:nvSpPr>
          <p:cNvPr id="3" name="テキスト ボックス 2"/>
          <p:cNvSpPr txBox="1"/>
          <p:nvPr/>
        </p:nvSpPr>
        <p:spPr bwMode="auto">
          <a:xfrm>
            <a:off x="4690405" y="272710"/>
            <a:ext cx="726548" cy="6128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解答</a:t>
            </a:r>
            <a:endParaRPr kumimoji="1" lang="ja-JP" altLang="en-US" sz="1600" dirty="0" smtClean="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483871" y="1047750"/>
            <a:ext cx="1161077" cy="3398518"/>
          </a:xfrm>
          <a:prstGeom prst="rect">
            <a:avLst/>
          </a:prstGeom>
        </p:spPr>
      </p:pic>
    </p:spTree>
    <p:extLst>
      <p:ext uri="{BB962C8B-B14F-4D97-AF65-F5344CB8AC3E}">
        <p14:creationId xmlns:p14="http://schemas.microsoft.com/office/powerpoint/2010/main" val="1202233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36000" tIns="108000" rIns="36000" bIns="36000" numCol="1" anchor="t" anchorCtr="0" compatLnSpc="1">
        <a:prstTxWarp prst="textNoShape">
          <a:avLst/>
        </a:prstTxWarp>
        <a:noAutofit/>
      </a:bodyPr>
      <a:lstStyle>
        <a:defPPr marL="266700" indent="-266700" eaLnBrk="0" hangingPunct="0">
          <a:lnSpc>
            <a:spcPts val="2400"/>
          </a:lnSpc>
          <a:buNone/>
          <a:defRPr sz="1050" dirty="0" smtClean="0">
            <a:latin typeface="ＭＳ ゴシック" panose="020B0609070205080204" pitchFamily="49" charset="-128"/>
            <a:ea typeface="ＭＳ ゴシック" panose="020B0609070205080204" pitchFamily="49"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28246</Words>
  <Application>Microsoft Office PowerPoint</Application>
  <PresentationFormat>A4 210 x 297 mm</PresentationFormat>
  <Paragraphs>1763</Paragraphs>
  <Slides>99</Slides>
  <Notes>99</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99</vt:i4>
      </vt:variant>
    </vt:vector>
  </HeadingPairs>
  <TitlesOfParts>
    <vt:vector size="115" baseType="lpstr">
      <vt:lpstr>ＤＦ特太ゴシック体</vt:lpstr>
      <vt:lpstr>ＤＦ平成ゴシック体W5</vt:lpstr>
      <vt:lpstr>HGP創英角ﾎﾟｯﾌﾟ体</vt:lpstr>
      <vt:lpstr>HG丸ｺﾞｼｯｸM-PRO</vt:lpstr>
      <vt:lpstr>Meiryo UI</vt:lpstr>
      <vt:lpstr>ＭＳ Ｐゴシック</vt:lpstr>
      <vt:lpstr>ＭＳ ゴシック</vt:lpstr>
      <vt:lpstr>游ゴシック</vt:lpstr>
      <vt:lpstr>Arial</vt:lpstr>
      <vt:lpstr>Calibri</vt:lpstr>
      <vt:lpstr>Cambria</vt:lpstr>
      <vt:lpstr>Comic Sans MS</vt:lpstr>
      <vt:lpstr>Times New Roman</vt:lpstr>
      <vt:lpstr>Wingdings</vt:lpstr>
      <vt:lpstr>Office Theme</vt:lpstr>
      <vt:lpstr>1_Office ​​テーマ</vt:lpstr>
      <vt:lpstr>特定個人情報の適正な取扱いのための各種研修資料</vt:lpstr>
      <vt:lpstr>目次</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2020-06-12T06:33:46Z</dcterms:created>
  <dcterms:modified xsi:type="dcterms:W3CDTF">2022-04-26T04:28:57Z</dcterms:modified>
</cp:coreProperties>
</file>