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84" r:id="rId1"/>
    <p:sldMasterId id="2147483696" r:id="rId2"/>
  </p:sldMasterIdLst>
  <p:notesMasterIdLst>
    <p:notesMasterId r:id="rId102"/>
  </p:notesMasterIdLst>
  <p:handoutMasterIdLst>
    <p:handoutMasterId r:id="rId103"/>
  </p:handoutMasterIdLst>
  <p:sldIdLst>
    <p:sldId id="359" r:id="rId3"/>
    <p:sldId id="373" r:id="rId4"/>
    <p:sldId id="374" r:id="rId5"/>
    <p:sldId id="391" r:id="rId6"/>
    <p:sldId id="461" r:id="rId7"/>
    <p:sldId id="452" r:id="rId8"/>
    <p:sldId id="453" r:id="rId9"/>
    <p:sldId id="375" r:id="rId10"/>
    <p:sldId id="454" r:id="rId11"/>
    <p:sldId id="396" r:id="rId12"/>
    <p:sldId id="402" r:id="rId13"/>
    <p:sldId id="462" r:id="rId14"/>
    <p:sldId id="455" r:id="rId15"/>
    <p:sldId id="403" r:id="rId16"/>
    <p:sldId id="404" r:id="rId17"/>
    <p:sldId id="407" r:id="rId18"/>
    <p:sldId id="406" r:id="rId19"/>
    <p:sldId id="408" r:id="rId20"/>
    <p:sldId id="409" r:id="rId21"/>
    <p:sldId id="413" r:id="rId22"/>
    <p:sldId id="411" r:id="rId23"/>
    <p:sldId id="412" r:id="rId24"/>
    <p:sldId id="405" r:id="rId25"/>
    <p:sldId id="401" r:id="rId26"/>
    <p:sldId id="456" r:id="rId27"/>
    <p:sldId id="460" r:id="rId28"/>
    <p:sldId id="459" r:id="rId29"/>
    <p:sldId id="400" r:id="rId30"/>
    <p:sldId id="518" r:id="rId31"/>
    <p:sldId id="519" r:id="rId32"/>
    <p:sldId id="520" r:id="rId33"/>
    <p:sldId id="521" r:id="rId34"/>
    <p:sldId id="522" r:id="rId35"/>
    <p:sldId id="523" r:id="rId36"/>
    <p:sldId id="524" r:id="rId37"/>
    <p:sldId id="525" r:id="rId38"/>
    <p:sldId id="526" r:id="rId39"/>
    <p:sldId id="527" r:id="rId40"/>
    <p:sldId id="528" r:id="rId41"/>
    <p:sldId id="529" r:id="rId42"/>
    <p:sldId id="530" r:id="rId43"/>
    <p:sldId id="531" r:id="rId44"/>
    <p:sldId id="532" r:id="rId45"/>
    <p:sldId id="533" r:id="rId46"/>
    <p:sldId id="534" r:id="rId47"/>
    <p:sldId id="514" r:id="rId48"/>
    <p:sldId id="515" r:id="rId49"/>
    <p:sldId id="516" r:id="rId50"/>
    <p:sldId id="517" r:id="rId51"/>
    <p:sldId id="463" r:id="rId52"/>
    <p:sldId id="464" r:id="rId53"/>
    <p:sldId id="465" r:id="rId54"/>
    <p:sldId id="466" r:id="rId55"/>
    <p:sldId id="467" r:id="rId56"/>
    <p:sldId id="468" r:id="rId57"/>
    <p:sldId id="470" r:id="rId58"/>
    <p:sldId id="513" r:id="rId59"/>
    <p:sldId id="471" r:id="rId60"/>
    <p:sldId id="472" r:id="rId61"/>
    <p:sldId id="473" r:id="rId62"/>
    <p:sldId id="474" r:id="rId63"/>
    <p:sldId id="475" r:id="rId64"/>
    <p:sldId id="476" r:id="rId65"/>
    <p:sldId id="477" r:id="rId66"/>
    <p:sldId id="478" r:id="rId67"/>
    <p:sldId id="479" r:id="rId68"/>
    <p:sldId id="510" r:id="rId69"/>
    <p:sldId id="480" r:id="rId70"/>
    <p:sldId id="481" r:id="rId71"/>
    <p:sldId id="482" r:id="rId72"/>
    <p:sldId id="483" r:id="rId73"/>
    <p:sldId id="484" r:id="rId74"/>
    <p:sldId id="485" r:id="rId75"/>
    <p:sldId id="486" r:id="rId76"/>
    <p:sldId id="487" r:id="rId77"/>
    <p:sldId id="488" r:id="rId78"/>
    <p:sldId id="489" r:id="rId79"/>
    <p:sldId id="490" r:id="rId80"/>
    <p:sldId id="491" r:id="rId81"/>
    <p:sldId id="492" r:id="rId82"/>
    <p:sldId id="493" r:id="rId83"/>
    <p:sldId id="494" r:id="rId84"/>
    <p:sldId id="495" r:id="rId85"/>
    <p:sldId id="496" r:id="rId86"/>
    <p:sldId id="497" r:id="rId87"/>
    <p:sldId id="498" r:id="rId88"/>
    <p:sldId id="499" r:id="rId89"/>
    <p:sldId id="500" r:id="rId90"/>
    <p:sldId id="501" r:id="rId91"/>
    <p:sldId id="502" r:id="rId92"/>
    <p:sldId id="503" r:id="rId93"/>
    <p:sldId id="504" r:id="rId94"/>
    <p:sldId id="505" r:id="rId95"/>
    <p:sldId id="506" r:id="rId96"/>
    <p:sldId id="507" r:id="rId97"/>
    <p:sldId id="508" r:id="rId98"/>
    <p:sldId id="511" r:id="rId99"/>
    <p:sldId id="512" r:id="rId100"/>
    <p:sldId id="535" r:id="rId101"/>
  </p:sldIdLst>
  <p:sldSz cx="9906000" cy="6858000" type="A4"/>
  <p:notesSz cx="6884988"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DEFE9"/>
    <a:srgbClr val="ED7D31"/>
    <a:srgbClr val="009999"/>
    <a:srgbClr val="008080"/>
    <a:srgbClr val="FFE1FF"/>
    <a:srgbClr val="EFFFFF"/>
    <a:srgbClr val="CCFFFF"/>
    <a:srgbClr val="FFCCFF"/>
    <a:srgbClr val="FFF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81" autoAdjust="0"/>
    <p:restoredTop sz="93447" autoAdjust="0"/>
  </p:normalViewPr>
  <p:slideViewPr>
    <p:cSldViewPr snapToGrid="0">
      <p:cViewPr varScale="1">
        <p:scale>
          <a:sx n="56" d="100"/>
          <a:sy n="56" d="100"/>
        </p:scale>
        <p:origin x="1056" y="44"/>
      </p:cViewPr>
      <p:guideLst>
        <p:guide orient="horz" pos="2160"/>
        <p:guide pos="3120"/>
      </p:guideLst>
    </p:cSldViewPr>
  </p:slideViewPr>
  <p:outlineViewPr>
    <p:cViewPr>
      <p:scale>
        <a:sx n="33" d="100"/>
        <a:sy n="33" d="100"/>
      </p:scale>
      <p:origin x="0" y="-1528"/>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81" d="100"/>
          <a:sy n="81" d="100"/>
        </p:scale>
        <p:origin x="3996"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theme" Target="theme/theme1.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notesMaster" Target="notesMasters/notes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handoutMaster" Target="handoutMasters/handoutMaster1.xml"/><Relationship Id="rId108" Type="http://schemas.openxmlformats.org/officeDocument/2006/relationships/tableStyles" Target="tableStyle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microsoft.com/office/2018/10/relationships/authors" Target="author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8A0FA4-2EBA-4A83-8824-3B8AD8BC88E6}" type="doc">
      <dgm:prSet loTypeId="urn:microsoft.com/office/officeart/2005/8/layout/cycle2" loCatId="cycle" qsTypeId="urn:microsoft.com/office/officeart/2005/8/quickstyle/simple1" qsCatId="simple" csTypeId="urn:microsoft.com/office/officeart/2005/8/colors/accent5_1" csCatId="accent5" phldr="1"/>
      <dgm:spPr/>
      <dgm:t>
        <a:bodyPr/>
        <a:lstStyle/>
        <a:p>
          <a:endParaRPr kumimoji="1" lang="ja-JP" altLang="en-US"/>
        </a:p>
      </dgm:t>
    </dgm:pt>
    <dgm:pt modelId="{18F4D9CB-BCA7-4156-8A53-80E4BE3E18DE}">
      <dgm:prSet phldrT="[テキスト]" custT="1"/>
      <dgm:spPr/>
      <dgm:t>
        <a:bodyPr/>
        <a:lstStyle/>
        <a:p>
          <a:r>
            <a:rPr kumimoji="1" lang="ja-JP" altLang="en-US" sz="1400" b="1" dirty="0"/>
            <a:t>市区町村</a:t>
          </a:r>
        </a:p>
      </dgm:t>
    </dgm:pt>
    <dgm:pt modelId="{6041A9A8-0262-4835-A341-ECD71641764F}" type="parTrans" cxnId="{AE123601-D9D3-479F-86B7-9D682DDC2293}">
      <dgm:prSet/>
      <dgm:spPr/>
      <dgm:t>
        <a:bodyPr/>
        <a:lstStyle/>
        <a:p>
          <a:endParaRPr kumimoji="1" lang="ja-JP" altLang="en-US"/>
        </a:p>
      </dgm:t>
    </dgm:pt>
    <dgm:pt modelId="{E7BC0DC6-BD44-4AE0-96B8-1F5FCDDABEC6}" type="sibTrans" cxnId="{AE123601-D9D3-479F-86B7-9D682DDC2293}">
      <dgm:prSet/>
      <dgm:spPr>
        <a:noFill/>
      </dgm:spPr>
      <dgm:t>
        <a:bodyPr/>
        <a:lstStyle/>
        <a:p>
          <a:endParaRPr kumimoji="1" lang="ja-JP" altLang="en-US"/>
        </a:p>
      </dgm:t>
    </dgm:pt>
    <dgm:pt modelId="{C7DD1EDD-6353-4C70-ACB0-3BBA8D6C22A4}">
      <dgm:prSet phldrT="[テキスト]" custT="1"/>
      <dgm:spPr/>
      <dgm:t>
        <a:bodyPr/>
        <a:lstStyle/>
        <a:p>
          <a:pPr>
            <a:lnSpc>
              <a:spcPct val="50000"/>
            </a:lnSpc>
          </a:pPr>
          <a:r>
            <a:rPr kumimoji="1" lang="ja-JP" altLang="en-US" sz="1400" b="1" dirty="0"/>
            <a:t>都道</a:t>
          </a:r>
          <a:endParaRPr kumimoji="1" lang="en-US" altLang="ja-JP" sz="1400" b="1" dirty="0"/>
        </a:p>
        <a:p>
          <a:pPr>
            <a:lnSpc>
              <a:spcPct val="50000"/>
            </a:lnSpc>
          </a:pPr>
          <a:r>
            <a:rPr kumimoji="1" lang="ja-JP" altLang="en-US" sz="1400" b="1" dirty="0"/>
            <a:t>府県</a:t>
          </a:r>
        </a:p>
      </dgm:t>
    </dgm:pt>
    <dgm:pt modelId="{EE2739CB-D78B-42BA-A7D4-99015E9568FA}" type="parTrans" cxnId="{7E597A61-61C4-43AA-A159-9AC410EC1415}">
      <dgm:prSet/>
      <dgm:spPr/>
      <dgm:t>
        <a:bodyPr/>
        <a:lstStyle/>
        <a:p>
          <a:endParaRPr kumimoji="1" lang="ja-JP" altLang="en-US"/>
        </a:p>
      </dgm:t>
    </dgm:pt>
    <dgm:pt modelId="{B76E8F17-553C-48F3-881D-71491D4FADBB}" type="sibTrans" cxnId="{7E597A61-61C4-43AA-A159-9AC410EC1415}">
      <dgm:prSet/>
      <dgm:spPr>
        <a:noFill/>
      </dgm:spPr>
      <dgm:t>
        <a:bodyPr/>
        <a:lstStyle/>
        <a:p>
          <a:endParaRPr kumimoji="1" lang="ja-JP" altLang="en-US"/>
        </a:p>
      </dgm:t>
    </dgm:pt>
    <dgm:pt modelId="{5004477A-E922-40CD-A183-AC7FA9B7C941}">
      <dgm:prSet phldrT="[テキスト]" custT="1"/>
      <dgm:spPr/>
      <dgm:t>
        <a:bodyPr/>
        <a:lstStyle/>
        <a:p>
          <a:pPr>
            <a:lnSpc>
              <a:spcPct val="50000"/>
            </a:lnSpc>
          </a:pPr>
          <a:r>
            <a:rPr kumimoji="1" lang="ja-JP" altLang="en-US" sz="1400" b="1" dirty="0"/>
            <a:t>健康</a:t>
          </a:r>
          <a:endParaRPr kumimoji="1" lang="en-US" altLang="ja-JP" sz="1400" b="1" dirty="0"/>
        </a:p>
        <a:p>
          <a:pPr>
            <a:lnSpc>
              <a:spcPct val="50000"/>
            </a:lnSpc>
          </a:pPr>
          <a:r>
            <a:rPr kumimoji="1" lang="ja-JP" altLang="en-US" sz="1400" b="1" dirty="0"/>
            <a:t>保険</a:t>
          </a:r>
          <a:endParaRPr kumimoji="1" lang="en-US" altLang="ja-JP" sz="1400" b="1" dirty="0"/>
        </a:p>
        <a:p>
          <a:pPr>
            <a:lnSpc>
              <a:spcPct val="50000"/>
            </a:lnSpc>
          </a:pPr>
          <a:r>
            <a:rPr kumimoji="1" lang="ja-JP" altLang="en-US" sz="1400" b="1" dirty="0"/>
            <a:t>組合</a:t>
          </a:r>
        </a:p>
      </dgm:t>
    </dgm:pt>
    <dgm:pt modelId="{456A3871-D4A4-41B7-8269-C8A3CC6D17C8}" type="parTrans" cxnId="{32C10AC2-A324-45A6-BEB2-FE4392F4EEA5}">
      <dgm:prSet/>
      <dgm:spPr/>
      <dgm:t>
        <a:bodyPr/>
        <a:lstStyle/>
        <a:p>
          <a:endParaRPr kumimoji="1" lang="ja-JP" altLang="en-US"/>
        </a:p>
      </dgm:t>
    </dgm:pt>
    <dgm:pt modelId="{25F1D52E-C660-4F6D-9A3E-22D55F0A8E0F}" type="sibTrans" cxnId="{32C10AC2-A324-45A6-BEB2-FE4392F4EEA5}">
      <dgm:prSet/>
      <dgm:spPr>
        <a:noFill/>
      </dgm:spPr>
      <dgm:t>
        <a:bodyPr/>
        <a:lstStyle/>
        <a:p>
          <a:endParaRPr kumimoji="1" lang="ja-JP" altLang="en-US"/>
        </a:p>
      </dgm:t>
    </dgm:pt>
    <dgm:pt modelId="{1DA6B9CD-E3FF-466C-81A6-6507BAF769F8}">
      <dgm:prSet phldrT="[テキスト]" custT="1"/>
      <dgm:spPr/>
      <dgm:t>
        <a:bodyPr/>
        <a:lstStyle/>
        <a:p>
          <a:pPr>
            <a:lnSpc>
              <a:spcPct val="50000"/>
            </a:lnSpc>
          </a:pPr>
          <a:r>
            <a:rPr kumimoji="1" lang="ja-JP" altLang="en-US" sz="1400" b="1" dirty="0"/>
            <a:t>日本</a:t>
          </a:r>
          <a:endParaRPr kumimoji="1" lang="en-US" altLang="ja-JP" sz="1400" b="1" dirty="0"/>
        </a:p>
        <a:p>
          <a:pPr>
            <a:lnSpc>
              <a:spcPct val="50000"/>
            </a:lnSpc>
          </a:pPr>
          <a:r>
            <a:rPr kumimoji="1" lang="ja-JP" altLang="en-US" sz="1400" b="1" dirty="0"/>
            <a:t>年金</a:t>
          </a:r>
          <a:endParaRPr kumimoji="1" lang="en-US" altLang="ja-JP" sz="1400" b="1" dirty="0"/>
        </a:p>
        <a:p>
          <a:pPr>
            <a:lnSpc>
              <a:spcPct val="50000"/>
            </a:lnSpc>
          </a:pPr>
          <a:r>
            <a:rPr kumimoji="1" lang="ja-JP" altLang="en-US" sz="1400" b="1" dirty="0"/>
            <a:t>機構</a:t>
          </a:r>
        </a:p>
      </dgm:t>
    </dgm:pt>
    <dgm:pt modelId="{6B5CEF9B-F188-4733-BE03-9888757EA103}" type="parTrans" cxnId="{57A2692B-FA2E-42E5-BB7F-DA5246D87338}">
      <dgm:prSet/>
      <dgm:spPr/>
      <dgm:t>
        <a:bodyPr/>
        <a:lstStyle/>
        <a:p>
          <a:endParaRPr kumimoji="1" lang="ja-JP" altLang="en-US"/>
        </a:p>
      </dgm:t>
    </dgm:pt>
    <dgm:pt modelId="{D85FCBDE-9629-40F7-B743-182E94277A5C}" type="sibTrans" cxnId="{57A2692B-FA2E-42E5-BB7F-DA5246D87338}">
      <dgm:prSet/>
      <dgm:spPr>
        <a:noFill/>
      </dgm:spPr>
      <dgm:t>
        <a:bodyPr/>
        <a:lstStyle/>
        <a:p>
          <a:endParaRPr kumimoji="1" lang="ja-JP" altLang="en-US"/>
        </a:p>
      </dgm:t>
    </dgm:pt>
    <dgm:pt modelId="{D7A643BC-881B-4D64-A8CA-6DE51719EE83}">
      <dgm:prSet phldrT="[テキスト]" custT="1"/>
      <dgm:spPr/>
      <dgm:t>
        <a:bodyPr/>
        <a:lstStyle/>
        <a:p>
          <a:r>
            <a:rPr kumimoji="1" lang="ja-JP" altLang="en-US" sz="1200" b="1" dirty="0"/>
            <a:t>ハローワーク</a:t>
          </a:r>
        </a:p>
      </dgm:t>
    </dgm:pt>
    <dgm:pt modelId="{439AC321-D05B-46D2-9100-89C745B6BA11}" type="parTrans" cxnId="{B206E985-D340-472C-BF78-108CAACE873C}">
      <dgm:prSet/>
      <dgm:spPr/>
      <dgm:t>
        <a:bodyPr/>
        <a:lstStyle/>
        <a:p>
          <a:endParaRPr kumimoji="1" lang="ja-JP" altLang="en-US"/>
        </a:p>
      </dgm:t>
    </dgm:pt>
    <dgm:pt modelId="{0C3E65C7-D8B8-4368-97AB-C52B32A7A804}" type="sibTrans" cxnId="{B206E985-D340-472C-BF78-108CAACE873C}">
      <dgm:prSet/>
      <dgm:spPr>
        <a:noFill/>
      </dgm:spPr>
      <dgm:t>
        <a:bodyPr/>
        <a:lstStyle/>
        <a:p>
          <a:endParaRPr kumimoji="1" lang="ja-JP" altLang="en-US"/>
        </a:p>
      </dgm:t>
    </dgm:pt>
    <dgm:pt modelId="{E8F243AF-EDA7-4903-B236-7F5C8E8A91CC}">
      <dgm:prSet custT="1"/>
      <dgm:spPr/>
      <dgm:t>
        <a:bodyPr/>
        <a:lstStyle/>
        <a:p>
          <a:pPr>
            <a:lnSpc>
              <a:spcPct val="50000"/>
            </a:lnSpc>
          </a:pPr>
          <a:r>
            <a:rPr kumimoji="1" lang="ja-JP" altLang="en-US" sz="1400" b="1" dirty="0"/>
            <a:t>独立</a:t>
          </a:r>
          <a:endParaRPr kumimoji="1" lang="en-US" altLang="ja-JP" sz="1400" b="1" dirty="0"/>
        </a:p>
        <a:p>
          <a:pPr>
            <a:lnSpc>
              <a:spcPct val="50000"/>
            </a:lnSpc>
          </a:pPr>
          <a:r>
            <a:rPr kumimoji="1" lang="ja-JP" altLang="en-US" sz="1400" b="1" dirty="0"/>
            <a:t>行政</a:t>
          </a:r>
          <a:endParaRPr kumimoji="1" lang="en-US" altLang="ja-JP" sz="1400" b="1" dirty="0"/>
        </a:p>
        <a:p>
          <a:pPr>
            <a:lnSpc>
              <a:spcPct val="50000"/>
            </a:lnSpc>
          </a:pPr>
          <a:r>
            <a:rPr kumimoji="1" lang="ja-JP" altLang="en-US" sz="1400" b="1" dirty="0"/>
            <a:t>法人</a:t>
          </a:r>
        </a:p>
      </dgm:t>
    </dgm:pt>
    <dgm:pt modelId="{F85FE4E6-1579-499D-9E36-EE1F83B235CE}" type="parTrans" cxnId="{227BE3DE-0A76-49C8-8CD5-8200A11ABA65}">
      <dgm:prSet/>
      <dgm:spPr/>
      <dgm:t>
        <a:bodyPr/>
        <a:lstStyle/>
        <a:p>
          <a:endParaRPr kumimoji="1" lang="ja-JP" altLang="en-US"/>
        </a:p>
      </dgm:t>
    </dgm:pt>
    <dgm:pt modelId="{4DCCF72F-8D6A-4CF8-BB76-ED81444775A8}" type="sibTrans" cxnId="{227BE3DE-0A76-49C8-8CD5-8200A11ABA65}">
      <dgm:prSet/>
      <dgm:spPr>
        <a:noFill/>
      </dgm:spPr>
      <dgm:t>
        <a:bodyPr/>
        <a:lstStyle/>
        <a:p>
          <a:endParaRPr kumimoji="1" lang="ja-JP" altLang="en-US"/>
        </a:p>
      </dgm:t>
    </dgm:pt>
    <dgm:pt modelId="{0C142111-5F80-46C0-9D92-919600B492B5}" type="pres">
      <dgm:prSet presAssocID="{188A0FA4-2EBA-4A83-8824-3B8AD8BC88E6}" presName="cycle" presStyleCnt="0">
        <dgm:presLayoutVars>
          <dgm:dir/>
          <dgm:resizeHandles val="exact"/>
        </dgm:presLayoutVars>
      </dgm:prSet>
      <dgm:spPr/>
    </dgm:pt>
    <dgm:pt modelId="{1B5DD679-73E3-4241-84F2-66A9B3C50A4F}" type="pres">
      <dgm:prSet presAssocID="{18F4D9CB-BCA7-4156-8A53-80E4BE3E18DE}" presName="node" presStyleLbl="node1" presStyleIdx="0" presStyleCnt="6" custScaleX="79992" custScaleY="79992" custRadScaleRad="98558" custRadScaleInc="-10395">
        <dgm:presLayoutVars>
          <dgm:bulletEnabled val="1"/>
        </dgm:presLayoutVars>
      </dgm:prSet>
      <dgm:spPr/>
    </dgm:pt>
    <dgm:pt modelId="{C157ADF8-7266-43E4-AC87-1331C51955C6}" type="pres">
      <dgm:prSet presAssocID="{E7BC0DC6-BD44-4AE0-96B8-1F5FCDDABEC6}" presName="sibTrans" presStyleLbl="sibTrans2D1" presStyleIdx="0" presStyleCnt="6"/>
      <dgm:spPr/>
    </dgm:pt>
    <dgm:pt modelId="{19FF6FC9-D401-4465-BCDB-716011A253A2}" type="pres">
      <dgm:prSet presAssocID="{E7BC0DC6-BD44-4AE0-96B8-1F5FCDDABEC6}" presName="connectorText" presStyleLbl="sibTrans2D1" presStyleIdx="0" presStyleCnt="6"/>
      <dgm:spPr/>
    </dgm:pt>
    <dgm:pt modelId="{768A403A-ADE8-458F-B535-9D8AA30D1A4B}" type="pres">
      <dgm:prSet presAssocID="{C7DD1EDD-6353-4C70-ACB0-3BBA8D6C22A4}" presName="node" presStyleLbl="node1" presStyleIdx="1" presStyleCnt="6" custScaleX="79992" custScaleY="79992" custRadScaleRad="87813" custRadScaleInc="-16376">
        <dgm:presLayoutVars>
          <dgm:bulletEnabled val="1"/>
        </dgm:presLayoutVars>
      </dgm:prSet>
      <dgm:spPr/>
    </dgm:pt>
    <dgm:pt modelId="{0FAF220E-57D1-4DF4-8507-180F3A2AE1A0}" type="pres">
      <dgm:prSet presAssocID="{B76E8F17-553C-48F3-881D-71491D4FADBB}" presName="sibTrans" presStyleLbl="sibTrans2D1" presStyleIdx="1" presStyleCnt="6"/>
      <dgm:spPr/>
    </dgm:pt>
    <dgm:pt modelId="{ED84DF67-6C2A-4D70-8D11-E7D244C23F61}" type="pres">
      <dgm:prSet presAssocID="{B76E8F17-553C-48F3-881D-71491D4FADBB}" presName="connectorText" presStyleLbl="sibTrans2D1" presStyleIdx="1" presStyleCnt="6"/>
      <dgm:spPr/>
    </dgm:pt>
    <dgm:pt modelId="{B14EFDDE-F2EF-4DDB-8CB6-BEBCA900003A}" type="pres">
      <dgm:prSet presAssocID="{5004477A-E922-40CD-A183-AC7FA9B7C941}" presName="node" presStyleLbl="node1" presStyleIdx="2" presStyleCnt="6" custScaleX="79992" custScaleY="79992" custRadScaleRad="87021" custRadScaleInc="13863">
        <dgm:presLayoutVars>
          <dgm:bulletEnabled val="1"/>
        </dgm:presLayoutVars>
      </dgm:prSet>
      <dgm:spPr/>
    </dgm:pt>
    <dgm:pt modelId="{612268B1-5392-4180-A784-70722E0A82C1}" type="pres">
      <dgm:prSet presAssocID="{25F1D52E-C660-4F6D-9A3E-22D55F0A8E0F}" presName="sibTrans" presStyleLbl="sibTrans2D1" presStyleIdx="2" presStyleCnt="6"/>
      <dgm:spPr/>
    </dgm:pt>
    <dgm:pt modelId="{F7487C93-EEA2-417E-86E9-104BD87BDF0D}" type="pres">
      <dgm:prSet presAssocID="{25F1D52E-C660-4F6D-9A3E-22D55F0A8E0F}" presName="connectorText" presStyleLbl="sibTrans2D1" presStyleIdx="2" presStyleCnt="6"/>
      <dgm:spPr/>
    </dgm:pt>
    <dgm:pt modelId="{AD03D170-6E37-41CC-875A-2E7AF22CCB4F}" type="pres">
      <dgm:prSet presAssocID="{1DA6B9CD-E3FF-466C-81A6-6507BAF769F8}" presName="node" presStyleLbl="node1" presStyleIdx="3" presStyleCnt="6" custScaleX="79992" custScaleY="79992" custRadScaleRad="100603" custRadScaleInc="4256">
        <dgm:presLayoutVars>
          <dgm:bulletEnabled val="1"/>
        </dgm:presLayoutVars>
      </dgm:prSet>
      <dgm:spPr/>
    </dgm:pt>
    <dgm:pt modelId="{192D4137-C00F-4BCD-96C0-B2CC759277F9}" type="pres">
      <dgm:prSet presAssocID="{D85FCBDE-9629-40F7-B743-182E94277A5C}" presName="sibTrans" presStyleLbl="sibTrans2D1" presStyleIdx="3" presStyleCnt="6"/>
      <dgm:spPr/>
    </dgm:pt>
    <dgm:pt modelId="{E2FDB7B5-B3BF-4339-A08E-EE74F7C99BB0}" type="pres">
      <dgm:prSet presAssocID="{D85FCBDE-9629-40F7-B743-182E94277A5C}" presName="connectorText" presStyleLbl="sibTrans2D1" presStyleIdx="3" presStyleCnt="6"/>
      <dgm:spPr/>
    </dgm:pt>
    <dgm:pt modelId="{809F2A39-0455-4218-8921-A0E555A12014}" type="pres">
      <dgm:prSet presAssocID="{D7A643BC-881B-4D64-A8CA-6DE51719EE83}" presName="node" presStyleLbl="node1" presStyleIdx="4" presStyleCnt="6" custScaleX="79992" custScaleY="79992">
        <dgm:presLayoutVars>
          <dgm:bulletEnabled val="1"/>
        </dgm:presLayoutVars>
      </dgm:prSet>
      <dgm:spPr/>
    </dgm:pt>
    <dgm:pt modelId="{7A3D634D-DB9D-431B-A758-881230CCF714}" type="pres">
      <dgm:prSet presAssocID="{0C3E65C7-D8B8-4368-97AB-C52B32A7A804}" presName="sibTrans" presStyleLbl="sibTrans2D1" presStyleIdx="4" presStyleCnt="6"/>
      <dgm:spPr/>
    </dgm:pt>
    <dgm:pt modelId="{83FD2E3D-899F-421B-8D4D-0BF966287D4B}" type="pres">
      <dgm:prSet presAssocID="{0C3E65C7-D8B8-4368-97AB-C52B32A7A804}" presName="connectorText" presStyleLbl="sibTrans2D1" presStyleIdx="4" presStyleCnt="6"/>
      <dgm:spPr/>
    </dgm:pt>
    <dgm:pt modelId="{96052217-4697-491F-98A7-DA67A2D82062}" type="pres">
      <dgm:prSet presAssocID="{E8F243AF-EDA7-4903-B236-7F5C8E8A91CC}" presName="node" presStyleLbl="node1" presStyleIdx="5" presStyleCnt="6" custScaleX="79992" custScaleY="79992">
        <dgm:presLayoutVars>
          <dgm:bulletEnabled val="1"/>
        </dgm:presLayoutVars>
      </dgm:prSet>
      <dgm:spPr/>
    </dgm:pt>
    <dgm:pt modelId="{17B638D3-23CF-4F0D-B640-ACE432842202}" type="pres">
      <dgm:prSet presAssocID="{4DCCF72F-8D6A-4CF8-BB76-ED81444775A8}" presName="sibTrans" presStyleLbl="sibTrans2D1" presStyleIdx="5" presStyleCnt="6"/>
      <dgm:spPr/>
    </dgm:pt>
    <dgm:pt modelId="{A033AF35-B27B-46EE-8C37-08BE1561EA34}" type="pres">
      <dgm:prSet presAssocID="{4DCCF72F-8D6A-4CF8-BB76-ED81444775A8}" presName="connectorText" presStyleLbl="sibTrans2D1" presStyleIdx="5" presStyleCnt="6"/>
      <dgm:spPr/>
    </dgm:pt>
  </dgm:ptLst>
  <dgm:cxnLst>
    <dgm:cxn modelId="{AE123601-D9D3-479F-86B7-9D682DDC2293}" srcId="{188A0FA4-2EBA-4A83-8824-3B8AD8BC88E6}" destId="{18F4D9CB-BCA7-4156-8A53-80E4BE3E18DE}" srcOrd="0" destOrd="0" parTransId="{6041A9A8-0262-4835-A341-ECD71641764F}" sibTransId="{E7BC0DC6-BD44-4AE0-96B8-1F5FCDDABEC6}"/>
    <dgm:cxn modelId="{47D38E0B-73BD-4432-894C-61D114C3AF6D}" type="presOf" srcId="{C7DD1EDD-6353-4C70-ACB0-3BBA8D6C22A4}" destId="{768A403A-ADE8-458F-B535-9D8AA30D1A4B}" srcOrd="0" destOrd="0" presId="urn:microsoft.com/office/officeart/2005/8/layout/cycle2"/>
    <dgm:cxn modelId="{C6C4C01B-307B-466B-AD94-55F263C06ACC}" type="presOf" srcId="{D85FCBDE-9629-40F7-B743-182E94277A5C}" destId="{E2FDB7B5-B3BF-4339-A08E-EE74F7C99BB0}" srcOrd="1" destOrd="0" presId="urn:microsoft.com/office/officeart/2005/8/layout/cycle2"/>
    <dgm:cxn modelId="{6C3A4F20-1666-4C47-92A4-C423BD46E72A}" type="presOf" srcId="{B76E8F17-553C-48F3-881D-71491D4FADBB}" destId="{0FAF220E-57D1-4DF4-8507-180F3A2AE1A0}" srcOrd="0" destOrd="0" presId="urn:microsoft.com/office/officeart/2005/8/layout/cycle2"/>
    <dgm:cxn modelId="{57A2692B-FA2E-42E5-BB7F-DA5246D87338}" srcId="{188A0FA4-2EBA-4A83-8824-3B8AD8BC88E6}" destId="{1DA6B9CD-E3FF-466C-81A6-6507BAF769F8}" srcOrd="3" destOrd="0" parTransId="{6B5CEF9B-F188-4733-BE03-9888757EA103}" sibTransId="{D85FCBDE-9629-40F7-B743-182E94277A5C}"/>
    <dgm:cxn modelId="{7E597A61-61C4-43AA-A159-9AC410EC1415}" srcId="{188A0FA4-2EBA-4A83-8824-3B8AD8BC88E6}" destId="{C7DD1EDD-6353-4C70-ACB0-3BBA8D6C22A4}" srcOrd="1" destOrd="0" parTransId="{EE2739CB-D78B-42BA-A7D4-99015E9568FA}" sibTransId="{B76E8F17-553C-48F3-881D-71491D4FADBB}"/>
    <dgm:cxn modelId="{742AF849-D398-4F10-AF54-B358ED76E51B}" type="presOf" srcId="{188A0FA4-2EBA-4A83-8824-3B8AD8BC88E6}" destId="{0C142111-5F80-46C0-9D92-919600B492B5}" srcOrd="0" destOrd="0" presId="urn:microsoft.com/office/officeart/2005/8/layout/cycle2"/>
    <dgm:cxn modelId="{65C8674F-8BA4-4044-8277-AFADE07F1366}" type="presOf" srcId="{0C3E65C7-D8B8-4368-97AB-C52B32A7A804}" destId="{7A3D634D-DB9D-431B-A758-881230CCF714}" srcOrd="0" destOrd="0" presId="urn:microsoft.com/office/officeart/2005/8/layout/cycle2"/>
    <dgm:cxn modelId="{81B00950-E843-45B8-B23E-CDAD5BE68C9D}" type="presOf" srcId="{1DA6B9CD-E3FF-466C-81A6-6507BAF769F8}" destId="{AD03D170-6E37-41CC-875A-2E7AF22CCB4F}" srcOrd="0" destOrd="0" presId="urn:microsoft.com/office/officeart/2005/8/layout/cycle2"/>
    <dgm:cxn modelId="{29CCC471-EE92-4974-B0F9-4462435907E5}" type="presOf" srcId="{D85FCBDE-9629-40F7-B743-182E94277A5C}" destId="{192D4137-C00F-4BCD-96C0-B2CC759277F9}" srcOrd="0" destOrd="0" presId="urn:microsoft.com/office/officeart/2005/8/layout/cycle2"/>
    <dgm:cxn modelId="{30B8FD54-CD56-490B-87E7-256FC2F2E9B1}" type="presOf" srcId="{E7BC0DC6-BD44-4AE0-96B8-1F5FCDDABEC6}" destId="{19FF6FC9-D401-4465-BCDB-716011A253A2}" srcOrd="1" destOrd="0" presId="urn:microsoft.com/office/officeart/2005/8/layout/cycle2"/>
    <dgm:cxn modelId="{B206E985-D340-472C-BF78-108CAACE873C}" srcId="{188A0FA4-2EBA-4A83-8824-3B8AD8BC88E6}" destId="{D7A643BC-881B-4D64-A8CA-6DE51719EE83}" srcOrd="4" destOrd="0" parTransId="{439AC321-D05B-46D2-9100-89C745B6BA11}" sibTransId="{0C3E65C7-D8B8-4368-97AB-C52B32A7A804}"/>
    <dgm:cxn modelId="{A7A2B98F-7CE5-4AC3-9F45-9D19AFD80E0A}" type="presOf" srcId="{18F4D9CB-BCA7-4156-8A53-80E4BE3E18DE}" destId="{1B5DD679-73E3-4241-84F2-66A9B3C50A4F}" srcOrd="0" destOrd="0" presId="urn:microsoft.com/office/officeart/2005/8/layout/cycle2"/>
    <dgm:cxn modelId="{95316D90-0AC5-48FA-BD02-A3D2EB1D7B09}" type="presOf" srcId="{B76E8F17-553C-48F3-881D-71491D4FADBB}" destId="{ED84DF67-6C2A-4D70-8D11-E7D244C23F61}" srcOrd="1" destOrd="0" presId="urn:microsoft.com/office/officeart/2005/8/layout/cycle2"/>
    <dgm:cxn modelId="{603CD59D-4950-4EFD-A954-49BEDBB000E8}" type="presOf" srcId="{E7BC0DC6-BD44-4AE0-96B8-1F5FCDDABEC6}" destId="{C157ADF8-7266-43E4-AC87-1331C51955C6}" srcOrd="0" destOrd="0" presId="urn:microsoft.com/office/officeart/2005/8/layout/cycle2"/>
    <dgm:cxn modelId="{75092BB4-06CB-4E46-8CC8-99F1D9878DA4}" type="presOf" srcId="{4DCCF72F-8D6A-4CF8-BB76-ED81444775A8}" destId="{17B638D3-23CF-4F0D-B640-ACE432842202}" srcOrd="0" destOrd="0" presId="urn:microsoft.com/office/officeart/2005/8/layout/cycle2"/>
    <dgm:cxn modelId="{2307F6B5-6B24-41F9-A671-AE8F1716B703}" type="presOf" srcId="{4DCCF72F-8D6A-4CF8-BB76-ED81444775A8}" destId="{A033AF35-B27B-46EE-8C37-08BE1561EA34}" srcOrd="1" destOrd="0" presId="urn:microsoft.com/office/officeart/2005/8/layout/cycle2"/>
    <dgm:cxn modelId="{08AFF6BD-3A2B-43DA-93F1-790B1278E55E}" type="presOf" srcId="{E8F243AF-EDA7-4903-B236-7F5C8E8A91CC}" destId="{96052217-4697-491F-98A7-DA67A2D82062}" srcOrd="0" destOrd="0" presId="urn:microsoft.com/office/officeart/2005/8/layout/cycle2"/>
    <dgm:cxn modelId="{10A616C0-E9F7-4826-899E-BF73131E86EB}" type="presOf" srcId="{25F1D52E-C660-4F6D-9A3E-22D55F0A8E0F}" destId="{612268B1-5392-4180-A784-70722E0A82C1}" srcOrd="0" destOrd="0" presId="urn:microsoft.com/office/officeart/2005/8/layout/cycle2"/>
    <dgm:cxn modelId="{32C10AC2-A324-45A6-BEB2-FE4392F4EEA5}" srcId="{188A0FA4-2EBA-4A83-8824-3B8AD8BC88E6}" destId="{5004477A-E922-40CD-A183-AC7FA9B7C941}" srcOrd="2" destOrd="0" parTransId="{456A3871-D4A4-41B7-8269-C8A3CC6D17C8}" sibTransId="{25F1D52E-C660-4F6D-9A3E-22D55F0A8E0F}"/>
    <dgm:cxn modelId="{43390ED2-AF85-4D40-B276-DAA9452BC411}" type="presOf" srcId="{0C3E65C7-D8B8-4368-97AB-C52B32A7A804}" destId="{83FD2E3D-899F-421B-8D4D-0BF966287D4B}" srcOrd="1" destOrd="0" presId="urn:microsoft.com/office/officeart/2005/8/layout/cycle2"/>
    <dgm:cxn modelId="{760BB7D2-4B67-436A-B3ED-4F71DF11F74E}" type="presOf" srcId="{25F1D52E-C660-4F6D-9A3E-22D55F0A8E0F}" destId="{F7487C93-EEA2-417E-86E9-104BD87BDF0D}" srcOrd="1" destOrd="0" presId="urn:microsoft.com/office/officeart/2005/8/layout/cycle2"/>
    <dgm:cxn modelId="{F6F507D3-EAAE-42E7-8908-C80DA7FCF4FC}" type="presOf" srcId="{D7A643BC-881B-4D64-A8CA-6DE51719EE83}" destId="{809F2A39-0455-4218-8921-A0E555A12014}" srcOrd="0" destOrd="0" presId="urn:microsoft.com/office/officeart/2005/8/layout/cycle2"/>
    <dgm:cxn modelId="{227BE3DE-0A76-49C8-8CD5-8200A11ABA65}" srcId="{188A0FA4-2EBA-4A83-8824-3B8AD8BC88E6}" destId="{E8F243AF-EDA7-4903-B236-7F5C8E8A91CC}" srcOrd="5" destOrd="0" parTransId="{F85FE4E6-1579-499D-9E36-EE1F83B235CE}" sibTransId="{4DCCF72F-8D6A-4CF8-BB76-ED81444775A8}"/>
    <dgm:cxn modelId="{E60117E8-8F7D-4A92-9257-FDC5B93BA92C}" type="presOf" srcId="{5004477A-E922-40CD-A183-AC7FA9B7C941}" destId="{B14EFDDE-F2EF-4DDB-8CB6-BEBCA900003A}" srcOrd="0" destOrd="0" presId="urn:microsoft.com/office/officeart/2005/8/layout/cycle2"/>
    <dgm:cxn modelId="{70F0166A-C4A1-4498-83F8-60D9ABB4C6D6}" type="presParOf" srcId="{0C142111-5F80-46C0-9D92-919600B492B5}" destId="{1B5DD679-73E3-4241-84F2-66A9B3C50A4F}" srcOrd="0" destOrd="0" presId="urn:microsoft.com/office/officeart/2005/8/layout/cycle2"/>
    <dgm:cxn modelId="{55A51589-A216-48C2-BAAA-40A661F019F9}" type="presParOf" srcId="{0C142111-5F80-46C0-9D92-919600B492B5}" destId="{C157ADF8-7266-43E4-AC87-1331C51955C6}" srcOrd="1" destOrd="0" presId="urn:microsoft.com/office/officeart/2005/8/layout/cycle2"/>
    <dgm:cxn modelId="{B298D8E0-D5D6-4EFC-99D1-966DB616F105}" type="presParOf" srcId="{C157ADF8-7266-43E4-AC87-1331C51955C6}" destId="{19FF6FC9-D401-4465-BCDB-716011A253A2}" srcOrd="0" destOrd="0" presId="urn:microsoft.com/office/officeart/2005/8/layout/cycle2"/>
    <dgm:cxn modelId="{3E4FD9D0-41F8-484B-98F0-5300AA6373CB}" type="presParOf" srcId="{0C142111-5F80-46C0-9D92-919600B492B5}" destId="{768A403A-ADE8-458F-B535-9D8AA30D1A4B}" srcOrd="2" destOrd="0" presId="urn:microsoft.com/office/officeart/2005/8/layout/cycle2"/>
    <dgm:cxn modelId="{7BCF2DB7-9070-4BD3-B649-1A259702B26B}" type="presParOf" srcId="{0C142111-5F80-46C0-9D92-919600B492B5}" destId="{0FAF220E-57D1-4DF4-8507-180F3A2AE1A0}" srcOrd="3" destOrd="0" presId="urn:microsoft.com/office/officeart/2005/8/layout/cycle2"/>
    <dgm:cxn modelId="{FE703318-14AD-4C10-8AF7-DCD8F6532DC0}" type="presParOf" srcId="{0FAF220E-57D1-4DF4-8507-180F3A2AE1A0}" destId="{ED84DF67-6C2A-4D70-8D11-E7D244C23F61}" srcOrd="0" destOrd="0" presId="urn:microsoft.com/office/officeart/2005/8/layout/cycle2"/>
    <dgm:cxn modelId="{0802EBF5-B0E8-40F1-8F5D-407942EB96EF}" type="presParOf" srcId="{0C142111-5F80-46C0-9D92-919600B492B5}" destId="{B14EFDDE-F2EF-4DDB-8CB6-BEBCA900003A}" srcOrd="4" destOrd="0" presId="urn:microsoft.com/office/officeart/2005/8/layout/cycle2"/>
    <dgm:cxn modelId="{A29C02A1-06FD-4C6B-AFCB-9E56686FF255}" type="presParOf" srcId="{0C142111-5F80-46C0-9D92-919600B492B5}" destId="{612268B1-5392-4180-A784-70722E0A82C1}" srcOrd="5" destOrd="0" presId="urn:microsoft.com/office/officeart/2005/8/layout/cycle2"/>
    <dgm:cxn modelId="{60E9A3BD-FAFB-40AF-BF78-A58BB167ED0C}" type="presParOf" srcId="{612268B1-5392-4180-A784-70722E0A82C1}" destId="{F7487C93-EEA2-417E-86E9-104BD87BDF0D}" srcOrd="0" destOrd="0" presId="urn:microsoft.com/office/officeart/2005/8/layout/cycle2"/>
    <dgm:cxn modelId="{EC9BC9FF-0CAC-43BE-BAAA-75044A1227A7}" type="presParOf" srcId="{0C142111-5F80-46C0-9D92-919600B492B5}" destId="{AD03D170-6E37-41CC-875A-2E7AF22CCB4F}" srcOrd="6" destOrd="0" presId="urn:microsoft.com/office/officeart/2005/8/layout/cycle2"/>
    <dgm:cxn modelId="{CC848A91-720D-4683-81FB-4A4E840470E2}" type="presParOf" srcId="{0C142111-5F80-46C0-9D92-919600B492B5}" destId="{192D4137-C00F-4BCD-96C0-B2CC759277F9}" srcOrd="7" destOrd="0" presId="urn:microsoft.com/office/officeart/2005/8/layout/cycle2"/>
    <dgm:cxn modelId="{1CBAC321-5DE7-4D04-8179-ADE415A03B2E}" type="presParOf" srcId="{192D4137-C00F-4BCD-96C0-B2CC759277F9}" destId="{E2FDB7B5-B3BF-4339-A08E-EE74F7C99BB0}" srcOrd="0" destOrd="0" presId="urn:microsoft.com/office/officeart/2005/8/layout/cycle2"/>
    <dgm:cxn modelId="{A040EF81-5CAF-4BA9-ABAB-9CAAD89D9A74}" type="presParOf" srcId="{0C142111-5F80-46C0-9D92-919600B492B5}" destId="{809F2A39-0455-4218-8921-A0E555A12014}" srcOrd="8" destOrd="0" presId="urn:microsoft.com/office/officeart/2005/8/layout/cycle2"/>
    <dgm:cxn modelId="{CFA80FDF-D62B-45D0-A9CA-B2C525B1155F}" type="presParOf" srcId="{0C142111-5F80-46C0-9D92-919600B492B5}" destId="{7A3D634D-DB9D-431B-A758-881230CCF714}" srcOrd="9" destOrd="0" presId="urn:microsoft.com/office/officeart/2005/8/layout/cycle2"/>
    <dgm:cxn modelId="{902662A5-9729-4652-AB6D-5F4501015BFD}" type="presParOf" srcId="{7A3D634D-DB9D-431B-A758-881230CCF714}" destId="{83FD2E3D-899F-421B-8D4D-0BF966287D4B}" srcOrd="0" destOrd="0" presId="urn:microsoft.com/office/officeart/2005/8/layout/cycle2"/>
    <dgm:cxn modelId="{64C9B74C-0E19-404D-B314-49630128F49C}" type="presParOf" srcId="{0C142111-5F80-46C0-9D92-919600B492B5}" destId="{96052217-4697-491F-98A7-DA67A2D82062}" srcOrd="10" destOrd="0" presId="urn:microsoft.com/office/officeart/2005/8/layout/cycle2"/>
    <dgm:cxn modelId="{2E9CBE7D-748B-41AA-ADC3-63F89645D22C}" type="presParOf" srcId="{0C142111-5F80-46C0-9D92-919600B492B5}" destId="{17B638D3-23CF-4F0D-B640-ACE432842202}" srcOrd="11" destOrd="0" presId="urn:microsoft.com/office/officeart/2005/8/layout/cycle2"/>
    <dgm:cxn modelId="{6408631B-AC90-4FA3-806A-3537309FFB87}" type="presParOf" srcId="{17B638D3-23CF-4F0D-B640-ACE432842202}" destId="{A033AF35-B27B-46EE-8C37-08BE1561EA34}" srcOrd="0" destOrd="0" presId="urn:microsoft.com/office/officeart/2005/8/layout/cycle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315D44-0C9C-4BAE-B799-25C05505B36C}" type="doc">
      <dgm:prSet loTypeId="urn:microsoft.com/office/officeart/2005/8/layout/radial1" loCatId="cycle" qsTypeId="urn:microsoft.com/office/officeart/2005/8/quickstyle/simple1" qsCatId="simple" csTypeId="urn:microsoft.com/office/officeart/2005/8/colors/accent2_1" csCatId="accent2" phldr="1"/>
      <dgm:spPr/>
      <dgm:t>
        <a:bodyPr/>
        <a:lstStyle/>
        <a:p>
          <a:endParaRPr kumimoji="1" lang="ja-JP" altLang="en-US"/>
        </a:p>
      </dgm:t>
    </dgm:pt>
    <dgm:pt modelId="{59C45409-E91E-4C3F-BA3B-1B5D006CD384}">
      <dgm:prSet phldrT="[テキスト]">
        <dgm:style>
          <a:lnRef idx="1">
            <a:schemeClr val="accent4"/>
          </a:lnRef>
          <a:fillRef idx="2">
            <a:schemeClr val="accent4"/>
          </a:fillRef>
          <a:effectRef idx="1">
            <a:schemeClr val="accent4"/>
          </a:effectRef>
          <a:fontRef idx="minor">
            <a:schemeClr val="dk1"/>
          </a:fontRef>
        </dgm:style>
      </dgm:prSet>
      <dgm:spPr>
        <a:ln w="38100"/>
      </dgm:spPr>
      <dgm:t>
        <a:bodyPr/>
        <a:lstStyle/>
        <a:p>
          <a:endParaRPr kumimoji="1" lang="en-US" altLang="ja-JP" b="1" dirty="0"/>
        </a:p>
      </dgm:t>
    </dgm:pt>
    <dgm:pt modelId="{0D7B8EE2-6055-4D8F-8939-CD14DDCB4BE7}" type="parTrans" cxnId="{CFC824FF-2085-4001-B7CE-37C8178E38A8}">
      <dgm:prSet/>
      <dgm:spPr/>
      <dgm:t>
        <a:bodyPr/>
        <a:lstStyle/>
        <a:p>
          <a:endParaRPr kumimoji="1" lang="ja-JP" altLang="en-US"/>
        </a:p>
      </dgm:t>
    </dgm:pt>
    <dgm:pt modelId="{26B1B306-9226-4079-A60E-8BD9BD433041}" type="sibTrans" cxnId="{CFC824FF-2085-4001-B7CE-37C8178E38A8}">
      <dgm:prSet/>
      <dgm:spPr/>
      <dgm:t>
        <a:bodyPr/>
        <a:lstStyle/>
        <a:p>
          <a:endParaRPr kumimoji="1" lang="ja-JP" altLang="en-US"/>
        </a:p>
      </dgm:t>
    </dgm:pt>
    <dgm:pt modelId="{8B75D1D7-1C61-45AE-9E07-4786D287C945}">
      <dgm:prSet phldrT="[テキスト]" custT="1"/>
      <dgm:spPr/>
      <dgm:t>
        <a:bodyPr/>
        <a:lstStyle/>
        <a:p>
          <a:r>
            <a:rPr kumimoji="1" lang="ja-JP" altLang="en-US" sz="1400" b="1" dirty="0"/>
            <a:t>市区</a:t>
          </a:r>
          <a:r>
            <a:rPr kumimoji="1" lang="ja-JP" altLang="en-US" sz="1400" b="1" dirty="0">
              <a:latin typeface="ＭＳ ゴシック" panose="020B0609070205080204" pitchFamily="49" charset="-128"/>
              <a:ea typeface="ＭＳ ゴシック" panose="020B0609070205080204" pitchFamily="49" charset="-128"/>
            </a:rPr>
            <a:t>町村</a:t>
          </a:r>
        </a:p>
      </dgm:t>
    </dgm:pt>
    <dgm:pt modelId="{A91D3FCA-8CD2-41CF-8EA0-9501D2FC1AFF}" type="parTrans" cxnId="{C049F5D6-A681-4183-BFE0-D55DA12B67E6}">
      <dgm:prSet/>
      <dgm:spPr/>
      <dgm:t>
        <a:bodyPr/>
        <a:lstStyle/>
        <a:p>
          <a:endParaRPr kumimoji="1" lang="ja-JP" altLang="en-US"/>
        </a:p>
      </dgm:t>
    </dgm:pt>
    <dgm:pt modelId="{7A5C59F5-2D8B-4910-A7AE-B9B1AA515AF2}" type="sibTrans" cxnId="{C049F5D6-A681-4183-BFE0-D55DA12B67E6}">
      <dgm:prSet/>
      <dgm:spPr/>
      <dgm:t>
        <a:bodyPr/>
        <a:lstStyle/>
        <a:p>
          <a:endParaRPr kumimoji="1" lang="ja-JP" altLang="en-US"/>
        </a:p>
      </dgm:t>
    </dgm:pt>
    <dgm:pt modelId="{173DEF69-EB26-4F76-8155-DC8D9E98CC61}">
      <dgm:prSet phldrT="[テキスト]" custT="1"/>
      <dgm:spPr/>
      <dgm:t>
        <a:bodyPr/>
        <a:lstStyle/>
        <a:p>
          <a:pPr>
            <a:lnSpc>
              <a:spcPct val="50000"/>
            </a:lnSpc>
          </a:pPr>
          <a:r>
            <a:rPr kumimoji="1" lang="ja-JP" altLang="en-US" sz="1400" b="1" dirty="0"/>
            <a:t>都道</a:t>
          </a:r>
          <a:endParaRPr kumimoji="1" lang="en-US" altLang="ja-JP" sz="1400" b="1" dirty="0"/>
        </a:p>
        <a:p>
          <a:pPr>
            <a:lnSpc>
              <a:spcPct val="50000"/>
            </a:lnSpc>
          </a:pPr>
          <a:r>
            <a:rPr kumimoji="1" lang="ja-JP" altLang="en-US" sz="1400" b="1" dirty="0"/>
            <a:t>府県</a:t>
          </a:r>
        </a:p>
      </dgm:t>
    </dgm:pt>
    <dgm:pt modelId="{406AC047-5240-4B96-B69E-94ED1BA0B827}" type="parTrans" cxnId="{19F66F12-C4AE-47A7-8F47-FD20AF712618}">
      <dgm:prSet/>
      <dgm:spPr/>
      <dgm:t>
        <a:bodyPr/>
        <a:lstStyle/>
        <a:p>
          <a:endParaRPr kumimoji="1" lang="ja-JP" altLang="en-US"/>
        </a:p>
      </dgm:t>
    </dgm:pt>
    <dgm:pt modelId="{9C545EFF-BD55-4F1C-8401-DF499C812176}" type="sibTrans" cxnId="{19F66F12-C4AE-47A7-8F47-FD20AF712618}">
      <dgm:prSet/>
      <dgm:spPr/>
      <dgm:t>
        <a:bodyPr/>
        <a:lstStyle/>
        <a:p>
          <a:endParaRPr kumimoji="1" lang="ja-JP" altLang="en-US"/>
        </a:p>
      </dgm:t>
    </dgm:pt>
    <dgm:pt modelId="{F77ECAEA-43A9-4703-9C4A-B42B7587885A}">
      <dgm:prSet phldrT="[テキスト]" custT="1"/>
      <dgm:spPr/>
      <dgm:t>
        <a:bodyPr/>
        <a:lstStyle/>
        <a:p>
          <a:pPr>
            <a:lnSpc>
              <a:spcPct val="50000"/>
            </a:lnSpc>
          </a:pPr>
          <a:r>
            <a:rPr kumimoji="1" lang="ja-JP" altLang="en-US" sz="1400" b="1" dirty="0"/>
            <a:t>健康</a:t>
          </a:r>
          <a:endParaRPr kumimoji="1" lang="en-US" altLang="ja-JP" sz="1400" b="1" dirty="0"/>
        </a:p>
        <a:p>
          <a:pPr>
            <a:lnSpc>
              <a:spcPct val="50000"/>
            </a:lnSpc>
          </a:pPr>
          <a:r>
            <a:rPr kumimoji="1" lang="ja-JP" altLang="en-US" sz="1400" b="1" dirty="0"/>
            <a:t>保険</a:t>
          </a:r>
          <a:endParaRPr kumimoji="1" lang="en-US" altLang="ja-JP" sz="1400" b="1" dirty="0"/>
        </a:p>
        <a:p>
          <a:pPr>
            <a:lnSpc>
              <a:spcPct val="50000"/>
            </a:lnSpc>
          </a:pPr>
          <a:r>
            <a:rPr kumimoji="1" lang="ja-JP" altLang="en-US" sz="1400" b="1" dirty="0"/>
            <a:t>組合</a:t>
          </a:r>
        </a:p>
      </dgm:t>
    </dgm:pt>
    <dgm:pt modelId="{D102CC36-C545-468A-A4C9-7A068070EF10}" type="parTrans" cxnId="{BA86D479-B511-40C0-B135-072C30BCFC56}">
      <dgm:prSet/>
      <dgm:spPr/>
      <dgm:t>
        <a:bodyPr/>
        <a:lstStyle/>
        <a:p>
          <a:endParaRPr kumimoji="1" lang="ja-JP" altLang="en-US"/>
        </a:p>
      </dgm:t>
    </dgm:pt>
    <dgm:pt modelId="{9C586753-06EF-4D16-AE96-DECD7D03B6A2}" type="sibTrans" cxnId="{BA86D479-B511-40C0-B135-072C30BCFC56}">
      <dgm:prSet/>
      <dgm:spPr/>
      <dgm:t>
        <a:bodyPr/>
        <a:lstStyle/>
        <a:p>
          <a:endParaRPr kumimoji="1" lang="ja-JP" altLang="en-US"/>
        </a:p>
      </dgm:t>
    </dgm:pt>
    <dgm:pt modelId="{028BB97C-E2E1-4C91-85B3-DBCBBCC3145B}">
      <dgm:prSet phldrT="[テキスト]" custT="1"/>
      <dgm:spPr/>
      <dgm:t>
        <a:bodyPr/>
        <a:lstStyle/>
        <a:p>
          <a:pPr>
            <a:lnSpc>
              <a:spcPct val="50000"/>
            </a:lnSpc>
          </a:pPr>
          <a:r>
            <a:rPr kumimoji="1" lang="ja-JP" altLang="en-US" sz="1400" b="1" dirty="0"/>
            <a:t>日本</a:t>
          </a:r>
          <a:endParaRPr kumimoji="1" lang="en-US" altLang="ja-JP" sz="1400" b="1" dirty="0"/>
        </a:p>
        <a:p>
          <a:pPr>
            <a:lnSpc>
              <a:spcPct val="50000"/>
            </a:lnSpc>
          </a:pPr>
          <a:r>
            <a:rPr kumimoji="1" lang="ja-JP" altLang="en-US" sz="1400" b="1" dirty="0"/>
            <a:t>年金</a:t>
          </a:r>
          <a:endParaRPr kumimoji="1" lang="en-US" altLang="ja-JP" sz="1400" b="1" dirty="0"/>
        </a:p>
        <a:p>
          <a:pPr>
            <a:lnSpc>
              <a:spcPct val="50000"/>
            </a:lnSpc>
          </a:pPr>
          <a:r>
            <a:rPr kumimoji="1" lang="ja-JP" altLang="en-US" sz="1400" b="1" dirty="0"/>
            <a:t>機構</a:t>
          </a:r>
        </a:p>
      </dgm:t>
    </dgm:pt>
    <dgm:pt modelId="{5544EE92-76AF-47D2-A57A-A966EEFDB156}" type="parTrans" cxnId="{9FF7D619-799F-4878-BCE1-BCB4AE0ACBCA}">
      <dgm:prSet/>
      <dgm:spPr/>
      <dgm:t>
        <a:bodyPr/>
        <a:lstStyle/>
        <a:p>
          <a:endParaRPr kumimoji="1" lang="ja-JP" altLang="en-US"/>
        </a:p>
      </dgm:t>
    </dgm:pt>
    <dgm:pt modelId="{AD2CF641-9A6B-496F-BFAE-ED63FDFE6ECE}" type="sibTrans" cxnId="{9FF7D619-799F-4878-BCE1-BCB4AE0ACBCA}">
      <dgm:prSet/>
      <dgm:spPr/>
      <dgm:t>
        <a:bodyPr/>
        <a:lstStyle/>
        <a:p>
          <a:endParaRPr kumimoji="1" lang="ja-JP" altLang="en-US"/>
        </a:p>
      </dgm:t>
    </dgm:pt>
    <dgm:pt modelId="{3C41986B-BE6D-4E99-A48A-C809D4B0D5C4}">
      <dgm:prSet custT="1"/>
      <dgm:spPr/>
      <dgm:t>
        <a:bodyPr/>
        <a:lstStyle/>
        <a:p>
          <a:pPr>
            <a:lnSpc>
              <a:spcPct val="50000"/>
            </a:lnSpc>
          </a:pPr>
          <a:r>
            <a:rPr kumimoji="1" lang="ja-JP" altLang="en-US" sz="1200" b="1" dirty="0"/>
            <a:t>ハロー</a:t>
          </a:r>
          <a:endParaRPr kumimoji="1" lang="en-US" altLang="ja-JP" sz="1200" b="1" dirty="0"/>
        </a:p>
        <a:p>
          <a:pPr>
            <a:lnSpc>
              <a:spcPct val="50000"/>
            </a:lnSpc>
          </a:pPr>
          <a:r>
            <a:rPr kumimoji="1" lang="ja-JP" altLang="en-US" sz="1200" b="1" dirty="0"/>
            <a:t>ワーク</a:t>
          </a:r>
        </a:p>
      </dgm:t>
    </dgm:pt>
    <dgm:pt modelId="{61990FA7-40F6-4217-BBAB-9859F9F745D7}" type="parTrans" cxnId="{B328415C-E1F2-4EF9-BFC2-B09C2B0F85D4}">
      <dgm:prSet/>
      <dgm:spPr/>
      <dgm:t>
        <a:bodyPr/>
        <a:lstStyle/>
        <a:p>
          <a:endParaRPr kumimoji="1" lang="ja-JP" altLang="en-US"/>
        </a:p>
      </dgm:t>
    </dgm:pt>
    <dgm:pt modelId="{F63A285C-0700-40B4-A588-18FC5245A9D1}" type="sibTrans" cxnId="{B328415C-E1F2-4EF9-BFC2-B09C2B0F85D4}">
      <dgm:prSet/>
      <dgm:spPr/>
      <dgm:t>
        <a:bodyPr/>
        <a:lstStyle/>
        <a:p>
          <a:endParaRPr kumimoji="1" lang="ja-JP" altLang="en-US"/>
        </a:p>
      </dgm:t>
    </dgm:pt>
    <dgm:pt modelId="{C4CE1880-8702-45AE-B285-930BE9F0CC8B}">
      <dgm:prSet custT="1"/>
      <dgm:spPr/>
      <dgm:t>
        <a:bodyPr/>
        <a:lstStyle/>
        <a:p>
          <a:pPr>
            <a:lnSpc>
              <a:spcPct val="50000"/>
            </a:lnSpc>
          </a:pPr>
          <a:r>
            <a:rPr kumimoji="1" lang="ja-JP" altLang="en-US" sz="1400" b="1" dirty="0"/>
            <a:t>独立</a:t>
          </a:r>
          <a:endParaRPr kumimoji="1" lang="en-US" altLang="ja-JP" sz="1400" b="1" dirty="0"/>
        </a:p>
        <a:p>
          <a:pPr>
            <a:lnSpc>
              <a:spcPct val="50000"/>
            </a:lnSpc>
          </a:pPr>
          <a:r>
            <a:rPr kumimoji="1" lang="ja-JP" altLang="en-US" sz="1400" b="1" dirty="0"/>
            <a:t>行政</a:t>
          </a:r>
          <a:endParaRPr kumimoji="1" lang="en-US" altLang="ja-JP" sz="1400" b="1" dirty="0"/>
        </a:p>
        <a:p>
          <a:pPr>
            <a:lnSpc>
              <a:spcPct val="50000"/>
            </a:lnSpc>
          </a:pPr>
          <a:r>
            <a:rPr kumimoji="1" lang="ja-JP" altLang="en-US" sz="1400" b="1" dirty="0"/>
            <a:t>法人</a:t>
          </a:r>
        </a:p>
      </dgm:t>
    </dgm:pt>
    <dgm:pt modelId="{67612CA9-B025-422B-B63B-3B01AAF69D60}" type="parTrans" cxnId="{59C49BB6-2A19-46E9-8A2A-4A7256637E7A}">
      <dgm:prSet/>
      <dgm:spPr/>
      <dgm:t>
        <a:bodyPr/>
        <a:lstStyle/>
        <a:p>
          <a:endParaRPr kumimoji="1" lang="ja-JP" altLang="en-US"/>
        </a:p>
      </dgm:t>
    </dgm:pt>
    <dgm:pt modelId="{7A088962-10E5-4887-8FE6-171D85400343}" type="sibTrans" cxnId="{59C49BB6-2A19-46E9-8A2A-4A7256637E7A}">
      <dgm:prSet/>
      <dgm:spPr/>
      <dgm:t>
        <a:bodyPr/>
        <a:lstStyle/>
        <a:p>
          <a:endParaRPr kumimoji="1" lang="ja-JP" altLang="en-US"/>
        </a:p>
      </dgm:t>
    </dgm:pt>
    <dgm:pt modelId="{3488BA9F-F904-429D-93E3-6919A697023D}" type="pres">
      <dgm:prSet presAssocID="{C6315D44-0C9C-4BAE-B799-25C05505B36C}" presName="cycle" presStyleCnt="0">
        <dgm:presLayoutVars>
          <dgm:chMax val="1"/>
          <dgm:dir/>
          <dgm:animLvl val="ctr"/>
          <dgm:resizeHandles val="exact"/>
        </dgm:presLayoutVars>
      </dgm:prSet>
      <dgm:spPr/>
    </dgm:pt>
    <dgm:pt modelId="{333441FD-2246-41CB-90EF-734DD27EB52E}" type="pres">
      <dgm:prSet presAssocID="{59C45409-E91E-4C3F-BA3B-1B5D006CD384}" presName="centerShape" presStyleLbl="node0" presStyleIdx="0" presStyleCnt="1" custScaleX="139200" custScaleY="139200" custLinFactNeighborX="0" custLinFactNeighborY="-875"/>
      <dgm:spPr/>
    </dgm:pt>
    <dgm:pt modelId="{9F012259-489C-4A5C-8E93-1AE29FDB7D0B}" type="pres">
      <dgm:prSet presAssocID="{A91D3FCA-8CD2-41CF-8EA0-9501D2FC1AFF}" presName="Name9" presStyleLbl="parChTrans1D2" presStyleIdx="0" presStyleCnt="6"/>
      <dgm:spPr/>
    </dgm:pt>
    <dgm:pt modelId="{B151D6CD-6049-4335-B0FC-2ADCF01E0823}" type="pres">
      <dgm:prSet presAssocID="{A91D3FCA-8CD2-41CF-8EA0-9501D2FC1AFF}" presName="connTx" presStyleLbl="parChTrans1D2" presStyleIdx="0" presStyleCnt="6"/>
      <dgm:spPr/>
    </dgm:pt>
    <dgm:pt modelId="{2BC81321-B074-4E80-A6AA-ADFB08C18592}" type="pres">
      <dgm:prSet presAssocID="{8B75D1D7-1C61-45AE-9E07-4786D287C945}" presName="node" presStyleLbl="node1" presStyleIdx="0" presStyleCnt="6" custScaleX="78868" custScaleY="74381" custRadScaleRad="109597" custRadScaleInc="1201">
        <dgm:presLayoutVars>
          <dgm:bulletEnabled val="1"/>
        </dgm:presLayoutVars>
      </dgm:prSet>
      <dgm:spPr/>
    </dgm:pt>
    <dgm:pt modelId="{BDC427EA-6818-4160-966D-2A41AA669716}" type="pres">
      <dgm:prSet presAssocID="{406AC047-5240-4B96-B69E-94ED1BA0B827}" presName="Name9" presStyleLbl="parChTrans1D2" presStyleIdx="1" presStyleCnt="6"/>
      <dgm:spPr/>
    </dgm:pt>
    <dgm:pt modelId="{F27094B4-23C1-48A7-A88C-04C5C8079DD2}" type="pres">
      <dgm:prSet presAssocID="{406AC047-5240-4B96-B69E-94ED1BA0B827}" presName="connTx" presStyleLbl="parChTrans1D2" presStyleIdx="1" presStyleCnt="6"/>
      <dgm:spPr/>
    </dgm:pt>
    <dgm:pt modelId="{90135046-1865-4651-BE93-A33572334FFF}" type="pres">
      <dgm:prSet presAssocID="{173DEF69-EB26-4F76-8155-DC8D9E98CC61}" presName="node" presStyleLbl="node1" presStyleIdx="1" presStyleCnt="6" custScaleX="74381" custScaleY="74381" custRadScaleRad="116301" custRadScaleInc="-6218">
        <dgm:presLayoutVars>
          <dgm:bulletEnabled val="1"/>
        </dgm:presLayoutVars>
      </dgm:prSet>
      <dgm:spPr/>
    </dgm:pt>
    <dgm:pt modelId="{8723A97D-EAC3-4CD3-A421-88A0DFC9B486}" type="pres">
      <dgm:prSet presAssocID="{D102CC36-C545-468A-A4C9-7A068070EF10}" presName="Name9" presStyleLbl="parChTrans1D2" presStyleIdx="2" presStyleCnt="6"/>
      <dgm:spPr/>
    </dgm:pt>
    <dgm:pt modelId="{AC29F723-CFA4-41FD-A6B4-D619CA58FBF0}" type="pres">
      <dgm:prSet presAssocID="{D102CC36-C545-468A-A4C9-7A068070EF10}" presName="connTx" presStyleLbl="parChTrans1D2" presStyleIdx="2" presStyleCnt="6"/>
      <dgm:spPr/>
    </dgm:pt>
    <dgm:pt modelId="{764A6711-5247-4463-8C25-19DBB85D41C4}" type="pres">
      <dgm:prSet presAssocID="{F77ECAEA-43A9-4703-9C4A-B42B7587885A}" presName="node" presStyleLbl="node1" presStyleIdx="2" presStyleCnt="6" custScaleX="74381" custScaleY="74381" custRadScaleRad="107783" custRadScaleInc="-15186">
        <dgm:presLayoutVars>
          <dgm:bulletEnabled val="1"/>
        </dgm:presLayoutVars>
      </dgm:prSet>
      <dgm:spPr/>
    </dgm:pt>
    <dgm:pt modelId="{EDBD146A-853F-44C2-B8FF-A8D3FE03C626}" type="pres">
      <dgm:prSet presAssocID="{5544EE92-76AF-47D2-A57A-A966EEFDB156}" presName="Name9" presStyleLbl="parChTrans1D2" presStyleIdx="3" presStyleCnt="6"/>
      <dgm:spPr/>
    </dgm:pt>
    <dgm:pt modelId="{972307EA-2D3B-4ED5-B1AB-1C54D63868C4}" type="pres">
      <dgm:prSet presAssocID="{5544EE92-76AF-47D2-A57A-A966EEFDB156}" presName="connTx" presStyleLbl="parChTrans1D2" presStyleIdx="3" presStyleCnt="6"/>
      <dgm:spPr/>
    </dgm:pt>
    <dgm:pt modelId="{A7A10D76-C80C-478F-B712-CB4C1D89829E}" type="pres">
      <dgm:prSet presAssocID="{028BB97C-E2E1-4C91-85B3-DBCBBCC3145B}" presName="node" presStyleLbl="node1" presStyleIdx="3" presStyleCnt="6" custScaleX="74381" custScaleY="74381">
        <dgm:presLayoutVars>
          <dgm:bulletEnabled val="1"/>
        </dgm:presLayoutVars>
      </dgm:prSet>
      <dgm:spPr/>
    </dgm:pt>
    <dgm:pt modelId="{D510BA81-12CF-4A28-97F5-F4D2B8C6356A}" type="pres">
      <dgm:prSet presAssocID="{61990FA7-40F6-4217-BBAB-9859F9F745D7}" presName="Name9" presStyleLbl="parChTrans1D2" presStyleIdx="4" presStyleCnt="6"/>
      <dgm:spPr/>
    </dgm:pt>
    <dgm:pt modelId="{2F017D92-CC91-43EC-AB63-DA5E23FF7B76}" type="pres">
      <dgm:prSet presAssocID="{61990FA7-40F6-4217-BBAB-9859F9F745D7}" presName="connTx" presStyleLbl="parChTrans1D2" presStyleIdx="4" presStyleCnt="6"/>
      <dgm:spPr/>
    </dgm:pt>
    <dgm:pt modelId="{52791C95-1515-4796-848B-6E888CBFFAF8}" type="pres">
      <dgm:prSet presAssocID="{3C41986B-BE6D-4E99-A48A-C809D4B0D5C4}" presName="node" presStyleLbl="node1" presStyleIdx="4" presStyleCnt="6" custScaleX="74381" custScaleY="74381" custRadScaleRad="108807" custRadScaleInc="16864">
        <dgm:presLayoutVars>
          <dgm:bulletEnabled val="1"/>
        </dgm:presLayoutVars>
      </dgm:prSet>
      <dgm:spPr/>
    </dgm:pt>
    <dgm:pt modelId="{9B307BE9-8A4B-466D-927F-F8178ECE3B83}" type="pres">
      <dgm:prSet presAssocID="{67612CA9-B025-422B-B63B-3B01AAF69D60}" presName="Name9" presStyleLbl="parChTrans1D2" presStyleIdx="5" presStyleCnt="6"/>
      <dgm:spPr/>
    </dgm:pt>
    <dgm:pt modelId="{871FA6D1-51F0-4F01-9057-B2EC806B5800}" type="pres">
      <dgm:prSet presAssocID="{67612CA9-B025-422B-B63B-3B01AAF69D60}" presName="connTx" presStyleLbl="parChTrans1D2" presStyleIdx="5" presStyleCnt="6"/>
      <dgm:spPr/>
    </dgm:pt>
    <dgm:pt modelId="{8D98846D-EC7D-432C-AECC-56F5EB120A95}" type="pres">
      <dgm:prSet presAssocID="{C4CE1880-8702-45AE-B285-930BE9F0CC8B}" presName="node" presStyleLbl="node1" presStyleIdx="5" presStyleCnt="6" custScaleX="74381" custScaleY="74381" custRadScaleRad="117634" custRadScaleInc="6226">
        <dgm:presLayoutVars>
          <dgm:bulletEnabled val="1"/>
        </dgm:presLayoutVars>
      </dgm:prSet>
      <dgm:spPr/>
    </dgm:pt>
  </dgm:ptLst>
  <dgm:cxnLst>
    <dgm:cxn modelId="{549E6105-CE01-4095-98A6-E50B2EBF30B4}" type="presOf" srcId="{173DEF69-EB26-4F76-8155-DC8D9E98CC61}" destId="{90135046-1865-4651-BE93-A33572334FFF}" srcOrd="0" destOrd="0" presId="urn:microsoft.com/office/officeart/2005/8/layout/radial1"/>
    <dgm:cxn modelId="{19F66F12-C4AE-47A7-8F47-FD20AF712618}" srcId="{59C45409-E91E-4C3F-BA3B-1B5D006CD384}" destId="{173DEF69-EB26-4F76-8155-DC8D9E98CC61}" srcOrd="1" destOrd="0" parTransId="{406AC047-5240-4B96-B69E-94ED1BA0B827}" sibTransId="{9C545EFF-BD55-4F1C-8401-DF499C812176}"/>
    <dgm:cxn modelId="{17B8A013-6347-4B58-AFC7-87F99016D876}" type="presOf" srcId="{C4CE1880-8702-45AE-B285-930BE9F0CC8B}" destId="{8D98846D-EC7D-432C-AECC-56F5EB120A95}" srcOrd="0" destOrd="0" presId="urn:microsoft.com/office/officeart/2005/8/layout/radial1"/>
    <dgm:cxn modelId="{9FF7D619-799F-4878-BCE1-BCB4AE0ACBCA}" srcId="{59C45409-E91E-4C3F-BA3B-1B5D006CD384}" destId="{028BB97C-E2E1-4C91-85B3-DBCBBCC3145B}" srcOrd="3" destOrd="0" parTransId="{5544EE92-76AF-47D2-A57A-A966EEFDB156}" sibTransId="{AD2CF641-9A6B-496F-BFAE-ED63FDFE6ECE}"/>
    <dgm:cxn modelId="{E8D1FB1C-8C9F-4A4F-B424-3C2030D50C3B}" type="presOf" srcId="{028BB97C-E2E1-4C91-85B3-DBCBBCC3145B}" destId="{A7A10D76-C80C-478F-B712-CB4C1D89829E}" srcOrd="0" destOrd="0" presId="urn:microsoft.com/office/officeart/2005/8/layout/radial1"/>
    <dgm:cxn modelId="{82168925-9C20-4480-93BB-C5CD4B8110F9}" type="presOf" srcId="{61990FA7-40F6-4217-BBAB-9859F9F745D7}" destId="{2F017D92-CC91-43EC-AB63-DA5E23FF7B76}" srcOrd="1" destOrd="0" presId="urn:microsoft.com/office/officeart/2005/8/layout/radial1"/>
    <dgm:cxn modelId="{6EE7682F-8871-4808-8901-040D808BAFA9}" type="presOf" srcId="{A91D3FCA-8CD2-41CF-8EA0-9501D2FC1AFF}" destId="{9F012259-489C-4A5C-8E93-1AE29FDB7D0B}" srcOrd="0" destOrd="0" presId="urn:microsoft.com/office/officeart/2005/8/layout/radial1"/>
    <dgm:cxn modelId="{6708B13B-4443-4990-B259-3288B3178A61}" type="presOf" srcId="{D102CC36-C545-468A-A4C9-7A068070EF10}" destId="{8723A97D-EAC3-4CD3-A421-88A0DFC9B486}" srcOrd="0" destOrd="0" presId="urn:microsoft.com/office/officeart/2005/8/layout/radial1"/>
    <dgm:cxn modelId="{B328415C-E1F2-4EF9-BFC2-B09C2B0F85D4}" srcId="{59C45409-E91E-4C3F-BA3B-1B5D006CD384}" destId="{3C41986B-BE6D-4E99-A48A-C809D4B0D5C4}" srcOrd="4" destOrd="0" parTransId="{61990FA7-40F6-4217-BBAB-9859F9F745D7}" sibTransId="{F63A285C-0700-40B4-A588-18FC5245A9D1}"/>
    <dgm:cxn modelId="{EDB33D5D-D07B-4E74-B673-ECA6AFF5A9D2}" type="presOf" srcId="{D102CC36-C545-468A-A4C9-7A068070EF10}" destId="{AC29F723-CFA4-41FD-A6B4-D619CA58FBF0}" srcOrd="1" destOrd="0" presId="urn:microsoft.com/office/officeart/2005/8/layout/radial1"/>
    <dgm:cxn modelId="{E9A1AF5E-615A-4831-9896-9E6DC3F32C5C}" type="presOf" srcId="{67612CA9-B025-422B-B63B-3B01AAF69D60}" destId="{871FA6D1-51F0-4F01-9057-B2EC806B5800}" srcOrd="1" destOrd="0" presId="urn:microsoft.com/office/officeart/2005/8/layout/radial1"/>
    <dgm:cxn modelId="{9E7D5572-7A6D-4111-83C9-0B8DB54BA167}" type="presOf" srcId="{F77ECAEA-43A9-4703-9C4A-B42B7587885A}" destId="{764A6711-5247-4463-8C25-19DBB85D41C4}" srcOrd="0" destOrd="0" presId="urn:microsoft.com/office/officeart/2005/8/layout/radial1"/>
    <dgm:cxn modelId="{DB883973-A1CC-4A84-915C-590631E1AA82}" type="presOf" srcId="{A91D3FCA-8CD2-41CF-8EA0-9501D2FC1AFF}" destId="{B151D6CD-6049-4335-B0FC-2ADCF01E0823}" srcOrd="1" destOrd="0" presId="urn:microsoft.com/office/officeart/2005/8/layout/radial1"/>
    <dgm:cxn modelId="{9C484D56-7271-4F02-9405-51224205A9E7}" type="presOf" srcId="{C6315D44-0C9C-4BAE-B799-25C05505B36C}" destId="{3488BA9F-F904-429D-93E3-6919A697023D}" srcOrd="0" destOrd="0" presId="urn:microsoft.com/office/officeart/2005/8/layout/radial1"/>
    <dgm:cxn modelId="{F5E40279-E5CE-430E-85B4-018C18CE107E}" type="presOf" srcId="{3C41986B-BE6D-4E99-A48A-C809D4B0D5C4}" destId="{52791C95-1515-4796-848B-6E888CBFFAF8}" srcOrd="0" destOrd="0" presId="urn:microsoft.com/office/officeart/2005/8/layout/radial1"/>
    <dgm:cxn modelId="{BA86D479-B511-40C0-B135-072C30BCFC56}" srcId="{59C45409-E91E-4C3F-BA3B-1B5D006CD384}" destId="{F77ECAEA-43A9-4703-9C4A-B42B7587885A}" srcOrd="2" destOrd="0" parTransId="{D102CC36-C545-468A-A4C9-7A068070EF10}" sibTransId="{9C586753-06EF-4D16-AE96-DECD7D03B6A2}"/>
    <dgm:cxn modelId="{C5DADB7B-6A49-4554-A7A1-C7DB8941D449}" type="presOf" srcId="{406AC047-5240-4B96-B69E-94ED1BA0B827}" destId="{BDC427EA-6818-4160-966D-2A41AA669716}" srcOrd="0" destOrd="0" presId="urn:microsoft.com/office/officeart/2005/8/layout/radial1"/>
    <dgm:cxn modelId="{5E4FDC8A-B530-4692-86BC-FF7FA961F946}" type="presOf" srcId="{406AC047-5240-4B96-B69E-94ED1BA0B827}" destId="{F27094B4-23C1-48A7-A88C-04C5C8079DD2}" srcOrd="1" destOrd="0" presId="urn:microsoft.com/office/officeart/2005/8/layout/radial1"/>
    <dgm:cxn modelId="{7604B4AB-7801-45A3-BD38-9288F51ACC26}" type="presOf" srcId="{61990FA7-40F6-4217-BBAB-9859F9F745D7}" destId="{D510BA81-12CF-4A28-97F5-F4D2B8C6356A}" srcOrd="0" destOrd="0" presId="urn:microsoft.com/office/officeart/2005/8/layout/radial1"/>
    <dgm:cxn modelId="{59C49BB6-2A19-46E9-8A2A-4A7256637E7A}" srcId="{59C45409-E91E-4C3F-BA3B-1B5D006CD384}" destId="{C4CE1880-8702-45AE-B285-930BE9F0CC8B}" srcOrd="5" destOrd="0" parTransId="{67612CA9-B025-422B-B63B-3B01AAF69D60}" sibTransId="{7A088962-10E5-4887-8FE6-171D85400343}"/>
    <dgm:cxn modelId="{699311BB-98E6-4925-8BDE-35C8F2084CF9}" type="presOf" srcId="{8B75D1D7-1C61-45AE-9E07-4786D287C945}" destId="{2BC81321-B074-4E80-A6AA-ADFB08C18592}" srcOrd="0" destOrd="0" presId="urn:microsoft.com/office/officeart/2005/8/layout/radial1"/>
    <dgm:cxn modelId="{DA2809C1-9BB0-48EE-967F-5993D463DD2B}" type="presOf" srcId="{67612CA9-B025-422B-B63B-3B01AAF69D60}" destId="{9B307BE9-8A4B-466D-927F-F8178ECE3B83}" srcOrd="0" destOrd="0" presId="urn:microsoft.com/office/officeart/2005/8/layout/radial1"/>
    <dgm:cxn modelId="{C049F5D6-A681-4183-BFE0-D55DA12B67E6}" srcId="{59C45409-E91E-4C3F-BA3B-1B5D006CD384}" destId="{8B75D1D7-1C61-45AE-9E07-4786D287C945}" srcOrd="0" destOrd="0" parTransId="{A91D3FCA-8CD2-41CF-8EA0-9501D2FC1AFF}" sibTransId="{7A5C59F5-2D8B-4910-A7AE-B9B1AA515AF2}"/>
    <dgm:cxn modelId="{5A2176E5-86BA-4DAA-AE01-86F300324F1A}" type="presOf" srcId="{5544EE92-76AF-47D2-A57A-A966EEFDB156}" destId="{EDBD146A-853F-44C2-B8FF-A8D3FE03C626}" srcOrd="0" destOrd="0" presId="urn:microsoft.com/office/officeart/2005/8/layout/radial1"/>
    <dgm:cxn modelId="{EB86DEF5-7AF4-4F00-A1AC-4EAA51411FBE}" type="presOf" srcId="{5544EE92-76AF-47D2-A57A-A966EEFDB156}" destId="{972307EA-2D3B-4ED5-B1AB-1C54D63868C4}" srcOrd="1" destOrd="0" presId="urn:microsoft.com/office/officeart/2005/8/layout/radial1"/>
    <dgm:cxn modelId="{2C1325FD-280F-4667-B9C8-6E0DA0490AEC}" type="presOf" srcId="{59C45409-E91E-4C3F-BA3B-1B5D006CD384}" destId="{333441FD-2246-41CB-90EF-734DD27EB52E}" srcOrd="0" destOrd="0" presId="urn:microsoft.com/office/officeart/2005/8/layout/radial1"/>
    <dgm:cxn modelId="{CFC824FF-2085-4001-B7CE-37C8178E38A8}" srcId="{C6315D44-0C9C-4BAE-B799-25C05505B36C}" destId="{59C45409-E91E-4C3F-BA3B-1B5D006CD384}" srcOrd="0" destOrd="0" parTransId="{0D7B8EE2-6055-4D8F-8939-CD14DDCB4BE7}" sibTransId="{26B1B306-9226-4079-A60E-8BD9BD433041}"/>
    <dgm:cxn modelId="{80B63536-9161-4615-8D5C-DCDA2641B0CE}" type="presParOf" srcId="{3488BA9F-F904-429D-93E3-6919A697023D}" destId="{333441FD-2246-41CB-90EF-734DD27EB52E}" srcOrd="0" destOrd="0" presId="urn:microsoft.com/office/officeart/2005/8/layout/radial1"/>
    <dgm:cxn modelId="{3822EB6C-73B3-47E6-A8F0-3D4C8A8C97B9}" type="presParOf" srcId="{3488BA9F-F904-429D-93E3-6919A697023D}" destId="{9F012259-489C-4A5C-8E93-1AE29FDB7D0B}" srcOrd="1" destOrd="0" presId="urn:microsoft.com/office/officeart/2005/8/layout/radial1"/>
    <dgm:cxn modelId="{93959B09-01C4-4B7F-B003-21C9F7580B16}" type="presParOf" srcId="{9F012259-489C-4A5C-8E93-1AE29FDB7D0B}" destId="{B151D6CD-6049-4335-B0FC-2ADCF01E0823}" srcOrd="0" destOrd="0" presId="urn:microsoft.com/office/officeart/2005/8/layout/radial1"/>
    <dgm:cxn modelId="{787FA5FA-962E-48EB-A645-B7C7CD6395AE}" type="presParOf" srcId="{3488BA9F-F904-429D-93E3-6919A697023D}" destId="{2BC81321-B074-4E80-A6AA-ADFB08C18592}" srcOrd="2" destOrd="0" presId="urn:microsoft.com/office/officeart/2005/8/layout/radial1"/>
    <dgm:cxn modelId="{3AE0D264-719E-4E02-AC1F-B947E5B2EE87}" type="presParOf" srcId="{3488BA9F-F904-429D-93E3-6919A697023D}" destId="{BDC427EA-6818-4160-966D-2A41AA669716}" srcOrd="3" destOrd="0" presId="urn:microsoft.com/office/officeart/2005/8/layout/radial1"/>
    <dgm:cxn modelId="{E0C1B853-3927-4944-93B7-EC91EFE4A94B}" type="presParOf" srcId="{BDC427EA-6818-4160-966D-2A41AA669716}" destId="{F27094B4-23C1-48A7-A88C-04C5C8079DD2}" srcOrd="0" destOrd="0" presId="urn:microsoft.com/office/officeart/2005/8/layout/radial1"/>
    <dgm:cxn modelId="{859BAF68-B7B3-4F0C-847A-C836EE46433D}" type="presParOf" srcId="{3488BA9F-F904-429D-93E3-6919A697023D}" destId="{90135046-1865-4651-BE93-A33572334FFF}" srcOrd="4" destOrd="0" presId="urn:microsoft.com/office/officeart/2005/8/layout/radial1"/>
    <dgm:cxn modelId="{EE44F3C8-386B-43A0-8A22-EFFDB6C53A51}" type="presParOf" srcId="{3488BA9F-F904-429D-93E3-6919A697023D}" destId="{8723A97D-EAC3-4CD3-A421-88A0DFC9B486}" srcOrd="5" destOrd="0" presId="urn:microsoft.com/office/officeart/2005/8/layout/radial1"/>
    <dgm:cxn modelId="{2F674072-CB7F-4176-BED6-AD6F6DE3C582}" type="presParOf" srcId="{8723A97D-EAC3-4CD3-A421-88A0DFC9B486}" destId="{AC29F723-CFA4-41FD-A6B4-D619CA58FBF0}" srcOrd="0" destOrd="0" presId="urn:microsoft.com/office/officeart/2005/8/layout/radial1"/>
    <dgm:cxn modelId="{E75F27EC-60E9-474F-AC5A-2405DFAEDCFD}" type="presParOf" srcId="{3488BA9F-F904-429D-93E3-6919A697023D}" destId="{764A6711-5247-4463-8C25-19DBB85D41C4}" srcOrd="6" destOrd="0" presId="urn:microsoft.com/office/officeart/2005/8/layout/radial1"/>
    <dgm:cxn modelId="{E69665AC-25F4-4CF5-A8AC-C8F2EC91FCED}" type="presParOf" srcId="{3488BA9F-F904-429D-93E3-6919A697023D}" destId="{EDBD146A-853F-44C2-B8FF-A8D3FE03C626}" srcOrd="7" destOrd="0" presId="urn:microsoft.com/office/officeart/2005/8/layout/radial1"/>
    <dgm:cxn modelId="{E81D2A66-2879-4C09-9462-5D7EEAD28958}" type="presParOf" srcId="{EDBD146A-853F-44C2-B8FF-A8D3FE03C626}" destId="{972307EA-2D3B-4ED5-B1AB-1C54D63868C4}" srcOrd="0" destOrd="0" presId="urn:microsoft.com/office/officeart/2005/8/layout/radial1"/>
    <dgm:cxn modelId="{E5A1DDB9-8E1F-4207-96EC-299874EE7E3B}" type="presParOf" srcId="{3488BA9F-F904-429D-93E3-6919A697023D}" destId="{A7A10D76-C80C-478F-B712-CB4C1D89829E}" srcOrd="8" destOrd="0" presId="urn:microsoft.com/office/officeart/2005/8/layout/radial1"/>
    <dgm:cxn modelId="{F139AFCA-9FF6-4AB7-B4E3-78DDE12A1FCC}" type="presParOf" srcId="{3488BA9F-F904-429D-93E3-6919A697023D}" destId="{D510BA81-12CF-4A28-97F5-F4D2B8C6356A}" srcOrd="9" destOrd="0" presId="urn:microsoft.com/office/officeart/2005/8/layout/radial1"/>
    <dgm:cxn modelId="{7D59983E-DD05-4763-B28F-8121F5DF94C3}" type="presParOf" srcId="{D510BA81-12CF-4A28-97F5-F4D2B8C6356A}" destId="{2F017D92-CC91-43EC-AB63-DA5E23FF7B76}" srcOrd="0" destOrd="0" presId="urn:microsoft.com/office/officeart/2005/8/layout/radial1"/>
    <dgm:cxn modelId="{794C6786-7B9B-45B6-95B8-5CEFE21EC2B5}" type="presParOf" srcId="{3488BA9F-F904-429D-93E3-6919A697023D}" destId="{52791C95-1515-4796-848B-6E888CBFFAF8}" srcOrd="10" destOrd="0" presId="urn:microsoft.com/office/officeart/2005/8/layout/radial1"/>
    <dgm:cxn modelId="{A3BEC315-261F-4EDC-B338-EDFBCEB7A7A9}" type="presParOf" srcId="{3488BA9F-F904-429D-93E3-6919A697023D}" destId="{9B307BE9-8A4B-466D-927F-F8178ECE3B83}" srcOrd="11" destOrd="0" presId="urn:microsoft.com/office/officeart/2005/8/layout/radial1"/>
    <dgm:cxn modelId="{F74A5430-1C38-463F-AAD1-9B8A54DF980C}" type="presParOf" srcId="{9B307BE9-8A4B-466D-927F-F8178ECE3B83}" destId="{871FA6D1-51F0-4F01-9057-B2EC806B5800}" srcOrd="0" destOrd="0" presId="urn:microsoft.com/office/officeart/2005/8/layout/radial1"/>
    <dgm:cxn modelId="{AE2F4452-4BC4-48D3-A598-B6628DC83DB1}" type="presParOf" srcId="{3488BA9F-F904-429D-93E3-6919A697023D}" destId="{8D98846D-EC7D-432C-AECC-56F5EB120A95}" srcOrd="12" destOrd="0" presId="urn:microsoft.com/office/officeart/2005/8/layout/radial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DD679-73E3-4241-84F2-66A9B3C50A4F}">
      <dsp:nvSpPr>
        <dsp:cNvPr id="0" name=""/>
        <dsp:cNvSpPr/>
      </dsp:nvSpPr>
      <dsp:spPr>
        <a:xfrm>
          <a:off x="1549327" y="159309"/>
          <a:ext cx="725872" cy="725872"/>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kumimoji="1" lang="ja-JP" altLang="en-US" sz="1400" b="1" kern="1200" dirty="0"/>
            <a:t>市区町村</a:t>
          </a:r>
        </a:p>
      </dsp:txBody>
      <dsp:txXfrm>
        <a:off x="1655628" y="265610"/>
        <a:ext cx="513270" cy="513270"/>
      </dsp:txXfrm>
    </dsp:sp>
    <dsp:sp modelId="{C157ADF8-7266-43E4-AC87-1331C51955C6}">
      <dsp:nvSpPr>
        <dsp:cNvPr id="0" name=""/>
        <dsp:cNvSpPr/>
      </dsp:nvSpPr>
      <dsp:spPr>
        <a:xfrm rot="1913848">
          <a:off x="2296016" y="692942"/>
          <a:ext cx="273091" cy="306258"/>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kumimoji="1" lang="ja-JP" altLang="en-US" sz="1300" kern="1200"/>
        </a:p>
      </dsp:txBody>
      <dsp:txXfrm>
        <a:off x="2302202" y="732549"/>
        <a:ext cx="191164" cy="183754"/>
      </dsp:txXfrm>
    </dsp:sp>
    <dsp:sp modelId="{768A403A-ADE8-458F-B535-9D8AA30D1A4B}">
      <dsp:nvSpPr>
        <dsp:cNvPr id="0" name=""/>
        <dsp:cNvSpPr/>
      </dsp:nvSpPr>
      <dsp:spPr>
        <a:xfrm>
          <a:off x="2603048" y="815128"/>
          <a:ext cx="725872" cy="725872"/>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50000"/>
            </a:lnSpc>
            <a:spcBef>
              <a:spcPct val="0"/>
            </a:spcBef>
            <a:spcAft>
              <a:spcPct val="35000"/>
            </a:spcAft>
            <a:buNone/>
          </a:pPr>
          <a:r>
            <a:rPr kumimoji="1" lang="ja-JP" altLang="en-US" sz="1400" b="1" kern="1200" dirty="0"/>
            <a:t>都道</a:t>
          </a:r>
          <a:endParaRPr kumimoji="1" lang="en-US" altLang="ja-JP" sz="1400" b="1" kern="1200" dirty="0"/>
        </a:p>
        <a:p>
          <a:pPr marL="0" lvl="0" indent="0" algn="ctr" defTabSz="622300">
            <a:lnSpc>
              <a:spcPct val="50000"/>
            </a:lnSpc>
            <a:spcBef>
              <a:spcPct val="0"/>
            </a:spcBef>
            <a:spcAft>
              <a:spcPct val="35000"/>
            </a:spcAft>
            <a:buNone/>
          </a:pPr>
          <a:r>
            <a:rPr kumimoji="1" lang="ja-JP" altLang="en-US" sz="1400" b="1" kern="1200" dirty="0"/>
            <a:t>府県</a:t>
          </a:r>
        </a:p>
      </dsp:txBody>
      <dsp:txXfrm>
        <a:off x="2709349" y="921429"/>
        <a:ext cx="513270" cy="513270"/>
      </dsp:txXfrm>
    </dsp:sp>
    <dsp:sp modelId="{0FAF220E-57D1-4DF4-8507-180F3A2AE1A0}">
      <dsp:nvSpPr>
        <dsp:cNvPr id="0" name=""/>
        <dsp:cNvSpPr/>
      </dsp:nvSpPr>
      <dsp:spPr>
        <a:xfrm rot="5400011">
          <a:off x="2800609" y="1690536"/>
          <a:ext cx="330746" cy="306258"/>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kumimoji="1" lang="ja-JP" altLang="en-US" sz="1300" kern="1200"/>
        </a:p>
      </dsp:txBody>
      <dsp:txXfrm rot="10800000">
        <a:off x="2846548" y="1705850"/>
        <a:ext cx="238869" cy="183754"/>
      </dsp:txXfrm>
    </dsp:sp>
    <dsp:sp modelId="{B14EFDDE-F2EF-4DDB-8CB6-BEBCA900003A}">
      <dsp:nvSpPr>
        <dsp:cNvPr id="0" name=""/>
        <dsp:cNvSpPr/>
      </dsp:nvSpPr>
      <dsp:spPr>
        <a:xfrm>
          <a:off x="2603044" y="2165051"/>
          <a:ext cx="725872" cy="725872"/>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50000"/>
            </a:lnSpc>
            <a:spcBef>
              <a:spcPct val="0"/>
            </a:spcBef>
            <a:spcAft>
              <a:spcPct val="35000"/>
            </a:spcAft>
            <a:buNone/>
          </a:pPr>
          <a:r>
            <a:rPr kumimoji="1" lang="ja-JP" altLang="en-US" sz="1400" b="1" kern="1200" dirty="0"/>
            <a:t>健康</a:t>
          </a:r>
          <a:endParaRPr kumimoji="1" lang="en-US" altLang="ja-JP" sz="1400" b="1" kern="1200" dirty="0"/>
        </a:p>
        <a:p>
          <a:pPr marL="0" lvl="0" indent="0" algn="ctr" defTabSz="622300">
            <a:lnSpc>
              <a:spcPct val="50000"/>
            </a:lnSpc>
            <a:spcBef>
              <a:spcPct val="0"/>
            </a:spcBef>
            <a:spcAft>
              <a:spcPct val="35000"/>
            </a:spcAft>
            <a:buNone/>
          </a:pPr>
          <a:r>
            <a:rPr kumimoji="1" lang="ja-JP" altLang="en-US" sz="1400" b="1" kern="1200" dirty="0"/>
            <a:t>保険</a:t>
          </a:r>
          <a:endParaRPr kumimoji="1" lang="en-US" altLang="ja-JP" sz="1400" b="1" kern="1200" dirty="0"/>
        </a:p>
        <a:p>
          <a:pPr marL="0" lvl="0" indent="0" algn="ctr" defTabSz="622300">
            <a:lnSpc>
              <a:spcPct val="50000"/>
            </a:lnSpc>
            <a:spcBef>
              <a:spcPct val="0"/>
            </a:spcBef>
            <a:spcAft>
              <a:spcPct val="35000"/>
            </a:spcAft>
            <a:buNone/>
          </a:pPr>
          <a:r>
            <a:rPr kumimoji="1" lang="ja-JP" altLang="en-US" sz="1400" b="1" kern="1200" dirty="0"/>
            <a:t>組合</a:t>
          </a:r>
        </a:p>
      </dsp:txBody>
      <dsp:txXfrm>
        <a:off x="2709345" y="2271352"/>
        <a:ext cx="513270" cy="513270"/>
      </dsp:txXfrm>
    </dsp:sp>
    <dsp:sp modelId="{612268B1-5392-4180-A784-70722E0A82C1}">
      <dsp:nvSpPr>
        <dsp:cNvPr id="0" name=""/>
        <dsp:cNvSpPr/>
      </dsp:nvSpPr>
      <dsp:spPr>
        <a:xfrm rot="8708524">
          <a:off x="2332387" y="2722685"/>
          <a:ext cx="268428" cy="306258"/>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kumimoji="1" lang="ja-JP" altLang="en-US" sz="1300" kern="1200"/>
        </a:p>
      </dsp:txBody>
      <dsp:txXfrm rot="10800000">
        <a:off x="2405690" y="2760924"/>
        <a:ext cx="187900" cy="183754"/>
      </dsp:txXfrm>
    </dsp:sp>
    <dsp:sp modelId="{AD03D170-6E37-41CC-875A-2E7AF22CCB4F}">
      <dsp:nvSpPr>
        <dsp:cNvPr id="0" name=""/>
        <dsp:cNvSpPr/>
      </dsp:nvSpPr>
      <dsp:spPr>
        <a:xfrm>
          <a:off x="1591818" y="2869389"/>
          <a:ext cx="725872" cy="725872"/>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50000"/>
            </a:lnSpc>
            <a:spcBef>
              <a:spcPct val="0"/>
            </a:spcBef>
            <a:spcAft>
              <a:spcPct val="35000"/>
            </a:spcAft>
            <a:buNone/>
          </a:pPr>
          <a:r>
            <a:rPr kumimoji="1" lang="ja-JP" altLang="en-US" sz="1400" b="1" kern="1200" dirty="0"/>
            <a:t>日本</a:t>
          </a:r>
          <a:endParaRPr kumimoji="1" lang="en-US" altLang="ja-JP" sz="1400" b="1" kern="1200" dirty="0"/>
        </a:p>
        <a:p>
          <a:pPr marL="0" lvl="0" indent="0" algn="ctr" defTabSz="622300">
            <a:lnSpc>
              <a:spcPct val="50000"/>
            </a:lnSpc>
            <a:spcBef>
              <a:spcPct val="0"/>
            </a:spcBef>
            <a:spcAft>
              <a:spcPct val="35000"/>
            </a:spcAft>
            <a:buNone/>
          </a:pPr>
          <a:r>
            <a:rPr kumimoji="1" lang="ja-JP" altLang="en-US" sz="1400" b="1" kern="1200" dirty="0"/>
            <a:t>年金</a:t>
          </a:r>
          <a:endParaRPr kumimoji="1" lang="en-US" altLang="ja-JP" sz="1400" b="1" kern="1200" dirty="0"/>
        </a:p>
        <a:p>
          <a:pPr marL="0" lvl="0" indent="0" algn="ctr" defTabSz="622300">
            <a:lnSpc>
              <a:spcPct val="50000"/>
            </a:lnSpc>
            <a:spcBef>
              <a:spcPct val="0"/>
            </a:spcBef>
            <a:spcAft>
              <a:spcPct val="35000"/>
            </a:spcAft>
            <a:buNone/>
          </a:pPr>
          <a:r>
            <a:rPr kumimoji="1" lang="ja-JP" altLang="en-US" sz="1400" b="1" kern="1200" dirty="0"/>
            <a:t>機構</a:t>
          </a:r>
        </a:p>
      </dsp:txBody>
      <dsp:txXfrm>
        <a:off x="1698119" y="2975690"/>
        <a:ext cx="513270" cy="513270"/>
      </dsp:txXfrm>
    </dsp:sp>
    <dsp:sp modelId="{192D4137-C00F-4BCD-96C0-B2CC759277F9}">
      <dsp:nvSpPr>
        <dsp:cNvPr id="0" name=""/>
        <dsp:cNvSpPr/>
      </dsp:nvSpPr>
      <dsp:spPr>
        <a:xfrm rot="12656672">
          <a:off x="1225551" y="2739514"/>
          <a:ext cx="325273" cy="306258"/>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kumimoji="1" lang="ja-JP" altLang="en-US" sz="1300" kern="1200"/>
        </a:p>
      </dsp:txBody>
      <dsp:txXfrm rot="10800000">
        <a:off x="1310889" y="2824388"/>
        <a:ext cx="233396" cy="183754"/>
      </dsp:txXfrm>
    </dsp:sp>
    <dsp:sp modelId="{809F2A39-0455-4218-8921-A0E555A12014}">
      <dsp:nvSpPr>
        <dsp:cNvPr id="0" name=""/>
        <dsp:cNvSpPr/>
      </dsp:nvSpPr>
      <dsp:spPr>
        <a:xfrm>
          <a:off x="442894" y="2180558"/>
          <a:ext cx="725872" cy="725872"/>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kumimoji="1" lang="ja-JP" altLang="en-US" sz="1200" b="1" kern="1200" dirty="0"/>
            <a:t>ハローワーク</a:t>
          </a:r>
        </a:p>
      </dsp:txBody>
      <dsp:txXfrm>
        <a:off x="549195" y="2286859"/>
        <a:ext cx="513270" cy="513270"/>
      </dsp:txXfrm>
    </dsp:sp>
    <dsp:sp modelId="{7A3D634D-DB9D-431B-A758-881230CCF714}">
      <dsp:nvSpPr>
        <dsp:cNvPr id="0" name=""/>
        <dsp:cNvSpPr/>
      </dsp:nvSpPr>
      <dsp:spPr>
        <a:xfrm rot="16200000">
          <a:off x="637278" y="1718947"/>
          <a:ext cx="337103" cy="306258"/>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kumimoji="1" lang="ja-JP" altLang="en-US" sz="1300" kern="1200"/>
        </a:p>
      </dsp:txBody>
      <dsp:txXfrm>
        <a:off x="683217" y="1826138"/>
        <a:ext cx="245226" cy="183754"/>
      </dsp:txXfrm>
    </dsp:sp>
    <dsp:sp modelId="{96052217-4697-491F-98A7-DA67A2D82062}">
      <dsp:nvSpPr>
        <dsp:cNvPr id="0" name=""/>
        <dsp:cNvSpPr/>
      </dsp:nvSpPr>
      <dsp:spPr>
        <a:xfrm>
          <a:off x="442894" y="818641"/>
          <a:ext cx="725872" cy="725872"/>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50000"/>
            </a:lnSpc>
            <a:spcBef>
              <a:spcPct val="0"/>
            </a:spcBef>
            <a:spcAft>
              <a:spcPct val="35000"/>
            </a:spcAft>
            <a:buNone/>
          </a:pPr>
          <a:r>
            <a:rPr kumimoji="1" lang="ja-JP" altLang="en-US" sz="1400" b="1" kern="1200" dirty="0"/>
            <a:t>独立</a:t>
          </a:r>
          <a:endParaRPr kumimoji="1" lang="en-US" altLang="ja-JP" sz="1400" b="1" kern="1200" dirty="0"/>
        </a:p>
        <a:p>
          <a:pPr marL="0" lvl="0" indent="0" algn="ctr" defTabSz="622300">
            <a:lnSpc>
              <a:spcPct val="50000"/>
            </a:lnSpc>
            <a:spcBef>
              <a:spcPct val="0"/>
            </a:spcBef>
            <a:spcAft>
              <a:spcPct val="35000"/>
            </a:spcAft>
            <a:buNone/>
          </a:pPr>
          <a:r>
            <a:rPr kumimoji="1" lang="ja-JP" altLang="en-US" sz="1400" b="1" kern="1200" dirty="0"/>
            <a:t>行政</a:t>
          </a:r>
          <a:endParaRPr kumimoji="1" lang="en-US" altLang="ja-JP" sz="1400" b="1" kern="1200" dirty="0"/>
        </a:p>
        <a:p>
          <a:pPr marL="0" lvl="0" indent="0" algn="ctr" defTabSz="622300">
            <a:lnSpc>
              <a:spcPct val="50000"/>
            </a:lnSpc>
            <a:spcBef>
              <a:spcPct val="0"/>
            </a:spcBef>
            <a:spcAft>
              <a:spcPct val="35000"/>
            </a:spcAft>
            <a:buNone/>
          </a:pPr>
          <a:r>
            <a:rPr kumimoji="1" lang="ja-JP" altLang="en-US" sz="1400" b="1" kern="1200" dirty="0"/>
            <a:t>法人</a:t>
          </a:r>
        </a:p>
      </dsp:txBody>
      <dsp:txXfrm>
        <a:off x="549195" y="924942"/>
        <a:ext cx="513270" cy="513270"/>
      </dsp:txXfrm>
    </dsp:sp>
    <dsp:sp modelId="{17B638D3-23CF-4F0D-B640-ACE432842202}">
      <dsp:nvSpPr>
        <dsp:cNvPr id="0" name=""/>
        <dsp:cNvSpPr/>
      </dsp:nvSpPr>
      <dsp:spPr>
        <a:xfrm rot="19752538">
          <a:off x="1202843" y="703098"/>
          <a:ext cx="297921" cy="306258"/>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kumimoji="1" lang="ja-JP" altLang="en-US" sz="1300" kern="1200"/>
        </a:p>
      </dsp:txBody>
      <dsp:txXfrm>
        <a:off x="1209142" y="787226"/>
        <a:ext cx="208545" cy="1837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441FD-2246-41CB-90EF-734DD27EB52E}">
      <dsp:nvSpPr>
        <dsp:cNvPr id="0" name=""/>
        <dsp:cNvSpPr/>
      </dsp:nvSpPr>
      <dsp:spPr>
        <a:xfrm>
          <a:off x="1306520" y="1056003"/>
          <a:ext cx="1341390" cy="1341390"/>
        </a:xfrm>
        <a:prstGeom prst="ellipse">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38100"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38735" tIns="38735" rIns="38735" bIns="38735" numCol="1" spcCol="1270" anchor="ctr" anchorCtr="0">
          <a:noAutofit/>
        </a:bodyPr>
        <a:lstStyle/>
        <a:p>
          <a:pPr marL="0" lvl="0" indent="0" algn="ctr" defTabSz="2711450">
            <a:lnSpc>
              <a:spcPct val="90000"/>
            </a:lnSpc>
            <a:spcBef>
              <a:spcPct val="0"/>
            </a:spcBef>
            <a:spcAft>
              <a:spcPct val="35000"/>
            </a:spcAft>
            <a:buNone/>
          </a:pPr>
          <a:endParaRPr kumimoji="1" lang="en-US" altLang="ja-JP" sz="6100" b="1" kern="1200" dirty="0"/>
        </a:p>
      </dsp:txBody>
      <dsp:txXfrm>
        <a:off x="1502962" y="1252445"/>
        <a:ext cx="948506" cy="948506"/>
      </dsp:txXfrm>
    </dsp:sp>
    <dsp:sp modelId="{9F012259-489C-4A5C-8E93-1AE29FDB7D0B}">
      <dsp:nvSpPr>
        <dsp:cNvPr id="0" name=""/>
        <dsp:cNvSpPr/>
      </dsp:nvSpPr>
      <dsp:spPr>
        <a:xfrm rot="16221969">
          <a:off x="1820846" y="872399"/>
          <a:ext cx="323377" cy="43863"/>
        </a:xfrm>
        <a:custGeom>
          <a:avLst/>
          <a:gdLst/>
          <a:ahLst/>
          <a:cxnLst/>
          <a:rect l="0" t="0" r="0" b="0"/>
          <a:pathLst>
            <a:path>
              <a:moveTo>
                <a:pt x="0" y="21931"/>
              </a:moveTo>
              <a:lnTo>
                <a:pt x="323377" y="2193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1974450" y="886247"/>
        <a:ext cx="16168" cy="16168"/>
      </dsp:txXfrm>
    </dsp:sp>
    <dsp:sp modelId="{2BC81321-B074-4E80-A6AA-ADFB08C18592}">
      <dsp:nvSpPr>
        <dsp:cNvPr id="0" name=""/>
        <dsp:cNvSpPr/>
      </dsp:nvSpPr>
      <dsp:spPr>
        <a:xfrm>
          <a:off x="1605856" y="15885"/>
          <a:ext cx="760005" cy="71676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kumimoji="1" lang="ja-JP" altLang="en-US" sz="1400" b="1" kern="1200" dirty="0"/>
            <a:t>市区</a:t>
          </a:r>
          <a:r>
            <a:rPr kumimoji="1" lang="ja-JP" altLang="en-US" sz="1400" b="1" kern="1200" dirty="0">
              <a:latin typeface="ＭＳ ゴシック" panose="020B0609070205080204" pitchFamily="49" charset="-128"/>
              <a:ea typeface="ＭＳ ゴシック" panose="020B0609070205080204" pitchFamily="49" charset="-128"/>
            </a:rPr>
            <a:t>町村</a:t>
          </a:r>
        </a:p>
      </dsp:txBody>
      <dsp:txXfrm>
        <a:off x="1717156" y="120853"/>
        <a:ext cx="537405" cy="506830"/>
      </dsp:txXfrm>
    </dsp:sp>
    <dsp:sp modelId="{BDC427EA-6818-4160-966D-2A41AA669716}">
      <dsp:nvSpPr>
        <dsp:cNvPr id="0" name=""/>
        <dsp:cNvSpPr/>
      </dsp:nvSpPr>
      <dsp:spPr>
        <a:xfrm rot="19732358">
          <a:off x="2521257" y="1250033"/>
          <a:ext cx="417930" cy="43863"/>
        </a:xfrm>
        <a:custGeom>
          <a:avLst/>
          <a:gdLst/>
          <a:ahLst/>
          <a:cxnLst/>
          <a:rect l="0" t="0" r="0" b="0"/>
          <a:pathLst>
            <a:path>
              <a:moveTo>
                <a:pt x="0" y="21931"/>
              </a:moveTo>
              <a:lnTo>
                <a:pt x="417930" y="2193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2719774" y="1261516"/>
        <a:ext cx="20896" cy="20896"/>
      </dsp:txXfrm>
    </dsp:sp>
    <dsp:sp modelId="{90135046-1865-4651-BE93-A33572334FFF}">
      <dsp:nvSpPr>
        <dsp:cNvPr id="0" name=""/>
        <dsp:cNvSpPr/>
      </dsp:nvSpPr>
      <dsp:spPr>
        <a:xfrm>
          <a:off x="2857501" y="620295"/>
          <a:ext cx="716766" cy="71676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50000"/>
            </a:lnSpc>
            <a:spcBef>
              <a:spcPct val="0"/>
            </a:spcBef>
            <a:spcAft>
              <a:spcPct val="35000"/>
            </a:spcAft>
            <a:buNone/>
          </a:pPr>
          <a:r>
            <a:rPr kumimoji="1" lang="ja-JP" altLang="en-US" sz="1400" b="1" kern="1200" dirty="0"/>
            <a:t>都道</a:t>
          </a:r>
          <a:endParaRPr kumimoji="1" lang="en-US" altLang="ja-JP" sz="1400" b="1" kern="1200" dirty="0"/>
        </a:p>
        <a:p>
          <a:pPr marL="0" lvl="0" indent="0" algn="ctr" defTabSz="622300">
            <a:lnSpc>
              <a:spcPct val="50000"/>
            </a:lnSpc>
            <a:spcBef>
              <a:spcPct val="0"/>
            </a:spcBef>
            <a:spcAft>
              <a:spcPct val="35000"/>
            </a:spcAft>
            <a:buNone/>
          </a:pPr>
          <a:r>
            <a:rPr kumimoji="1" lang="ja-JP" altLang="en-US" sz="1400" b="1" kern="1200" dirty="0"/>
            <a:t>府県</a:t>
          </a:r>
        </a:p>
      </dsp:txBody>
      <dsp:txXfrm>
        <a:off x="2962469" y="725263"/>
        <a:ext cx="506830" cy="506830"/>
      </dsp:txXfrm>
    </dsp:sp>
    <dsp:sp modelId="{8723A97D-EAC3-4CD3-A421-88A0DFC9B486}">
      <dsp:nvSpPr>
        <dsp:cNvPr id="0" name=""/>
        <dsp:cNvSpPr/>
      </dsp:nvSpPr>
      <dsp:spPr>
        <a:xfrm rot="1576702">
          <a:off x="2561434" y="2075231"/>
          <a:ext cx="332148" cy="43863"/>
        </a:xfrm>
        <a:custGeom>
          <a:avLst/>
          <a:gdLst/>
          <a:ahLst/>
          <a:cxnLst/>
          <a:rect l="0" t="0" r="0" b="0"/>
          <a:pathLst>
            <a:path>
              <a:moveTo>
                <a:pt x="0" y="21931"/>
              </a:moveTo>
              <a:lnTo>
                <a:pt x="332148" y="2193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2719204" y="2088859"/>
        <a:ext cx="16607" cy="16607"/>
      </dsp:txXfrm>
    </dsp:sp>
    <dsp:sp modelId="{764A6711-5247-4463-8C25-19DBB85D41C4}">
      <dsp:nvSpPr>
        <dsp:cNvPr id="0" name=""/>
        <dsp:cNvSpPr/>
      </dsp:nvSpPr>
      <dsp:spPr>
        <a:xfrm>
          <a:off x="2839381" y="1970974"/>
          <a:ext cx="716766" cy="71676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50000"/>
            </a:lnSpc>
            <a:spcBef>
              <a:spcPct val="0"/>
            </a:spcBef>
            <a:spcAft>
              <a:spcPct val="35000"/>
            </a:spcAft>
            <a:buNone/>
          </a:pPr>
          <a:r>
            <a:rPr kumimoji="1" lang="ja-JP" altLang="en-US" sz="1400" b="1" kern="1200" dirty="0"/>
            <a:t>健康</a:t>
          </a:r>
          <a:endParaRPr kumimoji="1" lang="en-US" altLang="ja-JP" sz="1400" b="1" kern="1200" dirty="0"/>
        </a:p>
        <a:p>
          <a:pPr marL="0" lvl="0" indent="0" algn="ctr" defTabSz="622300">
            <a:lnSpc>
              <a:spcPct val="50000"/>
            </a:lnSpc>
            <a:spcBef>
              <a:spcPct val="0"/>
            </a:spcBef>
            <a:spcAft>
              <a:spcPct val="35000"/>
            </a:spcAft>
            <a:buNone/>
          </a:pPr>
          <a:r>
            <a:rPr kumimoji="1" lang="ja-JP" altLang="en-US" sz="1400" b="1" kern="1200" dirty="0"/>
            <a:t>保険</a:t>
          </a:r>
          <a:endParaRPr kumimoji="1" lang="en-US" altLang="ja-JP" sz="1400" b="1" kern="1200" dirty="0"/>
        </a:p>
        <a:p>
          <a:pPr marL="0" lvl="0" indent="0" algn="ctr" defTabSz="622300">
            <a:lnSpc>
              <a:spcPct val="50000"/>
            </a:lnSpc>
            <a:spcBef>
              <a:spcPct val="0"/>
            </a:spcBef>
            <a:spcAft>
              <a:spcPct val="35000"/>
            </a:spcAft>
            <a:buNone/>
          </a:pPr>
          <a:r>
            <a:rPr kumimoji="1" lang="ja-JP" altLang="en-US" sz="1400" b="1" kern="1200" dirty="0"/>
            <a:t>組合</a:t>
          </a:r>
        </a:p>
      </dsp:txBody>
      <dsp:txXfrm>
        <a:off x="2944349" y="2075942"/>
        <a:ext cx="506830" cy="506830"/>
      </dsp:txXfrm>
    </dsp:sp>
    <dsp:sp modelId="{EDBD146A-853F-44C2-B8FF-A8D3FE03C626}">
      <dsp:nvSpPr>
        <dsp:cNvPr id="0" name=""/>
        <dsp:cNvSpPr/>
      </dsp:nvSpPr>
      <dsp:spPr>
        <a:xfrm rot="5400000">
          <a:off x="1853756" y="2498921"/>
          <a:ext cx="246918" cy="43863"/>
        </a:xfrm>
        <a:custGeom>
          <a:avLst/>
          <a:gdLst/>
          <a:ahLst/>
          <a:cxnLst/>
          <a:rect l="0" t="0" r="0" b="0"/>
          <a:pathLst>
            <a:path>
              <a:moveTo>
                <a:pt x="0" y="21931"/>
              </a:moveTo>
              <a:lnTo>
                <a:pt x="246918" y="2193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a:off x="1971043" y="2514680"/>
        <a:ext cx="12345" cy="12345"/>
      </dsp:txXfrm>
    </dsp:sp>
    <dsp:sp modelId="{A7A10D76-C80C-478F-B712-CB4C1D89829E}">
      <dsp:nvSpPr>
        <dsp:cNvPr id="0" name=""/>
        <dsp:cNvSpPr/>
      </dsp:nvSpPr>
      <dsp:spPr>
        <a:xfrm>
          <a:off x="1618832" y="2644312"/>
          <a:ext cx="716766" cy="71676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50000"/>
            </a:lnSpc>
            <a:spcBef>
              <a:spcPct val="0"/>
            </a:spcBef>
            <a:spcAft>
              <a:spcPct val="35000"/>
            </a:spcAft>
            <a:buNone/>
          </a:pPr>
          <a:r>
            <a:rPr kumimoji="1" lang="ja-JP" altLang="en-US" sz="1400" b="1" kern="1200" dirty="0"/>
            <a:t>日本</a:t>
          </a:r>
          <a:endParaRPr kumimoji="1" lang="en-US" altLang="ja-JP" sz="1400" b="1" kern="1200" dirty="0"/>
        </a:p>
        <a:p>
          <a:pPr marL="0" lvl="0" indent="0" algn="ctr" defTabSz="622300">
            <a:lnSpc>
              <a:spcPct val="50000"/>
            </a:lnSpc>
            <a:spcBef>
              <a:spcPct val="0"/>
            </a:spcBef>
            <a:spcAft>
              <a:spcPct val="35000"/>
            </a:spcAft>
            <a:buNone/>
          </a:pPr>
          <a:r>
            <a:rPr kumimoji="1" lang="ja-JP" altLang="en-US" sz="1400" b="1" kern="1200" dirty="0"/>
            <a:t>年金</a:t>
          </a:r>
          <a:endParaRPr kumimoji="1" lang="en-US" altLang="ja-JP" sz="1400" b="1" kern="1200" dirty="0"/>
        </a:p>
        <a:p>
          <a:pPr marL="0" lvl="0" indent="0" algn="ctr" defTabSz="622300">
            <a:lnSpc>
              <a:spcPct val="50000"/>
            </a:lnSpc>
            <a:spcBef>
              <a:spcPct val="0"/>
            </a:spcBef>
            <a:spcAft>
              <a:spcPct val="35000"/>
            </a:spcAft>
            <a:buNone/>
          </a:pPr>
          <a:r>
            <a:rPr kumimoji="1" lang="ja-JP" altLang="en-US" sz="1400" b="1" kern="1200" dirty="0"/>
            <a:t>機構</a:t>
          </a:r>
        </a:p>
      </dsp:txBody>
      <dsp:txXfrm>
        <a:off x="1723800" y="2749280"/>
        <a:ext cx="506830" cy="506830"/>
      </dsp:txXfrm>
    </dsp:sp>
    <dsp:sp modelId="{D510BA81-12CF-4A28-97F5-F4D2B8C6356A}">
      <dsp:nvSpPr>
        <dsp:cNvPr id="0" name=""/>
        <dsp:cNvSpPr/>
      </dsp:nvSpPr>
      <dsp:spPr>
        <a:xfrm rot="9253758">
          <a:off x="1045559" y="2071323"/>
          <a:ext cx="344815" cy="43863"/>
        </a:xfrm>
        <a:custGeom>
          <a:avLst/>
          <a:gdLst/>
          <a:ahLst/>
          <a:cxnLst/>
          <a:rect l="0" t="0" r="0" b="0"/>
          <a:pathLst>
            <a:path>
              <a:moveTo>
                <a:pt x="0" y="21931"/>
              </a:moveTo>
              <a:lnTo>
                <a:pt x="344815" y="2193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rot="10800000">
        <a:off x="1209346" y="2084634"/>
        <a:ext cx="17240" cy="17240"/>
      </dsp:txXfrm>
    </dsp:sp>
    <dsp:sp modelId="{52791C95-1515-4796-848B-6E888CBFFAF8}">
      <dsp:nvSpPr>
        <dsp:cNvPr id="0" name=""/>
        <dsp:cNvSpPr/>
      </dsp:nvSpPr>
      <dsp:spPr>
        <a:xfrm>
          <a:off x="381584" y="1965643"/>
          <a:ext cx="716766" cy="71676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50000"/>
            </a:lnSpc>
            <a:spcBef>
              <a:spcPct val="0"/>
            </a:spcBef>
            <a:spcAft>
              <a:spcPct val="35000"/>
            </a:spcAft>
            <a:buNone/>
          </a:pPr>
          <a:r>
            <a:rPr kumimoji="1" lang="ja-JP" altLang="en-US" sz="1200" b="1" kern="1200" dirty="0"/>
            <a:t>ハロー</a:t>
          </a:r>
          <a:endParaRPr kumimoji="1" lang="en-US" altLang="ja-JP" sz="1200" b="1" kern="1200" dirty="0"/>
        </a:p>
        <a:p>
          <a:pPr marL="0" lvl="0" indent="0" algn="ctr" defTabSz="533400">
            <a:lnSpc>
              <a:spcPct val="50000"/>
            </a:lnSpc>
            <a:spcBef>
              <a:spcPct val="0"/>
            </a:spcBef>
            <a:spcAft>
              <a:spcPct val="35000"/>
            </a:spcAft>
            <a:buNone/>
          </a:pPr>
          <a:r>
            <a:rPr kumimoji="1" lang="ja-JP" altLang="en-US" sz="1200" b="1" kern="1200" dirty="0"/>
            <a:t>ワーク</a:t>
          </a:r>
        </a:p>
      </dsp:txBody>
      <dsp:txXfrm>
        <a:off x="486552" y="2070611"/>
        <a:ext cx="506830" cy="506830"/>
      </dsp:txXfrm>
    </dsp:sp>
    <dsp:sp modelId="{9B307BE9-8A4B-466D-927F-F8178ECE3B83}">
      <dsp:nvSpPr>
        <dsp:cNvPr id="0" name=""/>
        <dsp:cNvSpPr/>
      </dsp:nvSpPr>
      <dsp:spPr>
        <a:xfrm rot="12668293">
          <a:off x="999819" y="1245569"/>
          <a:ext cx="434644" cy="43863"/>
        </a:xfrm>
        <a:custGeom>
          <a:avLst/>
          <a:gdLst/>
          <a:ahLst/>
          <a:cxnLst/>
          <a:rect l="0" t="0" r="0" b="0"/>
          <a:pathLst>
            <a:path>
              <a:moveTo>
                <a:pt x="0" y="21931"/>
              </a:moveTo>
              <a:lnTo>
                <a:pt x="434644" y="21931"/>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kumimoji="1" lang="ja-JP" altLang="en-US" sz="500" kern="1200"/>
        </a:p>
      </dsp:txBody>
      <dsp:txXfrm rot="10800000">
        <a:off x="1206276" y="1256634"/>
        <a:ext cx="21732" cy="21732"/>
      </dsp:txXfrm>
    </dsp:sp>
    <dsp:sp modelId="{8D98846D-EC7D-432C-AECC-56F5EB120A95}">
      <dsp:nvSpPr>
        <dsp:cNvPr id="0" name=""/>
        <dsp:cNvSpPr/>
      </dsp:nvSpPr>
      <dsp:spPr>
        <a:xfrm>
          <a:off x="365999" y="611417"/>
          <a:ext cx="716766" cy="716766"/>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50000"/>
            </a:lnSpc>
            <a:spcBef>
              <a:spcPct val="0"/>
            </a:spcBef>
            <a:spcAft>
              <a:spcPct val="35000"/>
            </a:spcAft>
            <a:buNone/>
          </a:pPr>
          <a:r>
            <a:rPr kumimoji="1" lang="ja-JP" altLang="en-US" sz="1400" b="1" kern="1200" dirty="0"/>
            <a:t>独立</a:t>
          </a:r>
          <a:endParaRPr kumimoji="1" lang="en-US" altLang="ja-JP" sz="1400" b="1" kern="1200" dirty="0"/>
        </a:p>
        <a:p>
          <a:pPr marL="0" lvl="0" indent="0" algn="ctr" defTabSz="622300">
            <a:lnSpc>
              <a:spcPct val="50000"/>
            </a:lnSpc>
            <a:spcBef>
              <a:spcPct val="0"/>
            </a:spcBef>
            <a:spcAft>
              <a:spcPct val="35000"/>
            </a:spcAft>
            <a:buNone/>
          </a:pPr>
          <a:r>
            <a:rPr kumimoji="1" lang="ja-JP" altLang="en-US" sz="1400" b="1" kern="1200" dirty="0"/>
            <a:t>行政</a:t>
          </a:r>
          <a:endParaRPr kumimoji="1" lang="en-US" altLang="ja-JP" sz="1400" b="1" kern="1200" dirty="0"/>
        </a:p>
        <a:p>
          <a:pPr marL="0" lvl="0" indent="0" algn="ctr" defTabSz="622300">
            <a:lnSpc>
              <a:spcPct val="50000"/>
            </a:lnSpc>
            <a:spcBef>
              <a:spcPct val="0"/>
            </a:spcBef>
            <a:spcAft>
              <a:spcPct val="35000"/>
            </a:spcAft>
            <a:buNone/>
          </a:pPr>
          <a:r>
            <a:rPr kumimoji="1" lang="ja-JP" altLang="en-US" sz="1400" b="1" kern="1200" dirty="0"/>
            <a:t>法人</a:t>
          </a:r>
        </a:p>
      </dsp:txBody>
      <dsp:txXfrm>
        <a:off x="470967" y="716385"/>
        <a:ext cx="506830" cy="50683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83281" cy="502456"/>
          </a:xfrm>
          <a:prstGeom prst="rect">
            <a:avLst/>
          </a:prstGeom>
        </p:spPr>
        <p:txBody>
          <a:bodyPr vert="horz" lIns="92275" tIns="46137" rIns="92275" bIns="4613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900105" y="1"/>
            <a:ext cx="2983281" cy="502456"/>
          </a:xfrm>
          <a:prstGeom prst="rect">
            <a:avLst/>
          </a:prstGeom>
        </p:spPr>
        <p:txBody>
          <a:bodyPr vert="horz" lIns="92275" tIns="46137" rIns="92275" bIns="46137" rtlCol="0"/>
          <a:lstStyle>
            <a:lvl1pPr algn="r">
              <a:defRPr sz="1200"/>
            </a:lvl1pPr>
          </a:lstStyle>
          <a:p>
            <a:fld id="{176A7EA5-C7E9-44C8-902F-298E60C77714}" type="datetimeFigureOut">
              <a:rPr kumimoji="1" lang="ja-JP" altLang="en-US" smtClean="0"/>
              <a:t>2025/3/25</a:t>
            </a:fld>
            <a:endParaRPr kumimoji="1" lang="ja-JP" altLang="en-US"/>
          </a:p>
        </p:txBody>
      </p:sp>
      <p:sp>
        <p:nvSpPr>
          <p:cNvPr id="4" name="フッター プレースホルダー 3"/>
          <p:cNvSpPr>
            <a:spLocks noGrp="1"/>
          </p:cNvSpPr>
          <p:nvPr>
            <p:ph type="ftr" sz="quarter" idx="2"/>
          </p:nvPr>
        </p:nvSpPr>
        <p:spPr>
          <a:xfrm>
            <a:off x="2" y="9516259"/>
            <a:ext cx="2983281" cy="502456"/>
          </a:xfrm>
          <a:prstGeom prst="rect">
            <a:avLst/>
          </a:prstGeom>
        </p:spPr>
        <p:txBody>
          <a:bodyPr vert="horz" lIns="92275" tIns="46137" rIns="92275" bIns="4613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900105" y="9516259"/>
            <a:ext cx="2983281" cy="502456"/>
          </a:xfrm>
          <a:prstGeom prst="rect">
            <a:avLst/>
          </a:prstGeom>
        </p:spPr>
        <p:txBody>
          <a:bodyPr vert="horz" lIns="92275" tIns="46137" rIns="92275" bIns="46137" rtlCol="0" anchor="b"/>
          <a:lstStyle>
            <a:lvl1pPr algn="r">
              <a:defRPr sz="1200"/>
            </a:lvl1pPr>
          </a:lstStyle>
          <a:p>
            <a:fld id="{80D02133-064F-463F-920D-C6F32D0687B7}" type="slidenum">
              <a:rPr kumimoji="1" lang="ja-JP" altLang="en-US" smtClean="0"/>
              <a:t>‹#›</a:t>
            </a:fld>
            <a:endParaRPr kumimoji="1" lang="ja-JP" altLang="en-US"/>
          </a:p>
        </p:txBody>
      </p:sp>
    </p:spTree>
    <p:extLst>
      <p:ext uri="{BB962C8B-B14F-4D97-AF65-F5344CB8AC3E}">
        <p14:creationId xmlns:p14="http://schemas.microsoft.com/office/powerpoint/2010/main" val="32134143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83281" cy="502456"/>
          </a:xfrm>
          <a:prstGeom prst="rect">
            <a:avLst/>
          </a:prstGeom>
        </p:spPr>
        <p:txBody>
          <a:bodyPr vert="horz" lIns="92275" tIns="46137" rIns="92275" bIns="46137"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0105" y="1"/>
            <a:ext cx="2983281" cy="502456"/>
          </a:xfrm>
          <a:prstGeom prst="rect">
            <a:avLst/>
          </a:prstGeom>
        </p:spPr>
        <p:txBody>
          <a:bodyPr vert="horz" lIns="92275" tIns="46137" rIns="92275" bIns="46137" rtlCol="0"/>
          <a:lstStyle>
            <a:lvl1pPr algn="r">
              <a:defRPr sz="1200"/>
            </a:lvl1pPr>
          </a:lstStyle>
          <a:p>
            <a:fld id="{43BAB0A2-230E-48E3-9DFE-0CD9F91CEC16}" type="datetimeFigureOut">
              <a:rPr kumimoji="1" lang="ja-JP" altLang="en-US" smtClean="0"/>
              <a:t>2025/3/25</a:t>
            </a:fld>
            <a:endParaRPr kumimoji="1" lang="ja-JP" altLang="en-US"/>
          </a:p>
        </p:txBody>
      </p:sp>
      <p:sp>
        <p:nvSpPr>
          <p:cNvPr id="4" name="スライド イメージ プレースホルダー 3"/>
          <p:cNvSpPr>
            <a:spLocks noGrp="1" noRot="1" noChangeAspect="1"/>
          </p:cNvSpPr>
          <p:nvPr>
            <p:ph type="sldImg" idx="2"/>
          </p:nvPr>
        </p:nvSpPr>
        <p:spPr>
          <a:xfrm>
            <a:off x="1000125" y="1252538"/>
            <a:ext cx="4884738" cy="3381375"/>
          </a:xfrm>
          <a:prstGeom prst="rect">
            <a:avLst/>
          </a:prstGeom>
          <a:noFill/>
          <a:ln w="12700">
            <a:solidFill>
              <a:prstClr val="black"/>
            </a:solidFill>
          </a:ln>
        </p:spPr>
        <p:txBody>
          <a:bodyPr vert="horz" lIns="92275" tIns="46137" rIns="92275" bIns="46137" rtlCol="0" anchor="ctr"/>
          <a:lstStyle/>
          <a:p>
            <a:endParaRPr lang="ja-JP" altLang="en-US"/>
          </a:p>
        </p:txBody>
      </p:sp>
      <p:sp>
        <p:nvSpPr>
          <p:cNvPr id="5" name="ノート プレースホルダー 4"/>
          <p:cNvSpPr>
            <a:spLocks noGrp="1"/>
          </p:cNvSpPr>
          <p:nvPr>
            <p:ph type="body" sz="quarter" idx="3"/>
          </p:nvPr>
        </p:nvSpPr>
        <p:spPr>
          <a:xfrm>
            <a:off x="688821" y="4821339"/>
            <a:ext cx="5507348" cy="3944438"/>
          </a:xfrm>
          <a:prstGeom prst="rect">
            <a:avLst/>
          </a:prstGeom>
        </p:spPr>
        <p:txBody>
          <a:bodyPr vert="horz" lIns="92275" tIns="46137" rIns="92275" bIns="4613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516259"/>
            <a:ext cx="2983281" cy="502456"/>
          </a:xfrm>
          <a:prstGeom prst="rect">
            <a:avLst/>
          </a:prstGeom>
        </p:spPr>
        <p:txBody>
          <a:bodyPr vert="horz" lIns="92275" tIns="46137" rIns="92275" bIns="4613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0105" y="9516259"/>
            <a:ext cx="2983281" cy="502456"/>
          </a:xfrm>
          <a:prstGeom prst="rect">
            <a:avLst/>
          </a:prstGeom>
        </p:spPr>
        <p:txBody>
          <a:bodyPr vert="horz" lIns="92275" tIns="46137" rIns="92275" bIns="46137" rtlCol="0" anchor="b"/>
          <a:lstStyle>
            <a:lvl1pPr algn="r">
              <a:defRPr sz="1200"/>
            </a:lvl1pPr>
          </a:lstStyle>
          <a:p>
            <a:fld id="{3B864EF3-0CCC-4586-BD4E-5AB2FB3E6BB5}" type="slidenum">
              <a:rPr kumimoji="1" lang="ja-JP" altLang="en-US" smtClean="0"/>
              <a:t>‹#›</a:t>
            </a:fld>
            <a:endParaRPr kumimoji="1" lang="ja-JP" altLang="en-US"/>
          </a:p>
        </p:txBody>
      </p:sp>
    </p:spTree>
    <p:extLst>
      <p:ext uri="{BB962C8B-B14F-4D97-AF65-F5344CB8AC3E}">
        <p14:creationId xmlns:p14="http://schemas.microsoft.com/office/powerpoint/2010/main" val="1630160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0125" y="1303338"/>
            <a:ext cx="4873625" cy="3375025"/>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3B864EF3-0CCC-4586-BD4E-5AB2FB3E6BB5}" type="slidenum">
              <a:rPr kumimoji="1" lang="ja-JP" altLang="en-US" smtClean="0"/>
              <a:t>0</a:t>
            </a:fld>
            <a:endParaRPr kumimoji="1" lang="ja-JP" altLang="en-US"/>
          </a:p>
        </p:txBody>
      </p:sp>
    </p:spTree>
    <p:extLst>
      <p:ext uri="{BB962C8B-B14F-4D97-AF65-F5344CB8AC3E}">
        <p14:creationId xmlns:p14="http://schemas.microsoft.com/office/powerpoint/2010/main" val="1661786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9</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336889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10</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726808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2021"/>
              </a:lnSpc>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11</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1725281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4033">
              <a:defRPr/>
            </a:pPr>
            <a:endParaRPr lang="ja-JP" altLang="en-US"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12</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172803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13</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1689016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14</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4096920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15</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3472115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16</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88822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17</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3508463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18</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885072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0125" y="1252538"/>
            <a:ext cx="4884738" cy="3381375"/>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3B864EF3-0CCC-4586-BD4E-5AB2FB3E6BB5}" type="slidenum">
              <a:rPr kumimoji="1" lang="ja-JP" altLang="en-US" smtClean="0"/>
              <a:t>1</a:t>
            </a:fld>
            <a:endParaRPr kumimoji="1" lang="ja-JP" altLang="en-US"/>
          </a:p>
        </p:txBody>
      </p:sp>
    </p:spTree>
    <p:extLst>
      <p:ext uri="{BB962C8B-B14F-4D97-AF65-F5344CB8AC3E}">
        <p14:creationId xmlns:p14="http://schemas.microsoft.com/office/powerpoint/2010/main" val="2348203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19</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335975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20</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2852712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21</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2160005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22</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32511785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23</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2313031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24</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40216409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25</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11482859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26</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24346271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27</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17855348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28</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1941740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4033" fontAlgn="base">
              <a:lnSpc>
                <a:spcPct val="150000"/>
              </a:lnSpc>
              <a:spcBef>
                <a:spcPct val="0"/>
              </a:spcBef>
              <a:spcAft>
                <a:spcPct val="0"/>
              </a:spcAft>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3B864EF3-0CCC-4586-BD4E-5AB2FB3E6BB5}" type="slidenum">
              <a:rPr kumimoji="1" lang="ja-JP" altLang="en-US">
                <a:solidFill>
                  <a:srgbClr val="000000"/>
                </a:solidFill>
                <a:latin typeface="Times New Roman" pitchFamily="18" charset="0"/>
                <a:ea typeface="ＭＳ Ｐゴシック" charset="-128"/>
              </a:rPr>
              <a:pPr defTabSz="922741" fontAlgn="base">
                <a:spcBef>
                  <a:spcPct val="0"/>
                </a:spcBef>
                <a:spcAft>
                  <a:spcPct val="0"/>
                </a:spcAft>
                <a:defRPr/>
              </a:pPr>
              <a:t>2</a:t>
            </a:fld>
            <a:endParaRPr kumimoji="1" lang="ja-JP" altLang="en-US">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35327320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29</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41039706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30</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417142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31</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4518567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32</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36727846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4033">
              <a:lnSpc>
                <a:spcPct val="150000"/>
              </a:lnSpc>
              <a:defRPr/>
            </a:pPr>
            <a:endParaRPr lang="ja-JP" altLang="en-US"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33</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42045044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34</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27195748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35</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41108402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36</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30123960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37</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67537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38</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4050919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3B864EF3-0CCC-4586-BD4E-5AB2FB3E6BB5}" type="slidenum">
              <a:rPr kumimoji="1" lang="ja-JP" altLang="en-US" smtClean="0"/>
              <a:t>3</a:t>
            </a:fld>
            <a:endParaRPr kumimoji="1" lang="ja-JP" altLang="en-US"/>
          </a:p>
        </p:txBody>
      </p:sp>
    </p:spTree>
    <p:extLst>
      <p:ext uri="{BB962C8B-B14F-4D97-AF65-F5344CB8AC3E}">
        <p14:creationId xmlns:p14="http://schemas.microsoft.com/office/powerpoint/2010/main" val="676835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39</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972025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40</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6431240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41</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7631567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ja-JP" altLang="en-US"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42</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35886564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43</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8273227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44</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13243800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3B864EF3-0CCC-4586-BD4E-5AB2FB3E6BB5}" type="slidenum">
              <a:rPr kumimoji="1" lang="ja-JP" altLang="en-US" smtClean="0"/>
              <a:t>45</a:t>
            </a:fld>
            <a:endParaRPr kumimoji="1" lang="ja-JP" altLang="en-US"/>
          </a:p>
        </p:txBody>
      </p:sp>
    </p:spTree>
    <p:extLst>
      <p:ext uri="{BB962C8B-B14F-4D97-AF65-F5344CB8AC3E}">
        <p14:creationId xmlns:p14="http://schemas.microsoft.com/office/powerpoint/2010/main" val="16979987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B864EF3-0CCC-4586-BD4E-5AB2FB3E6BB5}" type="slidenum">
              <a:rPr kumimoji="1" lang="ja-JP" altLang="en-US" smtClean="0"/>
              <a:t>46</a:t>
            </a:fld>
            <a:endParaRPr kumimoji="1" lang="ja-JP" altLang="en-US"/>
          </a:p>
        </p:txBody>
      </p:sp>
    </p:spTree>
    <p:extLst>
      <p:ext uri="{BB962C8B-B14F-4D97-AF65-F5344CB8AC3E}">
        <p14:creationId xmlns:p14="http://schemas.microsoft.com/office/powerpoint/2010/main" val="14871443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B864EF3-0CCC-4586-BD4E-5AB2FB3E6BB5}" type="slidenum">
              <a:rPr kumimoji="1" lang="ja-JP" altLang="en-US" smtClean="0"/>
              <a:t>47</a:t>
            </a:fld>
            <a:endParaRPr kumimoji="1" lang="ja-JP" altLang="en-US"/>
          </a:p>
        </p:txBody>
      </p:sp>
    </p:spTree>
    <p:extLst>
      <p:ext uri="{BB962C8B-B14F-4D97-AF65-F5344CB8AC3E}">
        <p14:creationId xmlns:p14="http://schemas.microsoft.com/office/powerpoint/2010/main" val="22024282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B864EF3-0CCC-4586-BD4E-5AB2FB3E6BB5}" type="slidenum">
              <a:rPr kumimoji="1" lang="ja-JP" altLang="en-US" smtClean="0"/>
              <a:t>48</a:t>
            </a:fld>
            <a:endParaRPr kumimoji="1" lang="ja-JP" altLang="en-US"/>
          </a:p>
        </p:txBody>
      </p:sp>
    </p:spTree>
    <p:extLst>
      <p:ext uri="{BB962C8B-B14F-4D97-AF65-F5344CB8AC3E}">
        <p14:creationId xmlns:p14="http://schemas.microsoft.com/office/powerpoint/2010/main" val="1692945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4</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7597343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3B864EF3-0CCC-4586-BD4E-5AB2FB3E6BB5}" type="slidenum">
              <a:rPr kumimoji="1" lang="ja-JP" altLang="en-US" smtClean="0"/>
              <a:t>49</a:t>
            </a:fld>
            <a:endParaRPr kumimoji="1" lang="ja-JP" altLang="en-US"/>
          </a:p>
        </p:txBody>
      </p:sp>
    </p:spTree>
    <p:extLst>
      <p:ext uri="{BB962C8B-B14F-4D97-AF65-F5344CB8AC3E}">
        <p14:creationId xmlns:p14="http://schemas.microsoft.com/office/powerpoint/2010/main" val="27659621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3256" indent="-173256" defTabSz="921368">
              <a:buFont typeface="Arial" panose="020B0604020202020204" pitchFamily="34" charset="0"/>
              <a:buChar char="•"/>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50</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29438315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51</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40757736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52</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26819469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53</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10762360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54</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41197180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55</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21055759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56</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2795421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3B864EF3-0CCC-4586-BD4E-5AB2FB3E6BB5}" type="slidenum">
              <a:rPr kumimoji="1" lang="ja-JP" altLang="en-US" smtClean="0"/>
              <a:t>57</a:t>
            </a:fld>
            <a:endParaRPr kumimoji="1" lang="ja-JP" altLang="en-US"/>
          </a:p>
        </p:txBody>
      </p:sp>
    </p:spTree>
    <p:extLst>
      <p:ext uri="{BB962C8B-B14F-4D97-AF65-F5344CB8AC3E}">
        <p14:creationId xmlns:p14="http://schemas.microsoft.com/office/powerpoint/2010/main" val="16033711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58</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1742973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5</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180377198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59</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40905281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60</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25202589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61</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42361321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62</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10753828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63</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29505448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64</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10007886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65</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1479623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3B864EF3-0CCC-4586-BD4E-5AB2FB3E6BB5}" type="slidenum">
              <a:rPr kumimoji="1" lang="ja-JP" altLang="en-US" smtClean="0"/>
              <a:t>66</a:t>
            </a:fld>
            <a:endParaRPr kumimoji="1" lang="ja-JP" altLang="en-US"/>
          </a:p>
        </p:txBody>
      </p:sp>
    </p:spTree>
    <p:extLst>
      <p:ext uri="{BB962C8B-B14F-4D97-AF65-F5344CB8AC3E}">
        <p14:creationId xmlns:p14="http://schemas.microsoft.com/office/powerpoint/2010/main" val="304367591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67</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154795580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68</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2274400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6</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278577814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69</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353884263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70</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8512906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71</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116335604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72</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68850432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73</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357360718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74</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319266185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75</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133897803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76</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312572835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77</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353431330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78</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630302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7</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128843560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79</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301333038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80</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22875757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81</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68954924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82</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204302413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83</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291898850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84</a:t>
            </a:fld>
            <a:endParaRPr kumimoji="1" lang="en-US" altLang="ja-JP" dirty="0">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207857747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85</a:t>
            </a:fld>
            <a:endParaRPr kumimoji="1" lang="en-US" altLang="ja-JP" dirty="0">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247396283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86</a:t>
            </a:fld>
            <a:endParaRPr kumimoji="1" lang="en-US" altLang="ja-JP" dirty="0">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309285229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87</a:t>
            </a:fld>
            <a:endParaRPr kumimoji="1" lang="en-US" altLang="ja-JP" dirty="0">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975925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88</a:t>
            </a:fld>
            <a:endParaRPr kumimoji="1" lang="en-US" altLang="ja-JP" dirty="0">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3821594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8</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255606486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3B864EF3-0CCC-4586-BD4E-5AB2FB3E6BB5}" type="slidenum">
              <a:rPr kumimoji="1" lang="ja-JP" altLang="en-US" smtClean="0"/>
              <a:t>89</a:t>
            </a:fld>
            <a:endParaRPr kumimoji="1" lang="ja-JP" altLang="en-US"/>
          </a:p>
        </p:txBody>
      </p:sp>
    </p:spTree>
    <p:extLst>
      <p:ext uri="{BB962C8B-B14F-4D97-AF65-F5344CB8AC3E}">
        <p14:creationId xmlns:p14="http://schemas.microsoft.com/office/powerpoint/2010/main" val="349566346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90</a:t>
            </a:fld>
            <a:endParaRPr kumimoji="1" lang="en-US" altLang="ja-JP" dirty="0">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305182332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91</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21722881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92</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112715607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93</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215524892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94</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332834011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1368">
              <a:defRPr/>
            </a:pPr>
            <a:endParaRPr lang="en-US" altLang="ja-JP" dirty="0"/>
          </a:p>
        </p:txBody>
      </p:sp>
      <p:sp>
        <p:nvSpPr>
          <p:cNvPr id="4" name="スライド番号プレースホルダー 3"/>
          <p:cNvSpPr>
            <a:spLocks noGrp="1"/>
          </p:cNvSpPr>
          <p:nvPr>
            <p:ph type="sldNum" sz="quarter" idx="10"/>
          </p:nvPr>
        </p:nvSpPr>
        <p:spPr/>
        <p:txBody>
          <a:bodyPr/>
          <a:lstStyle/>
          <a:p>
            <a:pPr defTabSz="922741" fontAlgn="base">
              <a:spcBef>
                <a:spcPct val="0"/>
              </a:spcBef>
              <a:spcAft>
                <a:spcPct val="0"/>
              </a:spcAft>
              <a:defRPr/>
            </a:pPr>
            <a:fld id="{4356FA58-5E0F-40A7-8AB3-440DBDAEB629}" type="slidenum">
              <a:rPr kumimoji="1" lang="en-US" altLang="ja-JP">
                <a:solidFill>
                  <a:srgbClr val="000000"/>
                </a:solidFill>
                <a:latin typeface="Times New Roman" pitchFamily="18" charset="0"/>
                <a:ea typeface="ＭＳ Ｐゴシック" charset="-128"/>
              </a:rPr>
              <a:pPr defTabSz="922741" fontAlgn="base">
                <a:spcBef>
                  <a:spcPct val="0"/>
                </a:spcBef>
                <a:spcAft>
                  <a:spcPct val="0"/>
                </a:spcAft>
                <a:defRPr/>
              </a:pPr>
              <a:t>95</a:t>
            </a:fld>
            <a:endParaRPr kumimoji="1" lang="en-US" altLang="ja-JP">
              <a:solidFill>
                <a:srgbClr val="000000"/>
              </a:solidFill>
              <a:latin typeface="Times New Roman" pitchFamily="18" charset="0"/>
              <a:ea typeface="ＭＳ Ｐゴシック" charset="-128"/>
            </a:endParaRPr>
          </a:p>
        </p:txBody>
      </p:sp>
    </p:spTree>
    <p:extLst>
      <p:ext uri="{BB962C8B-B14F-4D97-AF65-F5344CB8AC3E}">
        <p14:creationId xmlns:p14="http://schemas.microsoft.com/office/powerpoint/2010/main" val="262984990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3B864EF3-0CCC-4586-BD4E-5AB2FB3E6BB5}" type="slidenum">
              <a:rPr kumimoji="1" lang="ja-JP" altLang="en-US" smtClean="0"/>
              <a:t>96</a:t>
            </a:fld>
            <a:endParaRPr kumimoji="1" lang="ja-JP" altLang="en-US"/>
          </a:p>
        </p:txBody>
      </p:sp>
    </p:spTree>
    <p:extLst>
      <p:ext uri="{BB962C8B-B14F-4D97-AF65-F5344CB8AC3E}">
        <p14:creationId xmlns:p14="http://schemas.microsoft.com/office/powerpoint/2010/main" val="43755520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B864EF3-0CCC-4586-BD4E-5AB2FB3E6BB5}" type="slidenum">
              <a:rPr kumimoji="1" lang="ja-JP" altLang="en-US" smtClean="0"/>
              <a:t>97</a:t>
            </a:fld>
            <a:endParaRPr kumimoji="1" lang="ja-JP" altLang="en-US"/>
          </a:p>
        </p:txBody>
      </p:sp>
    </p:spTree>
    <p:extLst>
      <p:ext uri="{BB962C8B-B14F-4D97-AF65-F5344CB8AC3E}">
        <p14:creationId xmlns:p14="http://schemas.microsoft.com/office/powerpoint/2010/main" val="327233902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B864EF3-0CCC-4586-BD4E-5AB2FB3E6BB5}" type="slidenum">
              <a:rPr kumimoji="1" lang="ja-JP" altLang="en-US" smtClean="0"/>
              <a:t>98</a:t>
            </a:fld>
            <a:endParaRPr kumimoji="1" lang="ja-JP" altLang="en-US"/>
          </a:p>
        </p:txBody>
      </p:sp>
    </p:spTree>
    <p:extLst>
      <p:ext uri="{BB962C8B-B14F-4D97-AF65-F5344CB8AC3E}">
        <p14:creationId xmlns:p14="http://schemas.microsoft.com/office/powerpoint/2010/main" val="1686016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C28A621-C43E-43B5-A19B-CB8EFBB20967}"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767766" y="6320142"/>
            <a:ext cx="2228850" cy="365125"/>
          </a:xfrm>
        </p:spPr>
        <p:txBody>
          <a:bodyPr/>
          <a:lstStyle/>
          <a:p>
            <a:fld id="{0DDA533D-51EE-41F5-8E54-68DDAB339B93}" type="slidenum">
              <a:rPr lang="ja-JP" altLang="en-US" smtClean="0"/>
              <a:pPr/>
              <a:t>‹#›</a:t>
            </a:fld>
            <a:endParaRPr lang="ja-JP" altLang="en-US" dirty="0"/>
          </a:p>
        </p:txBody>
      </p:sp>
    </p:spTree>
    <p:extLst>
      <p:ext uri="{BB962C8B-B14F-4D97-AF65-F5344CB8AC3E}">
        <p14:creationId xmlns:p14="http://schemas.microsoft.com/office/powerpoint/2010/main" val="1073330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3C46519-04A1-40C9-ABFD-8A5FECDD459D}" type="datetime1">
              <a:rPr kumimoji="1" lang="ja-JP" altLang="en-US" smtClean="0"/>
              <a:t>2025/3/25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a:xfrm>
            <a:off x="7759529" y="6356351"/>
            <a:ext cx="2228850" cy="365125"/>
          </a:xfrm>
        </p:spPr>
        <p:txBody>
          <a:bodyPr/>
          <a:lstStyle>
            <a:lvl1pPr>
              <a:defRPr sz="1400">
                <a:latin typeface="ＭＳ ゴシック" panose="020B0609070205080204" pitchFamily="49" charset="-128"/>
                <a:ea typeface="ＭＳ ゴシック" panose="020B0609070205080204" pitchFamily="49" charset="-128"/>
              </a:defRPr>
            </a:lvl1pPr>
          </a:lstStyle>
          <a:p>
            <a:fld id="{0DDA533D-51EE-41F5-8E54-68DDAB339B93}" type="slidenum">
              <a:rPr kumimoji="1" lang="ja-JP" altLang="en-US" smtClean="0"/>
              <a:pPr/>
              <a:t>‹#›</a:t>
            </a:fld>
            <a:endParaRPr kumimoji="1" lang="ja-JP" altLang="en-US"/>
          </a:p>
        </p:txBody>
      </p:sp>
    </p:spTree>
    <p:extLst>
      <p:ext uri="{BB962C8B-B14F-4D97-AF65-F5344CB8AC3E}">
        <p14:creationId xmlns:p14="http://schemas.microsoft.com/office/powerpoint/2010/main" val="3075180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10E637C-C13E-4D33-9A41-369DF26D3F51}" type="datetime1">
              <a:rPr lang="ja-JP" altLang="en-US" smtClean="0">
                <a:solidFill>
                  <a:prstClr val="black">
                    <a:tint val="75000"/>
                  </a:prstClr>
                </a:solidFill>
              </a:rPr>
              <a:t>2025/3/25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677150" y="6126174"/>
            <a:ext cx="2311400" cy="365125"/>
          </a:xfrm>
        </p:spPr>
        <p:txBody>
          <a:bodyPr/>
          <a:lstStyle>
            <a:lvl1pPr>
              <a:defRPr sz="1600"/>
            </a:lvl1pPr>
          </a:lstStyle>
          <a:p>
            <a:fld id="{AC3FD5D2-95EA-45A8-AB7D-BC0AB15E044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64977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60309EA-0A54-45DC-9ECA-478404C2EDAA}" type="datetime1">
              <a:rPr lang="ja-JP" altLang="en-US" smtClean="0">
                <a:solidFill>
                  <a:prstClr val="black">
                    <a:tint val="75000"/>
                  </a:prstClr>
                </a:solidFill>
              </a:rPr>
              <a:t>2025/3/25</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a:xfrm>
            <a:off x="7594600" y="6173802"/>
            <a:ext cx="2311400" cy="365125"/>
          </a:xfrm>
        </p:spPr>
        <p:txBody>
          <a:bodyPr/>
          <a:lstStyle>
            <a:lvl1pPr>
              <a:defRPr sz="1600"/>
            </a:lvl1pPr>
          </a:lstStyle>
          <a:p>
            <a:fld id="{AC3FD5D2-95EA-45A8-AB7D-BC0AB15E044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57427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A6B55C1-7AC3-4727-B3B4-36EF006AFAE9}" type="datetime1">
              <a:rPr lang="ja-JP" altLang="en-US" smtClean="0">
                <a:solidFill>
                  <a:prstClr val="black">
                    <a:tint val="75000"/>
                  </a:prstClr>
                </a:solidFill>
              </a:rPr>
              <a:t>2025/3/25</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a:xfrm>
            <a:off x="7660502" y="6099661"/>
            <a:ext cx="2311400" cy="365125"/>
          </a:xfrm>
        </p:spPr>
        <p:txBody>
          <a:bodyPr/>
          <a:lstStyle>
            <a:lvl1pPr>
              <a:defRPr sz="1600">
                <a:latin typeface="ＭＳ ゴシック" panose="020B0609070205080204" pitchFamily="49" charset="-128"/>
                <a:ea typeface="ＭＳ ゴシック" panose="020B0609070205080204" pitchFamily="49" charset="-128"/>
              </a:defRPr>
            </a:lvl1pPr>
          </a:lstStyle>
          <a:p>
            <a:fld id="{AC3FD5D2-95EA-45A8-AB7D-BC0AB15E044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56064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FD39047-235F-4FF0-AAF7-CF49FF1741C9}"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DDA533D-51EE-41F5-8E54-68DDAB339B93}" type="slidenum">
              <a:rPr lang="ja-JP" altLang="en-US" smtClean="0"/>
              <a:pPr/>
              <a:t>‹#›</a:t>
            </a:fld>
            <a:endParaRPr lang="ja-JP" altLang="en-US" dirty="0"/>
          </a:p>
        </p:txBody>
      </p:sp>
    </p:spTree>
    <p:extLst>
      <p:ext uri="{BB962C8B-B14F-4D97-AF65-F5344CB8AC3E}">
        <p14:creationId xmlns:p14="http://schemas.microsoft.com/office/powerpoint/2010/main" val="38887953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ABA52-A57A-42F6-832F-6FEF3894DF10}" type="datetime1">
              <a:rPr kumimoji="1" lang="ja-JP" altLang="en-US" smtClean="0"/>
              <a:t>2025/3/25</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677150" y="6356352"/>
            <a:ext cx="2228850" cy="365125"/>
          </a:xfrm>
          <a:prstGeom prst="rect">
            <a:avLst/>
          </a:prstGeom>
        </p:spPr>
        <p:txBody>
          <a:bodyPr vert="horz" lIns="91440" tIns="45720" rIns="91440" bIns="45720" rtlCol="0" anchor="ctr"/>
          <a:lstStyle>
            <a:lvl1pPr algn="r">
              <a:defRPr sz="1400">
                <a:solidFill>
                  <a:schemeClr val="tx1">
                    <a:tint val="75000"/>
                  </a:schemeClr>
                </a:solidFill>
                <a:latin typeface="ＭＳ ゴシック" panose="020B0609070205080204" pitchFamily="49" charset="-128"/>
                <a:ea typeface="ＭＳ ゴシック" panose="020B0609070205080204" pitchFamily="49" charset="-128"/>
              </a:defRPr>
            </a:lvl1pPr>
          </a:lstStyle>
          <a:p>
            <a:fld id="{0DDA533D-51EE-41F5-8E54-68DDAB339B93}" type="slidenum">
              <a:rPr kumimoji="1" lang="ja-JP" altLang="en-US" smtClean="0"/>
              <a:pPr/>
              <a:t>‹#›</a:t>
            </a:fld>
            <a:endParaRPr kumimoji="1" lang="ja-JP" altLang="en-US"/>
          </a:p>
        </p:txBody>
      </p:sp>
    </p:spTree>
    <p:extLst>
      <p:ext uri="{BB962C8B-B14F-4D97-AF65-F5344CB8AC3E}">
        <p14:creationId xmlns:p14="http://schemas.microsoft.com/office/powerpoint/2010/main" val="125947131"/>
      </p:ext>
    </p:extLst>
  </p:cSld>
  <p:clrMap bg1="lt1" tx1="dk1" bg2="lt2" tx2="dk2" accent1="accent1" accent2="accent2" accent3="accent3" accent4="accent4" accent5="accent5" accent6="accent6" hlink="hlink" folHlink="folHlink"/>
  <p:sldLayoutIdLst>
    <p:sldLayoutId id="2147483685" r:id="rId1"/>
    <p:sldLayoutId id="2147483690" r:id="rId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6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30F36-1CDE-42F1-9E1C-9EB3F21522DD}" type="datetime1">
              <a:rPr lang="ja-JP" altLang="en-US" smtClean="0">
                <a:solidFill>
                  <a:prstClr val="black">
                    <a:tint val="75000"/>
                  </a:prstClr>
                </a:solidFill>
              </a:rPr>
              <a:t>2025/3/25</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6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652265" y="6353119"/>
            <a:ext cx="2311400" cy="365125"/>
          </a:xfrm>
          <a:prstGeom prst="rect">
            <a:avLst/>
          </a:prstGeom>
        </p:spPr>
        <p:txBody>
          <a:bodyPr vert="horz" lIns="91440" tIns="45720" rIns="91440" bIns="45720" rtlCol="0" anchor="ctr"/>
          <a:lstStyle>
            <a:lvl1pPr algn="r">
              <a:defRPr sz="1400">
                <a:solidFill>
                  <a:schemeClr val="tx1">
                    <a:tint val="75000"/>
                  </a:schemeClr>
                </a:solidFill>
                <a:latin typeface="ＭＳ ゴシック" panose="020B0609070205080204" pitchFamily="49" charset="-128"/>
                <a:ea typeface="ＭＳ ゴシック" panose="020B0609070205080204" pitchFamily="49" charset="-128"/>
              </a:defRPr>
            </a:lvl1pPr>
          </a:lstStyle>
          <a:p>
            <a:fld id="{AC3FD5D2-95EA-45A8-AB7D-BC0AB15E044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55178504"/>
      </p:ext>
    </p:extLst>
  </p:cSld>
  <p:clrMap bg1="lt1" tx1="dk1" bg2="lt2" tx2="dk2" accent1="accent1" accent2="accent2" accent3="accent3" accent4="accent4" accent5="accent5" accent6="accent6" hlink="hlink" folHlink="folHlink"/>
  <p:sldLayoutIdLst>
    <p:sldLayoutId id="2147483698" r:id="rId1"/>
    <p:sldLayoutId id="2147483702" r:id="rId2"/>
    <p:sldLayoutId id="2147483703" r:id="rId3"/>
    <p:sldLayoutId id="2147483704" r:id="rId4"/>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8.emf"/><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microsoft.com/office/2007/relationships/hdphoto" Target="../media/hdphoto3.wdp"/><Relationship Id="rId11" Type="http://schemas.openxmlformats.org/officeDocument/2006/relationships/hyperlink" Target="https://www.kojinbango-card.go.jp/" TargetMode="External"/><Relationship Id="rId5" Type="http://schemas.openxmlformats.org/officeDocument/2006/relationships/image" Target="../media/image30.png"/><Relationship Id="rId10" Type="http://schemas.openxmlformats.org/officeDocument/2006/relationships/image" Target="../media/image33.png"/><Relationship Id="rId4" Type="http://schemas.openxmlformats.org/officeDocument/2006/relationships/image" Target="../media/image29.emf"/><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hyperlink" Target="https://myna.go.jp/" TargetMode="External"/><Relationship Id="rId4" Type="http://schemas.microsoft.com/office/2007/relationships/hdphoto" Target="../media/hdphoto5.wdp"/><Relationship Id="rId9" Type="http://schemas.openxmlformats.org/officeDocument/2006/relationships/image" Target="../media/image28.emf"/></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43.png"/><Relationship Id="rId4" Type="http://schemas.microsoft.com/office/2007/relationships/hdphoto" Target="../media/hdphoto6.wdp"/></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8.emf"/><Relationship Id="rId5" Type="http://schemas.openxmlformats.org/officeDocument/2006/relationships/image" Target="../media/image49.png"/><Relationship Id="rId4" Type="http://schemas.openxmlformats.org/officeDocument/2006/relationships/image" Target="../media/image48.jpe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58.xml"/><Relationship Id="rId13" Type="http://schemas.openxmlformats.org/officeDocument/2006/relationships/slide" Target="slide89.xml"/><Relationship Id="rId3" Type="http://schemas.openxmlformats.org/officeDocument/2006/relationships/slide" Target="slide5.xml"/><Relationship Id="rId7" Type="http://schemas.openxmlformats.org/officeDocument/2006/relationships/slide" Target="slide57.xml"/><Relationship Id="rId12" Type="http://schemas.openxmlformats.org/officeDocument/2006/relationships/slide" Target="slide8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51.xml"/><Relationship Id="rId11" Type="http://schemas.openxmlformats.org/officeDocument/2006/relationships/slide" Target="slide70.xml"/><Relationship Id="rId5" Type="http://schemas.openxmlformats.org/officeDocument/2006/relationships/slide" Target="slide28.xml"/><Relationship Id="rId15" Type="http://schemas.openxmlformats.org/officeDocument/2006/relationships/slide" Target="slide98.xml"/><Relationship Id="rId10" Type="http://schemas.openxmlformats.org/officeDocument/2006/relationships/slide" Target="slide69.xml"/><Relationship Id="rId4" Type="http://schemas.openxmlformats.org/officeDocument/2006/relationships/slide" Target="slide12.xml"/><Relationship Id="rId9" Type="http://schemas.openxmlformats.org/officeDocument/2006/relationships/slide" Target="slide68.xml"/><Relationship Id="rId14" Type="http://schemas.openxmlformats.org/officeDocument/2006/relationships/slide" Target="slide90.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wmf"/><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53.png"/><Relationship Id="rId5" Type="http://schemas.microsoft.com/office/2007/relationships/hdphoto" Target="../media/hdphoto7.wdp"/><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55.wmf"/></Relationships>
</file>

<file path=ppt/slides/_rels/slide2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6.png"/><Relationship Id="rId7" Type="http://schemas.openxmlformats.org/officeDocument/2006/relationships/image" Target="../media/image54.wmf"/><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53.png"/><Relationship Id="rId5" Type="http://schemas.microsoft.com/office/2007/relationships/hdphoto" Target="../media/hdphoto7.wdp"/><Relationship Id="rId10" Type="http://schemas.openxmlformats.org/officeDocument/2006/relationships/image" Target="../media/image58.png"/><Relationship Id="rId4" Type="http://schemas.openxmlformats.org/officeDocument/2006/relationships/image" Target="../media/image52.png"/><Relationship Id="rId9" Type="http://schemas.microsoft.com/office/2007/relationships/hdphoto" Target="../media/hdphoto8.wdp"/></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62.wmf"/><Relationship Id="rId5" Type="http://schemas.openxmlformats.org/officeDocument/2006/relationships/image" Target="../media/image61.emf"/><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0.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66.jpeg"/><Relationship Id="rId5" Type="http://schemas.openxmlformats.org/officeDocument/2006/relationships/image" Target="../media/image65.png"/><Relationship Id="rId4" Type="http://schemas.openxmlformats.org/officeDocument/2006/relationships/image" Target="../media/image64.png"/></Relationships>
</file>

<file path=ppt/slides/_rels/slide26.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5" Type="http://schemas.openxmlformats.org/officeDocument/2006/relationships/hyperlink" Target="https://cio.go.jp/sites/default/files/uploads/documents/digital/20211116_policies_posts_mynumber_security_06.pdf" TargetMode="External"/><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image" Target="../media/image68.png"/><Relationship Id="rId14" Type="http://schemas.microsoft.com/office/2007/relationships/diagramDrawing" Target="../diagrams/drawing2.xml"/></Relationships>
</file>

<file path=ppt/slides/_rels/slide27.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emf"/><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72.emf"/><Relationship Id="rId5" Type="http://schemas.openxmlformats.org/officeDocument/2006/relationships/image" Target="../media/image71.png"/><Relationship Id="rId4" Type="http://schemas.openxmlformats.org/officeDocument/2006/relationships/image" Target="../media/image70.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75.png"/><Relationship Id="rId7" Type="http://schemas.microsoft.com/office/2007/relationships/hdphoto" Target="../media/hdphoto9.wdp"/><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microsoft.com/office/2007/relationships/hdphoto" Target="../media/hdphoto11.wdp"/><Relationship Id="rId5" Type="http://schemas.openxmlformats.org/officeDocument/2006/relationships/image" Target="../media/image80.png"/><Relationship Id="rId4" Type="http://schemas.microsoft.com/office/2007/relationships/hdphoto" Target="../media/hdphoto10.wdp"/></Relationships>
</file>

<file path=ppt/slides/_rels/slide31.xml.rels><?xml version="1.0" encoding="UTF-8" standalone="yes"?>
<Relationships xmlns="http://schemas.openxmlformats.org/package/2006/relationships"><Relationship Id="rId3" Type="http://schemas.openxmlformats.org/officeDocument/2006/relationships/image" Target="../media/image81.png"/><Relationship Id="rId7" Type="http://schemas.microsoft.com/office/2007/relationships/hdphoto" Target="../media/hdphoto9.wdp"/><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78.png"/><Relationship Id="rId5" Type="http://schemas.openxmlformats.org/officeDocument/2006/relationships/image" Target="../media/image83.png"/><Relationship Id="rId4" Type="http://schemas.openxmlformats.org/officeDocument/2006/relationships/image" Target="../media/image82.png"/></Relationships>
</file>

<file path=ppt/slides/_rels/slide3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microsoft.com/office/2007/relationships/hdphoto" Target="../media/hdphoto11.wdp"/><Relationship Id="rId5" Type="http://schemas.openxmlformats.org/officeDocument/2006/relationships/image" Target="../media/image80.png"/><Relationship Id="rId4" Type="http://schemas.microsoft.com/office/2007/relationships/hdphoto" Target="../media/hdphoto10.wdp"/></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image" Target="../media/image86.png"/><Relationship Id="rId4" Type="http://schemas.openxmlformats.org/officeDocument/2006/relationships/image" Target="../media/image85.png"/></Relationships>
</file>

<file path=ppt/slides/_rels/slide3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microsoft.com/office/2007/relationships/hdphoto" Target="../media/hdphoto11.wdp"/><Relationship Id="rId5" Type="http://schemas.openxmlformats.org/officeDocument/2006/relationships/image" Target="../media/image80.png"/><Relationship Id="rId4" Type="http://schemas.microsoft.com/office/2007/relationships/hdphoto" Target="../media/hdphoto10.wdp"/></Relationships>
</file>

<file path=ppt/slides/_rels/slide3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image" Target="../media/image89.png"/><Relationship Id="rId4" Type="http://schemas.openxmlformats.org/officeDocument/2006/relationships/image" Target="../media/image88.png"/></Relationships>
</file>

<file path=ppt/slides/_rels/slide3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microsoft.com/office/2007/relationships/hdphoto" Target="../media/hdphoto11.wdp"/><Relationship Id="rId5" Type="http://schemas.openxmlformats.org/officeDocument/2006/relationships/image" Target="../media/image80.png"/><Relationship Id="rId4" Type="http://schemas.microsoft.com/office/2007/relationships/hdphoto" Target="../media/hdphoto10.wdp"/></Relationships>
</file>

<file path=ppt/slides/_rels/slide3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8.xml"/><Relationship Id="rId1" Type="http://schemas.openxmlformats.org/officeDocument/2006/relationships/slideLayout" Target="../slideLayouts/slideLayout5.xml"/><Relationship Id="rId5" Type="http://schemas.openxmlformats.org/officeDocument/2006/relationships/image" Target="../media/image92.png"/><Relationship Id="rId4" Type="http://schemas.openxmlformats.org/officeDocument/2006/relationships/image" Target="../media/image91.png"/></Relationships>
</file>

<file path=ppt/slides/_rels/slide3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microsoft.com/office/2007/relationships/hdphoto" Target="../media/hdphoto11.wdp"/><Relationship Id="rId5" Type="http://schemas.openxmlformats.org/officeDocument/2006/relationships/image" Target="../media/image80.png"/><Relationship Id="rId4" Type="http://schemas.microsoft.com/office/2007/relationships/hdphoto" Target="../media/hdphoto10.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94.jpeg"/><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microsoft.com/office/2007/relationships/hdphoto" Target="../media/hdphoto12.wdp"/><Relationship Id="rId5" Type="http://schemas.openxmlformats.org/officeDocument/2006/relationships/image" Target="../media/image93.png"/><Relationship Id="rId4" Type="http://schemas.microsoft.com/office/2007/relationships/hdphoto" Target="../media/hdphoto9.wdp"/></Relationships>
</file>

<file path=ppt/slides/_rels/slide4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1.xml"/><Relationship Id="rId1" Type="http://schemas.openxmlformats.org/officeDocument/2006/relationships/slideLayout" Target="../slideLayouts/slideLayout5.xml"/><Relationship Id="rId6" Type="http://schemas.microsoft.com/office/2007/relationships/hdphoto" Target="../media/hdphoto11.wdp"/><Relationship Id="rId5" Type="http://schemas.openxmlformats.org/officeDocument/2006/relationships/image" Target="../media/image80.png"/><Relationship Id="rId4" Type="http://schemas.microsoft.com/office/2007/relationships/hdphoto" Target="../media/hdphoto10.wdp"/></Relationships>
</file>

<file path=ppt/slides/_rels/slide4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2.xml"/><Relationship Id="rId1" Type="http://schemas.openxmlformats.org/officeDocument/2006/relationships/slideLayout" Target="../slideLayouts/slideLayout5.xml"/><Relationship Id="rId6" Type="http://schemas.microsoft.com/office/2007/relationships/hdphoto" Target="../media/hdphoto12.wdp"/><Relationship Id="rId5" Type="http://schemas.openxmlformats.org/officeDocument/2006/relationships/image" Target="../media/image93.png"/><Relationship Id="rId4" Type="http://schemas.microsoft.com/office/2007/relationships/hdphoto" Target="../media/hdphoto9.wdp"/></Relationships>
</file>

<file path=ppt/slides/_rels/slide4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3.xml"/><Relationship Id="rId1" Type="http://schemas.openxmlformats.org/officeDocument/2006/relationships/slideLayout" Target="../slideLayouts/slideLayout5.xml"/><Relationship Id="rId6" Type="http://schemas.microsoft.com/office/2007/relationships/hdphoto" Target="../media/hdphoto11.wdp"/><Relationship Id="rId5" Type="http://schemas.openxmlformats.org/officeDocument/2006/relationships/image" Target="../media/image80.png"/><Relationship Id="rId4" Type="http://schemas.microsoft.com/office/2007/relationships/hdphoto" Target="../media/hdphoto10.wdp"/></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5.xml"/><Relationship Id="rId1" Type="http://schemas.openxmlformats.org/officeDocument/2006/relationships/slideLayout" Target="../slideLayouts/slideLayout5.xml"/><Relationship Id="rId6" Type="http://schemas.microsoft.com/office/2007/relationships/hdphoto" Target="../media/hdphoto11.wdp"/><Relationship Id="rId5" Type="http://schemas.openxmlformats.org/officeDocument/2006/relationships/image" Target="../media/image80.png"/><Relationship Id="rId4" Type="http://schemas.microsoft.com/office/2007/relationships/hdphoto" Target="../media/hdphoto10.wdp"/></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1.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103.png"/><Relationship Id="rId18" Type="http://schemas.openxmlformats.org/officeDocument/2006/relationships/image" Target="../media/image108.png"/><Relationship Id="rId3" Type="http://schemas.openxmlformats.org/officeDocument/2006/relationships/image" Target="../media/image96.png"/><Relationship Id="rId21" Type="http://schemas.openxmlformats.org/officeDocument/2006/relationships/image" Target="../media/image111.png"/><Relationship Id="rId7" Type="http://schemas.openxmlformats.org/officeDocument/2006/relationships/image" Target="../media/image99.png"/><Relationship Id="rId12" Type="http://schemas.openxmlformats.org/officeDocument/2006/relationships/image" Target="../media/image102.emf"/><Relationship Id="rId17" Type="http://schemas.openxmlformats.org/officeDocument/2006/relationships/image" Target="../media/image107.png"/><Relationship Id="rId2" Type="http://schemas.openxmlformats.org/officeDocument/2006/relationships/notesSlide" Target="../notesSlides/notesSlide52.xml"/><Relationship Id="rId16" Type="http://schemas.openxmlformats.org/officeDocument/2006/relationships/image" Target="../media/image106.wmf"/><Relationship Id="rId20" Type="http://schemas.openxmlformats.org/officeDocument/2006/relationships/image" Target="../media/image110.png"/><Relationship Id="rId1" Type="http://schemas.openxmlformats.org/officeDocument/2006/relationships/slideLayout" Target="../slideLayouts/slideLayout5.xml"/><Relationship Id="rId6" Type="http://schemas.openxmlformats.org/officeDocument/2006/relationships/image" Target="../media/image98.png"/><Relationship Id="rId11" Type="http://schemas.openxmlformats.org/officeDocument/2006/relationships/image" Target="../media/image101.png"/><Relationship Id="rId24" Type="http://schemas.openxmlformats.org/officeDocument/2006/relationships/image" Target="../media/image114.png"/><Relationship Id="rId5" Type="http://schemas.openxmlformats.org/officeDocument/2006/relationships/image" Target="../media/image87.png"/><Relationship Id="rId15" Type="http://schemas.openxmlformats.org/officeDocument/2006/relationships/image" Target="../media/image105.png"/><Relationship Id="rId23" Type="http://schemas.openxmlformats.org/officeDocument/2006/relationships/image" Target="../media/image113.png"/><Relationship Id="rId10" Type="http://schemas.openxmlformats.org/officeDocument/2006/relationships/image" Target="../media/image100.png"/><Relationship Id="rId19" Type="http://schemas.openxmlformats.org/officeDocument/2006/relationships/image" Target="../media/image109.emf"/><Relationship Id="rId4" Type="http://schemas.openxmlformats.org/officeDocument/2006/relationships/image" Target="../media/image97.png"/><Relationship Id="rId9" Type="http://schemas.openxmlformats.org/officeDocument/2006/relationships/image" Target="../media/image29.emf"/><Relationship Id="rId14" Type="http://schemas.openxmlformats.org/officeDocument/2006/relationships/image" Target="../media/image104.wmf"/><Relationship Id="rId22" Type="http://schemas.openxmlformats.org/officeDocument/2006/relationships/image" Target="../media/image112.png"/></Relationships>
</file>

<file path=ppt/slides/_rels/slide53.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115.png"/><Relationship Id="rId7" Type="http://schemas.openxmlformats.org/officeDocument/2006/relationships/image" Target="../media/image117.png"/><Relationship Id="rId2" Type="http://schemas.openxmlformats.org/officeDocument/2006/relationships/notesSlide" Target="../notesSlides/notesSlide53.xml"/><Relationship Id="rId1" Type="http://schemas.openxmlformats.org/officeDocument/2006/relationships/slideLayout" Target="../slideLayouts/slideLayout5.xml"/><Relationship Id="rId6" Type="http://schemas.openxmlformats.org/officeDocument/2006/relationships/image" Target="../media/image116.png"/><Relationship Id="rId5" Type="http://schemas.openxmlformats.org/officeDocument/2006/relationships/image" Target="../media/image109.emf"/><Relationship Id="rId4" Type="http://schemas.openxmlformats.org/officeDocument/2006/relationships/image" Target="../media/image108.png"/></Relationships>
</file>

<file path=ppt/slides/_rels/slide54.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119.png"/><Relationship Id="rId7" Type="http://schemas.openxmlformats.org/officeDocument/2006/relationships/image" Target="../media/image122.png"/><Relationship Id="rId2" Type="http://schemas.openxmlformats.org/officeDocument/2006/relationships/notesSlide" Target="../notesSlides/notesSlide54.xml"/><Relationship Id="rId1" Type="http://schemas.openxmlformats.org/officeDocument/2006/relationships/slideLayout" Target="../slideLayouts/slideLayout5.xml"/><Relationship Id="rId6" Type="http://schemas.openxmlformats.org/officeDocument/2006/relationships/image" Target="../media/image121.png"/><Relationship Id="rId5" Type="http://schemas.openxmlformats.org/officeDocument/2006/relationships/image" Target="../media/image104.wmf"/><Relationship Id="rId4" Type="http://schemas.openxmlformats.org/officeDocument/2006/relationships/image" Target="../media/image120.png"/><Relationship Id="rId9" Type="http://schemas.openxmlformats.org/officeDocument/2006/relationships/image" Target="../media/image112.png"/></Relationships>
</file>

<file path=ppt/slides/_rels/slide55.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106.wmf"/><Relationship Id="rId7" Type="http://schemas.openxmlformats.org/officeDocument/2006/relationships/image" Target="../media/image29.emf"/><Relationship Id="rId2" Type="http://schemas.openxmlformats.org/officeDocument/2006/relationships/notesSlide" Target="../notesSlides/notesSlide55.xml"/><Relationship Id="rId1" Type="http://schemas.openxmlformats.org/officeDocument/2006/relationships/slideLayout" Target="../slideLayouts/slideLayout5.xml"/><Relationship Id="rId6" Type="http://schemas.openxmlformats.org/officeDocument/2006/relationships/image" Target="../media/image124.png"/><Relationship Id="rId11" Type="http://schemas.openxmlformats.org/officeDocument/2006/relationships/image" Target="../media/image127.png"/><Relationship Id="rId5" Type="http://schemas.openxmlformats.org/officeDocument/2006/relationships/image" Target="../media/image123.png"/><Relationship Id="rId10" Type="http://schemas.openxmlformats.org/officeDocument/2006/relationships/image" Target="../media/image102.emf"/><Relationship Id="rId4" Type="http://schemas.openxmlformats.org/officeDocument/2006/relationships/image" Target="../media/image107.png"/><Relationship Id="rId9" Type="http://schemas.openxmlformats.org/officeDocument/2006/relationships/image" Target="../media/image126.png"/></Relationships>
</file>

<file path=ppt/slides/_rels/slide56.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56.xml"/><Relationship Id="rId1" Type="http://schemas.openxmlformats.org/officeDocument/2006/relationships/slideLayout" Target="../slideLayouts/slideLayout5.xml"/><Relationship Id="rId4" Type="http://schemas.openxmlformats.org/officeDocument/2006/relationships/image" Target="../media/image129.png"/></Relationships>
</file>

<file path=ppt/slides/_rels/slide57.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59.xml"/><Relationship Id="rId1" Type="http://schemas.openxmlformats.org/officeDocument/2006/relationships/slideLayout" Target="../slideLayouts/slideLayout5.xml"/><Relationship Id="rId4" Type="http://schemas.openxmlformats.org/officeDocument/2006/relationships/image" Target="../media/image13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29.emf"/></Relationships>
</file>

<file path=ppt/slides/_rels/slide61.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61.xml"/><Relationship Id="rId1" Type="http://schemas.openxmlformats.org/officeDocument/2006/relationships/slideLayout" Target="../slideLayouts/slideLayout5.xml"/><Relationship Id="rId4" Type="http://schemas.openxmlformats.org/officeDocument/2006/relationships/image" Target="../media/image135.png"/></Relationships>
</file>

<file path=ppt/slides/_rels/slide62.x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notesSlide" Target="../notesSlides/notesSlide62.xml"/><Relationship Id="rId1" Type="http://schemas.openxmlformats.org/officeDocument/2006/relationships/slideLayout" Target="../slideLayouts/slideLayout5.xml"/><Relationship Id="rId5" Type="http://schemas.openxmlformats.org/officeDocument/2006/relationships/image" Target="../media/image134.png"/><Relationship Id="rId4" Type="http://schemas.openxmlformats.org/officeDocument/2006/relationships/image" Target="../media/image133.png"/></Relationships>
</file>

<file path=ppt/slides/_rels/slide63.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63.xml"/><Relationship Id="rId1" Type="http://schemas.openxmlformats.org/officeDocument/2006/relationships/slideLayout" Target="../slideLayouts/slideLayout5.xml"/><Relationship Id="rId4" Type="http://schemas.openxmlformats.org/officeDocument/2006/relationships/image" Target="../media/image135.png"/></Relationships>
</file>

<file path=ppt/slides/_rels/slide64.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64.xml"/><Relationship Id="rId1" Type="http://schemas.openxmlformats.org/officeDocument/2006/relationships/slideLayout" Target="../slideLayouts/slideLayout5.xml"/><Relationship Id="rId5" Type="http://schemas.openxmlformats.org/officeDocument/2006/relationships/image" Target="../media/image134.png"/><Relationship Id="rId4" Type="http://schemas.openxmlformats.org/officeDocument/2006/relationships/image" Target="../media/image136.png"/></Relationships>
</file>

<file path=ppt/slides/_rels/slide65.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65.xml"/><Relationship Id="rId1" Type="http://schemas.openxmlformats.org/officeDocument/2006/relationships/slideLayout" Target="../slideLayouts/slideLayout5.xml"/><Relationship Id="rId4" Type="http://schemas.openxmlformats.org/officeDocument/2006/relationships/image" Target="../media/image137.png"/></Relationships>
</file>

<file path=ppt/slides/_rels/slide6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6.xml"/><Relationship Id="rId1" Type="http://schemas.openxmlformats.org/officeDocument/2006/relationships/slideLayout" Target="../slideLayouts/slideLayout5.xml"/><Relationship Id="rId6" Type="http://schemas.openxmlformats.org/officeDocument/2006/relationships/hyperlink" Target="https://www.ppc.go.jp/files/pdf/log_bunseki.pdf" TargetMode="External"/><Relationship Id="rId5" Type="http://schemas.openxmlformats.org/officeDocument/2006/relationships/image" Target="../media/image138.jpeg"/><Relationship Id="rId4" Type="http://schemas.openxmlformats.org/officeDocument/2006/relationships/image" Target="../media/image109.emf"/></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68.xml"/><Relationship Id="rId1" Type="http://schemas.openxmlformats.org/officeDocument/2006/relationships/slideLayout" Target="../slideLayouts/slideLayout3.xml"/><Relationship Id="rId6" Type="http://schemas.openxmlformats.org/officeDocument/2006/relationships/image" Target="../media/image142.png"/><Relationship Id="rId5" Type="http://schemas.openxmlformats.org/officeDocument/2006/relationships/image" Target="../media/image141.png"/><Relationship Id="rId4" Type="http://schemas.openxmlformats.org/officeDocument/2006/relationships/image" Target="../media/image140.png"/></Relationships>
</file>

<file path=ppt/slides/_rels/slide69.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5.jpeg"/><Relationship Id="rId5" Type="http://schemas.openxmlformats.org/officeDocument/2006/relationships/image" Target="../media/image12.png"/><Relationship Id="rId4" Type="http://schemas.openxmlformats.org/officeDocument/2006/relationships/image" Target="../media/image14.jpeg"/><Relationship Id="rId9" Type="http://schemas.openxmlformats.org/officeDocument/2006/relationships/image" Target="../media/image18.png"/></Relationships>
</file>

<file path=ppt/slides/_rels/slide70.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70.xml"/><Relationship Id="rId1" Type="http://schemas.openxmlformats.org/officeDocument/2006/relationships/slideLayout" Target="../slideLayouts/slideLayout3.xml"/><Relationship Id="rId5" Type="http://schemas.openxmlformats.org/officeDocument/2006/relationships/image" Target="../media/image146.png"/><Relationship Id="rId4" Type="http://schemas.openxmlformats.org/officeDocument/2006/relationships/image" Target="../media/image145.png"/></Relationships>
</file>

<file path=ppt/slides/_rels/slide71.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79.xml"/><Relationship Id="rId1" Type="http://schemas.openxmlformats.org/officeDocument/2006/relationships/slideLayout" Target="../slideLayouts/slideLayout3.xml"/><Relationship Id="rId6" Type="http://schemas.openxmlformats.org/officeDocument/2006/relationships/image" Target="../media/image158.png"/><Relationship Id="rId5" Type="http://schemas.openxmlformats.org/officeDocument/2006/relationships/image" Target="../media/image157.png"/><Relationship Id="rId4" Type="http://schemas.openxmlformats.org/officeDocument/2006/relationships/image" Target="../media/image156.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23.png"/><Relationship Id="rId5" Type="http://schemas.microsoft.com/office/2007/relationships/hdphoto" Target="../media/hdphoto1.wdp"/><Relationship Id="rId10" Type="http://schemas.microsoft.com/office/2007/relationships/hdphoto" Target="../media/hdphoto2.wdp"/><Relationship Id="rId4" Type="http://schemas.openxmlformats.org/officeDocument/2006/relationships/image" Target="../media/image17.png"/><Relationship Id="rId9" Type="http://schemas.openxmlformats.org/officeDocument/2006/relationships/image" Target="../media/image22.png"/></Relationships>
</file>

<file path=ppt/slides/_rels/slide80.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85.xml"/><Relationship Id="rId1" Type="http://schemas.openxmlformats.org/officeDocument/2006/relationships/slideLayout" Target="../slideLayouts/slideLayout3.xml"/><Relationship Id="rId6" Type="http://schemas.openxmlformats.org/officeDocument/2006/relationships/image" Target="../media/image165.png"/><Relationship Id="rId5" Type="http://schemas.openxmlformats.org/officeDocument/2006/relationships/image" Target="../media/image164.png"/><Relationship Id="rId4" Type="http://schemas.openxmlformats.org/officeDocument/2006/relationships/image" Target="../media/image163.png"/></Relationships>
</file>

<file path=ppt/slides/_rels/slide86.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notesSlide" Target="../notesSlides/notesSlide86.xml"/><Relationship Id="rId1" Type="http://schemas.openxmlformats.org/officeDocument/2006/relationships/slideLayout" Target="../slideLayouts/slideLayout3.xml"/><Relationship Id="rId4" Type="http://schemas.openxmlformats.org/officeDocument/2006/relationships/image" Target="../media/image167.png"/></Relationships>
</file>

<file path=ppt/slides/_rels/slide87.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notesSlide" Target="../notesSlides/notesSlide87.xml"/><Relationship Id="rId1" Type="http://schemas.openxmlformats.org/officeDocument/2006/relationships/slideLayout" Target="../slideLayouts/slideLayout3.xml"/><Relationship Id="rId5" Type="http://schemas.openxmlformats.org/officeDocument/2006/relationships/image" Target="../media/image170.png"/><Relationship Id="rId4" Type="http://schemas.openxmlformats.org/officeDocument/2006/relationships/image" Target="../media/image169.png"/></Relationships>
</file>

<file path=ppt/slides/_rels/slide8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notesSlide" Target="../notesSlides/notesSlide89.xml"/><Relationship Id="rId1" Type="http://schemas.openxmlformats.org/officeDocument/2006/relationships/slideLayout" Target="../slideLayouts/slideLayout3.xml"/><Relationship Id="rId6" Type="http://schemas.openxmlformats.org/officeDocument/2006/relationships/image" Target="../media/image139.png"/><Relationship Id="rId5" Type="http://schemas.openxmlformats.org/officeDocument/2006/relationships/image" Target="../media/image173.png"/><Relationship Id="rId4" Type="http://schemas.openxmlformats.org/officeDocument/2006/relationships/image" Target="../media/image17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91.xml"/><Relationship Id="rId1" Type="http://schemas.openxmlformats.org/officeDocument/2006/relationships/slideLayout" Target="../slideLayouts/slideLayout3.xml"/><Relationship Id="rId4" Type="http://schemas.openxmlformats.org/officeDocument/2006/relationships/image" Target="../media/image174.png"/></Relationships>
</file>

<file path=ppt/slides/_rels/slide92.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notesSlide" Target="../notesSlides/notesSlide92.xml"/><Relationship Id="rId1" Type="http://schemas.openxmlformats.org/officeDocument/2006/relationships/slideLayout" Target="../slideLayouts/slideLayout3.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63.png"/></Relationships>
</file>

<file path=ppt/slides/_rels/slide93.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93.xml"/><Relationship Id="rId1" Type="http://schemas.openxmlformats.org/officeDocument/2006/relationships/slideLayout" Target="../slideLayouts/slideLayout3.xml"/><Relationship Id="rId5" Type="http://schemas.openxmlformats.org/officeDocument/2006/relationships/image" Target="../media/image177.png"/><Relationship Id="rId4" Type="http://schemas.openxmlformats.org/officeDocument/2006/relationships/image" Target="../media/image176.png"/></Relationships>
</file>

<file path=ppt/slides/_rels/slide94.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notesSlide" Target="../notesSlides/notesSlide94.xml"/><Relationship Id="rId1" Type="http://schemas.openxmlformats.org/officeDocument/2006/relationships/slideLayout" Target="../slideLayouts/slideLayout3.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79.png"/></Relationships>
</file>

<file path=ppt/slides/_rels/slide95.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95.xml"/><Relationship Id="rId1" Type="http://schemas.openxmlformats.org/officeDocument/2006/relationships/slideLayout" Target="../slideLayouts/slideLayout3.xml"/><Relationship Id="rId4" Type="http://schemas.openxmlformats.org/officeDocument/2006/relationships/image" Target="../media/image174.png"/></Relationships>
</file>

<file path=ppt/slides/_rels/slide96.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96.xml"/><Relationship Id="rId1" Type="http://schemas.openxmlformats.org/officeDocument/2006/relationships/slideLayout" Target="../slideLayouts/slideLayout3.xml"/><Relationship Id="rId6" Type="http://schemas.openxmlformats.org/officeDocument/2006/relationships/image" Target="../media/image181.png"/><Relationship Id="rId5" Type="http://schemas.openxmlformats.org/officeDocument/2006/relationships/image" Target="../media/image180.png"/><Relationship Id="rId4" Type="http://schemas.openxmlformats.org/officeDocument/2006/relationships/image" Target="../media/image134.png"/></Relationships>
</file>

<file path=ppt/slides/_rels/slide9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7.xml"/><Relationship Id="rId1" Type="http://schemas.openxmlformats.org/officeDocument/2006/relationships/slideLayout" Target="../slideLayouts/slideLayout6.xml"/><Relationship Id="rId4" Type="http://schemas.openxmlformats.org/officeDocument/2006/relationships/image" Target="../media/image182.png"/></Relationships>
</file>

<file path=ppt/slides/_rels/slide98.xml.rels><?xml version="1.0" encoding="UTF-8" standalone="yes"?>
<Relationships xmlns="http://schemas.openxmlformats.org/package/2006/relationships"><Relationship Id="rId3" Type="http://schemas.openxmlformats.org/officeDocument/2006/relationships/image" Target="../media/image183.emf"/><Relationship Id="rId2" Type="http://schemas.openxmlformats.org/officeDocument/2006/relationships/notesSlide" Target="../notesSlides/notesSlide98.xml"/><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3" Type="http://schemas.openxmlformats.org/officeDocument/2006/relationships/image" Target="../media/image184.emf"/><Relationship Id="rId2" Type="http://schemas.openxmlformats.org/officeDocument/2006/relationships/notesSlide" Target="../notesSlides/notesSlide9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881647"/>
            <a:ext cx="8420100" cy="628315"/>
          </a:xfrm>
          <a:ln>
            <a:solidFill>
              <a:schemeClr val="tx1"/>
            </a:solidFill>
            <a:prstDash val="solid"/>
          </a:ln>
        </p:spPr>
        <p:txBody>
          <a:bodyPr anchor="ctr">
            <a:noAutofit/>
          </a:bodyPr>
          <a:lstStyle/>
          <a:p>
            <a:pPr algn="dist"/>
            <a:r>
              <a:rPr lang="ja-JP" altLang="ja-JP" sz="2400" dirty="0">
                <a:latin typeface="ＭＳ Ｐゴシック" panose="020B0600070205080204" pitchFamily="50" charset="-128"/>
                <a:ea typeface="ＭＳ Ｐゴシック" panose="020B0600070205080204" pitchFamily="50" charset="-128"/>
              </a:rPr>
              <a:t>特定個人情報の</a:t>
            </a:r>
            <a:r>
              <a:rPr lang="ja-JP" altLang="en-US" sz="2400" dirty="0">
                <a:latin typeface="ＭＳ Ｐゴシック" panose="020B0600070205080204" pitchFamily="50" charset="-128"/>
                <a:ea typeface="ＭＳ Ｐゴシック" panose="020B0600070205080204" pitchFamily="50" charset="-128"/>
              </a:rPr>
              <a:t>適正な</a:t>
            </a:r>
            <a:r>
              <a:rPr lang="ja-JP" altLang="ja-JP" sz="2400" dirty="0">
                <a:latin typeface="ＭＳ Ｐゴシック" panose="020B0600070205080204" pitchFamily="50" charset="-128"/>
                <a:ea typeface="ＭＳ Ｐゴシック" panose="020B0600070205080204" pitchFamily="50" charset="-128"/>
              </a:rPr>
              <a:t>取扱</a:t>
            </a:r>
            <a:r>
              <a:rPr lang="ja-JP" altLang="en-US" sz="2400" dirty="0">
                <a:latin typeface="ＭＳ Ｐゴシック" panose="020B0600070205080204" pitchFamily="50" charset="-128"/>
                <a:ea typeface="ＭＳ Ｐゴシック" panose="020B0600070205080204" pitchFamily="50" charset="-128"/>
              </a:rPr>
              <a:t>いのための各種研修資料</a:t>
            </a:r>
          </a:p>
        </p:txBody>
      </p:sp>
      <p:sp>
        <p:nvSpPr>
          <p:cNvPr id="6" name="テキスト ボックス 5"/>
          <p:cNvSpPr txBox="1"/>
          <p:nvPr/>
        </p:nvSpPr>
        <p:spPr>
          <a:xfrm>
            <a:off x="4958662" y="5733256"/>
            <a:ext cx="4430045" cy="369332"/>
          </a:xfrm>
          <a:prstGeom prst="rect">
            <a:avLst/>
          </a:prstGeom>
          <a:noFill/>
        </p:spPr>
        <p:txBody>
          <a:bodyPr wrap="square" rtlCol="0">
            <a:spAutoFit/>
          </a:bodyPr>
          <a:lstStyle/>
          <a:p>
            <a:pPr algn="ctr"/>
            <a:r>
              <a:rPr lang="ja-JP" altLang="en-US" sz="1800" dirty="0">
                <a:latin typeface="ＭＳ Ｐゴシック" panose="020B0600070205080204" pitchFamily="50" charset="-128"/>
                <a:ea typeface="ＭＳ Ｐゴシック" panose="020B0600070205080204" pitchFamily="50" charset="-128"/>
              </a:rPr>
              <a:t>個人情報保護委員会事務局　</a:t>
            </a:r>
            <a:r>
              <a:rPr lang="ja-JP" altLang="en-US" dirty="0">
                <a:latin typeface="ＭＳ Ｐゴシック" panose="020B0600070205080204" pitchFamily="50" charset="-128"/>
                <a:ea typeface="ＭＳ Ｐゴシック" panose="020B0600070205080204" pitchFamily="50" charset="-128"/>
              </a:rPr>
              <a:t>令和７</a:t>
            </a:r>
            <a:r>
              <a:rPr lang="ja-JP" altLang="en-US" sz="1800" dirty="0">
                <a:latin typeface="ＭＳ Ｐゴシック" panose="020B0600070205080204" pitchFamily="50" charset="-128"/>
                <a:ea typeface="ＭＳ Ｐゴシック" panose="020B0600070205080204" pitchFamily="50" charset="-128"/>
              </a:rPr>
              <a:t>年４月</a:t>
            </a: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79" y="515736"/>
            <a:ext cx="1282701" cy="850837"/>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2252" y="3788806"/>
            <a:ext cx="1136788" cy="1594411"/>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7932" y="710477"/>
            <a:ext cx="1632388" cy="2289519"/>
          </a:xfrm>
          <a:prstGeom prst="rect">
            <a:avLst/>
          </a:prstGeom>
        </p:spPr>
      </p:pic>
      <p:pic>
        <p:nvPicPr>
          <p:cNvPr id="12" name="図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13681" y="1442720"/>
            <a:ext cx="1267393" cy="1271006"/>
          </a:xfrm>
          <a:prstGeom prst="rect">
            <a:avLst/>
          </a:prstGeom>
        </p:spPr>
      </p:pic>
      <p:pic>
        <p:nvPicPr>
          <p:cNvPr id="13" name="図 12"/>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357610" y="3822082"/>
            <a:ext cx="1253510" cy="1620142"/>
          </a:xfrm>
          <a:prstGeom prst="rect">
            <a:avLst/>
          </a:prstGeom>
        </p:spPr>
      </p:pic>
      <p:pic>
        <p:nvPicPr>
          <p:cNvPr id="14" name="図 13"/>
          <p:cNvPicPr preferRelativeResize="0">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902364" y="1386902"/>
            <a:ext cx="1048596" cy="1363974"/>
          </a:xfrm>
          <a:prstGeom prst="rect">
            <a:avLst/>
          </a:prstGeom>
          <a:noFill/>
          <a:ln>
            <a:noFill/>
          </a:ln>
        </p:spPr>
      </p:pic>
      <p:pic>
        <p:nvPicPr>
          <p:cNvPr id="15" name="図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35578" y="3808410"/>
            <a:ext cx="996342" cy="1397426"/>
          </a:xfrm>
          <a:prstGeom prst="rect">
            <a:avLst/>
          </a:prstGeom>
        </p:spPr>
      </p:pic>
      <p:pic>
        <p:nvPicPr>
          <p:cNvPr id="16" name="図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94899" y="3471266"/>
            <a:ext cx="1482370" cy="2079110"/>
          </a:xfrm>
          <a:prstGeom prst="rect">
            <a:avLst/>
          </a:prstGeom>
        </p:spPr>
      </p:pic>
      <p:pic>
        <p:nvPicPr>
          <p:cNvPr id="17" name="図 16"/>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5950114" y="1366582"/>
            <a:ext cx="1184870" cy="1543878"/>
          </a:xfrm>
          <a:prstGeom prst="rect">
            <a:avLst/>
          </a:prstGeom>
        </p:spPr>
      </p:pic>
    </p:spTree>
    <p:extLst>
      <p:ext uri="{BB962C8B-B14F-4D97-AF65-F5344CB8AC3E}">
        <p14:creationId xmlns:p14="http://schemas.microsoft.com/office/powerpoint/2010/main" val="138426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80">
                                          <p:stCondLst>
                                            <p:cond delay="0"/>
                                          </p:stCondLst>
                                        </p:cTn>
                                        <p:tgtEl>
                                          <p:spTgt spid="12"/>
                                        </p:tgtEl>
                                      </p:cBhvr>
                                    </p:animEffect>
                                    <p:anim calcmode="lin" valueType="num">
                                      <p:cBhvr>
                                        <p:cTn id="2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9" dur="26">
                                          <p:stCondLst>
                                            <p:cond delay="650"/>
                                          </p:stCondLst>
                                        </p:cTn>
                                        <p:tgtEl>
                                          <p:spTgt spid="12"/>
                                        </p:tgtEl>
                                      </p:cBhvr>
                                      <p:to x="100000" y="60000"/>
                                    </p:animScale>
                                    <p:animScale>
                                      <p:cBhvr>
                                        <p:cTn id="30" dur="166" decel="50000">
                                          <p:stCondLst>
                                            <p:cond delay="676"/>
                                          </p:stCondLst>
                                        </p:cTn>
                                        <p:tgtEl>
                                          <p:spTgt spid="12"/>
                                        </p:tgtEl>
                                      </p:cBhvr>
                                      <p:to x="100000" y="100000"/>
                                    </p:animScale>
                                    <p:animScale>
                                      <p:cBhvr>
                                        <p:cTn id="31" dur="26">
                                          <p:stCondLst>
                                            <p:cond delay="1312"/>
                                          </p:stCondLst>
                                        </p:cTn>
                                        <p:tgtEl>
                                          <p:spTgt spid="12"/>
                                        </p:tgtEl>
                                      </p:cBhvr>
                                      <p:to x="100000" y="80000"/>
                                    </p:animScale>
                                    <p:animScale>
                                      <p:cBhvr>
                                        <p:cTn id="32" dur="166" decel="50000">
                                          <p:stCondLst>
                                            <p:cond delay="1338"/>
                                          </p:stCondLst>
                                        </p:cTn>
                                        <p:tgtEl>
                                          <p:spTgt spid="12"/>
                                        </p:tgtEl>
                                      </p:cBhvr>
                                      <p:to x="100000" y="100000"/>
                                    </p:animScale>
                                    <p:animScale>
                                      <p:cBhvr>
                                        <p:cTn id="33" dur="26">
                                          <p:stCondLst>
                                            <p:cond delay="1642"/>
                                          </p:stCondLst>
                                        </p:cTn>
                                        <p:tgtEl>
                                          <p:spTgt spid="12"/>
                                        </p:tgtEl>
                                      </p:cBhvr>
                                      <p:to x="100000" y="90000"/>
                                    </p:animScale>
                                    <p:animScale>
                                      <p:cBhvr>
                                        <p:cTn id="34" dur="166" decel="50000">
                                          <p:stCondLst>
                                            <p:cond delay="1668"/>
                                          </p:stCondLst>
                                        </p:cTn>
                                        <p:tgtEl>
                                          <p:spTgt spid="12"/>
                                        </p:tgtEl>
                                      </p:cBhvr>
                                      <p:to x="100000" y="100000"/>
                                    </p:animScale>
                                    <p:animScale>
                                      <p:cBhvr>
                                        <p:cTn id="35" dur="26">
                                          <p:stCondLst>
                                            <p:cond delay="1808"/>
                                          </p:stCondLst>
                                        </p:cTn>
                                        <p:tgtEl>
                                          <p:spTgt spid="12"/>
                                        </p:tgtEl>
                                      </p:cBhvr>
                                      <p:to x="100000" y="95000"/>
                                    </p:animScale>
                                    <p:animScale>
                                      <p:cBhvr>
                                        <p:cTn id="36" dur="166" decel="50000">
                                          <p:stCondLst>
                                            <p:cond delay="1834"/>
                                          </p:stCondLst>
                                        </p:cTn>
                                        <p:tgtEl>
                                          <p:spTgt spid="12"/>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80">
                                          <p:stCondLst>
                                            <p:cond delay="0"/>
                                          </p:stCondLst>
                                        </p:cTn>
                                        <p:tgtEl>
                                          <p:spTgt spid="17"/>
                                        </p:tgtEl>
                                      </p:cBhvr>
                                    </p:animEffect>
                                    <p:anim calcmode="lin" valueType="num">
                                      <p:cBhvr>
                                        <p:cTn id="4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45" dur="26">
                                          <p:stCondLst>
                                            <p:cond delay="650"/>
                                          </p:stCondLst>
                                        </p:cTn>
                                        <p:tgtEl>
                                          <p:spTgt spid="17"/>
                                        </p:tgtEl>
                                      </p:cBhvr>
                                      <p:to x="100000" y="60000"/>
                                    </p:animScale>
                                    <p:animScale>
                                      <p:cBhvr>
                                        <p:cTn id="46" dur="166" decel="50000">
                                          <p:stCondLst>
                                            <p:cond delay="676"/>
                                          </p:stCondLst>
                                        </p:cTn>
                                        <p:tgtEl>
                                          <p:spTgt spid="17"/>
                                        </p:tgtEl>
                                      </p:cBhvr>
                                      <p:to x="100000" y="100000"/>
                                    </p:animScale>
                                    <p:animScale>
                                      <p:cBhvr>
                                        <p:cTn id="47" dur="26">
                                          <p:stCondLst>
                                            <p:cond delay="1312"/>
                                          </p:stCondLst>
                                        </p:cTn>
                                        <p:tgtEl>
                                          <p:spTgt spid="17"/>
                                        </p:tgtEl>
                                      </p:cBhvr>
                                      <p:to x="100000" y="80000"/>
                                    </p:animScale>
                                    <p:animScale>
                                      <p:cBhvr>
                                        <p:cTn id="48" dur="166" decel="50000">
                                          <p:stCondLst>
                                            <p:cond delay="1338"/>
                                          </p:stCondLst>
                                        </p:cTn>
                                        <p:tgtEl>
                                          <p:spTgt spid="17"/>
                                        </p:tgtEl>
                                      </p:cBhvr>
                                      <p:to x="100000" y="100000"/>
                                    </p:animScale>
                                    <p:animScale>
                                      <p:cBhvr>
                                        <p:cTn id="49" dur="26">
                                          <p:stCondLst>
                                            <p:cond delay="1642"/>
                                          </p:stCondLst>
                                        </p:cTn>
                                        <p:tgtEl>
                                          <p:spTgt spid="17"/>
                                        </p:tgtEl>
                                      </p:cBhvr>
                                      <p:to x="100000" y="90000"/>
                                    </p:animScale>
                                    <p:animScale>
                                      <p:cBhvr>
                                        <p:cTn id="50" dur="166" decel="50000">
                                          <p:stCondLst>
                                            <p:cond delay="1668"/>
                                          </p:stCondLst>
                                        </p:cTn>
                                        <p:tgtEl>
                                          <p:spTgt spid="17"/>
                                        </p:tgtEl>
                                      </p:cBhvr>
                                      <p:to x="100000" y="100000"/>
                                    </p:animScale>
                                    <p:animScale>
                                      <p:cBhvr>
                                        <p:cTn id="51" dur="26">
                                          <p:stCondLst>
                                            <p:cond delay="1808"/>
                                          </p:stCondLst>
                                        </p:cTn>
                                        <p:tgtEl>
                                          <p:spTgt spid="17"/>
                                        </p:tgtEl>
                                      </p:cBhvr>
                                      <p:to x="100000" y="95000"/>
                                    </p:animScale>
                                    <p:animScale>
                                      <p:cBhvr>
                                        <p:cTn id="52" dur="166" decel="50000">
                                          <p:stCondLst>
                                            <p:cond delay="1834"/>
                                          </p:stCondLst>
                                        </p:cTn>
                                        <p:tgtEl>
                                          <p:spTgt spid="17"/>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80">
                                          <p:stCondLst>
                                            <p:cond delay="0"/>
                                          </p:stCondLst>
                                        </p:cTn>
                                        <p:tgtEl>
                                          <p:spTgt spid="14"/>
                                        </p:tgtEl>
                                      </p:cBhvr>
                                    </p:animEffect>
                                    <p:anim calcmode="lin" valueType="num">
                                      <p:cBhvr>
                                        <p:cTn id="5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1" dur="26">
                                          <p:stCondLst>
                                            <p:cond delay="650"/>
                                          </p:stCondLst>
                                        </p:cTn>
                                        <p:tgtEl>
                                          <p:spTgt spid="14"/>
                                        </p:tgtEl>
                                      </p:cBhvr>
                                      <p:to x="100000" y="60000"/>
                                    </p:animScale>
                                    <p:animScale>
                                      <p:cBhvr>
                                        <p:cTn id="62" dur="166" decel="50000">
                                          <p:stCondLst>
                                            <p:cond delay="676"/>
                                          </p:stCondLst>
                                        </p:cTn>
                                        <p:tgtEl>
                                          <p:spTgt spid="14"/>
                                        </p:tgtEl>
                                      </p:cBhvr>
                                      <p:to x="100000" y="100000"/>
                                    </p:animScale>
                                    <p:animScale>
                                      <p:cBhvr>
                                        <p:cTn id="63" dur="26">
                                          <p:stCondLst>
                                            <p:cond delay="1312"/>
                                          </p:stCondLst>
                                        </p:cTn>
                                        <p:tgtEl>
                                          <p:spTgt spid="14"/>
                                        </p:tgtEl>
                                      </p:cBhvr>
                                      <p:to x="100000" y="80000"/>
                                    </p:animScale>
                                    <p:animScale>
                                      <p:cBhvr>
                                        <p:cTn id="64" dur="166" decel="50000">
                                          <p:stCondLst>
                                            <p:cond delay="1338"/>
                                          </p:stCondLst>
                                        </p:cTn>
                                        <p:tgtEl>
                                          <p:spTgt spid="14"/>
                                        </p:tgtEl>
                                      </p:cBhvr>
                                      <p:to x="100000" y="100000"/>
                                    </p:animScale>
                                    <p:animScale>
                                      <p:cBhvr>
                                        <p:cTn id="65" dur="26">
                                          <p:stCondLst>
                                            <p:cond delay="1642"/>
                                          </p:stCondLst>
                                        </p:cTn>
                                        <p:tgtEl>
                                          <p:spTgt spid="14"/>
                                        </p:tgtEl>
                                      </p:cBhvr>
                                      <p:to x="100000" y="90000"/>
                                    </p:animScale>
                                    <p:animScale>
                                      <p:cBhvr>
                                        <p:cTn id="66" dur="166" decel="50000">
                                          <p:stCondLst>
                                            <p:cond delay="1668"/>
                                          </p:stCondLst>
                                        </p:cTn>
                                        <p:tgtEl>
                                          <p:spTgt spid="14"/>
                                        </p:tgtEl>
                                      </p:cBhvr>
                                      <p:to x="100000" y="100000"/>
                                    </p:animScale>
                                    <p:animScale>
                                      <p:cBhvr>
                                        <p:cTn id="67" dur="26">
                                          <p:stCondLst>
                                            <p:cond delay="1808"/>
                                          </p:stCondLst>
                                        </p:cTn>
                                        <p:tgtEl>
                                          <p:spTgt spid="14"/>
                                        </p:tgtEl>
                                      </p:cBhvr>
                                      <p:to x="100000" y="95000"/>
                                    </p:animScale>
                                    <p:animScale>
                                      <p:cBhvr>
                                        <p:cTn id="68" dur="166" decel="50000">
                                          <p:stCondLst>
                                            <p:cond delay="1834"/>
                                          </p:stCondLst>
                                        </p:cTn>
                                        <p:tgtEl>
                                          <p:spTgt spid="14"/>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32" presetClass="emph" presetSubtype="0" fill="hold" nodeType="clickEffect">
                                  <p:stCondLst>
                                    <p:cond delay="0"/>
                                  </p:stCondLst>
                                  <p:childTnLst>
                                    <p:animRot by="120000">
                                      <p:cBhvr>
                                        <p:cTn id="72" dur="100" fill="hold">
                                          <p:stCondLst>
                                            <p:cond delay="0"/>
                                          </p:stCondLst>
                                        </p:cTn>
                                        <p:tgtEl>
                                          <p:spTgt spid="13"/>
                                        </p:tgtEl>
                                        <p:attrNameLst>
                                          <p:attrName>r</p:attrName>
                                        </p:attrNameLst>
                                      </p:cBhvr>
                                    </p:animRot>
                                    <p:animRot by="-240000">
                                      <p:cBhvr>
                                        <p:cTn id="73" dur="200" fill="hold">
                                          <p:stCondLst>
                                            <p:cond delay="200"/>
                                          </p:stCondLst>
                                        </p:cTn>
                                        <p:tgtEl>
                                          <p:spTgt spid="13"/>
                                        </p:tgtEl>
                                        <p:attrNameLst>
                                          <p:attrName>r</p:attrName>
                                        </p:attrNameLst>
                                      </p:cBhvr>
                                    </p:animRot>
                                    <p:animRot by="240000">
                                      <p:cBhvr>
                                        <p:cTn id="74" dur="200" fill="hold">
                                          <p:stCondLst>
                                            <p:cond delay="400"/>
                                          </p:stCondLst>
                                        </p:cTn>
                                        <p:tgtEl>
                                          <p:spTgt spid="13"/>
                                        </p:tgtEl>
                                        <p:attrNameLst>
                                          <p:attrName>r</p:attrName>
                                        </p:attrNameLst>
                                      </p:cBhvr>
                                    </p:animRot>
                                    <p:animRot by="-240000">
                                      <p:cBhvr>
                                        <p:cTn id="75" dur="200" fill="hold">
                                          <p:stCondLst>
                                            <p:cond delay="600"/>
                                          </p:stCondLst>
                                        </p:cTn>
                                        <p:tgtEl>
                                          <p:spTgt spid="13"/>
                                        </p:tgtEl>
                                        <p:attrNameLst>
                                          <p:attrName>r</p:attrName>
                                        </p:attrNameLst>
                                      </p:cBhvr>
                                    </p:animRot>
                                    <p:animRot by="120000">
                                      <p:cBhvr>
                                        <p:cTn id="76" dur="200" fill="hold">
                                          <p:stCondLst>
                                            <p:cond delay="800"/>
                                          </p:stCondLst>
                                        </p:cTn>
                                        <p:tgtEl>
                                          <p:spTgt spid="13"/>
                                        </p:tgtEl>
                                        <p:attrNameLst>
                                          <p:attrName>r</p:attrName>
                                        </p:attrNameLst>
                                      </p:cBhvr>
                                    </p:animRot>
                                  </p:childTnLst>
                                </p:cTn>
                              </p:par>
                              <p:par>
                                <p:cTn id="77" presetID="32" presetClass="emph" presetSubtype="0" fill="hold" nodeType="withEffect">
                                  <p:stCondLst>
                                    <p:cond delay="0"/>
                                  </p:stCondLst>
                                  <p:childTnLst>
                                    <p:animRot by="120000">
                                      <p:cBhvr>
                                        <p:cTn id="78" dur="100" fill="hold">
                                          <p:stCondLst>
                                            <p:cond delay="0"/>
                                          </p:stCondLst>
                                        </p:cTn>
                                        <p:tgtEl>
                                          <p:spTgt spid="15"/>
                                        </p:tgtEl>
                                        <p:attrNameLst>
                                          <p:attrName>r</p:attrName>
                                        </p:attrNameLst>
                                      </p:cBhvr>
                                    </p:animRot>
                                    <p:animRot by="-240000">
                                      <p:cBhvr>
                                        <p:cTn id="79" dur="200" fill="hold">
                                          <p:stCondLst>
                                            <p:cond delay="200"/>
                                          </p:stCondLst>
                                        </p:cTn>
                                        <p:tgtEl>
                                          <p:spTgt spid="15"/>
                                        </p:tgtEl>
                                        <p:attrNameLst>
                                          <p:attrName>r</p:attrName>
                                        </p:attrNameLst>
                                      </p:cBhvr>
                                    </p:animRot>
                                    <p:animRot by="240000">
                                      <p:cBhvr>
                                        <p:cTn id="80" dur="200" fill="hold">
                                          <p:stCondLst>
                                            <p:cond delay="400"/>
                                          </p:stCondLst>
                                        </p:cTn>
                                        <p:tgtEl>
                                          <p:spTgt spid="15"/>
                                        </p:tgtEl>
                                        <p:attrNameLst>
                                          <p:attrName>r</p:attrName>
                                        </p:attrNameLst>
                                      </p:cBhvr>
                                    </p:animRot>
                                    <p:animRot by="-240000">
                                      <p:cBhvr>
                                        <p:cTn id="81" dur="200" fill="hold">
                                          <p:stCondLst>
                                            <p:cond delay="600"/>
                                          </p:stCondLst>
                                        </p:cTn>
                                        <p:tgtEl>
                                          <p:spTgt spid="15"/>
                                        </p:tgtEl>
                                        <p:attrNameLst>
                                          <p:attrName>r</p:attrName>
                                        </p:attrNameLst>
                                      </p:cBhvr>
                                    </p:animRot>
                                    <p:animRot by="120000">
                                      <p:cBhvr>
                                        <p:cTn id="82" dur="200" fill="hold">
                                          <p:stCondLst>
                                            <p:cond delay="800"/>
                                          </p:stCondLst>
                                        </p:cTn>
                                        <p:tgtEl>
                                          <p:spTgt spid="15"/>
                                        </p:tgtEl>
                                        <p:attrNameLst>
                                          <p:attrName>r</p:attrName>
                                        </p:attrNameLst>
                                      </p:cBhvr>
                                    </p:animRot>
                                  </p:childTnLst>
                                </p:cTn>
                              </p:par>
                              <p:par>
                                <p:cTn id="83" presetID="32" presetClass="emph" presetSubtype="0" fill="hold" nodeType="withEffect">
                                  <p:stCondLst>
                                    <p:cond delay="0"/>
                                  </p:stCondLst>
                                  <p:childTnLst>
                                    <p:animRot by="120000">
                                      <p:cBhvr>
                                        <p:cTn id="84" dur="100" fill="hold">
                                          <p:stCondLst>
                                            <p:cond delay="0"/>
                                          </p:stCondLst>
                                        </p:cTn>
                                        <p:tgtEl>
                                          <p:spTgt spid="16"/>
                                        </p:tgtEl>
                                        <p:attrNameLst>
                                          <p:attrName>r</p:attrName>
                                        </p:attrNameLst>
                                      </p:cBhvr>
                                    </p:animRot>
                                    <p:animRot by="-240000">
                                      <p:cBhvr>
                                        <p:cTn id="85" dur="200" fill="hold">
                                          <p:stCondLst>
                                            <p:cond delay="200"/>
                                          </p:stCondLst>
                                        </p:cTn>
                                        <p:tgtEl>
                                          <p:spTgt spid="16"/>
                                        </p:tgtEl>
                                        <p:attrNameLst>
                                          <p:attrName>r</p:attrName>
                                        </p:attrNameLst>
                                      </p:cBhvr>
                                    </p:animRot>
                                    <p:animRot by="240000">
                                      <p:cBhvr>
                                        <p:cTn id="86" dur="200" fill="hold">
                                          <p:stCondLst>
                                            <p:cond delay="400"/>
                                          </p:stCondLst>
                                        </p:cTn>
                                        <p:tgtEl>
                                          <p:spTgt spid="16"/>
                                        </p:tgtEl>
                                        <p:attrNameLst>
                                          <p:attrName>r</p:attrName>
                                        </p:attrNameLst>
                                      </p:cBhvr>
                                    </p:animRot>
                                    <p:animRot by="-240000">
                                      <p:cBhvr>
                                        <p:cTn id="87" dur="200" fill="hold">
                                          <p:stCondLst>
                                            <p:cond delay="600"/>
                                          </p:stCondLst>
                                        </p:cTn>
                                        <p:tgtEl>
                                          <p:spTgt spid="16"/>
                                        </p:tgtEl>
                                        <p:attrNameLst>
                                          <p:attrName>r</p:attrName>
                                        </p:attrNameLst>
                                      </p:cBhvr>
                                    </p:animRot>
                                    <p:animRot by="120000">
                                      <p:cBhvr>
                                        <p:cTn id="88" dur="200" fill="hold">
                                          <p:stCondLst>
                                            <p:cond delay="800"/>
                                          </p:stCondLst>
                                        </p:cTn>
                                        <p:tgtEl>
                                          <p:spTgt spid="16"/>
                                        </p:tgtEl>
                                        <p:attrNameLst>
                                          <p:attrName>r</p:attrName>
                                        </p:attrNameLst>
                                      </p:cBhvr>
                                    </p:animRot>
                                  </p:childTnLst>
                                </p:cTn>
                              </p:par>
                              <p:par>
                                <p:cTn id="89" presetID="32" presetClass="emph" presetSubtype="0" fill="hold" nodeType="withEffect">
                                  <p:stCondLst>
                                    <p:cond delay="0"/>
                                  </p:stCondLst>
                                  <p:childTnLst>
                                    <p:animRot by="120000">
                                      <p:cBhvr>
                                        <p:cTn id="90" dur="100" fill="hold">
                                          <p:stCondLst>
                                            <p:cond delay="0"/>
                                          </p:stCondLst>
                                        </p:cTn>
                                        <p:tgtEl>
                                          <p:spTgt spid="10"/>
                                        </p:tgtEl>
                                        <p:attrNameLst>
                                          <p:attrName>r</p:attrName>
                                        </p:attrNameLst>
                                      </p:cBhvr>
                                    </p:animRot>
                                    <p:animRot by="-240000">
                                      <p:cBhvr>
                                        <p:cTn id="91" dur="200" fill="hold">
                                          <p:stCondLst>
                                            <p:cond delay="200"/>
                                          </p:stCondLst>
                                        </p:cTn>
                                        <p:tgtEl>
                                          <p:spTgt spid="10"/>
                                        </p:tgtEl>
                                        <p:attrNameLst>
                                          <p:attrName>r</p:attrName>
                                        </p:attrNameLst>
                                      </p:cBhvr>
                                    </p:animRot>
                                    <p:animRot by="240000">
                                      <p:cBhvr>
                                        <p:cTn id="92" dur="200" fill="hold">
                                          <p:stCondLst>
                                            <p:cond delay="400"/>
                                          </p:stCondLst>
                                        </p:cTn>
                                        <p:tgtEl>
                                          <p:spTgt spid="10"/>
                                        </p:tgtEl>
                                        <p:attrNameLst>
                                          <p:attrName>r</p:attrName>
                                        </p:attrNameLst>
                                      </p:cBhvr>
                                    </p:animRot>
                                    <p:animRot by="-240000">
                                      <p:cBhvr>
                                        <p:cTn id="93" dur="200" fill="hold">
                                          <p:stCondLst>
                                            <p:cond delay="600"/>
                                          </p:stCondLst>
                                        </p:cTn>
                                        <p:tgtEl>
                                          <p:spTgt spid="10"/>
                                        </p:tgtEl>
                                        <p:attrNameLst>
                                          <p:attrName>r</p:attrName>
                                        </p:attrNameLst>
                                      </p:cBhvr>
                                    </p:animRot>
                                    <p:animRot by="120000">
                                      <p:cBhvr>
                                        <p:cTn id="94"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70000" y="304278"/>
            <a:ext cx="3839416"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第１節　マイナンバー制度の概要</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5" name="角丸四角形 4"/>
          <p:cNvSpPr/>
          <p:nvPr/>
        </p:nvSpPr>
        <p:spPr>
          <a:xfrm>
            <a:off x="270000" y="741679"/>
            <a:ext cx="9298868" cy="4644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r>
              <a:rPr lang="ja-JP" altLang="en-US" sz="2200" kern="0" dirty="0">
                <a:solidFill>
                  <a:prstClr val="black"/>
                </a:solidFill>
                <a:latin typeface="ＤＦ特太ゴシック体" panose="020B0509000000000000" pitchFamily="49" charset="-128"/>
                <a:ea typeface="ＤＦ特太ゴシック体" panose="020B0509000000000000" pitchFamily="49" charset="-128"/>
              </a:rPr>
              <a:t>１－５　マイナンバーカード</a:t>
            </a:r>
            <a:endParaRPr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9" name="角丸四角形 8"/>
          <p:cNvSpPr/>
          <p:nvPr/>
        </p:nvSpPr>
        <p:spPr>
          <a:xfrm>
            <a:off x="274769" y="2229526"/>
            <a:ext cx="3024000" cy="504000"/>
          </a:xfrm>
          <a:prstGeom prst="roundRect">
            <a:avLst/>
          </a:prstGeom>
          <a:solidFill>
            <a:srgbClr val="70AD47">
              <a:lumMod val="20000"/>
              <a:lumOff val="80000"/>
            </a:srgbClr>
          </a:solidFill>
          <a:ln w="381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マイナンバーカードの特徴</a:t>
            </a:r>
          </a:p>
        </p:txBody>
      </p:sp>
      <p:sp>
        <p:nvSpPr>
          <p:cNvPr id="19" name="楕円 18"/>
          <p:cNvSpPr/>
          <p:nvPr/>
        </p:nvSpPr>
        <p:spPr>
          <a:xfrm>
            <a:off x="304007" y="2843583"/>
            <a:ext cx="4536000" cy="767321"/>
          </a:xfrm>
          <a:prstGeom prst="ellipse">
            <a:avLst/>
          </a:prstGeom>
          <a:solidFill>
            <a:sysClr val="window" lastClr="FFFFFF"/>
          </a:solidFill>
          <a:ln w="38100" cap="flat" cmpd="sng" algn="ctr">
            <a:solidFill>
              <a:srgbClr val="00B050"/>
            </a:solidFill>
            <a:prstDash val="solid"/>
            <a:miter lim="800000"/>
          </a:ln>
          <a:effectLst/>
        </p:spPr>
        <p:txBody>
          <a:bodyPr lIns="36000" rIns="36000" rtlCol="0" anchor="ctr"/>
          <a:lstStyle/>
          <a:p>
            <a:pPr marL="0" marR="0" lvl="0" indent="0" defTabSz="914400" eaLnBrk="1" fontAlgn="base" latinLnBrk="0" hangingPunct="1">
              <a:lnSpc>
                <a:spcPts val="1800"/>
              </a:lnSpc>
              <a:spcBef>
                <a:spcPts val="600"/>
              </a:spcBef>
              <a:spcAft>
                <a:spcPct val="0"/>
              </a:spcAft>
              <a:buClrTx/>
              <a:buSzTx/>
              <a:buFontTx/>
              <a:buNone/>
              <a:tabLst/>
              <a:defRPr/>
            </a:pPr>
            <a:endParaRPr kumimoji="1" lang="en-US" altLang="ja-JP"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20" name="楕円 19"/>
          <p:cNvSpPr/>
          <p:nvPr/>
        </p:nvSpPr>
        <p:spPr>
          <a:xfrm>
            <a:off x="4961849" y="2765329"/>
            <a:ext cx="4536000" cy="881006"/>
          </a:xfrm>
          <a:prstGeom prst="ellipse">
            <a:avLst/>
          </a:prstGeom>
          <a:solidFill>
            <a:sysClr val="window" lastClr="FFFFFF"/>
          </a:solidFill>
          <a:ln w="38100" cap="flat" cmpd="sng" algn="ctr">
            <a:solidFill>
              <a:srgbClr val="00B050"/>
            </a:solidFill>
            <a:prstDash val="solid"/>
            <a:miter lim="800000"/>
          </a:ln>
          <a:effectLst/>
        </p:spPr>
        <p:txBody>
          <a:bodyPr lIns="36000" rIns="36000" rtlCol="0" anchor="ctr"/>
          <a:lstStyle/>
          <a:p>
            <a:pPr marL="0" marR="0" lvl="0" indent="0" defTabSz="914400" eaLnBrk="1" fontAlgn="base" latinLnBrk="0" hangingPunct="1">
              <a:lnSpc>
                <a:spcPts val="1800"/>
              </a:lnSpc>
              <a:spcBef>
                <a:spcPts val="600"/>
              </a:spcBef>
              <a:spcAft>
                <a:spcPct val="0"/>
              </a:spcAft>
              <a:buClrTx/>
              <a:buSzTx/>
              <a:buFontTx/>
              <a:buNone/>
              <a:tabLst/>
              <a:defRPr/>
            </a:pPr>
            <a:endParaRPr kumimoji="1" lang="en-US" altLang="ja-JP"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grpSp>
        <p:nvGrpSpPr>
          <p:cNvPr id="10" name="グループ化 9"/>
          <p:cNvGrpSpPr/>
          <p:nvPr/>
        </p:nvGrpSpPr>
        <p:grpSpPr>
          <a:xfrm>
            <a:off x="3579508" y="2113639"/>
            <a:ext cx="2608377" cy="940998"/>
            <a:chOff x="6586589" y="3611480"/>
            <a:chExt cx="2843813" cy="1113697"/>
          </a:xfrm>
        </p:grpSpPr>
        <p:grpSp>
          <p:nvGrpSpPr>
            <p:cNvPr id="11" name="グループ化 10"/>
            <p:cNvGrpSpPr/>
            <p:nvPr/>
          </p:nvGrpSpPr>
          <p:grpSpPr>
            <a:xfrm>
              <a:off x="6781884" y="3611480"/>
              <a:ext cx="2553370" cy="987410"/>
              <a:chOff x="7083301" y="4199670"/>
              <a:chExt cx="1987342" cy="698652"/>
            </a:xfrm>
          </p:grpSpPr>
          <p:grpSp>
            <p:nvGrpSpPr>
              <p:cNvPr id="14" name="グループ化 13"/>
              <p:cNvGrpSpPr/>
              <p:nvPr/>
            </p:nvGrpSpPr>
            <p:grpSpPr>
              <a:xfrm>
                <a:off x="7083301" y="4440509"/>
                <a:ext cx="1987342" cy="457813"/>
                <a:chOff x="7658861" y="4485245"/>
                <a:chExt cx="1987342" cy="457813"/>
              </a:xfrm>
            </p:grpSpPr>
            <p:pic>
              <p:nvPicPr>
                <p:cNvPr id="16" name="図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8861" y="4485245"/>
                  <a:ext cx="788217" cy="45619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8" name="図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5970" y="4487545"/>
                  <a:ext cx="780233" cy="4555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15" name="テキスト ボックス 14"/>
              <p:cNvSpPr txBox="1"/>
              <p:nvPr/>
            </p:nvSpPr>
            <p:spPr bwMode="auto">
              <a:xfrm>
                <a:off x="7203725" y="4199670"/>
                <a:ext cx="1725165" cy="231937"/>
              </a:xfrm>
              <a:prstGeom prst="rect">
                <a:avLst/>
              </a:prstGeom>
              <a:noFill/>
              <a:ln w="9525" algn="ctr">
                <a:noFill/>
                <a:miter lim="800000"/>
                <a:headEnd/>
                <a:tailEnd/>
              </a:ln>
              <a:effectLst/>
            </p:spPr>
            <p:txBody>
              <a:bodyPr wrap="square" lIns="91406" tIns="45704" rIns="91406" bIns="45704"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マイナンバーカード</a:t>
                </a:r>
              </a:p>
            </p:txBody>
          </p:sp>
        </p:grpSp>
        <p:sp>
          <p:nvSpPr>
            <p:cNvPr id="12" name="角丸四角形 11"/>
            <p:cNvSpPr/>
            <p:nvPr/>
          </p:nvSpPr>
          <p:spPr>
            <a:xfrm>
              <a:off x="6586589" y="3880471"/>
              <a:ext cx="1307498" cy="844706"/>
            </a:xfrm>
            <a:prstGeom prst="roundRect">
              <a:avLst>
                <a:gd name="adj" fmla="val 4923"/>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3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角丸四角形 12"/>
            <p:cNvSpPr/>
            <p:nvPr/>
          </p:nvSpPr>
          <p:spPr>
            <a:xfrm>
              <a:off x="8122904" y="3880471"/>
              <a:ext cx="1307498" cy="844706"/>
            </a:xfrm>
            <a:prstGeom prst="roundRect">
              <a:avLst>
                <a:gd name="adj" fmla="val 4923"/>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3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21" name="角丸四角形 20"/>
          <p:cNvSpPr/>
          <p:nvPr/>
        </p:nvSpPr>
        <p:spPr>
          <a:xfrm>
            <a:off x="270000" y="3958682"/>
            <a:ext cx="5663566" cy="504000"/>
          </a:xfrm>
          <a:prstGeom prst="roundRect">
            <a:avLst/>
          </a:prstGeom>
          <a:solidFill>
            <a:srgbClr val="FFC000">
              <a:lumMod val="20000"/>
              <a:lumOff val="80000"/>
            </a:srgbClr>
          </a:solidFill>
          <a:ln w="381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prstClr val="black"/>
                </a:solidFill>
                <a:effectLst/>
                <a:uLnTx/>
                <a:uFillTx/>
                <a:latin typeface="+mj-ea"/>
                <a:ea typeface="+mj-ea"/>
                <a:cs typeface="+mn-cs"/>
              </a:rPr>
              <a:t>マイナンバーカード（カード代替電磁的記録</a:t>
            </a:r>
            <a:r>
              <a:rPr kumimoji="1" lang="ja-JP" altLang="en-US" sz="1600" b="0" i="0" u="none" strike="noStrike" kern="0" cap="none" spc="0" normalizeH="0" baseline="30000" noProof="0" dirty="0">
                <a:ln>
                  <a:noFill/>
                </a:ln>
                <a:solidFill>
                  <a:prstClr val="black"/>
                </a:solidFill>
                <a:effectLst/>
                <a:uLnTx/>
                <a:uFillTx/>
                <a:latin typeface="+mj-ea"/>
                <a:ea typeface="+mj-ea"/>
                <a:cs typeface="+mn-cs"/>
              </a:rPr>
              <a:t>（注）</a:t>
            </a:r>
            <a:r>
              <a:rPr kumimoji="1" lang="ja-JP" altLang="en-US" sz="1600" b="0" i="0" u="none" strike="noStrike" kern="0" cap="none" spc="0" normalizeH="0" baseline="0" noProof="0" dirty="0">
                <a:ln>
                  <a:noFill/>
                </a:ln>
                <a:solidFill>
                  <a:prstClr val="black"/>
                </a:solidFill>
                <a:effectLst/>
                <a:uLnTx/>
                <a:uFillTx/>
                <a:latin typeface="+mj-ea"/>
                <a:ea typeface="+mj-ea"/>
                <a:cs typeface="+mn-cs"/>
              </a:rPr>
              <a:t>を含む）の利活用</a:t>
            </a:r>
          </a:p>
        </p:txBody>
      </p:sp>
      <p:sp>
        <p:nvSpPr>
          <p:cNvPr id="30" name="四角形吹き出し 29"/>
          <p:cNvSpPr/>
          <p:nvPr/>
        </p:nvSpPr>
        <p:spPr>
          <a:xfrm>
            <a:off x="274599" y="1300706"/>
            <a:ext cx="7897126" cy="756000"/>
          </a:xfrm>
          <a:prstGeom prst="wedgeRectCallout">
            <a:avLst>
              <a:gd name="adj1" fmla="val 56460"/>
              <a:gd name="adj2" fmla="val 9328"/>
            </a:avLst>
          </a:prstGeom>
          <a:gradFill rotWithShape="1">
            <a:gsLst>
              <a:gs pos="0">
                <a:srgbClr val="FFF7F7"/>
              </a:gs>
              <a:gs pos="99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prstClr val="black"/>
                </a:solidFill>
                <a:effectLst/>
                <a:uLnTx/>
                <a:uFillTx/>
                <a:latin typeface="+mn-ea"/>
                <a:cs typeface="+mn-cs"/>
              </a:rPr>
              <a:t>マイナンバーカードは、マイナンバーが記載されたカードで、</a:t>
            </a:r>
            <a:r>
              <a:rPr kumimoji="1" lang="ja-JP" altLang="en-US" sz="1600" b="0" i="0" u="sng" strike="noStrike" kern="0" cap="none" spc="0" normalizeH="0" baseline="0" noProof="0" dirty="0">
                <a:ln>
                  <a:noFill/>
                </a:ln>
                <a:solidFill>
                  <a:srgbClr val="FF0000"/>
                </a:solidFill>
                <a:effectLst/>
                <a:uLnTx/>
                <a:uFillTx/>
                <a:latin typeface="+mn-ea"/>
                <a:cs typeface="+mn-cs"/>
              </a:rPr>
              <a:t>公的な身分証明書</a:t>
            </a:r>
            <a:r>
              <a:rPr kumimoji="1" lang="ja-JP" altLang="en-US" sz="1600" b="0" i="0" u="none" strike="noStrike" kern="0" cap="none" spc="0" normalizeH="0" baseline="0" noProof="0" dirty="0">
                <a:ln>
                  <a:noFill/>
                </a:ln>
                <a:solidFill>
                  <a:prstClr val="black"/>
                </a:solidFill>
                <a:effectLst/>
                <a:uLnTx/>
                <a:uFillTx/>
                <a:latin typeface="+mn-ea"/>
                <a:cs typeface="+mn-cs"/>
              </a:rPr>
              <a:t>として利用されるほか、様々な用途に利用が可能です。市区町村等に申請すると交付されます。</a:t>
            </a:r>
            <a:endParaRPr kumimoji="1" lang="en-US" altLang="ja-JP" sz="1600" b="0" i="0" u="none" strike="noStrike" kern="0" cap="none" spc="0" normalizeH="0" baseline="0" noProof="0" dirty="0">
              <a:ln>
                <a:noFill/>
              </a:ln>
              <a:solidFill>
                <a:prstClr val="black"/>
              </a:solidFill>
              <a:effectLst/>
              <a:uLnTx/>
              <a:uFillTx/>
              <a:latin typeface="+mn-ea"/>
              <a:cs typeface="+mn-cs"/>
            </a:endParaRPr>
          </a:p>
        </p:txBody>
      </p:sp>
      <p:pic>
        <p:nvPicPr>
          <p:cNvPr id="7" name="Picture 8"/>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343" b="89792" l="2913" r="96359">
                        <a14:foregroundMark x1="31311" y1="38408" x2="38592" y2="55709"/>
                        <a14:foregroundMark x1="40534" y1="56747" x2="61408" y2="55709"/>
                        <a14:foregroundMark x1="63835" y1="53287" x2="63835" y2="44983"/>
                        <a14:foregroundMark x1="63350" y1="46713" x2="63350" y2="39100"/>
                        <a14:foregroundMark x1="6553" y1="46367" x2="6553" y2="46367"/>
                        <a14:foregroundMark x1="10437" y1="47751" x2="13350" y2="47059"/>
                        <a14:foregroundMark x1="14320" y1="47059" x2="14320" y2="47059"/>
                        <a14:foregroundMark x1="81796" y1="54325" x2="81796" y2="54325"/>
                      </a14:backgroundRemoval>
                    </a14:imgEffect>
                  </a14:imgLayer>
                </a14:imgProps>
              </a:ext>
            </a:extLst>
          </a:blip>
          <a:srcRect/>
          <a:stretch>
            <a:fillRect/>
          </a:stretch>
        </p:blipFill>
        <p:spPr bwMode="auto">
          <a:xfrm>
            <a:off x="8659386" y="916027"/>
            <a:ext cx="1116000" cy="1669976"/>
          </a:xfrm>
          <a:prstGeom prst="rect">
            <a:avLst/>
          </a:prstGeom>
          <a:noFill/>
          <a:ln w="9525">
            <a:noFill/>
            <a:miter lim="800000"/>
            <a:headEnd/>
            <a:tailEnd/>
          </a:ln>
        </p:spPr>
      </p:pic>
      <p:sp>
        <p:nvSpPr>
          <p:cNvPr id="31" name="スライド番号プレースホルダー 5"/>
          <p:cNvSpPr txBox="1">
            <a:spLocks/>
          </p:cNvSpPr>
          <p:nvPr/>
        </p:nvSpPr>
        <p:spPr>
          <a:xfrm>
            <a:off x="9646816" y="6257576"/>
            <a:ext cx="226763"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9</a:t>
            </a:r>
          </a:p>
        </p:txBody>
      </p:sp>
      <p:sp>
        <p:nvSpPr>
          <p:cNvPr id="2" name="正方形/長方形 1"/>
          <p:cNvSpPr/>
          <p:nvPr/>
        </p:nvSpPr>
        <p:spPr>
          <a:xfrm>
            <a:off x="1064278" y="2941462"/>
            <a:ext cx="3060838" cy="603563"/>
          </a:xfrm>
          <a:prstGeom prst="rect">
            <a:avLst/>
          </a:prstGeom>
        </p:spPr>
        <p:txBody>
          <a:bodyPr wrap="square">
            <a:spAutoFit/>
          </a:bodyPr>
          <a:lstStyle/>
          <a:p>
            <a:pPr lvl="0" defTabSz="914400" fontAlgn="base">
              <a:lnSpc>
                <a:spcPts val="1800"/>
              </a:lnSpc>
              <a:spcBef>
                <a:spcPts val="600"/>
              </a:spcBef>
              <a:spcAft>
                <a:spcPct val="0"/>
              </a:spcAft>
              <a:defRPr/>
            </a:pPr>
            <a:r>
              <a:rPr kumimoji="1" lang="ja-JP" altLang="en-US" sz="1400" kern="0" dirty="0">
                <a:solidFill>
                  <a:prstClr val="black"/>
                </a:solidFill>
                <a:latin typeface="ＭＳ Ｐゴシック" panose="020B0600070205080204" pitchFamily="50" charset="-128"/>
              </a:rPr>
              <a:t>顔写真</a:t>
            </a:r>
            <a:r>
              <a:rPr kumimoji="1" lang="en-US" altLang="ja-JP" sz="1400" kern="0" baseline="30000" dirty="0">
                <a:solidFill>
                  <a:prstClr val="black"/>
                </a:solidFill>
                <a:latin typeface="ＭＳ Ｐゴシック" panose="020B0600070205080204" pitchFamily="50" charset="-128"/>
              </a:rPr>
              <a:t>※</a:t>
            </a:r>
            <a:r>
              <a:rPr kumimoji="1" lang="ja-JP" altLang="en-US" sz="1400" kern="0" dirty="0">
                <a:solidFill>
                  <a:prstClr val="black"/>
                </a:solidFill>
                <a:latin typeface="ＭＳ Ｐゴシック" panose="020B0600070205080204" pitchFamily="50" charset="-128"/>
              </a:rPr>
              <a:t>付きのプラスチック製カードで、</a:t>
            </a:r>
            <a:endParaRPr kumimoji="1" lang="en-US" altLang="ja-JP" sz="1400" kern="0" dirty="0">
              <a:solidFill>
                <a:prstClr val="black"/>
              </a:solidFill>
              <a:latin typeface="ＭＳ Ｐゴシック" panose="020B0600070205080204" pitchFamily="50" charset="-128"/>
            </a:endParaRPr>
          </a:p>
          <a:p>
            <a:pPr lvl="0" defTabSz="914400" fontAlgn="base">
              <a:lnSpc>
                <a:spcPts val="1800"/>
              </a:lnSpc>
              <a:spcBef>
                <a:spcPts val="600"/>
              </a:spcBef>
              <a:spcAft>
                <a:spcPct val="0"/>
              </a:spcAft>
              <a:defRPr/>
            </a:pPr>
            <a:r>
              <a:rPr kumimoji="1" lang="ja-JP" altLang="en-US" sz="1400" kern="0" dirty="0">
                <a:solidFill>
                  <a:prstClr val="black"/>
                </a:solidFill>
                <a:latin typeface="ＭＳ Ｐゴシック" panose="020B0600070205080204" pitchFamily="50" charset="-128"/>
              </a:rPr>
              <a:t>マイナンバーを裏面に記載。</a:t>
            </a:r>
            <a:endParaRPr kumimoji="1" lang="en-US" altLang="ja-JP" sz="1400" kern="0" dirty="0">
              <a:solidFill>
                <a:prstClr val="black"/>
              </a:solidFill>
              <a:latin typeface="ＭＳ Ｐゴシック" panose="020B0600070205080204" pitchFamily="50" charset="-128"/>
            </a:endParaRPr>
          </a:p>
        </p:txBody>
      </p:sp>
      <p:sp>
        <p:nvSpPr>
          <p:cNvPr id="3" name="正方形/長方形 2"/>
          <p:cNvSpPr/>
          <p:nvPr/>
        </p:nvSpPr>
        <p:spPr>
          <a:xfrm>
            <a:off x="5640684" y="2941462"/>
            <a:ext cx="3405518" cy="630942"/>
          </a:xfrm>
          <a:prstGeom prst="rect">
            <a:avLst/>
          </a:prstGeom>
        </p:spPr>
        <p:txBody>
          <a:bodyPr wrap="square">
            <a:spAutoFit/>
          </a:bodyPr>
          <a:lstStyle/>
          <a:p>
            <a:pPr lvl="0" defTabSz="914400" fontAlgn="base">
              <a:lnSpc>
                <a:spcPts val="1800"/>
              </a:lnSpc>
              <a:spcBef>
                <a:spcPts val="600"/>
              </a:spcBef>
              <a:spcAft>
                <a:spcPct val="0"/>
              </a:spcAft>
              <a:defRPr/>
            </a:pPr>
            <a:r>
              <a:rPr kumimoji="1" lang="ja-JP" altLang="en-US" sz="1400" kern="0" dirty="0">
                <a:solidFill>
                  <a:prstClr val="black"/>
                </a:solidFill>
                <a:latin typeface="ＭＳ Ｐゴシック" panose="020B0600070205080204" pitchFamily="50" charset="-128"/>
              </a:rPr>
              <a:t>ＩＣチップ内に電子的に個人を認証する機能</a:t>
            </a:r>
            <a:endParaRPr kumimoji="1" lang="en-US" altLang="ja-JP" sz="1400" kern="0" dirty="0">
              <a:solidFill>
                <a:prstClr val="black"/>
              </a:solidFill>
              <a:latin typeface="ＭＳ Ｐゴシック" panose="020B0600070205080204" pitchFamily="50" charset="-128"/>
            </a:endParaRPr>
          </a:p>
          <a:p>
            <a:pPr lvl="0" defTabSz="914400" fontAlgn="base">
              <a:lnSpc>
                <a:spcPts val="1800"/>
              </a:lnSpc>
              <a:spcBef>
                <a:spcPts val="600"/>
              </a:spcBef>
              <a:spcAft>
                <a:spcPct val="0"/>
              </a:spcAft>
              <a:defRPr/>
            </a:pPr>
            <a:r>
              <a:rPr kumimoji="1" lang="ja-JP" altLang="en-US" sz="1400" kern="0" dirty="0">
                <a:solidFill>
                  <a:prstClr val="black"/>
                </a:solidFill>
                <a:latin typeface="ＭＳ Ｐゴシック" panose="020B0600070205080204" pitchFamily="50" charset="-128"/>
              </a:rPr>
              <a:t>（電子証明書）を搭載。</a:t>
            </a:r>
            <a:endParaRPr kumimoji="1" lang="en-US" altLang="ja-JP" sz="1400" kern="0" dirty="0">
              <a:solidFill>
                <a:prstClr val="black"/>
              </a:solidFill>
              <a:latin typeface="ＭＳ Ｐゴシック" panose="020B0600070205080204" pitchFamily="50" charset="-128"/>
            </a:endParaRPr>
          </a:p>
        </p:txBody>
      </p:sp>
      <p:grpSp>
        <p:nvGrpSpPr>
          <p:cNvPr id="33" name="グループ化 32">
            <a:extLst>
              <a:ext uri="{FF2B5EF4-FFF2-40B4-BE49-F238E27FC236}">
                <a16:creationId xmlns:a16="http://schemas.microsoft.com/office/drawing/2014/main" id="{055990E4-9893-0A0D-52EF-64BD733BC132}"/>
              </a:ext>
            </a:extLst>
          </p:cNvPr>
          <p:cNvGrpSpPr/>
          <p:nvPr/>
        </p:nvGrpSpPr>
        <p:grpSpPr>
          <a:xfrm>
            <a:off x="306257" y="4886253"/>
            <a:ext cx="3258394" cy="1510877"/>
            <a:chOff x="306257" y="4536000"/>
            <a:chExt cx="3258394" cy="1510877"/>
          </a:xfrm>
        </p:grpSpPr>
        <p:sp>
          <p:nvSpPr>
            <p:cNvPr id="23" name="楕円 22"/>
            <p:cNvSpPr/>
            <p:nvPr/>
          </p:nvSpPr>
          <p:spPr>
            <a:xfrm>
              <a:off x="306257" y="4536000"/>
              <a:ext cx="3096000" cy="1007355"/>
            </a:xfrm>
            <a:prstGeom prst="ellipse">
              <a:avLst/>
            </a:prstGeom>
            <a:solidFill>
              <a:sysClr val="window" lastClr="FFFFFF"/>
            </a:solidFill>
            <a:ln w="38100" cap="flat" cmpd="sng" algn="ctr">
              <a:solidFill>
                <a:srgbClr val="FFC000"/>
              </a:solidFill>
              <a:prstDash val="solid"/>
              <a:miter lim="800000"/>
            </a:ln>
            <a:effectLst/>
          </p:spPr>
          <p:txBody>
            <a:bodyPr lIns="36000" tIns="36000" rIns="36000" rtlCol="0" anchor="t"/>
            <a:lstStyle/>
            <a:p>
              <a:pPr marL="0" marR="0" lvl="0" indent="0" defTabSz="914400" eaLnBrk="1" fontAlgn="base" latinLnBrk="0" hangingPunct="1">
                <a:lnSpc>
                  <a:spcPts val="1800"/>
                </a:lnSpc>
                <a:spcBef>
                  <a:spcPts val="600"/>
                </a:spcBef>
                <a:spcAft>
                  <a:spcPct val="0"/>
                </a:spcAft>
                <a:buClrTx/>
                <a:buSzTx/>
                <a:buFontTx/>
                <a:buNone/>
                <a:tabLst/>
                <a:defRPr/>
              </a:pPr>
              <a:endParaRPr kumimoji="1" lang="en-US" altLang="ja-JP" b="0" i="0" u="none" strike="noStrike" kern="0" cap="none" spc="0" normalizeH="0" baseline="0" noProof="0" dirty="0">
                <a:ln>
                  <a:noFill/>
                </a:ln>
                <a:solidFill>
                  <a:prstClr val="black"/>
                </a:solidFill>
                <a:effectLst/>
                <a:uLnTx/>
                <a:uFillTx/>
                <a:latin typeface="+mj-ea"/>
                <a:ea typeface="+mj-ea"/>
                <a:cs typeface="+mn-cs"/>
              </a:endParaRPr>
            </a:p>
          </p:txBody>
        </p:sp>
        <p:pic>
          <p:nvPicPr>
            <p:cNvPr id="24" name="Picture 2"/>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515" b="95361" l="1205" r="98394">
                          <a14:backgroundMark x1="10442" y1="3093" x2="10442" y2="3093"/>
                        </a14:backgroundRemoval>
                      </a14:imgEffect>
                    </a14:imgLayer>
                  </a14:imgProps>
                </a:ext>
                <a:ext uri="{28A0092B-C50C-407E-A947-70E740481C1C}">
                  <a14:useLocalDpi xmlns:a14="http://schemas.microsoft.com/office/drawing/2010/main" val="0"/>
                </a:ext>
              </a:extLst>
            </a:blip>
            <a:srcRect/>
            <a:stretch>
              <a:fillRect/>
            </a:stretch>
          </p:blipFill>
          <p:spPr bwMode="auto">
            <a:xfrm>
              <a:off x="2429884" y="5162762"/>
              <a:ext cx="1134767" cy="884115"/>
            </a:xfrm>
            <a:prstGeom prst="rect">
              <a:avLst/>
            </a:prstGeom>
            <a:noFill/>
            <a:ln>
              <a:noFill/>
            </a:ln>
          </p:spPr>
        </p:pic>
        <p:sp>
          <p:nvSpPr>
            <p:cNvPr id="6" name="正方形/長方形 5"/>
            <p:cNvSpPr/>
            <p:nvPr/>
          </p:nvSpPr>
          <p:spPr>
            <a:xfrm>
              <a:off x="393577" y="4878054"/>
              <a:ext cx="2923573" cy="323165"/>
            </a:xfrm>
            <a:prstGeom prst="rect">
              <a:avLst/>
            </a:prstGeom>
          </p:spPr>
          <p:txBody>
            <a:bodyPr wrap="square">
              <a:spAutoFit/>
            </a:bodyPr>
            <a:lstStyle/>
            <a:p>
              <a:pPr lvl="0" defTabSz="914400" fontAlgn="base">
                <a:lnSpc>
                  <a:spcPts val="1800"/>
                </a:lnSpc>
                <a:spcBef>
                  <a:spcPts val="600"/>
                </a:spcBef>
                <a:spcAft>
                  <a:spcPct val="0"/>
                </a:spcAft>
                <a:defRPr/>
              </a:pPr>
              <a:r>
                <a:rPr kumimoji="1" lang="ja-JP" altLang="en-US" sz="1400" kern="0" dirty="0">
                  <a:solidFill>
                    <a:prstClr val="black"/>
                  </a:solidFill>
                  <a:latin typeface="+mj-ea"/>
                </a:rPr>
                <a:t>本人確認の公的な身分証明書として</a:t>
              </a:r>
              <a:endParaRPr kumimoji="1" lang="en-US" altLang="ja-JP" sz="1400" kern="0" dirty="0">
                <a:solidFill>
                  <a:prstClr val="black"/>
                </a:solidFill>
                <a:latin typeface="+mj-ea"/>
              </a:endParaRPr>
            </a:p>
          </p:txBody>
        </p:sp>
      </p:grpSp>
      <p:grpSp>
        <p:nvGrpSpPr>
          <p:cNvPr id="34" name="グループ化 33">
            <a:extLst>
              <a:ext uri="{FF2B5EF4-FFF2-40B4-BE49-F238E27FC236}">
                <a16:creationId xmlns:a16="http://schemas.microsoft.com/office/drawing/2014/main" id="{9FBA6D40-442C-0CC9-8674-91FE324896A0}"/>
              </a:ext>
            </a:extLst>
          </p:cNvPr>
          <p:cNvGrpSpPr/>
          <p:nvPr/>
        </p:nvGrpSpPr>
        <p:grpSpPr>
          <a:xfrm>
            <a:off x="3470423" y="4850253"/>
            <a:ext cx="3148258" cy="1643276"/>
            <a:chOff x="3470423" y="4500000"/>
            <a:chExt cx="3148258" cy="1643276"/>
          </a:xfrm>
        </p:grpSpPr>
        <p:sp>
          <p:nvSpPr>
            <p:cNvPr id="25" name="楕円 24"/>
            <p:cNvSpPr/>
            <p:nvPr/>
          </p:nvSpPr>
          <p:spPr>
            <a:xfrm>
              <a:off x="3470423" y="4500000"/>
              <a:ext cx="3096000" cy="1008000"/>
            </a:xfrm>
            <a:prstGeom prst="ellipse">
              <a:avLst/>
            </a:prstGeom>
            <a:solidFill>
              <a:sysClr val="window" lastClr="FFFFFF"/>
            </a:solidFill>
            <a:ln w="38100" cap="flat" cmpd="sng" algn="ctr">
              <a:solidFill>
                <a:srgbClr val="FFC000"/>
              </a:solidFill>
              <a:prstDash val="solid"/>
              <a:miter lim="800000"/>
            </a:ln>
            <a:effectLst/>
          </p:spPr>
          <p:txBody>
            <a:bodyPr lIns="72000" tIns="36000" rIns="72000" rtlCol="0" anchor="t"/>
            <a:lstStyle/>
            <a:p>
              <a:pPr marL="0" marR="0" lvl="0" indent="0" defTabSz="914400" eaLnBrk="1" fontAlgn="base" latinLnBrk="0" hangingPunct="1">
                <a:lnSpc>
                  <a:spcPts val="1800"/>
                </a:lnSpc>
                <a:spcBef>
                  <a:spcPts val="600"/>
                </a:spcBef>
                <a:spcAft>
                  <a:spcPct val="0"/>
                </a:spcAft>
                <a:buClrTx/>
                <a:buSzTx/>
                <a:buFontTx/>
                <a:buNone/>
                <a:tabLst/>
                <a:defRPr/>
              </a:pPr>
              <a:endParaRPr kumimoji="1" lang="en-US" altLang="ja-JP" b="0" i="0" u="none" strike="noStrike" kern="0" cap="none" spc="0" normalizeH="0" baseline="0" noProof="0" dirty="0">
                <a:ln>
                  <a:noFill/>
                </a:ln>
                <a:solidFill>
                  <a:prstClr val="black"/>
                </a:solidFill>
                <a:effectLst/>
                <a:uLnTx/>
                <a:uFillTx/>
                <a:latin typeface="+mj-ea"/>
                <a:ea typeface="+mj-ea"/>
                <a:cs typeface="+mn-cs"/>
              </a:endParaRPr>
            </a:p>
          </p:txBody>
        </p:sp>
        <p:pic>
          <p:nvPicPr>
            <p:cNvPr id="26" name="図 25"/>
            <p:cNvPicPr>
              <a:picLocks noChangeAspect="1"/>
            </p:cNvPicPr>
            <p:nvPr/>
          </p:nvPicPr>
          <p:blipFill>
            <a:blip r:embed="rId9"/>
            <a:stretch>
              <a:fillRect/>
            </a:stretch>
          </p:blipFill>
          <p:spPr>
            <a:xfrm>
              <a:off x="5421030" y="5260957"/>
              <a:ext cx="1197651" cy="882319"/>
            </a:xfrm>
            <a:prstGeom prst="rect">
              <a:avLst/>
            </a:prstGeom>
          </p:spPr>
        </p:pic>
        <p:sp>
          <p:nvSpPr>
            <p:cNvPr id="8" name="正方形/長方形 7"/>
            <p:cNvSpPr/>
            <p:nvPr/>
          </p:nvSpPr>
          <p:spPr>
            <a:xfrm>
              <a:off x="3883816" y="4739150"/>
              <a:ext cx="2442968" cy="553998"/>
            </a:xfrm>
            <a:prstGeom prst="rect">
              <a:avLst/>
            </a:prstGeom>
          </p:spPr>
          <p:txBody>
            <a:bodyPr wrap="square">
              <a:spAutoFit/>
            </a:bodyPr>
            <a:lstStyle/>
            <a:p>
              <a:pPr lvl="0" defTabSz="914400" fontAlgn="base">
                <a:lnSpc>
                  <a:spcPts val="1800"/>
                </a:lnSpc>
                <a:spcBef>
                  <a:spcPts val="600"/>
                </a:spcBef>
                <a:spcAft>
                  <a:spcPct val="0"/>
                </a:spcAft>
                <a:defRPr/>
              </a:pPr>
              <a:r>
                <a:rPr kumimoji="1" lang="ja-JP" altLang="en-US" sz="1400" kern="0" dirty="0">
                  <a:solidFill>
                    <a:prstClr val="black"/>
                  </a:solidFill>
                  <a:latin typeface="+mj-ea"/>
                </a:rPr>
                <a:t>コンビニなどで住民票などの各種証明書取得のために</a:t>
              </a:r>
              <a:endParaRPr kumimoji="1" lang="en-US" altLang="ja-JP" sz="1400" kern="0" dirty="0">
                <a:solidFill>
                  <a:prstClr val="black"/>
                </a:solidFill>
                <a:latin typeface="+mj-ea"/>
              </a:endParaRPr>
            </a:p>
          </p:txBody>
        </p:sp>
      </p:grpSp>
      <p:grpSp>
        <p:nvGrpSpPr>
          <p:cNvPr id="35" name="グループ化 34">
            <a:extLst>
              <a:ext uri="{FF2B5EF4-FFF2-40B4-BE49-F238E27FC236}">
                <a16:creationId xmlns:a16="http://schemas.microsoft.com/office/drawing/2014/main" id="{A70888F1-87F4-8A67-7EA8-3144DDD6C0BB}"/>
              </a:ext>
            </a:extLst>
          </p:cNvPr>
          <p:cNvGrpSpPr/>
          <p:nvPr/>
        </p:nvGrpSpPr>
        <p:grpSpPr>
          <a:xfrm>
            <a:off x="6623342" y="4850253"/>
            <a:ext cx="3096000" cy="1417302"/>
            <a:chOff x="6623342" y="4500000"/>
            <a:chExt cx="3096000" cy="1417302"/>
          </a:xfrm>
        </p:grpSpPr>
        <p:sp>
          <p:nvSpPr>
            <p:cNvPr id="27" name="楕円 26"/>
            <p:cNvSpPr/>
            <p:nvPr/>
          </p:nvSpPr>
          <p:spPr>
            <a:xfrm>
              <a:off x="6623342" y="4500000"/>
              <a:ext cx="3096000" cy="1008000"/>
            </a:xfrm>
            <a:prstGeom prst="ellipse">
              <a:avLst/>
            </a:prstGeom>
            <a:solidFill>
              <a:sysClr val="window" lastClr="FFFFFF"/>
            </a:solidFill>
            <a:ln w="38100" cap="flat" cmpd="sng" algn="ctr">
              <a:solidFill>
                <a:srgbClr val="FFC000"/>
              </a:solidFill>
              <a:prstDash val="solid"/>
              <a:miter lim="800000"/>
            </a:ln>
            <a:effectLst/>
          </p:spPr>
          <p:txBody>
            <a:bodyPr lIns="0" tIns="36000" rIns="0" bIns="36000" rtlCol="0" anchor="t"/>
            <a:lstStyle/>
            <a:p>
              <a:pPr marL="0" marR="0" lvl="0" indent="0" defTabSz="914400" eaLnBrk="1" fontAlgn="base" latinLnBrk="0" hangingPunct="1">
                <a:lnSpc>
                  <a:spcPts val="1800"/>
                </a:lnSpc>
                <a:spcBef>
                  <a:spcPts val="600"/>
                </a:spcBef>
                <a:spcAft>
                  <a:spcPct val="0"/>
                </a:spcAft>
                <a:buClrTx/>
                <a:buSzTx/>
                <a:buFontTx/>
                <a:buNone/>
                <a:tabLst/>
                <a:defRPr/>
              </a:pPr>
              <a:endParaRPr kumimoji="1" lang="en-US" altLang="ja-JP" b="0" i="0" u="none" strike="noStrike" kern="0" cap="none" spc="0" normalizeH="0" baseline="0" noProof="0" dirty="0">
                <a:ln>
                  <a:noFill/>
                </a:ln>
                <a:solidFill>
                  <a:prstClr val="black"/>
                </a:solidFill>
                <a:effectLst/>
                <a:uLnTx/>
                <a:uFillTx/>
                <a:latin typeface="+mj-ea"/>
                <a:ea typeface="+mj-ea"/>
                <a:cs typeface="+mn-cs"/>
              </a:endParaRPr>
            </a:p>
          </p:txBody>
        </p:sp>
        <p:pic>
          <p:nvPicPr>
            <p:cNvPr id="28" name="図 27"/>
            <p:cNvPicPr>
              <a:picLocks noChangeAspect="1"/>
            </p:cNvPicPr>
            <p:nvPr/>
          </p:nvPicPr>
          <p:blipFill>
            <a:blip r:embed="rId10"/>
            <a:stretch>
              <a:fillRect/>
            </a:stretch>
          </p:blipFill>
          <p:spPr>
            <a:xfrm>
              <a:off x="8517204" y="5342445"/>
              <a:ext cx="883419" cy="574857"/>
            </a:xfrm>
            <a:prstGeom prst="rect">
              <a:avLst/>
            </a:prstGeom>
          </p:spPr>
        </p:pic>
        <p:sp>
          <p:nvSpPr>
            <p:cNvPr id="17" name="正方形/長方形 16"/>
            <p:cNvSpPr/>
            <p:nvPr/>
          </p:nvSpPr>
          <p:spPr>
            <a:xfrm>
              <a:off x="6894761" y="4739150"/>
              <a:ext cx="2721679" cy="553998"/>
            </a:xfrm>
            <a:prstGeom prst="rect">
              <a:avLst/>
            </a:prstGeom>
          </p:spPr>
          <p:txBody>
            <a:bodyPr wrap="square">
              <a:spAutoFit/>
            </a:bodyPr>
            <a:lstStyle/>
            <a:p>
              <a:pPr lvl="0" defTabSz="914400" fontAlgn="base">
                <a:lnSpc>
                  <a:spcPts val="1800"/>
                </a:lnSpc>
                <a:spcBef>
                  <a:spcPts val="600"/>
                </a:spcBef>
                <a:spcAft>
                  <a:spcPct val="0"/>
                </a:spcAft>
                <a:defRPr/>
              </a:pPr>
              <a:r>
                <a:rPr kumimoji="1" lang="ja-JP" altLang="en-US" sz="1400" kern="0" dirty="0">
                  <a:solidFill>
                    <a:prstClr val="black"/>
                  </a:solidFill>
                  <a:latin typeface="+mj-ea"/>
                </a:rPr>
                <a:t>健康保険証等との一体化により、他のサービスのカードとして</a:t>
              </a:r>
              <a:endParaRPr kumimoji="1" lang="en-US" altLang="ja-JP" sz="1400" kern="0" dirty="0">
                <a:solidFill>
                  <a:prstClr val="black"/>
                </a:solidFill>
                <a:latin typeface="+mj-ea"/>
              </a:endParaRPr>
            </a:p>
          </p:txBody>
        </p:sp>
      </p:grpSp>
      <p:sp>
        <p:nvSpPr>
          <p:cNvPr id="32" name="テキスト ボックス 31"/>
          <p:cNvSpPr txBox="1"/>
          <p:nvPr/>
        </p:nvSpPr>
        <p:spPr>
          <a:xfrm>
            <a:off x="270000" y="6521761"/>
            <a:ext cx="8142480" cy="246862"/>
          </a:xfrm>
          <a:prstGeom prst="rect">
            <a:avLst/>
          </a:prstGeom>
          <a:noFill/>
          <a:ln w="12700" cap="flat" cmpd="sng" algn="ctr">
            <a:noFill/>
            <a:prstDash val="dash"/>
            <a:miter lim="800000"/>
          </a:ln>
          <a:effectLst/>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prstClr val="black"/>
                </a:solidFill>
                <a:effectLst/>
                <a:uLnTx/>
                <a:uFillTx/>
                <a:latin typeface="+mj-ea"/>
                <a:ea typeface="+mj-ea"/>
                <a:cs typeface="+mn-cs"/>
              </a:rPr>
              <a:t>※</a:t>
            </a:r>
            <a:r>
              <a:rPr kumimoji="1" lang="ja-JP" altLang="en-US" sz="900" b="0" i="0" u="none" strike="noStrike" kern="0" cap="none" spc="0" normalizeH="0" baseline="0" noProof="0" dirty="0">
                <a:ln>
                  <a:noFill/>
                </a:ln>
                <a:solidFill>
                  <a:prstClr val="black"/>
                </a:solidFill>
                <a:effectLst/>
                <a:uLnTx/>
                <a:uFillTx/>
                <a:latin typeface="+mj-ea"/>
                <a:ea typeface="+mj-ea"/>
                <a:cs typeface="+mn-cs"/>
              </a:rPr>
              <a:t> </a:t>
            </a:r>
            <a:r>
              <a:rPr kumimoji="1" lang="ja-JP" altLang="en-US" sz="900" kern="0" dirty="0">
                <a:solidFill>
                  <a:prstClr val="black"/>
                </a:solidFill>
                <a:latin typeface="+mj-ea"/>
                <a:ea typeface="+mj-ea"/>
              </a:rPr>
              <a:t>マイナンバーカード</a:t>
            </a:r>
            <a:r>
              <a:rPr kumimoji="1" lang="ja-JP" altLang="en-US" sz="900" b="0" i="0" u="none" strike="noStrike" kern="0" cap="none" spc="0" normalizeH="0" baseline="0" noProof="0" dirty="0">
                <a:ln>
                  <a:noFill/>
                </a:ln>
                <a:solidFill>
                  <a:prstClr val="black"/>
                </a:solidFill>
                <a:effectLst/>
                <a:uLnTx/>
                <a:uFillTx/>
                <a:latin typeface="+mj-ea"/>
                <a:ea typeface="+mj-ea"/>
                <a:cs typeface="+mn-cs"/>
              </a:rPr>
              <a:t>の詳しい内容については、以下のマイナンバーカード総合サイトホームページを参考にしてください。</a:t>
            </a:r>
            <a:r>
              <a:rPr kumimoji="1" lang="ja-JP" altLang="en-US" sz="900" kern="0" dirty="0">
                <a:solidFill>
                  <a:prstClr val="black"/>
                </a:solidFill>
                <a:latin typeface="+mj-ea"/>
                <a:ea typeface="+mj-ea"/>
              </a:rPr>
              <a:t>　　（</a:t>
            </a:r>
            <a:r>
              <a:rPr kumimoji="1" lang="en-US" altLang="ja-JP" sz="900" kern="0" dirty="0">
                <a:solidFill>
                  <a:prstClr val="black"/>
                </a:solidFill>
                <a:latin typeface="+mj-ea"/>
                <a:ea typeface="+mj-ea"/>
                <a:hlinkClick r:id="rId11"/>
              </a:rPr>
              <a:t>https://www.kojinbango-card.go.jp/</a:t>
            </a:r>
            <a:r>
              <a:rPr kumimoji="1" lang="ja-JP" altLang="en-US" sz="900" kern="0" dirty="0">
                <a:solidFill>
                  <a:prstClr val="black"/>
                </a:solidFill>
                <a:latin typeface="+mj-ea"/>
                <a:ea typeface="+mj-ea"/>
              </a:rPr>
              <a:t>）</a:t>
            </a:r>
            <a:endParaRPr kumimoji="1" lang="ja-JP" altLang="en-US" sz="900" b="0" i="0" u="none" strike="noStrike" kern="0" cap="none" spc="0" normalizeH="0" baseline="0" noProof="0" dirty="0">
              <a:ln>
                <a:noFill/>
              </a:ln>
              <a:solidFill>
                <a:prstClr val="black"/>
              </a:solidFill>
              <a:effectLst/>
              <a:uLnTx/>
              <a:uFillTx/>
              <a:latin typeface="+mj-ea"/>
              <a:ea typeface="+mj-ea"/>
              <a:cs typeface="+mn-cs"/>
            </a:endParaRPr>
          </a:p>
        </p:txBody>
      </p:sp>
      <p:sp>
        <p:nvSpPr>
          <p:cNvPr id="22" name="テキスト ボックス 21">
            <a:extLst>
              <a:ext uri="{FF2B5EF4-FFF2-40B4-BE49-F238E27FC236}">
                <a16:creationId xmlns:a16="http://schemas.microsoft.com/office/drawing/2014/main" id="{7EB57C1B-BE9A-CE98-74BD-01DBA77A0D23}"/>
              </a:ext>
            </a:extLst>
          </p:cNvPr>
          <p:cNvSpPr txBox="1"/>
          <p:nvPr/>
        </p:nvSpPr>
        <p:spPr bwMode="auto">
          <a:xfrm>
            <a:off x="498269" y="3507078"/>
            <a:ext cx="5357173" cy="501619"/>
          </a:xfrm>
          <a:prstGeom prst="rect">
            <a:avLst/>
          </a:prstGeom>
          <a:noFill/>
          <a:ln w="9525">
            <a:noFill/>
            <a:miter lim="800000"/>
            <a:headEnd/>
            <a:tailEnd/>
          </a:ln>
        </p:spPr>
        <p:txBody>
          <a:bodyPr vert="horz" wrap="square" lIns="0" tIns="0" rIns="0" bIns="0" numCol="1" rtlCol="0" anchor="ctr" anchorCtr="0" compatLnSpc="1">
            <a:prstTxWarp prst="textNoShape">
              <a:avLst/>
            </a:prstTxWarp>
            <a:noAutofit/>
          </a:bodyPr>
          <a:lstStyle/>
          <a:p>
            <a:pPr marL="177800" indent="-177800" eaLnBrk="0" hangingPunct="0">
              <a:buNone/>
            </a:pPr>
            <a:r>
              <a:rPr kumimoji="1" lang="en-US" altLang="ja-JP" sz="900" dirty="0">
                <a:latin typeface="ＭＳ ゴシック" panose="020B0609070205080204" pitchFamily="49" charset="-128"/>
                <a:ea typeface="ＭＳ ゴシック" panose="020B0609070205080204" pitchFamily="49" charset="-128"/>
              </a:rPr>
              <a:t>※ </a:t>
            </a:r>
            <a:r>
              <a:rPr kumimoji="1" lang="ja-JP" altLang="en-US" sz="900" dirty="0">
                <a:latin typeface="ＭＳ ゴシック" panose="020B0609070205080204" pitchFamily="49" charset="-128"/>
                <a:ea typeface="ＭＳ ゴシック" panose="020B0609070205080204" pitchFamily="49" charset="-128"/>
              </a:rPr>
              <a:t>当該申請の日において本人の年齢が一定の年齢に満たない場合を除きます。</a:t>
            </a:r>
            <a:r>
              <a:rPr kumimoji="1" lang="en-US" altLang="ja-JP" sz="900" dirty="0">
                <a:latin typeface="ＭＳ ゴシック" panose="020B0609070205080204" pitchFamily="49" charset="-128"/>
                <a:ea typeface="ＭＳ ゴシック" panose="020B0609070205080204" pitchFamily="49" charset="-128"/>
              </a:rPr>
              <a:t>(</a:t>
            </a:r>
            <a:r>
              <a:rPr kumimoji="1" lang="ja-JP" altLang="en-US" sz="900" dirty="0">
                <a:latin typeface="ＭＳ ゴシック" panose="020B0609070205080204" pitchFamily="49" charset="-128"/>
                <a:ea typeface="ＭＳ ゴシック" panose="020B0609070205080204" pitchFamily="49" charset="-128"/>
              </a:rPr>
              <a:t>法第２条第７項</a:t>
            </a:r>
            <a:r>
              <a:rPr kumimoji="1" lang="en-US" altLang="ja-JP" sz="900" dirty="0">
                <a:latin typeface="ＭＳ ゴシック" panose="020B0609070205080204" pitchFamily="49" charset="-128"/>
                <a:ea typeface="ＭＳ ゴシック" panose="020B0609070205080204" pitchFamily="49" charset="-128"/>
              </a:rPr>
              <a:t>)</a:t>
            </a:r>
            <a:endParaRPr kumimoji="1" lang="ja-JP" altLang="en-US" sz="900" dirty="0">
              <a:latin typeface="ＭＳ ゴシック" panose="020B0609070205080204" pitchFamily="49" charset="-128"/>
              <a:ea typeface="ＭＳ ゴシック" panose="020B0609070205080204" pitchFamily="49" charset="-128"/>
            </a:endParaRPr>
          </a:p>
        </p:txBody>
      </p:sp>
      <p:sp>
        <p:nvSpPr>
          <p:cNvPr id="29" name="テキスト ボックス 28">
            <a:extLst>
              <a:ext uri="{FF2B5EF4-FFF2-40B4-BE49-F238E27FC236}">
                <a16:creationId xmlns:a16="http://schemas.microsoft.com/office/drawing/2014/main" id="{EC6EE4F1-D3CE-F69E-9159-EEF930046E7B}"/>
              </a:ext>
            </a:extLst>
          </p:cNvPr>
          <p:cNvSpPr txBox="1"/>
          <p:nvPr/>
        </p:nvSpPr>
        <p:spPr>
          <a:xfrm>
            <a:off x="395680" y="4530640"/>
            <a:ext cx="5357173" cy="246862"/>
          </a:xfrm>
          <a:prstGeom prst="rect">
            <a:avLst/>
          </a:prstGeom>
          <a:noFill/>
          <a:ln w="12700" cap="flat" cmpd="sng" algn="ctr">
            <a:noFill/>
            <a:prstDash val="dash"/>
            <a:miter lim="800000"/>
          </a:ln>
          <a:effectLst/>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1" lang="en-US" altLang="ja-JP" sz="900" kern="0" dirty="0">
                <a:solidFill>
                  <a:prstClr val="black"/>
                </a:solidFill>
                <a:latin typeface="+mj-ea"/>
                <a:ea typeface="+mj-ea"/>
              </a:rPr>
              <a:t>(</a:t>
            </a:r>
            <a:r>
              <a:rPr kumimoji="1" lang="ja-JP" altLang="en-US" sz="900" kern="0" dirty="0">
                <a:solidFill>
                  <a:prstClr val="black"/>
                </a:solidFill>
                <a:latin typeface="+mj-ea"/>
                <a:ea typeface="+mj-ea"/>
              </a:rPr>
              <a:t>注</a:t>
            </a:r>
            <a:r>
              <a:rPr kumimoji="1" lang="en-US" altLang="ja-JP" sz="900" kern="0" dirty="0">
                <a:solidFill>
                  <a:prstClr val="black"/>
                </a:solidFill>
                <a:latin typeface="+mj-ea"/>
                <a:ea typeface="+mj-ea"/>
              </a:rPr>
              <a:t>)</a:t>
            </a:r>
            <a:r>
              <a:rPr kumimoji="1" lang="ja-JP" altLang="en-US" sz="900" kern="0" dirty="0">
                <a:solidFill>
                  <a:prstClr val="black"/>
                </a:solidFill>
                <a:latin typeface="+mj-ea"/>
                <a:ea typeface="+mj-ea"/>
              </a:rPr>
              <a:t> 法第２条第８項に規定されるカード代替電磁的記録を指します。</a:t>
            </a:r>
            <a:endParaRPr kumimoji="1" lang="ja-JP" altLang="en-US" sz="900" b="0" i="0" u="none" strike="noStrike" kern="0" cap="none" spc="0" normalizeH="0" baseline="0" noProof="0" dirty="0">
              <a:ln>
                <a:noFill/>
              </a:ln>
              <a:solidFill>
                <a:prstClr val="black"/>
              </a:solidFill>
              <a:effectLst/>
              <a:uLnTx/>
              <a:uFillTx/>
              <a:latin typeface="+mj-ea"/>
              <a:ea typeface="+mj-ea"/>
              <a:cs typeface="+mn-cs"/>
            </a:endParaRPr>
          </a:p>
        </p:txBody>
      </p:sp>
    </p:spTree>
    <p:extLst>
      <p:ext uri="{BB962C8B-B14F-4D97-AF65-F5344CB8AC3E}">
        <p14:creationId xmlns:p14="http://schemas.microsoft.com/office/powerpoint/2010/main" val="1340593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グループ化 36"/>
          <p:cNvGrpSpPr/>
          <p:nvPr/>
        </p:nvGrpSpPr>
        <p:grpSpPr>
          <a:xfrm>
            <a:off x="7774586" y="2984535"/>
            <a:ext cx="1584000" cy="1296000"/>
            <a:chOff x="842357" y="2466872"/>
            <a:chExt cx="1873134" cy="1505771"/>
          </a:xfrm>
          <a:solidFill>
            <a:srgbClr val="E7E6E6">
              <a:lumMod val="75000"/>
            </a:srgbClr>
          </a:solidFill>
        </p:grpSpPr>
        <p:sp>
          <p:nvSpPr>
            <p:cNvPr id="38" name="二等辺三角形 37"/>
            <p:cNvSpPr/>
            <p:nvPr/>
          </p:nvSpPr>
          <p:spPr>
            <a:xfrm>
              <a:off x="1409469" y="3601175"/>
              <a:ext cx="738910" cy="371468"/>
            </a:xfrm>
            <a:prstGeom prst="triangle">
              <a:avLst/>
            </a:prstGeom>
            <a:solidFill>
              <a:srgbClr val="E7E6E6">
                <a:lumMod val="50000"/>
              </a:srgbClr>
            </a:solidFill>
            <a:ln w="12700" cap="flat" cmpd="sng" algn="ctr">
              <a:solidFill>
                <a:srgbClr val="E7E6E6">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b="0" i="0" u="none" strike="noStrike" kern="0" cap="none" spc="0" normalizeH="0" baseline="0" noProof="0">
                <a:ln>
                  <a:noFill/>
                </a:ln>
                <a:solidFill>
                  <a:prstClr val="white"/>
                </a:solidFill>
                <a:effectLst/>
                <a:uLnTx/>
                <a:uFillTx/>
                <a:latin typeface="+mj-ea"/>
                <a:ea typeface="+mj-ea"/>
                <a:cs typeface="+mn-cs"/>
              </a:endParaRPr>
            </a:p>
          </p:txBody>
        </p:sp>
        <p:sp>
          <p:nvSpPr>
            <p:cNvPr id="39" name="正方形/長方形 38"/>
            <p:cNvSpPr/>
            <p:nvPr/>
          </p:nvSpPr>
          <p:spPr>
            <a:xfrm>
              <a:off x="842357" y="2466872"/>
              <a:ext cx="1873134" cy="1320037"/>
            </a:xfrm>
            <a:prstGeom prst="rect">
              <a:avLst/>
            </a:prstGeom>
            <a:solidFill>
              <a:srgbClr val="5B9BD5">
                <a:lumMod val="20000"/>
                <a:lumOff val="80000"/>
              </a:srgbClr>
            </a:solidFill>
            <a:ln w="57150" cap="flat" cmpd="sng" algn="ctr">
              <a:solidFill>
                <a:srgbClr val="E7E6E6">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b="0" i="0" u="none" strike="noStrike" kern="0" cap="none" spc="0" normalizeH="0" baseline="0" noProof="0" dirty="0">
                <a:ln>
                  <a:noFill/>
                </a:ln>
                <a:solidFill>
                  <a:prstClr val="black"/>
                </a:solidFill>
                <a:effectLst/>
                <a:uLnTx/>
                <a:uFillTx/>
                <a:latin typeface="+mj-ea"/>
                <a:ea typeface="+mj-ea"/>
                <a:cs typeface="+mn-cs"/>
              </a:endParaRPr>
            </a:p>
          </p:txBody>
        </p:sp>
      </p:grpSp>
      <p:sp>
        <p:nvSpPr>
          <p:cNvPr id="4" name="角丸四角形 3"/>
          <p:cNvSpPr/>
          <p:nvPr/>
        </p:nvSpPr>
        <p:spPr>
          <a:xfrm>
            <a:off x="270000" y="284822"/>
            <a:ext cx="3839416"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第１節　マイナンバー制度の概要</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5" name="角丸四角形 4"/>
          <p:cNvSpPr/>
          <p:nvPr/>
        </p:nvSpPr>
        <p:spPr>
          <a:xfrm>
            <a:off x="270000" y="751117"/>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r>
              <a:rPr lang="ja-JP" altLang="en-US" sz="2200" kern="0" dirty="0">
                <a:solidFill>
                  <a:prstClr val="black"/>
                </a:solidFill>
                <a:latin typeface="ＤＦ特太ゴシック体" panose="020B0509000000000000" pitchFamily="49" charset="-128"/>
                <a:ea typeface="ＤＦ特太ゴシック体" panose="020B0509000000000000" pitchFamily="49" charset="-128"/>
              </a:rPr>
              <a:t>１－６　マイナポータル</a:t>
            </a:r>
            <a:endParaRPr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9" name="四角形吹き出し 8"/>
          <p:cNvSpPr/>
          <p:nvPr/>
        </p:nvSpPr>
        <p:spPr>
          <a:xfrm>
            <a:off x="2025570" y="1372112"/>
            <a:ext cx="7596932" cy="756000"/>
          </a:xfrm>
          <a:prstGeom prst="wedgeRectCallout">
            <a:avLst>
              <a:gd name="adj1" fmla="val -58525"/>
              <a:gd name="adj2" fmla="val 1178"/>
            </a:avLst>
          </a:prstGeom>
          <a:gradFill rotWithShape="1">
            <a:gsLst>
              <a:gs pos="0">
                <a:srgbClr val="FFFCFB"/>
              </a:gs>
              <a:gs pos="10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prstClr val="black"/>
                </a:solidFill>
                <a:effectLst/>
                <a:uLnTx/>
                <a:uFillTx/>
                <a:latin typeface="+mj-ea"/>
                <a:ea typeface="+mj-ea"/>
              </a:rPr>
              <a:t>マイナポータルは、政府（デジタル庁）が運営するオンラインサービスで、行政機関等への各種申請などが可能となる国民</a:t>
            </a:r>
            <a:r>
              <a:rPr kumimoji="1" lang="ja-JP" altLang="en-US" sz="1600" kern="0" dirty="0">
                <a:solidFill>
                  <a:prstClr val="black"/>
                </a:solidFill>
                <a:latin typeface="+mj-ea"/>
                <a:ea typeface="+mj-ea"/>
              </a:rPr>
              <a:t>一人一人</a:t>
            </a:r>
            <a:r>
              <a:rPr kumimoji="1" lang="ja-JP" altLang="en-US" sz="1600" b="0" i="0" u="none" strike="noStrike" kern="0" cap="none" spc="0" normalizeH="0" baseline="0" noProof="0" dirty="0">
                <a:ln>
                  <a:noFill/>
                </a:ln>
                <a:solidFill>
                  <a:prstClr val="black"/>
                </a:solidFill>
                <a:effectLst/>
                <a:uLnTx/>
                <a:uFillTx/>
                <a:latin typeface="+mj-ea"/>
                <a:ea typeface="+mj-ea"/>
              </a:rPr>
              <a:t>に用意されたポータルサイトです。</a:t>
            </a:r>
            <a:endParaRPr kumimoji="1" lang="en-US" altLang="ja-JP" sz="1600" b="0" i="0" u="none" strike="noStrike" kern="0" cap="none" spc="0" normalizeH="0" baseline="0" noProof="0" dirty="0">
              <a:ln>
                <a:noFill/>
              </a:ln>
              <a:solidFill>
                <a:prstClr val="black"/>
              </a:solidFill>
              <a:effectLst/>
              <a:uLnTx/>
              <a:uFillTx/>
              <a:latin typeface="+mj-ea"/>
              <a:ea typeface="+mj-ea"/>
            </a:endParaRPr>
          </a:p>
        </p:txBody>
      </p:sp>
      <p:pic>
        <p:nvPicPr>
          <p:cNvPr id="8"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3846" l="0" r="89730">
                        <a14:foregroundMark x1="23784" y1="22692" x2="23784" y2="22692"/>
                        <a14:foregroundMark x1="20000" y1="26923" x2="20000" y2="26923"/>
                        <a14:foregroundMark x1="26486" y1="30385" x2="26486" y2="30385"/>
                        <a14:foregroundMark x1="26486" y1="32308" x2="26486" y2="32308"/>
                        <a14:foregroundMark x1="42703" y1="24231" x2="42703" y2="24231"/>
                        <a14:foregroundMark x1="44865" y1="31538" x2="44865" y2="31538"/>
                        <a14:foregroundMark x1="41081" y1="38462" x2="41081" y2="38462"/>
                        <a14:foregroundMark x1="38919" y1="42692" x2="35135" y2="43846"/>
                        <a14:foregroundMark x1="23784" y1="48077" x2="23784" y2="48077"/>
                        <a14:foregroundMark x1="20000" y1="45385" x2="20000" y2="45385"/>
                        <a14:foregroundMark x1="31351" y1="40385" x2="31351" y2="40385"/>
                        <a14:foregroundMark x1="24865" y1="40385" x2="24865" y2="40385"/>
                        <a14:foregroundMark x1="20000" y1="48846" x2="20000" y2="48846"/>
                        <a14:foregroundMark x1="20000" y1="56154" x2="20000" y2="56154"/>
                        <a14:foregroundMark x1="16216" y1="55000" x2="16216" y2="55000"/>
                        <a14:foregroundMark x1="23784" y1="57692" x2="23784" y2="57692"/>
                        <a14:foregroundMark x1="34054" y1="55000" x2="34054" y2="55000"/>
                        <a14:foregroundMark x1="34054" y1="53462" x2="34054" y2="53462"/>
                        <a14:foregroundMark x1="38919" y1="50769" x2="38919" y2="50769"/>
                        <a14:foregroundMark x1="38919" y1="48077" x2="38919" y2="48077"/>
                        <a14:foregroundMark x1="24865" y1="51538" x2="24865" y2="51538"/>
                        <a14:foregroundMark x1="40000" y1="48077" x2="40000" y2="48077"/>
                        <a14:foregroundMark x1="49730" y1="45385" x2="49730" y2="45385"/>
                        <a14:foregroundMark x1="49730" y1="50000" x2="49730" y2="50000"/>
                        <a14:foregroundMark x1="49730" y1="51538" x2="49730" y2="54231"/>
                        <a14:foregroundMark x1="32432" y1="59615" x2="32432" y2="59615"/>
                        <a14:foregroundMark x1="18919" y1="61538" x2="18919" y2="61538"/>
                        <a14:foregroundMark x1="11351" y1="61538" x2="11351" y2="61538"/>
                        <a14:foregroundMark x1="11351" y1="65000" x2="11351" y2="65000"/>
                        <a14:foregroundMark x1="17838" y1="67692" x2="17838" y2="67692"/>
                        <a14:foregroundMark x1="18919" y1="69231" x2="18919" y2="69231"/>
                        <a14:foregroundMark x1="27568" y1="71154" x2="27568" y2="71154"/>
                        <a14:foregroundMark x1="31351" y1="67692" x2="31351" y2="67692"/>
                        <a14:foregroundMark x1="40000" y1="63077" x2="40000" y2="63077"/>
                        <a14:foregroundMark x1="28649" y1="67692" x2="28649" y2="67692"/>
                        <a14:foregroundMark x1="18919" y1="70000" x2="18919" y2="70000"/>
                        <a14:foregroundMark x1="12973" y1="71154" x2="12973" y2="71154"/>
                        <a14:foregroundMark x1="12973" y1="71923" x2="12973" y2="71923"/>
                        <a14:foregroundMark x1="18919" y1="74615" x2="18919" y2="74615"/>
                        <a14:foregroundMark x1="27568" y1="74615" x2="27568" y2="74615"/>
                        <a14:foregroundMark x1="30270" y1="76538" x2="30270" y2="76538"/>
                        <a14:foregroundMark x1="21622" y1="78846" x2="21622" y2="78846"/>
                        <a14:foregroundMark x1="22703" y1="80769" x2="22703" y2="80769"/>
                        <a14:foregroundMark x1="62162" y1="60385" x2="62162" y2="60385"/>
                        <a14:foregroundMark x1="63243" y1="55000" x2="63243" y2="55000"/>
                        <a14:foregroundMark x1="63243" y1="55000" x2="63243" y2="55000"/>
                        <a14:foregroundMark x1="42703" y1="26154" x2="42703" y2="26154"/>
                        <a14:foregroundMark x1="35135" y1="21538" x2="35135" y2="21538"/>
                        <a14:foregroundMark x1="36216" y1="21538" x2="36216" y2="21538"/>
                        <a14:foregroundMark x1="42703" y1="21538" x2="42703" y2="21538"/>
                        <a14:foregroundMark x1="47568" y1="21538" x2="47568" y2="21538"/>
                        <a14:foregroundMark x1="48649" y1="21538" x2="49730" y2="26154"/>
                        <a14:foregroundMark x1="51351" y1="31538" x2="51351" y2="31538"/>
                        <a14:foregroundMark x1="49730" y1="35769" x2="49730" y2="35769"/>
                        <a14:foregroundMark x1="47568" y1="38462" x2="47568" y2="38462"/>
                        <a14:foregroundMark x1="14054" y1="45385" x2="14054" y2="45385"/>
                        <a14:foregroundMark x1="11351" y1="46538" x2="11351" y2="48846"/>
                        <a14:foregroundMark x1="25405" y1="61538" x2="25405" y2="61538"/>
                        <a14:foregroundMark x1="26486" y1="73846" x2="26486" y2="73846"/>
                        <a14:foregroundMark x1="26486" y1="74615" x2="26486" y2="74615"/>
                        <a14:foregroundMark x1="19459" y1="69231" x2="19459" y2="69231"/>
                        <a14:foregroundMark x1="19459" y1="59615" x2="19459" y2="59615"/>
                        <a14:foregroundMark x1="19459" y1="56154" x2="19459" y2="56154"/>
                        <a14:foregroundMark x1="19459" y1="54231" x2="19459" y2="54231"/>
                        <a14:foregroundMark x1="25405" y1="52692" x2="25405" y2="52692"/>
                        <a14:foregroundMark x1="25405" y1="52692" x2="25405" y2="52692"/>
                        <a14:foregroundMark x1="30270" y1="52692" x2="30270" y2="52692"/>
                        <a14:foregroundMark x1="34054" y1="54231" x2="36757" y2="56923"/>
                        <a14:foregroundMark x1="36757" y1="56923" x2="36757" y2="56923"/>
                        <a14:foregroundMark x1="36757" y1="62308" x2="36757" y2="62308"/>
                        <a14:foregroundMark x1="35135" y1="66538" x2="35135" y2="66538"/>
                        <a14:foregroundMark x1="24324" y1="68462" x2="24324" y2="68462"/>
                        <a14:foregroundMark x1="31892" y1="72692" x2="31892" y2="72692"/>
                        <a14:foregroundMark x1="19459" y1="65000" x2="19459" y2="65000"/>
                      </a14:backgroundRemoval>
                    </a14:imgEffect>
                  </a14:imgLayer>
                </a14:imgProps>
              </a:ext>
            </a:extLst>
          </a:blip>
          <a:srcRect/>
          <a:stretch>
            <a:fillRect/>
          </a:stretch>
        </p:blipFill>
        <p:spPr bwMode="auto">
          <a:xfrm>
            <a:off x="428039" y="655652"/>
            <a:ext cx="1198823" cy="1862212"/>
          </a:xfrm>
          <a:prstGeom prst="rect">
            <a:avLst/>
          </a:prstGeom>
          <a:noFill/>
          <a:ln w="9525">
            <a:noFill/>
            <a:miter lim="800000"/>
            <a:headEnd/>
            <a:tailEnd/>
          </a:ln>
        </p:spPr>
      </p:pic>
      <p:sp>
        <p:nvSpPr>
          <p:cNvPr id="11" name="角丸四角形 10"/>
          <p:cNvSpPr/>
          <p:nvPr/>
        </p:nvSpPr>
        <p:spPr>
          <a:xfrm>
            <a:off x="271451" y="2422385"/>
            <a:ext cx="3483033" cy="429832"/>
          </a:xfrm>
          <a:prstGeom prst="roundRect">
            <a:avLst/>
          </a:prstGeom>
          <a:solidFill>
            <a:srgbClr val="5B9BD5">
              <a:lumMod val="20000"/>
              <a:lumOff val="80000"/>
            </a:srgbClr>
          </a:solidFill>
          <a:ln w="28575"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prstClr val="black"/>
                </a:solidFill>
                <a:effectLst/>
                <a:uLnTx/>
                <a:uFillTx/>
                <a:latin typeface="+mj-ea"/>
                <a:ea typeface="+mj-ea"/>
                <a:cs typeface="+mn-cs"/>
              </a:rPr>
              <a:t>マイナポータルでできること</a:t>
            </a:r>
          </a:p>
        </p:txBody>
      </p:sp>
      <p:grpSp>
        <p:nvGrpSpPr>
          <p:cNvPr id="12" name="グループ化 11"/>
          <p:cNvGrpSpPr/>
          <p:nvPr/>
        </p:nvGrpSpPr>
        <p:grpSpPr>
          <a:xfrm>
            <a:off x="458655" y="2988000"/>
            <a:ext cx="1584000" cy="1296000"/>
            <a:chOff x="842357" y="2466872"/>
            <a:chExt cx="1873134" cy="1505771"/>
          </a:xfrm>
        </p:grpSpPr>
        <p:sp>
          <p:nvSpPr>
            <p:cNvPr id="13" name="二等辺三角形 12"/>
            <p:cNvSpPr/>
            <p:nvPr/>
          </p:nvSpPr>
          <p:spPr>
            <a:xfrm>
              <a:off x="1409469" y="3601175"/>
              <a:ext cx="738910" cy="371468"/>
            </a:xfrm>
            <a:prstGeom prst="triangle">
              <a:avLst/>
            </a:prstGeom>
            <a:solidFill>
              <a:srgbClr val="E7E6E6">
                <a:lumMod val="50000"/>
              </a:srgbClr>
            </a:solidFill>
            <a:ln w="12700" cap="flat" cmpd="sng" algn="ctr">
              <a:solidFill>
                <a:srgbClr val="E7E6E6">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b="0" i="0" u="none" strike="noStrike" kern="0" cap="none" spc="0" normalizeH="0" baseline="0" noProof="0">
                <a:ln>
                  <a:noFill/>
                </a:ln>
                <a:solidFill>
                  <a:prstClr val="white"/>
                </a:solidFill>
                <a:effectLst/>
                <a:uLnTx/>
                <a:uFillTx/>
                <a:latin typeface="+mj-ea"/>
                <a:ea typeface="+mj-ea"/>
                <a:cs typeface="+mn-cs"/>
              </a:endParaRPr>
            </a:p>
          </p:txBody>
        </p:sp>
        <p:sp>
          <p:nvSpPr>
            <p:cNvPr id="14" name="正方形/長方形 13"/>
            <p:cNvSpPr/>
            <p:nvPr/>
          </p:nvSpPr>
          <p:spPr>
            <a:xfrm>
              <a:off x="842357" y="2466872"/>
              <a:ext cx="1873134" cy="1320037"/>
            </a:xfrm>
            <a:prstGeom prst="rect">
              <a:avLst/>
            </a:prstGeom>
            <a:solidFill>
              <a:srgbClr val="5B9BD5">
                <a:lumMod val="20000"/>
                <a:lumOff val="80000"/>
              </a:srgbClr>
            </a:solidFill>
            <a:ln w="57150" cap="flat" cmpd="sng" algn="ctr">
              <a:solidFill>
                <a:srgbClr val="E7E6E6">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b="0" i="0" u="none" strike="noStrike" kern="0" cap="none" spc="0" normalizeH="0" baseline="0" noProof="0" dirty="0">
                <a:ln>
                  <a:noFill/>
                </a:ln>
                <a:solidFill>
                  <a:prstClr val="black"/>
                </a:solidFill>
                <a:effectLst/>
                <a:uLnTx/>
                <a:uFillTx/>
                <a:latin typeface="+mj-ea"/>
                <a:ea typeface="+mj-ea"/>
                <a:cs typeface="+mn-cs"/>
              </a:endParaRPr>
            </a:p>
          </p:txBody>
        </p:sp>
      </p:grpSp>
      <p:grpSp>
        <p:nvGrpSpPr>
          <p:cNvPr id="19" name="グループ化 18"/>
          <p:cNvGrpSpPr/>
          <p:nvPr/>
        </p:nvGrpSpPr>
        <p:grpSpPr>
          <a:xfrm>
            <a:off x="2300588" y="2988000"/>
            <a:ext cx="1584000" cy="1296000"/>
            <a:chOff x="842357" y="2466872"/>
            <a:chExt cx="1873134" cy="1505771"/>
          </a:xfrm>
          <a:solidFill>
            <a:srgbClr val="E7E6E6">
              <a:lumMod val="75000"/>
            </a:srgbClr>
          </a:solidFill>
        </p:grpSpPr>
        <p:sp>
          <p:nvSpPr>
            <p:cNvPr id="20" name="二等辺三角形 19"/>
            <p:cNvSpPr/>
            <p:nvPr/>
          </p:nvSpPr>
          <p:spPr>
            <a:xfrm>
              <a:off x="1409469" y="3601175"/>
              <a:ext cx="738910" cy="371468"/>
            </a:xfrm>
            <a:prstGeom prst="triangle">
              <a:avLst/>
            </a:prstGeom>
            <a:solidFill>
              <a:srgbClr val="E7E6E6">
                <a:lumMod val="50000"/>
              </a:srgbClr>
            </a:solidFill>
            <a:ln w="12700" cap="flat" cmpd="sng" algn="ctr">
              <a:solidFill>
                <a:srgbClr val="E7E6E6">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b="0" i="0" u="none" strike="noStrike" kern="0" cap="none" spc="0" normalizeH="0" baseline="0" noProof="0">
                <a:ln>
                  <a:noFill/>
                </a:ln>
                <a:solidFill>
                  <a:prstClr val="white"/>
                </a:solidFill>
                <a:effectLst/>
                <a:uLnTx/>
                <a:uFillTx/>
                <a:latin typeface="+mj-ea"/>
                <a:ea typeface="+mj-ea"/>
                <a:cs typeface="+mn-cs"/>
              </a:endParaRPr>
            </a:p>
          </p:txBody>
        </p:sp>
        <p:sp>
          <p:nvSpPr>
            <p:cNvPr id="21" name="正方形/長方形 20"/>
            <p:cNvSpPr/>
            <p:nvPr/>
          </p:nvSpPr>
          <p:spPr>
            <a:xfrm>
              <a:off x="842357" y="2466872"/>
              <a:ext cx="1873134" cy="1320037"/>
            </a:xfrm>
            <a:prstGeom prst="rect">
              <a:avLst/>
            </a:prstGeom>
            <a:solidFill>
              <a:srgbClr val="5B9BD5">
                <a:lumMod val="20000"/>
                <a:lumOff val="80000"/>
              </a:srgbClr>
            </a:solidFill>
            <a:ln w="57150" cap="flat" cmpd="sng" algn="ctr">
              <a:solidFill>
                <a:srgbClr val="E7E6E6">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b="0" i="0" u="none" strike="noStrike" kern="0" cap="none" spc="0" normalizeH="0" baseline="0" noProof="0" dirty="0">
                <a:ln>
                  <a:noFill/>
                </a:ln>
                <a:solidFill>
                  <a:prstClr val="black"/>
                </a:solidFill>
                <a:effectLst/>
                <a:uLnTx/>
                <a:uFillTx/>
                <a:latin typeface="+mj-ea"/>
                <a:ea typeface="+mj-ea"/>
                <a:cs typeface="+mn-cs"/>
              </a:endParaRPr>
            </a:p>
          </p:txBody>
        </p:sp>
      </p:grpSp>
      <p:grpSp>
        <p:nvGrpSpPr>
          <p:cNvPr id="22" name="グループ化 21"/>
          <p:cNvGrpSpPr/>
          <p:nvPr/>
        </p:nvGrpSpPr>
        <p:grpSpPr>
          <a:xfrm>
            <a:off x="4123687" y="2988000"/>
            <a:ext cx="1584000" cy="1296000"/>
            <a:chOff x="842357" y="2466872"/>
            <a:chExt cx="1873134" cy="1505771"/>
          </a:xfrm>
          <a:solidFill>
            <a:sysClr val="window" lastClr="FFFFFF"/>
          </a:solidFill>
        </p:grpSpPr>
        <p:sp>
          <p:nvSpPr>
            <p:cNvPr id="23" name="二等辺三角形 22"/>
            <p:cNvSpPr/>
            <p:nvPr/>
          </p:nvSpPr>
          <p:spPr>
            <a:xfrm>
              <a:off x="1409469" y="3601175"/>
              <a:ext cx="738910" cy="371468"/>
            </a:xfrm>
            <a:prstGeom prst="triangle">
              <a:avLst/>
            </a:prstGeom>
            <a:solidFill>
              <a:srgbClr val="E7E6E6">
                <a:lumMod val="50000"/>
              </a:srgbClr>
            </a:solidFill>
            <a:ln w="12700" cap="flat" cmpd="sng" algn="ctr">
              <a:solidFill>
                <a:srgbClr val="E7E6E6">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b="0" i="0" u="none" strike="noStrike" kern="0" cap="none" spc="0" normalizeH="0" baseline="0" noProof="0">
                <a:ln>
                  <a:noFill/>
                </a:ln>
                <a:solidFill>
                  <a:prstClr val="white"/>
                </a:solidFill>
                <a:effectLst/>
                <a:uLnTx/>
                <a:uFillTx/>
                <a:latin typeface="+mj-ea"/>
                <a:ea typeface="+mj-ea"/>
                <a:cs typeface="+mn-cs"/>
              </a:endParaRPr>
            </a:p>
          </p:txBody>
        </p:sp>
        <p:sp>
          <p:nvSpPr>
            <p:cNvPr id="24" name="正方形/長方形 23"/>
            <p:cNvSpPr/>
            <p:nvPr/>
          </p:nvSpPr>
          <p:spPr>
            <a:xfrm>
              <a:off x="842357" y="2466872"/>
              <a:ext cx="1873134" cy="1320037"/>
            </a:xfrm>
            <a:prstGeom prst="rect">
              <a:avLst/>
            </a:prstGeom>
            <a:solidFill>
              <a:srgbClr val="5B9BD5">
                <a:lumMod val="20000"/>
                <a:lumOff val="80000"/>
              </a:srgbClr>
            </a:solidFill>
            <a:ln w="57150" cap="flat" cmpd="sng" algn="ctr">
              <a:solidFill>
                <a:srgbClr val="E7E6E6">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b="0" i="0" u="none" strike="noStrike" kern="0" cap="none" spc="0" normalizeH="0" baseline="0" noProof="0" dirty="0">
                <a:ln>
                  <a:noFill/>
                </a:ln>
                <a:solidFill>
                  <a:prstClr val="black"/>
                </a:solidFill>
                <a:effectLst/>
                <a:uLnTx/>
                <a:uFillTx/>
                <a:latin typeface="+mj-ea"/>
                <a:ea typeface="+mj-ea"/>
                <a:cs typeface="+mn-cs"/>
              </a:endParaRPr>
            </a:p>
          </p:txBody>
        </p:sp>
      </p:grpSp>
      <p:grpSp>
        <p:nvGrpSpPr>
          <p:cNvPr id="25" name="グループ化 24"/>
          <p:cNvGrpSpPr/>
          <p:nvPr/>
        </p:nvGrpSpPr>
        <p:grpSpPr>
          <a:xfrm>
            <a:off x="5949243" y="2988000"/>
            <a:ext cx="1584000" cy="1296000"/>
            <a:chOff x="842357" y="2466872"/>
            <a:chExt cx="1873134" cy="1505771"/>
          </a:xfrm>
          <a:solidFill>
            <a:srgbClr val="E7E6E6">
              <a:lumMod val="75000"/>
            </a:srgbClr>
          </a:solidFill>
        </p:grpSpPr>
        <p:sp>
          <p:nvSpPr>
            <p:cNvPr id="26" name="二等辺三角形 25"/>
            <p:cNvSpPr/>
            <p:nvPr/>
          </p:nvSpPr>
          <p:spPr>
            <a:xfrm>
              <a:off x="1409469" y="3601175"/>
              <a:ext cx="738910" cy="371468"/>
            </a:xfrm>
            <a:prstGeom prst="triangle">
              <a:avLst/>
            </a:prstGeom>
            <a:solidFill>
              <a:srgbClr val="E7E6E6">
                <a:lumMod val="50000"/>
              </a:srgbClr>
            </a:solidFill>
            <a:ln w="12700" cap="flat" cmpd="sng" algn="ctr">
              <a:solidFill>
                <a:srgbClr val="E7E6E6">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b="0" i="0" u="none" strike="noStrike" kern="0" cap="none" spc="0" normalizeH="0" baseline="0" noProof="0">
                <a:ln>
                  <a:noFill/>
                </a:ln>
                <a:solidFill>
                  <a:prstClr val="white"/>
                </a:solidFill>
                <a:effectLst/>
                <a:uLnTx/>
                <a:uFillTx/>
                <a:latin typeface="+mj-ea"/>
                <a:ea typeface="+mj-ea"/>
                <a:cs typeface="+mn-cs"/>
              </a:endParaRPr>
            </a:p>
          </p:txBody>
        </p:sp>
        <p:sp>
          <p:nvSpPr>
            <p:cNvPr id="27" name="正方形/長方形 26"/>
            <p:cNvSpPr/>
            <p:nvPr/>
          </p:nvSpPr>
          <p:spPr>
            <a:xfrm>
              <a:off x="842357" y="2466872"/>
              <a:ext cx="1873134" cy="1320037"/>
            </a:xfrm>
            <a:prstGeom prst="rect">
              <a:avLst/>
            </a:prstGeom>
            <a:solidFill>
              <a:srgbClr val="5B9BD5">
                <a:lumMod val="20000"/>
                <a:lumOff val="80000"/>
              </a:srgbClr>
            </a:solidFill>
            <a:ln w="57150" cap="flat" cmpd="sng" algn="ctr">
              <a:solidFill>
                <a:srgbClr val="E7E6E6">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b="0" i="0" u="none" strike="noStrike" kern="0" cap="none" spc="0" normalizeH="0" baseline="0" noProof="0" dirty="0">
                <a:ln>
                  <a:noFill/>
                </a:ln>
                <a:solidFill>
                  <a:prstClr val="black"/>
                </a:solidFill>
                <a:effectLst/>
                <a:uLnTx/>
                <a:uFillTx/>
                <a:latin typeface="+mj-ea"/>
                <a:ea typeface="+mj-ea"/>
                <a:cs typeface="+mn-cs"/>
              </a:endParaRPr>
            </a:p>
          </p:txBody>
        </p:sp>
      </p:grpSp>
      <p:pic>
        <p:nvPicPr>
          <p:cNvPr id="28" name="図 27"/>
          <p:cNvPicPr>
            <a:picLocks noChangeAspect="1"/>
          </p:cNvPicPr>
          <p:nvPr/>
        </p:nvPicPr>
        <p:blipFill>
          <a:blip r:embed="rId5"/>
          <a:stretch>
            <a:fillRect/>
          </a:stretch>
        </p:blipFill>
        <p:spPr>
          <a:xfrm>
            <a:off x="401284" y="3876850"/>
            <a:ext cx="788324" cy="1072748"/>
          </a:xfrm>
          <a:prstGeom prst="rect">
            <a:avLst/>
          </a:prstGeom>
        </p:spPr>
      </p:pic>
      <p:pic>
        <p:nvPicPr>
          <p:cNvPr id="29" name="図 28"/>
          <p:cNvPicPr>
            <a:picLocks noChangeAspect="1"/>
          </p:cNvPicPr>
          <p:nvPr/>
        </p:nvPicPr>
        <p:blipFill>
          <a:blip r:embed="rId6"/>
          <a:stretch>
            <a:fillRect/>
          </a:stretch>
        </p:blipFill>
        <p:spPr>
          <a:xfrm>
            <a:off x="8967301" y="3832892"/>
            <a:ext cx="646993" cy="1041973"/>
          </a:xfrm>
          <a:prstGeom prst="rect">
            <a:avLst/>
          </a:prstGeom>
        </p:spPr>
      </p:pic>
      <p:sp>
        <p:nvSpPr>
          <p:cNvPr id="30" name="テキスト ボックス 29"/>
          <p:cNvSpPr txBox="1"/>
          <p:nvPr/>
        </p:nvSpPr>
        <p:spPr>
          <a:xfrm>
            <a:off x="265850" y="5043000"/>
            <a:ext cx="9360802" cy="523220"/>
          </a:xfrm>
          <a:prstGeom prst="rect">
            <a:avLst/>
          </a:prstGeom>
          <a:solidFill>
            <a:sysClr val="window" lastClr="FFFFFF"/>
          </a:solidFill>
          <a:ln w="12700" cap="flat" cmpd="sng" algn="ctr">
            <a:solidFill>
              <a:srgbClr val="FFC000"/>
            </a:solidFill>
            <a:prstDash val="dash"/>
            <a:miter lim="800000"/>
          </a:ln>
          <a:effectLst/>
        </p:spPr>
        <p:txBody>
          <a:bodyPr wrap="square" rtlCol="0">
            <a:spAutoFit/>
          </a:bodyPr>
          <a:lstStyle/>
          <a:p>
            <a:pPr marL="0" marR="0" lvl="0" indent="0" defTabSz="914400" eaLnBrk="1" fontAlgn="auto" latinLnBrk="0" hangingPunct="1">
              <a:spcBef>
                <a:spcPts val="0"/>
              </a:spcBef>
              <a:spcAft>
                <a:spcPts val="0"/>
              </a:spcAft>
              <a:buClrTx/>
              <a:buSzTx/>
              <a:buFontTx/>
              <a:buNone/>
              <a:tabLst/>
              <a:defRPr/>
            </a:pPr>
            <a:r>
              <a:rPr kumimoji="1" lang="ja-JP" altLang="en-US" sz="1400" b="0" i="0" u="none" strike="noStrike" kern="0" cap="none" spc="0" normalizeH="0" baseline="0" noProof="0" dirty="0">
                <a:ln>
                  <a:noFill/>
                </a:ln>
                <a:solidFill>
                  <a:prstClr val="black"/>
                </a:solidFill>
                <a:effectLst/>
                <a:uLnTx/>
                <a:uFillTx/>
                <a:latin typeface="+mj-ea"/>
                <a:ea typeface="+mj-ea"/>
                <a:cs typeface="+mn-cs"/>
              </a:rPr>
              <a:t>マイナポータルの利用には、マイナンバーカード、登録した利用者証明用電子証明書パスワード（</a:t>
            </a:r>
            <a:r>
              <a:rPr kumimoji="1" lang="en-US" altLang="ja-JP" sz="1400" b="0" i="0" u="none" strike="noStrike" kern="0" cap="none" spc="0" normalizeH="0" baseline="0" noProof="0" dirty="0">
                <a:ln>
                  <a:noFill/>
                </a:ln>
                <a:solidFill>
                  <a:prstClr val="black"/>
                </a:solidFill>
                <a:effectLst/>
                <a:uLnTx/>
                <a:uFillTx/>
                <a:latin typeface="+mj-ea"/>
                <a:ea typeface="+mj-ea"/>
                <a:cs typeface="+mn-cs"/>
              </a:rPr>
              <a:t>4</a:t>
            </a:r>
            <a:r>
              <a:rPr kumimoji="1" lang="ja-JP" altLang="en-US" sz="1400" b="0" i="0" u="none" strike="noStrike" kern="0" cap="none" spc="0" normalizeH="0" baseline="0" noProof="0" dirty="0">
                <a:ln>
                  <a:noFill/>
                </a:ln>
                <a:solidFill>
                  <a:prstClr val="black"/>
                </a:solidFill>
                <a:effectLst/>
                <a:uLnTx/>
                <a:uFillTx/>
                <a:latin typeface="+mj-ea"/>
                <a:ea typeface="+mj-ea"/>
                <a:cs typeface="+mn-cs"/>
              </a:rPr>
              <a:t>桁）、ＩＣカードが読み取れるＩＣカードリーダーやスマートフォン等が必要です。</a:t>
            </a:r>
          </a:p>
        </p:txBody>
      </p:sp>
      <p:pic>
        <p:nvPicPr>
          <p:cNvPr id="31" name="図 30"/>
          <p:cNvPicPr>
            <a:picLocks noChangeAspect="1"/>
          </p:cNvPicPr>
          <p:nvPr/>
        </p:nvPicPr>
        <p:blipFill>
          <a:blip r:embed="rId7"/>
          <a:stretch>
            <a:fillRect/>
          </a:stretch>
        </p:blipFill>
        <p:spPr>
          <a:xfrm>
            <a:off x="7766934" y="5779144"/>
            <a:ext cx="548938" cy="709177"/>
          </a:xfrm>
          <a:prstGeom prst="rect">
            <a:avLst/>
          </a:prstGeom>
        </p:spPr>
      </p:pic>
      <p:pic>
        <p:nvPicPr>
          <p:cNvPr id="32" name="図 31"/>
          <p:cNvPicPr>
            <a:picLocks noChangeAspect="1"/>
          </p:cNvPicPr>
          <p:nvPr/>
        </p:nvPicPr>
        <p:blipFill>
          <a:blip r:embed="rId8"/>
          <a:stretch>
            <a:fillRect/>
          </a:stretch>
        </p:blipFill>
        <p:spPr>
          <a:xfrm>
            <a:off x="8484889" y="5780234"/>
            <a:ext cx="918176" cy="706995"/>
          </a:xfrm>
          <a:prstGeom prst="rect">
            <a:avLst/>
          </a:prstGeom>
        </p:spPr>
      </p:pic>
      <p:sp>
        <p:nvSpPr>
          <p:cNvPr id="35" name="スライド番号プレースホルダー 5"/>
          <p:cNvSpPr txBox="1">
            <a:spLocks/>
          </p:cNvSpPr>
          <p:nvPr/>
        </p:nvSpPr>
        <p:spPr>
          <a:xfrm>
            <a:off x="9614294" y="6257576"/>
            <a:ext cx="259285"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10</a:t>
            </a:r>
          </a:p>
        </p:txBody>
      </p:sp>
      <p:sp>
        <p:nvSpPr>
          <p:cNvPr id="2" name="正方形/長方形 1"/>
          <p:cNvSpPr/>
          <p:nvPr/>
        </p:nvSpPr>
        <p:spPr>
          <a:xfrm>
            <a:off x="338292" y="3559985"/>
            <a:ext cx="1848080" cy="400110"/>
          </a:xfrm>
          <a:prstGeom prst="rect">
            <a:avLst/>
          </a:prstGeom>
        </p:spPr>
        <p:txBody>
          <a:bodyPr wrap="square">
            <a:spAutoFit/>
          </a:bodyPr>
          <a:lstStyle/>
          <a:p>
            <a:pPr lvl="0" algn="ctr" defTabSz="914400">
              <a:defRPr/>
            </a:pPr>
            <a:r>
              <a:rPr kumimoji="1" lang="ja-JP" altLang="en-US" sz="1000" kern="0" dirty="0">
                <a:solidFill>
                  <a:prstClr val="black"/>
                </a:solidFill>
                <a:latin typeface="+mj-ea"/>
              </a:rPr>
              <a:t>行政機関の手続の</a:t>
            </a:r>
            <a:endParaRPr kumimoji="1" lang="en-US" altLang="ja-JP" sz="1000" kern="0" dirty="0">
              <a:solidFill>
                <a:prstClr val="black"/>
              </a:solidFill>
              <a:latin typeface="+mj-ea"/>
            </a:endParaRPr>
          </a:p>
          <a:p>
            <a:pPr lvl="0" algn="ctr" defTabSz="914400">
              <a:defRPr/>
            </a:pPr>
            <a:r>
              <a:rPr kumimoji="1" lang="ja-JP" altLang="en-US" sz="1000" kern="0" dirty="0">
                <a:solidFill>
                  <a:prstClr val="black"/>
                </a:solidFill>
                <a:latin typeface="+mj-ea"/>
              </a:rPr>
              <a:t>検索・申請</a:t>
            </a:r>
          </a:p>
        </p:txBody>
      </p:sp>
      <p:sp>
        <p:nvSpPr>
          <p:cNvPr id="3" name="正方形/長方形 2"/>
          <p:cNvSpPr/>
          <p:nvPr/>
        </p:nvSpPr>
        <p:spPr>
          <a:xfrm>
            <a:off x="2460741" y="3132000"/>
            <a:ext cx="1261326" cy="307777"/>
          </a:xfrm>
          <a:prstGeom prst="rect">
            <a:avLst/>
          </a:prstGeom>
        </p:spPr>
        <p:txBody>
          <a:bodyPr wrap="square">
            <a:spAutoFit/>
          </a:bodyPr>
          <a:lstStyle/>
          <a:p>
            <a:pPr lvl="0" algn="ctr" defTabSz="914400">
              <a:defRPr/>
            </a:pPr>
            <a:r>
              <a:rPr kumimoji="1" lang="ja-JP" altLang="en-US" sz="1400" kern="0" dirty="0">
                <a:solidFill>
                  <a:prstClr val="black"/>
                </a:solidFill>
                <a:latin typeface="+mj-ea"/>
              </a:rPr>
              <a:t>わたしの情報</a:t>
            </a:r>
            <a:endParaRPr kumimoji="1" lang="en-US" altLang="ja-JP" sz="1400" kern="0" dirty="0">
              <a:solidFill>
                <a:prstClr val="black"/>
              </a:solidFill>
              <a:latin typeface="+mj-ea"/>
            </a:endParaRPr>
          </a:p>
        </p:txBody>
      </p:sp>
      <p:sp>
        <p:nvSpPr>
          <p:cNvPr id="6" name="正方形/長方形 5"/>
          <p:cNvSpPr/>
          <p:nvPr/>
        </p:nvSpPr>
        <p:spPr>
          <a:xfrm>
            <a:off x="6009075" y="3132000"/>
            <a:ext cx="1387159" cy="307777"/>
          </a:xfrm>
          <a:prstGeom prst="rect">
            <a:avLst/>
          </a:prstGeom>
        </p:spPr>
        <p:txBody>
          <a:bodyPr wrap="square">
            <a:spAutoFit/>
          </a:bodyPr>
          <a:lstStyle/>
          <a:p>
            <a:pPr lvl="0" algn="ctr" defTabSz="914400">
              <a:defRPr/>
            </a:pPr>
            <a:r>
              <a:rPr kumimoji="1" lang="ja-JP" altLang="en-US" sz="1400" kern="0" dirty="0">
                <a:solidFill>
                  <a:prstClr val="black"/>
                </a:solidFill>
                <a:latin typeface="+mj-ea"/>
              </a:rPr>
              <a:t>やりとり履歴</a:t>
            </a:r>
            <a:endParaRPr kumimoji="1" lang="en-US" altLang="ja-JP" sz="1400" kern="0" dirty="0">
              <a:solidFill>
                <a:prstClr val="black"/>
              </a:solidFill>
              <a:latin typeface="+mj-ea"/>
            </a:endParaRPr>
          </a:p>
        </p:txBody>
      </p:sp>
      <p:sp>
        <p:nvSpPr>
          <p:cNvPr id="7" name="正方形/長方形 6"/>
          <p:cNvSpPr/>
          <p:nvPr/>
        </p:nvSpPr>
        <p:spPr>
          <a:xfrm>
            <a:off x="7839259" y="3132000"/>
            <a:ext cx="1450218" cy="307777"/>
          </a:xfrm>
          <a:prstGeom prst="rect">
            <a:avLst/>
          </a:prstGeom>
        </p:spPr>
        <p:txBody>
          <a:bodyPr wrap="square">
            <a:spAutoFit/>
          </a:bodyPr>
          <a:lstStyle/>
          <a:p>
            <a:pPr lvl="0" algn="ctr" defTabSz="914400">
              <a:defRPr/>
            </a:pPr>
            <a:r>
              <a:rPr kumimoji="1" lang="ja-JP" altLang="en-US" sz="1400" kern="0" dirty="0">
                <a:solidFill>
                  <a:prstClr val="black"/>
                </a:solidFill>
                <a:latin typeface="+mj-ea"/>
              </a:rPr>
              <a:t>もっとつながる</a:t>
            </a:r>
            <a:endParaRPr kumimoji="1" lang="en-US" altLang="ja-JP" sz="1400" kern="0" dirty="0">
              <a:solidFill>
                <a:prstClr val="black"/>
              </a:solidFill>
              <a:latin typeface="+mj-ea"/>
            </a:endParaRPr>
          </a:p>
        </p:txBody>
      </p:sp>
      <p:pic>
        <p:nvPicPr>
          <p:cNvPr id="36" name="図 2"/>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32191" y="5799613"/>
            <a:ext cx="1212637" cy="71118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33" name="テキスト ボックス 32"/>
          <p:cNvSpPr txBox="1"/>
          <p:nvPr/>
        </p:nvSpPr>
        <p:spPr>
          <a:xfrm>
            <a:off x="313739" y="5807178"/>
            <a:ext cx="5887535" cy="577081"/>
          </a:xfrm>
          <a:prstGeom prst="rect">
            <a:avLst/>
          </a:prstGeom>
          <a:noFill/>
          <a:ln w="12700" cap="flat" cmpd="sng" algn="ctr">
            <a:noFill/>
            <a:prstDash val="dash"/>
            <a:miter lim="800000"/>
          </a:ln>
          <a:effectLst/>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1" lang="en-US" altLang="ja-JP" sz="1050" b="0" i="0" u="none" strike="noStrike" kern="0" cap="none" spc="0" normalizeH="0" baseline="0" noProof="0" dirty="0">
                <a:ln>
                  <a:noFill/>
                </a:ln>
                <a:solidFill>
                  <a:prstClr val="black"/>
                </a:solidFill>
                <a:effectLst/>
                <a:uLnTx/>
                <a:uFillTx/>
                <a:latin typeface="+mj-ea"/>
                <a:ea typeface="+mj-ea"/>
                <a:cs typeface="+mn-cs"/>
              </a:rPr>
              <a:t>※</a:t>
            </a:r>
            <a:r>
              <a:rPr kumimoji="1" lang="ja-JP" altLang="en-US" sz="1050" b="0" i="0" u="none" strike="noStrike" kern="0" cap="none" spc="0" normalizeH="0" baseline="0" noProof="0" dirty="0">
                <a:ln>
                  <a:noFill/>
                </a:ln>
                <a:solidFill>
                  <a:prstClr val="black"/>
                </a:solidFill>
                <a:effectLst/>
                <a:uLnTx/>
                <a:uFillTx/>
                <a:latin typeface="+mj-ea"/>
                <a:ea typeface="+mj-ea"/>
                <a:cs typeface="+mn-cs"/>
              </a:rPr>
              <a:t>マイナポータルの詳しい内容については、以下のマイナポータルホームページを参考にしてください。</a:t>
            </a:r>
            <a:endParaRPr kumimoji="1" lang="en-US" altLang="ja-JP" sz="1050" b="0" i="0" u="none" strike="noStrike" kern="0" cap="none" spc="0" normalizeH="0" baseline="0" noProof="0" dirty="0">
              <a:ln>
                <a:noFill/>
              </a:ln>
              <a:solidFill>
                <a:prstClr val="black"/>
              </a:solidFill>
              <a:effectLst/>
              <a:uLnTx/>
              <a:uFillTx/>
              <a:latin typeface="+mj-ea"/>
              <a:ea typeface="+mj-ea"/>
              <a:cs typeface="+mn-cs"/>
            </a:endParaRPr>
          </a:p>
          <a:p>
            <a:pPr lvl="0" defTabSz="914400">
              <a:lnSpc>
                <a:spcPct val="150000"/>
              </a:lnSpc>
              <a:defRPr/>
            </a:pPr>
            <a:r>
              <a:rPr kumimoji="1" lang="ja-JP" altLang="en-US" sz="1050" kern="0" dirty="0">
                <a:solidFill>
                  <a:prstClr val="black"/>
                </a:solidFill>
                <a:latin typeface="+mj-ea"/>
                <a:ea typeface="+mj-ea"/>
              </a:rPr>
              <a:t>　　（</a:t>
            </a:r>
            <a:r>
              <a:rPr kumimoji="1" lang="en-US" altLang="ja-JP" sz="1050" kern="0" dirty="0">
                <a:solidFill>
                  <a:prstClr val="black"/>
                </a:solidFill>
                <a:latin typeface="+mj-ea"/>
                <a:ea typeface="+mj-ea"/>
                <a:hlinkClick r:id="rId10"/>
              </a:rPr>
              <a:t>https://myna.go.jp/</a:t>
            </a:r>
            <a:r>
              <a:rPr kumimoji="1" lang="ja-JP" altLang="en-US" sz="1050" kern="0" dirty="0">
                <a:solidFill>
                  <a:prstClr val="black"/>
                </a:solidFill>
                <a:latin typeface="+mj-ea"/>
                <a:ea typeface="+mj-ea"/>
              </a:rPr>
              <a:t>）</a:t>
            </a:r>
            <a:endParaRPr kumimoji="1" lang="ja-JP" altLang="en-US" sz="1050" b="0" i="0" u="none" strike="noStrike" kern="0" cap="none" spc="0" normalizeH="0" baseline="0" noProof="0" dirty="0">
              <a:ln>
                <a:noFill/>
              </a:ln>
              <a:solidFill>
                <a:prstClr val="black"/>
              </a:solidFill>
              <a:effectLst/>
              <a:uLnTx/>
              <a:uFillTx/>
              <a:latin typeface="+mj-ea"/>
              <a:ea typeface="+mj-ea"/>
              <a:cs typeface="+mn-cs"/>
            </a:endParaRPr>
          </a:p>
        </p:txBody>
      </p:sp>
      <p:sp>
        <p:nvSpPr>
          <p:cNvPr id="34" name="正方形/長方形 33"/>
          <p:cNvSpPr/>
          <p:nvPr/>
        </p:nvSpPr>
        <p:spPr>
          <a:xfrm>
            <a:off x="600136" y="3057417"/>
            <a:ext cx="1321980" cy="523220"/>
          </a:xfrm>
          <a:prstGeom prst="rect">
            <a:avLst/>
          </a:prstGeom>
        </p:spPr>
        <p:txBody>
          <a:bodyPr wrap="square">
            <a:spAutoFit/>
          </a:bodyPr>
          <a:lstStyle/>
          <a:p>
            <a:pPr lvl="0" algn="ctr" defTabSz="914400">
              <a:defRPr/>
            </a:pPr>
            <a:r>
              <a:rPr kumimoji="1" lang="ja-JP" altLang="en-US" sz="1400" kern="0" dirty="0">
                <a:solidFill>
                  <a:prstClr val="black"/>
                </a:solidFill>
                <a:latin typeface="+mj-ea"/>
              </a:rPr>
              <a:t>手続の検索・</a:t>
            </a:r>
            <a:endParaRPr kumimoji="1" lang="en-US" altLang="ja-JP" sz="1400" kern="0" dirty="0">
              <a:solidFill>
                <a:prstClr val="black"/>
              </a:solidFill>
              <a:latin typeface="+mj-ea"/>
            </a:endParaRPr>
          </a:p>
          <a:p>
            <a:pPr lvl="0" algn="ctr" defTabSz="914400">
              <a:defRPr/>
            </a:pPr>
            <a:r>
              <a:rPr kumimoji="1" lang="ja-JP" altLang="en-US" sz="1400" kern="0" dirty="0">
                <a:solidFill>
                  <a:prstClr val="black"/>
                </a:solidFill>
                <a:latin typeface="+mj-ea"/>
              </a:rPr>
              <a:t>電子申請</a:t>
            </a:r>
            <a:endParaRPr kumimoji="1" lang="en-US" altLang="ja-JP" sz="1400" kern="0" dirty="0">
              <a:solidFill>
                <a:prstClr val="black"/>
              </a:solidFill>
              <a:latin typeface="+mj-ea"/>
            </a:endParaRPr>
          </a:p>
        </p:txBody>
      </p:sp>
      <p:sp>
        <p:nvSpPr>
          <p:cNvPr id="40" name="正方形/長方形 39"/>
          <p:cNvSpPr/>
          <p:nvPr/>
        </p:nvSpPr>
        <p:spPr>
          <a:xfrm>
            <a:off x="7837757" y="3494469"/>
            <a:ext cx="1430936" cy="400110"/>
          </a:xfrm>
          <a:prstGeom prst="rect">
            <a:avLst/>
          </a:prstGeom>
        </p:spPr>
        <p:txBody>
          <a:bodyPr wrap="square">
            <a:spAutoFit/>
          </a:bodyPr>
          <a:lstStyle/>
          <a:p>
            <a:pPr lvl="0" algn="ctr" defTabSz="914400">
              <a:defRPr/>
            </a:pPr>
            <a:r>
              <a:rPr kumimoji="1" lang="en-US" altLang="ja-JP" sz="1000" kern="0" dirty="0">
                <a:solidFill>
                  <a:prstClr val="black"/>
                </a:solidFill>
                <a:latin typeface="+mj-ea"/>
              </a:rPr>
              <a:t>e-Tax</a:t>
            </a:r>
            <a:r>
              <a:rPr kumimoji="1" lang="ja-JP" altLang="en-US" sz="1000" kern="0" dirty="0">
                <a:solidFill>
                  <a:prstClr val="black"/>
                </a:solidFill>
                <a:latin typeface="+mj-ea"/>
              </a:rPr>
              <a:t>など、外部サイト</a:t>
            </a:r>
            <a:endParaRPr kumimoji="1" lang="en-US" altLang="ja-JP" sz="1000" kern="0" dirty="0">
              <a:solidFill>
                <a:prstClr val="black"/>
              </a:solidFill>
              <a:latin typeface="+mj-ea"/>
            </a:endParaRPr>
          </a:p>
          <a:p>
            <a:pPr lvl="0" algn="ctr" defTabSz="914400">
              <a:defRPr/>
            </a:pPr>
            <a:r>
              <a:rPr kumimoji="1" lang="ja-JP" altLang="en-US" sz="1000" kern="0" dirty="0">
                <a:solidFill>
                  <a:prstClr val="black"/>
                </a:solidFill>
                <a:latin typeface="+mj-ea"/>
              </a:rPr>
              <a:t>との連携</a:t>
            </a:r>
            <a:endParaRPr kumimoji="1" lang="en-US" altLang="ja-JP" sz="1000" kern="0" dirty="0">
              <a:solidFill>
                <a:prstClr val="black"/>
              </a:solidFill>
              <a:latin typeface="+mj-ea"/>
            </a:endParaRPr>
          </a:p>
        </p:txBody>
      </p:sp>
      <p:sp>
        <p:nvSpPr>
          <p:cNvPr id="41" name="正方形/長方形 40"/>
          <p:cNvSpPr/>
          <p:nvPr/>
        </p:nvSpPr>
        <p:spPr>
          <a:xfrm>
            <a:off x="6015879" y="3443379"/>
            <a:ext cx="1430936" cy="553998"/>
          </a:xfrm>
          <a:prstGeom prst="rect">
            <a:avLst/>
          </a:prstGeom>
        </p:spPr>
        <p:txBody>
          <a:bodyPr wrap="square">
            <a:spAutoFit/>
          </a:bodyPr>
          <a:lstStyle/>
          <a:p>
            <a:pPr lvl="0" algn="ctr" defTabSz="914400">
              <a:defRPr/>
            </a:pPr>
            <a:r>
              <a:rPr kumimoji="1" lang="ja-JP" altLang="en-US" sz="1000" kern="0" dirty="0">
                <a:solidFill>
                  <a:prstClr val="black"/>
                </a:solidFill>
                <a:latin typeface="+mj-ea"/>
              </a:rPr>
              <a:t>「わたしの情報」が</a:t>
            </a:r>
            <a:endParaRPr kumimoji="1" lang="en-US" altLang="ja-JP" sz="1000" kern="0" dirty="0">
              <a:solidFill>
                <a:prstClr val="black"/>
              </a:solidFill>
              <a:latin typeface="+mj-ea"/>
            </a:endParaRPr>
          </a:p>
          <a:p>
            <a:pPr lvl="0" algn="ctr" defTabSz="914400">
              <a:defRPr/>
            </a:pPr>
            <a:r>
              <a:rPr kumimoji="1" lang="ja-JP" altLang="en-US" sz="1000" kern="0" dirty="0">
                <a:solidFill>
                  <a:prstClr val="black"/>
                </a:solidFill>
                <a:latin typeface="+mj-ea"/>
              </a:rPr>
              <a:t>行政機関間で</a:t>
            </a:r>
            <a:endParaRPr kumimoji="1" lang="en-US" altLang="ja-JP" sz="1000" kern="0" dirty="0">
              <a:solidFill>
                <a:prstClr val="black"/>
              </a:solidFill>
              <a:latin typeface="+mj-ea"/>
            </a:endParaRPr>
          </a:p>
          <a:p>
            <a:pPr lvl="0" algn="ctr" defTabSz="914400">
              <a:defRPr/>
            </a:pPr>
            <a:r>
              <a:rPr kumimoji="1" lang="ja-JP" altLang="en-US" sz="1000" kern="0" dirty="0">
                <a:solidFill>
                  <a:prstClr val="black"/>
                </a:solidFill>
                <a:latin typeface="+mj-ea"/>
              </a:rPr>
              <a:t>やりとりされた履歴</a:t>
            </a:r>
            <a:endParaRPr kumimoji="1" lang="en-US" altLang="ja-JP" sz="1000" kern="0" dirty="0">
              <a:solidFill>
                <a:prstClr val="black"/>
              </a:solidFill>
              <a:latin typeface="+mj-ea"/>
            </a:endParaRPr>
          </a:p>
        </p:txBody>
      </p:sp>
      <p:sp>
        <p:nvSpPr>
          <p:cNvPr id="42" name="正方形/長方形 41"/>
          <p:cNvSpPr/>
          <p:nvPr/>
        </p:nvSpPr>
        <p:spPr>
          <a:xfrm>
            <a:off x="4383873" y="3132000"/>
            <a:ext cx="1019403" cy="307777"/>
          </a:xfrm>
          <a:prstGeom prst="rect">
            <a:avLst/>
          </a:prstGeom>
        </p:spPr>
        <p:txBody>
          <a:bodyPr wrap="square">
            <a:spAutoFit/>
          </a:bodyPr>
          <a:lstStyle/>
          <a:p>
            <a:pPr lvl="0" algn="ctr" defTabSz="914400">
              <a:defRPr/>
            </a:pPr>
            <a:r>
              <a:rPr kumimoji="1" lang="ja-JP" altLang="en-US" sz="1400" kern="0" dirty="0">
                <a:solidFill>
                  <a:prstClr val="black"/>
                </a:solidFill>
                <a:latin typeface="+mj-ea"/>
              </a:rPr>
              <a:t>お知らせ</a:t>
            </a:r>
            <a:endParaRPr kumimoji="1" lang="en-US" altLang="ja-JP" sz="1400" kern="0" dirty="0">
              <a:solidFill>
                <a:prstClr val="black"/>
              </a:solidFill>
              <a:latin typeface="+mj-ea"/>
            </a:endParaRPr>
          </a:p>
        </p:txBody>
      </p:sp>
      <p:sp>
        <p:nvSpPr>
          <p:cNvPr id="43" name="正方形/長方形 42"/>
          <p:cNvSpPr/>
          <p:nvPr/>
        </p:nvSpPr>
        <p:spPr>
          <a:xfrm>
            <a:off x="4183617" y="3508321"/>
            <a:ext cx="1430936" cy="400110"/>
          </a:xfrm>
          <a:prstGeom prst="rect">
            <a:avLst/>
          </a:prstGeom>
        </p:spPr>
        <p:txBody>
          <a:bodyPr wrap="square">
            <a:spAutoFit/>
          </a:bodyPr>
          <a:lstStyle/>
          <a:p>
            <a:pPr lvl="0" algn="ctr" defTabSz="914400">
              <a:defRPr/>
            </a:pPr>
            <a:r>
              <a:rPr kumimoji="1" lang="ja-JP" altLang="en-US" sz="1000" kern="0" dirty="0">
                <a:solidFill>
                  <a:prstClr val="black"/>
                </a:solidFill>
                <a:latin typeface="+mj-ea"/>
              </a:rPr>
              <a:t>行政機関等から</a:t>
            </a:r>
            <a:endParaRPr kumimoji="1" lang="en-US" altLang="ja-JP" sz="1000" kern="0" dirty="0">
              <a:solidFill>
                <a:prstClr val="black"/>
              </a:solidFill>
              <a:latin typeface="+mj-ea"/>
            </a:endParaRPr>
          </a:p>
          <a:p>
            <a:pPr lvl="0" algn="ctr" defTabSz="914400">
              <a:defRPr/>
            </a:pPr>
            <a:r>
              <a:rPr kumimoji="1" lang="ja-JP" altLang="en-US" sz="1000" kern="0" dirty="0">
                <a:solidFill>
                  <a:prstClr val="black"/>
                </a:solidFill>
                <a:latin typeface="+mj-ea"/>
              </a:rPr>
              <a:t>あなたへのお知らせ</a:t>
            </a:r>
            <a:endParaRPr kumimoji="1" lang="en-US" altLang="ja-JP" sz="1000" kern="0" dirty="0">
              <a:solidFill>
                <a:prstClr val="black"/>
              </a:solidFill>
              <a:latin typeface="+mj-ea"/>
            </a:endParaRPr>
          </a:p>
        </p:txBody>
      </p:sp>
      <p:sp>
        <p:nvSpPr>
          <p:cNvPr id="44" name="正方形/長方形 43"/>
          <p:cNvSpPr/>
          <p:nvPr/>
        </p:nvSpPr>
        <p:spPr>
          <a:xfrm>
            <a:off x="2372132" y="3536029"/>
            <a:ext cx="1430936" cy="400110"/>
          </a:xfrm>
          <a:prstGeom prst="rect">
            <a:avLst/>
          </a:prstGeom>
        </p:spPr>
        <p:txBody>
          <a:bodyPr wrap="square">
            <a:spAutoFit/>
          </a:bodyPr>
          <a:lstStyle/>
          <a:p>
            <a:pPr lvl="0" algn="ctr" defTabSz="914400">
              <a:defRPr/>
            </a:pPr>
            <a:r>
              <a:rPr kumimoji="1" lang="ja-JP" altLang="en-US" sz="1000" kern="0" dirty="0">
                <a:solidFill>
                  <a:prstClr val="black"/>
                </a:solidFill>
                <a:latin typeface="+mj-ea"/>
              </a:rPr>
              <a:t>所得・個人住民税の</a:t>
            </a:r>
            <a:endParaRPr kumimoji="1" lang="en-US" altLang="ja-JP" sz="1000" kern="0" dirty="0">
              <a:solidFill>
                <a:prstClr val="black"/>
              </a:solidFill>
              <a:latin typeface="+mj-ea"/>
            </a:endParaRPr>
          </a:p>
          <a:p>
            <a:pPr lvl="0" algn="ctr" defTabSz="914400">
              <a:defRPr/>
            </a:pPr>
            <a:r>
              <a:rPr kumimoji="1" lang="ja-JP" altLang="en-US" sz="1000" kern="0" dirty="0">
                <a:solidFill>
                  <a:prstClr val="black"/>
                </a:solidFill>
                <a:latin typeface="+mj-ea"/>
              </a:rPr>
              <a:t>情報などの確認</a:t>
            </a:r>
            <a:endParaRPr kumimoji="1" lang="en-US" altLang="ja-JP" sz="1000" kern="0" dirty="0">
              <a:solidFill>
                <a:prstClr val="black"/>
              </a:solidFill>
              <a:latin typeface="+mj-ea"/>
            </a:endParaRPr>
          </a:p>
        </p:txBody>
      </p:sp>
    </p:spTree>
    <p:extLst>
      <p:ext uri="{BB962C8B-B14F-4D97-AF65-F5344CB8AC3E}">
        <p14:creationId xmlns:p14="http://schemas.microsoft.com/office/powerpoint/2010/main" val="3039499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bwMode="auto">
          <a:xfrm>
            <a:off x="1104180" y="2067654"/>
            <a:ext cx="7893169" cy="2116157"/>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700"/>
              </a:lnSpc>
              <a:buNone/>
            </a:pPr>
            <a:r>
              <a:rPr kumimoji="1" lang="ja-JP" altLang="en-US" sz="3200" dirty="0">
                <a:latin typeface="ＭＳ ゴシック" panose="020B0609070205080204" pitchFamily="49" charset="-128"/>
                <a:ea typeface="ＭＳ ゴシック" panose="020B0609070205080204" pitchFamily="49" charset="-128"/>
              </a:rPr>
              <a:t>第２節　　</a:t>
            </a:r>
            <a:endParaRPr kumimoji="1" lang="en-US" altLang="ja-JP" sz="3200" dirty="0">
              <a:latin typeface="ＭＳ ゴシック" panose="020B0609070205080204" pitchFamily="49" charset="-128"/>
              <a:ea typeface="ＭＳ ゴシック" panose="020B0609070205080204" pitchFamily="49" charset="-128"/>
            </a:endParaRPr>
          </a:p>
          <a:p>
            <a:pPr marL="266700" indent="-266700" eaLnBrk="0" hangingPunct="0">
              <a:lnSpc>
                <a:spcPts val="2700"/>
              </a:lnSpc>
              <a:buNone/>
            </a:pPr>
            <a:endParaRPr kumimoji="1" lang="en-US" altLang="ja-JP" sz="3200" dirty="0">
              <a:latin typeface="ＭＳ ゴシック" panose="020B0609070205080204" pitchFamily="49" charset="-128"/>
              <a:ea typeface="ＭＳ ゴシック" panose="020B0609070205080204" pitchFamily="49" charset="-128"/>
            </a:endParaRPr>
          </a:p>
          <a:p>
            <a:pPr marL="266700" indent="-266700" eaLnBrk="0" hangingPunct="0">
              <a:lnSpc>
                <a:spcPts val="2700"/>
              </a:lnSpc>
              <a:buNone/>
            </a:pPr>
            <a:r>
              <a:rPr kumimoji="1" lang="ja-JP" altLang="en-US" sz="3200" dirty="0">
                <a:latin typeface="ＭＳ ゴシック" panose="020B0609070205080204" pitchFamily="49" charset="-128"/>
                <a:ea typeface="ＭＳ ゴシック" panose="020B0609070205080204" pitchFamily="49" charset="-128"/>
              </a:rPr>
              <a:t>マイナンバー制度の安全対策</a:t>
            </a:r>
          </a:p>
        </p:txBody>
      </p:sp>
      <p:pic>
        <p:nvPicPr>
          <p:cNvPr id="6" name="Picture 25"/>
          <p:cNvPicPr>
            <a:picLocks noChangeAspect="1" noChangeArrowheads="1"/>
          </p:cNvPicPr>
          <p:nvPr/>
        </p:nvPicPr>
        <p:blipFill>
          <a:blip r:embed="rId3" cstate="print"/>
          <a:srcRect/>
          <a:stretch>
            <a:fillRect/>
          </a:stretch>
        </p:blipFill>
        <p:spPr bwMode="auto">
          <a:xfrm>
            <a:off x="722426" y="4746388"/>
            <a:ext cx="1088509" cy="1526793"/>
          </a:xfrm>
          <a:prstGeom prst="rect">
            <a:avLst/>
          </a:prstGeom>
          <a:noFill/>
          <a:ln w="9525">
            <a:noFill/>
            <a:miter lim="800000"/>
            <a:headEnd/>
            <a:tailEnd/>
          </a:ln>
        </p:spPr>
      </p:pic>
      <p:sp>
        <p:nvSpPr>
          <p:cNvPr id="3" name="角丸四角形吹き出し 2"/>
          <p:cNvSpPr/>
          <p:nvPr/>
        </p:nvSpPr>
        <p:spPr>
          <a:xfrm>
            <a:off x="1988734" y="4746388"/>
            <a:ext cx="7201565" cy="1515641"/>
          </a:xfrm>
          <a:prstGeom prst="wedgeRoundRectCallout">
            <a:avLst>
              <a:gd name="adj1" fmla="val -53493"/>
              <a:gd name="adj2" fmla="val 903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nSpc>
                <a:spcPts val="2000"/>
              </a:lnSpc>
            </a:pPr>
            <a:r>
              <a:rPr kumimoji="1" lang="ja-JP" altLang="en-US" sz="1600" dirty="0"/>
              <a:t>第１節では、マイナンバー制度について、様々なメリットがあることを学びました。しかし、メリットがある一方、マイナンバーの利用のリスクについて懸念を抱く国民も少なくありません。</a:t>
            </a:r>
            <a:endParaRPr kumimoji="1" lang="en-US" altLang="ja-JP" sz="1600" dirty="0"/>
          </a:p>
          <a:p>
            <a:pPr>
              <a:lnSpc>
                <a:spcPts val="2000"/>
              </a:lnSpc>
            </a:pPr>
            <a:r>
              <a:rPr kumimoji="1" lang="ja-JP" altLang="en-US" sz="1600" dirty="0"/>
              <a:t>第２節では、国民が抱く懸念を理解し、マイナンバーを安心して利用するための安全対策について学びましょう。</a:t>
            </a:r>
            <a:endParaRPr kumimoji="1" lang="en-US" altLang="ja-JP" sz="1600" dirty="0"/>
          </a:p>
        </p:txBody>
      </p:sp>
      <p:sp>
        <p:nvSpPr>
          <p:cNvPr id="9" name="角丸四角形 8"/>
          <p:cNvSpPr/>
          <p:nvPr/>
        </p:nvSpPr>
        <p:spPr>
          <a:xfrm>
            <a:off x="258859" y="306006"/>
            <a:ext cx="4220544"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第２節　マイナンバー制度の安全対策</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8"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11</a:t>
            </a:r>
          </a:p>
        </p:txBody>
      </p:sp>
    </p:spTree>
    <p:extLst>
      <p:ext uri="{BB962C8B-B14F-4D97-AF65-F5344CB8AC3E}">
        <p14:creationId xmlns:p14="http://schemas.microsoft.com/office/powerpoint/2010/main" val="127828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258859" y="306006"/>
            <a:ext cx="4176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第２節　マイナンバー制度の安全対策</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5" name="角丸四角形 4"/>
          <p:cNvSpPr/>
          <p:nvPr/>
        </p:nvSpPr>
        <p:spPr>
          <a:xfrm>
            <a:off x="269018" y="741679"/>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r>
              <a:rPr lang="ja-JP" altLang="en-US" sz="2200" kern="0" dirty="0">
                <a:solidFill>
                  <a:prstClr val="black"/>
                </a:solidFill>
                <a:latin typeface="ＤＦ特太ゴシック体" panose="020B0509000000000000" pitchFamily="49" charset="-128"/>
                <a:ea typeface="ＤＦ特太ゴシック体" panose="020B0509000000000000" pitchFamily="49" charset="-128"/>
              </a:rPr>
              <a:t>２－１　マイナンバーにおける安心・安全の確保</a:t>
            </a:r>
            <a:endParaRPr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781785" y="994913"/>
            <a:ext cx="900000" cy="1263830"/>
          </a:xfrm>
          <a:prstGeom prst="rect">
            <a:avLst/>
          </a:prstGeom>
        </p:spPr>
      </p:pic>
      <p:pic>
        <p:nvPicPr>
          <p:cNvPr id="11" name="Picture 6"/>
          <p:cNvPicPr>
            <a:picLocks noChangeAspect="1" noChangeArrowheads="1"/>
          </p:cNvPicPr>
          <p:nvPr/>
        </p:nvPicPr>
        <p:blipFill>
          <a:blip r:embed="rId4" cstate="print"/>
          <a:srcRect/>
          <a:stretch>
            <a:fillRect/>
          </a:stretch>
        </p:blipFill>
        <p:spPr bwMode="auto">
          <a:xfrm>
            <a:off x="7161007" y="4625268"/>
            <a:ext cx="901984" cy="1265164"/>
          </a:xfrm>
          <a:prstGeom prst="rect">
            <a:avLst/>
          </a:prstGeom>
          <a:noFill/>
          <a:ln w="9525">
            <a:noFill/>
            <a:miter lim="800000"/>
            <a:headEnd/>
            <a:tailEnd/>
          </a:ln>
        </p:spPr>
      </p:pic>
      <p:pic>
        <p:nvPicPr>
          <p:cNvPr id="12" name="Picture 17"/>
          <p:cNvPicPr>
            <a:picLocks noChangeAspect="1" noChangeArrowheads="1"/>
          </p:cNvPicPr>
          <p:nvPr/>
        </p:nvPicPr>
        <p:blipFill>
          <a:blip r:embed="rId5" cstate="print"/>
          <a:srcRect/>
          <a:stretch>
            <a:fillRect/>
          </a:stretch>
        </p:blipFill>
        <p:spPr bwMode="auto">
          <a:xfrm>
            <a:off x="269018" y="2274256"/>
            <a:ext cx="648072" cy="909015"/>
          </a:xfrm>
          <a:prstGeom prst="rect">
            <a:avLst/>
          </a:prstGeom>
          <a:noFill/>
          <a:ln w="9525">
            <a:noFill/>
            <a:miter lim="800000"/>
            <a:headEnd/>
            <a:tailEnd/>
          </a:ln>
        </p:spPr>
      </p:pic>
      <p:sp>
        <p:nvSpPr>
          <p:cNvPr id="14" name="テキスト ボックス 13"/>
          <p:cNvSpPr txBox="1"/>
          <p:nvPr/>
        </p:nvSpPr>
        <p:spPr>
          <a:xfrm>
            <a:off x="680524" y="5956220"/>
            <a:ext cx="8311082" cy="400110"/>
          </a:xfrm>
          <a:prstGeom prst="rect">
            <a:avLst/>
          </a:prstGeom>
          <a:noFill/>
        </p:spPr>
        <p:txBody>
          <a:bodyPr wrap="square" rtlCol="0">
            <a:spAutoFit/>
          </a:bodyPr>
          <a:lstStyle/>
          <a:p>
            <a:pPr algn="ctr"/>
            <a:r>
              <a:rPr kumimoji="1" lang="ja-JP" altLang="en-US" sz="2000" b="1" dirty="0"/>
              <a:t>「制度面における保護措置」　＋　「システム面における保護措置」</a:t>
            </a:r>
          </a:p>
        </p:txBody>
      </p:sp>
      <p:sp>
        <p:nvSpPr>
          <p:cNvPr id="15" name="下矢印 14"/>
          <p:cNvSpPr/>
          <p:nvPr/>
        </p:nvSpPr>
        <p:spPr>
          <a:xfrm>
            <a:off x="3779997" y="4653746"/>
            <a:ext cx="1909603" cy="941378"/>
          </a:xfrm>
          <a:prstGeom prst="downArrow">
            <a:avLst>
              <a:gd name="adj1" fmla="val 59199"/>
              <a:gd name="adj2" fmla="val 43646"/>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対 応</a:t>
            </a:r>
          </a:p>
        </p:txBody>
      </p:sp>
      <p:grpSp>
        <p:nvGrpSpPr>
          <p:cNvPr id="8" name="グループ化 7"/>
          <p:cNvGrpSpPr/>
          <p:nvPr/>
        </p:nvGrpSpPr>
        <p:grpSpPr>
          <a:xfrm>
            <a:off x="824378" y="2404362"/>
            <a:ext cx="8599021" cy="2007621"/>
            <a:chOff x="326066" y="2054513"/>
            <a:chExt cx="9532533" cy="1815845"/>
          </a:xfrm>
        </p:grpSpPr>
        <p:sp>
          <p:nvSpPr>
            <p:cNvPr id="9" name="角丸四角形 8"/>
            <p:cNvSpPr/>
            <p:nvPr/>
          </p:nvSpPr>
          <p:spPr>
            <a:xfrm>
              <a:off x="326066" y="2471845"/>
              <a:ext cx="9532533" cy="1398513"/>
            </a:xfrm>
            <a:prstGeom prst="roundRect">
              <a:avLst>
                <a:gd name="adj" fmla="val 1319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06" tIns="45704" rIns="91406" bIns="45704" rtlCol="0" anchor="b"/>
            <a:lstStyle/>
            <a:p>
              <a:pPr marL="285750" indent="-285750">
                <a:buFont typeface="Arial" pitchFamily="34" charset="0"/>
                <a:buChar char="•"/>
              </a:pPr>
              <a:r>
                <a:rPr lang="ja-JP" altLang="en-US" sz="1400" dirty="0">
                  <a:solidFill>
                    <a:prstClr val="black"/>
                  </a:solidFill>
                  <a:latin typeface="ＭＳ ゴシック" pitchFamily="49" charset="-128"/>
                  <a:ea typeface="ＭＳ ゴシック" pitchFamily="49" charset="-128"/>
                </a:rPr>
                <a:t>マイナンバーを用いた個人情報の追跡・名寄せ・突合が行われ、集積・集約された</a:t>
              </a:r>
              <a:r>
                <a:rPr lang="ja-JP" altLang="en-US" sz="1400" b="1" dirty="0">
                  <a:solidFill>
                    <a:srgbClr val="FF0000"/>
                  </a:solidFill>
                  <a:latin typeface="ＭＳ ゴシック" pitchFamily="49" charset="-128"/>
                  <a:ea typeface="ＭＳ ゴシック" pitchFamily="49" charset="-128"/>
                </a:rPr>
                <a:t>個人情報が外部に漏えい</a:t>
              </a:r>
              <a:r>
                <a:rPr lang="ja-JP" altLang="en-US" sz="1400" dirty="0">
                  <a:solidFill>
                    <a:prstClr val="black"/>
                  </a:solidFill>
                  <a:latin typeface="ＭＳ ゴシック" pitchFamily="49" charset="-128"/>
                  <a:ea typeface="ＭＳ ゴシック" pitchFamily="49" charset="-128"/>
                </a:rPr>
                <a:t>するのではないかといった懸念</a:t>
              </a:r>
              <a:endParaRPr lang="en-US" altLang="ja-JP" sz="1400" dirty="0">
                <a:solidFill>
                  <a:prstClr val="black"/>
                </a:solidFill>
                <a:latin typeface="ＭＳ ゴシック" pitchFamily="49" charset="-128"/>
                <a:ea typeface="ＭＳ ゴシック" pitchFamily="49" charset="-128"/>
              </a:endParaRPr>
            </a:p>
            <a:p>
              <a:pPr marL="285750" indent="-285750">
                <a:buFont typeface="Arial" pitchFamily="34" charset="0"/>
                <a:buChar char="•"/>
              </a:pPr>
              <a:r>
                <a:rPr lang="ja-JP" altLang="en-US" sz="1400" dirty="0">
                  <a:solidFill>
                    <a:prstClr val="black"/>
                  </a:solidFill>
                  <a:latin typeface="ＭＳ ゴシック" pitchFamily="49" charset="-128"/>
                  <a:ea typeface="ＭＳ ゴシック" pitchFamily="49" charset="-128"/>
                </a:rPr>
                <a:t>マイナンバーの不正利用等（例：他人のマイナンバーを用いた</a:t>
              </a:r>
              <a:r>
                <a:rPr lang="ja-JP" altLang="en-US" sz="1400" b="1" dirty="0">
                  <a:solidFill>
                    <a:srgbClr val="FF0000"/>
                  </a:solidFill>
                  <a:latin typeface="ＭＳ ゴシック" pitchFamily="49" charset="-128"/>
                  <a:ea typeface="ＭＳ ゴシック" pitchFamily="49" charset="-128"/>
                </a:rPr>
                <a:t>なりすまし</a:t>
              </a:r>
              <a:r>
                <a:rPr lang="ja-JP" altLang="en-US" sz="1400" dirty="0">
                  <a:solidFill>
                    <a:prstClr val="black"/>
                  </a:solidFill>
                  <a:latin typeface="ＭＳ ゴシック" pitchFamily="49" charset="-128"/>
                  <a:ea typeface="ＭＳ ゴシック" pitchFamily="49" charset="-128"/>
                </a:rPr>
                <a:t>）により財産その他の被害を負うのではないかといった懸念</a:t>
              </a:r>
              <a:endParaRPr lang="en-US" altLang="ja-JP" sz="1400" dirty="0">
                <a:solidFill>
                  <a:prstClr val="black"/>
                </a:solidFill>
                <a:latin typeface="ＭＳ ゴシック" pitchFamily="49" charset="-128"/>
                <a:ea typeface="ＭＳ ゴシック" pitchFamily="49" charset="-128"/>
              </a:endParaRPr>
            </a:p>
            <a:p>
              <a:pPr marL="285750" indent="-285750">
                <a:buFont typeface="Arial" pitchFamily="34" charset="0"/>
                <a:buChar char="•"/>
              </a:pPr>
              <a:r>
                <a:rPr lang="ja-JP" altLang="en-US" sz="1400" dirty="0">
                  <a:solidFill>
                    <a:prstClr val="black"/>
                  </a:solidFill>
                  <a:latin typeface="ＭＳ ゴシック" pitchFamily="49" charset="-128"/>
                  <a:ea typeface="ＭＳ ゴシック" pitchFamily="49" charset="-128"/>
                </a:rPr>
                <a:t>国家により個人の様々な個人情報がマイナンバーをキーに名寄せ・突合されて</a:t>
              </a:r>
              <a:r>
                <a:rPr lang="ja-JP" altLang="en-US" sz="1400" b="1" dirty="0">
                  <a:solidFill>
                    <a:srgbClr val="FF0000"/>
                  </a:solidFill>
                  <a:latin typeface="ＭＳ ゴシック" pitchFamily="49" charset="-128"/>
                  <a:ea typeface="ＭＳ ゴシック" pitchFamily="49" charset="-128"/>
                </a:rPr>
                <a:t>一元管理</a:t>
              </a:r>
              <a:r>
                <a:rPr lang="ja-JP" altLang="en-US" sz="1400" dirty="0">
                  <a:solidFill>
                    <a:prstClr val="black"/>
                  </a:solidFill>
                  <a:latin typeface="ＭＳ ゴシック" pitchFamily="49" charset="-128"/>
                  <a:ea typeface="ＭＳ ゴシック" pitchFamily="49" charset="-128"/>
                </a:rPr>
                <a:t>されるのではないかといった懸念</a:t>
              </a:r>
              <a:endParaRPr lang="en-US" altLang="ja-JP" sz="1400" dirty="0">
                <a:solidFill>
                  <a:prstClr val="black"/>
                </a:solidFill>
                <a:latin typeface="ＭＳ ゴシック" pitchFamily="49" charset="-128"/>
                <a:ea typeface="ＭＳ ゴシック" pitchFamily="49" charset="-128"/>
              </a:endParaRPr>
            </a:p>
          </p:txBody>
        </p:sp>
        <p:sp>
          <p:nvSpPr>
            <p:cNvPr id="10" name="テキスト ボックス 9"/>
            <p:cNvSpPr txBox="1"/>
            <p:nvPr/>
          </p:nvSpPr>
          <p:spPr>
            <a:xfrm>
              <a:off x="431488" y="2054513"/>
              <a:ext cx="4661715" cy="369300"/>
            </a:xfrm>
            <a:prstGeom prst="rect">
              <a:avLst/>
            </a:prstGeom>
            <a:solidFill>
              <a:schemeClr val="accent6">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2">
              <a:schemeClr val="accent6"/>
            </a:fillRef>
            <a:effectRef idx="1">
              <a:schemeClr val="accent6"/>
            </a:effectRef>
            <a:fontRef idx="minor">
              <a:schemeClr val="dk1"/>
            </a:fontRef>
          </p:style>
          <p:txBody>
            <a:bodyPr wrap="square" lIns="91406" tIns="45704" rIns="91406" bIns="45704" rtlCol="0">
              <a:spAutoFit/>
            </a:bodyPr>
            <a:lstStyle/>
            <a:p>
              <a:pPr algn="ctr"/>
              <a:r>
                <a:rPr lang="ja-JP" altLang="en-US" b="1" dirty="0">
                  <a:solidFill>
                    <a:prstClr val="white"/>
                  </a:solidFill>
                  <a:effectLst>
                    <a:outerShdw blurRad="38100" dist="38100" dir="2700000" algn="tl">
                      <a:srgbClr val="000000">
                        <a:alpha val="43137"/>
                      </a:srgbClr>
                    </a:outerShdw>
                  </a:effectLst>
                  <a:latin typeface="ＭＳ ゴシック" pitchFamily="49" charset="-128"/>
                  <a:ea typeface="ＭＳ ゴシック" pitchFamily="49" charset="-128"/>
                </a:rPr>
                <a:t>マイナンバー制度に対する国民の懸念</a:t>
              </a:r>
              <a:endParaRPr lang="en-US" altLang="ja-JP" b="1" dirty="0">
                <a:solidFill>
                  <a:prstClr val="white"/>
                </a:solidFill>
                <a:effectLst>
                  <a:outerShdw blurRad="38100" dist="38100" dir="2700000" algn="tl">
                    <a:srgbClr val="000000">
                      <a:alpha val="43137"/>
                    </a:srgbClr>
                  </a:outerShdw>
                </a:effectLst>
                <a:latin typeface="ＭＳ ゴシック" pitchFamily="49" charset="-128"/>
                <a:ea typeface="ＭＳ ゴシック" pitchFamily="49" charset="-128"/>
              </a:endParaRPr>
            </a:p>
          </p:txBody>
        </p:sp>
      </p:grpSp>
      <p:sp>
        <p:nvSpPr>
          <p:cNvPr id="22" name="四角形吹き出し 21"/>
          <p:cNvSpPr/>
          <p:nvPr/>
        </p:nvSpPr>
        <p:spPr>
          <a:xfrm>
            <a:off x="269018" y="1418327"/>
            <a:ext cx="7809699" cy="756000"/>
          </a:xfrm>
          <a:prstGeom prst="wedgeRectCallout">
            <a:avLst>
              <a:gd name="adj1" fmla="val 59744"/>
              <a:gd name="adj2" fmla="val 4003"/>
            </a:avLst>
          </a:prstGeom>
          <a:gradFill rotWithShape="1">
            <a:gsLst>
              <a:gs pos="0">
                <a:srgbClr val="FFF7F7"/>
              </a:gs>
              <a:gs pos="99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r>
              <a:rPr kumimoji="1" lang="ja-JP" altLang="en-US" sz="1600" dirty="0"/>
              <a:t>マイナンバー制度では、漏えいや不正利用等を防ぐため、</a:t>
            </a:r>
            <a:r>
              <a:rPr lang="ja-JP" altLang="en-US" sz="1600" dirty="0"/>
              <a:t>「制度面における保護措置」と「システム面における保護措置」を設けています。</a:t>
            </a:r>
            <a:endParaRPr kumimoji="1" lang="ja-JP" altLang="en-US" sz="1600" dirty="0"/>
          </a:p>
        </p:txBody>
      </p:sp>
      <p:sp>
        <p:nvSpPr>
          <p:cNvPr id="19"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12</a:t>
            </a:r>
          </a:p>
        </p:txBody>
      </p:sp>
    </p:spTree>
    <p:extLst>
      <p:ext uri="{BB962C8B-B14F-4D97-AF65-F5344CB8AC3E}">
        <p14:creationId xmlns:p14="http://schemas.microsoft.com/office/powerpoint/2010/main" val="693761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89338" y="741679"/>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a:solidFill>
                  <a:prstClr val="black"/>
                </a:solidFill>
                <a:latin typeface="ＤＦ特太ゴシック体" panose="020B0509000000000000" pitchFamily="49" charset="-128"/>
                <a:ea typeface="ＤＦ特太ゴシック体" panose="020B0509000000000000" pitchFamily="49" charset="-128"/>
              </a:rPr>
              <a:t>２－２　制度面における保護措置（概要）</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9" name="四角形吹き出し 8"/>
          <p:cNvSpPr/>
          <p:nvPr/>
        </p:nvSpPr>
        <p:spPr>
          <a:xfrm>
            <a:off x="289338" y="1365813"/>
            <a:ext cx="7893963" cy="756000"/>
          </a:xfrm>
          <a:prstGeom prst="wedgeRectCallout">
            <a:avLst>
              <a:gd name="adj1" fmla="val 58061"/>
              <a:gd name="adj2" fmla="val 5715"/>
            </a:avLst>
          </a:prstGeom>
          <a:gradFill rotWithShape="1">
            <a:gsLst>
              <a:gs pos="0">
                <a:srgbClr val="FFFCFB"/>
              </a:gs>
              <a:gs pos="10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lvl="0" defTabSz="914400">
              <a:defRPr/>
            </a:pPr>
            <a:r>
              <a:rPr kumimoji="1" lang="ja-JP" altLang="en-US" sz="1600" kern="0" dirty="0">
                <a:solidFill>
                  <a:prstClr val="black"/>
                </a:solidFill>
                <a:latin typeface="+mj-ea"/>
              </a:rPr>
              <a:t>特定個人情報の漏えい、滅失、毀損などを防ぐために、制度面においても各種の保護措置が設けられています。</a:t>
            </a:r>
          </a:p>
        </p:txBody>
      </p:sp>
      <p:sp>
        <p:nvSpPr>
          <p:cNvPr id="16" name="テキスト ボックス 15"/>
          <p:cNvSpPr txBox="1"/>
          <p:nvPr/>
        </p:nvSpPr>
        <p:spPr>
          <a:xfrm>
            <a:off x="289338" y="2245262"/>
            <a:ext cx="3575248" cy="369300"/>
          </a:xfrm>
          <a:prstGeom prst="rect">
            <a:avLst/>
          </a:prstGeom>
          <a:solidFill>
            <a:srgbClr val="4472C4">
              <a:lumMod val="75000"/>
            </a:srgbClr>
          </a:solidFill>
          <a:ln w="6350" cap="flat" cmpd="sng" algn="ctr">
            <a:noFill/>
            <a:prstDash val="solid"/>
            <a:miter lim="800000"/>
          </a:ln>
          <a:effectLst/>
          <a:scene3d>
            <a:camera prst="orthographicFront">
              <a:rot lat="0" lon="0" rev="0"/>
            </a:camera>
            <a:lightRig rig="glow" dir="t">
              <a:rot lat="0" lon="0" rev="14100000"/>
            </a:lightRig>
          </a:scene3d>
          <a:sp3d prstMaterial="softEdge">
            <a:bevelT w="127000" prst="artDeco"/>
          </a:sp3d>
        </p:spPr>
        <p:txBody>
          <a:bodyPr wrap="square" lIns="91406" tIns="45704" rIns="91406" bIns="45704"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ＭＳ ゴシック" pitchFamily="49" charset="-128"/>
                <a:ea typeface="ＭＳ ゴシック" pitchFamily="49" charset="-128"/>
                <a:cs typeface="+mn-cs"/>
              </a:rPr>
              <a:t>制度面における保護措置</a:t>
            </a:r>
            <a:endParaRPr kumimoji="1" lang="en-US" altLang="ja-JP" sz="1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ＭＳ ゴシック" pitchFamily="49" charset="-128"/>
              <a:ea typeface="ＭＳ ゴシック" pitchFamily="49" charset="-128"/>
              <a:cs typeface="+mn-cs"/>
            </a:endParaRPr>
          </a:p>
        </p:txBody>
      </p:sp>
      <p:sp>
        <p:nvSpPr>
          <p:cNvPr id="18" name="正方形/長方形 17"/>
          <p:cNvSpPr/>
          <p:nvPr/>
        </p:nvSpPr>
        <p:spPr>
          <a:xfrm>
            <a:off x="289338" y="2705100"/>
            <a:ext cx="9352502" cy="3343100"/>
          </a:xfrm>
          <a:prstGeom prst="rect">
            <a:avLst/>
          </a:prstGeom>
          <a:solidFill>
            <a:sysClr val="window" lastClr="FFFFFF"/>
          </a:solidFill>
          <a:ln w="12700" cap="flat" cmpd="sng" algn="ctr">
            <a:solidFill>
              <a:srgbClr val="4472C4"/>
            </a:solidFill>
            <a:prstDash val="solid"/>
            <a:miter lim="800000"/>
          </a:ln>
          <a:effectLst/>
        </p:spPr>
        <p:txBody>
          <a:bodyPr lIns="144000" tIns="36000" rIns="144000" bIns="36000" rtlCol="0" anchor="ctr"/>
          <a:lstStyle/>
          <a:p>
            <a:pPr marL="316528" marR="0" lvl="0" indent="-316528" defTabSz="914400" eaLnBrk="1" fontAlgn="auto" latinLnBrk="0" hangingPunct="1">
              <a:lnSpc>
                <a:spcPct val="150000"/>
              </a:lnSpc>
              <a:spcBef>
                <a:spcPts val="0"/>
              </a:spcBef>
              <a:spcAft>
                <a:spcPts val="0"/>
              </a:spcAft>
              <a:buClrTx/>
              <a:buSzTx/>
              <a:buFont typeface="+mj-ea"/>
              <a:buAutoNum type="circleNumDbPlain"/>
              <a:tabLst/>
              <a:defRPr/>
            </a:pPr>
            <a:r>
              <a:rPr kumimoji="1" lang="ja-JP" altLang="en-US" sz="1600" i="0" u="sng" strike="noStrike" kern="0" cap="none" spc="0" normalizeH="0" baseline="0" noProof="0" dirty="0">
                <a:ln>
                  <a:noFill/>
                </a:ln>
                <a:effectLst/>
                <a:uLnTx/>
                <a:uFillTx/>
                <a:latin typeface="+mj-ea"/>
                <a:ea typeface="+mj-ea"/>
              </a:rPr>
              <a:t>本人確認措置（マイナンバーの確認・身元（実存）の確認）　</a:t>
            </a:r>
            <a:endParaRPr kumimoji="1" lang="en-US" altLang="ja-JP" sz="1600" i="0" u="sng" strike="noStrike" kern="0" cap="none" spc="0" normalizeH="0" baseline="0" noProof="0" dirty="0">
              <a:ln>
                <a:noFill/>
              </a:ln>
              <a:effectLst/>
              <a:uLnTx/>
              <a:uFillTx/>
              <a:latin typeface="+mj-ea"/>
              <a:ea typeface="+mj-ea"/>
            </a:endParaRPr>
          </a:p>
          <a:p>
            <a:pPr marL="316528" indent="-316528" defTabSz="914400">
              <a:lnSpc>
                <a:spcPct val="150000"/>
              </a:lnSpc>
              <a:buFont typeface="+mj-ea"/>
              <a:buAutoNum type="circleNumDbPlain"/>
              <a:defRPr/>
            </a:pPr>
            <a:r>
              <a:rPr kumimoji="1" lang="ja-JP" altLang="en-US" sz="1600" i="0" u="sng" strike="noStrike" kern="0" cap="none" spc="0" normalizeH="0" baseline="0" noProof="0" dirty="0">
                <a:ln>
                  <a:noFill/>
                </a:ln>
                <a:effectLst/>
                <a:uLnTx/>
                <a:uFillTx/>
                <a:latin typeface="+mj-ea"/>
                <a:ea typeface="+mj-ea"/>
              </a:rPr>
              <a:t>特定個人情報の利用、提供、収集・保管</a:t>
            </a:r>
            <a:r>
              <a:rPr kumimoji="1" lang="ja-JP" altLang="en-US" sz="1600" u="sng" kern="0" dirty="0" err="1">
                <a:latin typeface="+mj-ea"/>
                <a:ea typeface="+mj-ea"/>
              </a:rPr>
              <a:t>、</a:t>
            </a:r>
            <a:r>
              <a:rPr kumimoji="1" lang="ja-JP" altLang="en-US" sz="1600" u="sng" kern="0" dirty="0">
                <a:latin typeface="+mj-ea"/>
                <a:ea typeface="+mj-ea"/>
              </a:rPr>
              <a:t>特定個人情報ファイルの作成の制限</a:t>
            </a:r>
            <a:r>
              <a:rPr kumimoji="1" lang="ja-JP" altLang="en-US" sz="1600" i="0" u="sng" strike="noStrike" kern="0" cap="none" spc="0" normalizeH="0" baseline="0" noProof="0" dirty="0">
                <a:ln>
                  <a:noFill/>
                </a:ln>
                <a:effectLst/>
                <a:uLnTx/>
                <a:uFillTx/>
                <a:latin typeface="+mj-ea"/>
                <a:ea typeface="+mj-ea"/>
              </a:rPr>
              <a:t>　</a:t>
            </a:r>
            <a:endParaRPr kumimoji="1" lang="en-US" altLang="ja-JP" sz="1600" i="0" u="sng" strike="noStrike" kern="0" cap="none" spc="0" normalizeH="0" baseline="0" noProof="0" dirty="0">
              <a:ln>
                <a:noFill/>
              </a:ln>
              <a:effectLst/>
              <a:uLnTx/>
              <a:uFillTx/>
              <a:latin typeface="+mj-ea"/>
              <a:ea typeface="+mj-ea"/>
            </a:endParaRPr>
          </a:p>
          <a:p>
            <a:pPr marL="316528" indent="-316528" defTabSz="914400">
              <a:lnSpc>
                <a:spcPct val="150000"/>
              </a:lnSpc>
              <a:buFont typeface="+mj-ea"/>
              <a:buAutoNum type="circleNumDbPlain"/>
              <a:defRPr/>
            </a:pPr>
            <a:r>
              <a:rPr kumimoji="1" lang="ja-JP" altLang="en-US" sz="1600" i="0" u="sng" strike="noStrike" kern="0" cap="none" spc="0" normalizeH="0" baseline="0" noProof="0" dirty="0">
                <a:ln>
                  <a:noFill/>
                </a:ln>
                <a:effectLst/>
                <a:uLnTx/>
                <a:uFillTx/>
                <a:latin typeface="+mj-ea"/>
                <a:ea typeface="+mj-ea"/>
              </a:rPr>
              <a:t>委託先の監督・再委託の</a:t>
            </a:r>
            <a:r>
              <a:rPr kumimoji="1" lang="ja-JP" altLang="en-US" sz="1600" u="sng" kern="0" dirty="0">
                <a:latin typeface="+mj-ea"/>
                <a:ea typeface="+mj-ea"/>
              </a:rPr>
              <a:t>許諾手続</a:t>
            </a:r>
            <a:endParaRPr kumimoji="1" lang="en-US" altLang="ja-JP" sz="1600" i="0" u="sng" strike="noStrike" kern="0" cap="none" spc="0" normalizeH="0" baseline="0" noProof="0" dirty="0">
              <a:ln>
                <a:noFill/>
              </a:ln>
              <a:effectLst/>
              <a:uLnTx/>
              <a:uFillTx/>
              <a:latin typeface="+mj-ea"/>
              <a:ea typeface="+mj-ea"/>
            </a:endParaRPr>
          </a:p>
          <a:p>
            <a:pPr marL="316528" marR="0" lvl="0" indent="-316528" defTabSz="914400" eaLnBrk="1" fontAlgn="auto" latinLnBrk="0" hangingPunct="1">
              <a:lnSpc>
                <a:spcPct val="150000"/>
              </a:lnSpc>
              <a:spcBef>
                <a:spcPts val="0"/>
              </a:spcBef>
              <a:spcAft>
                <a:spcPts val="0"/>
              </a:spcAft>
              <a:buClrTx/>
              <a:buSzTx/>
              <a:buFont typeface="+mj-ea"/>
              <a:buAutoNum type="circleNumDbPlain"/>
              <a:tabLst/>
              <a:defRPr/>
            </a:pPr>
            <a:r>
              <a:rPr kumimoji="1" lang="ja-JP" altLang="en-US" sz="1600" i="0" u="sng" strike="noStrike" kern="0" cap="none" spc="0" normalizeH="0" baseline="0" noProof="0" dirty="0">
                <a:ln>
                  <a:noFill/>
                </a:ln>
                <a:effectLst/>
                <a:uLnTx/>
                <a:uFillTx/>
                <a:latin typeface="+mj-ea"/>
                <a:ea typeface="+mj-ea"/>
              </a:rPr>
              <a:t>安全管理措置の実施　</a:t>
            </a:r>
            <a:endParaRPr kumimoji="1" lang="en-US" altLang="ja-JP" sz="1600" i="0" u="sng" strike="noStrike" kern="0" cap="none" spc="0" normalizeH="0" baseline="0" noProof="0" dirty="0">
              <a:ln>
                <a:noFill/>
              </a:ln>
              <a:effectLst/>
              <a:uLnTx/>
              <a:uFillTx/>
              <a:latin typeface="+mj-ea"/>
              <a:ea typeface="+mj-ea"/>
            </a:endParaRPr>
          </a:p>
          <a:p>
            <a:pPr marL="316528" marR="0" lvl="0" indent="-316528" defTabSz="914400" eaLnBrk="1" fontAlgn="auto" latinLnBrk="0" hangingPunct="1">
              <a:lnSpc>
                <a:spcPct val="150000"/>
              </a:lnSpc>
              <a:spcBef>
                <a:spcPts val="0"/>
              </a:spcBef>
              <a:spcAft>
                <a:spcPts val="0"/>
              </a:spcAft>
              <a:buClrTx/>
              <a:buSzTx/>
              <a:buFont typeface="+mj-ea"/>
              <a:buAutoNum type="circleNumDbPlain"/>
              <a:tabLst/>
              <a:defRPr/>
            </a:pPr>
            <a:r>
              <a:rPr kumimoji="1" lang="ja-JP" altLang="en-US" sz="1600" i="0" u="none" strike="noStrike" kern="0" cap="none" spc="0" normalizeH="0" baseline="0" noProof="0" dirty="0">
                <a:ln>
                  <a:noFill/>
                </a:ln>
                <a:solidFill>
                  <a:prstClr val="black"/>
                </a:solidFill>
                <a:effectLst/>
                <a:uLnTx/>
                <a:uFillTx/>
                <a:latin typeface="+mj-ea"/>
                <a:ea typeface="+mj-ea"/>
              </a:rPr>
              <a:t>個人情報保護委員会による監視・監督</a:t>
            </a:r>
            <a:endParaRPr kumimoji="1" lang="en-US" altLang="ja-JP" sz="1600" i="0" u="none" strike="noStrike" kern="0" cap="none" spc="0" normalizeH="0" baseline="0" noProof="0" dirty="0">
              <a:ln>
                <a:noFill/>
              </a:ln>
              <a:solidFill>
                <a:prstClr val="black"/>
              </a:solidFill>
              <a:effectLst/>
              <a:uLnTx/>
              <a:uFillTx/>
              <a:latin typeface="+mj-ea"/>
              <a:ea typeface="+mj-ea"/>
            </a:endParaRPr>
          </a:p>
          <a:p>
            <a:pPr marL="316528" marR="0" lvl="0" indent="-316528" defTabSz="914400" eaLnBrk="1" fontAlgn="auto" latinLnBrk="0" hangingPunct="1">
              <a:lnSpc>
                <a:spcPct val="150000"/>
              </a:lnSpc>
              <a:spcBef>
                <a:spcPts val="0"/>
              </a:spcBef>
              <a:spcAft>
                <a:spcPts val="0"/>
              </a:spcAft>
              <a:buClrTx/>
              <a:buSzTx/>
              <a:buFont typeface="+mj-ea"/>
              <a:buAutoNum type="circleNumDbPlain"/>
              <a:tabLst/>
              <a:defRPr/>
            </a:pPr>
            <a:r>
              <a:rPr kumimoji="1" lang="ja-JP" altLang="en-US" sz="1600" i="0" u="none" strike="noStrike" kern="0" cap="none" spc="0" normalizeH="0" baseline="0" noProof="0" dirty="0">
                <a:ln>
                  <a:noFill/>
                </a:ln>
                <a:solidFill>
                  <a:prstClr val="black"/>
                </a:solidFill>
                <a:effectLst/>
                <a:uLnTx/>
                <a:uFillTx/>
                <a:latin typeface="+mj-ea"/>
                <a:ea typeface="+mj-ea"/>
              </a:rPr>
              <a:t>特定個人情報保護評価</a:t>
            </a:r>
            <a:endParaRPr kumimoji="1" lang="en-US" altLang="ja-JP" sz="1600" i="0" u="none" strike="noStrike" kern="0" cap="none" spc="0" normalizeH="0" baseline="0" noProof="0" dirty="0">
              <a:ln>
                <a:noFill/>
              </a:ln>
              <a:solidFill>
                <a:prstClr val="black"/>
              </a:solidFill>
              <a:effectLst/>
              <a:uLnTx/>
              <a:uFillTx/>
              <a:latin typeface="+mj-ea"/>
              <a:ea typeface="+mj-ea"/>
            </a:endParaRPr>
          </a:p>
          <a:p>
            <a:pPr marL="316528" marR="0" lvl="0" indent="-316528" defTabSz="914400" eaLnBrk="1" fontAlgn="auto" latinLnBrk="0" hangingPunct="1">
              <a:lnSpc>
                <a:spcPct val="150000"/>
              </a:lnSpc>
              <a:spcBef>
                <a:spcPts val="0"/>
              </a:spcBef>
              <a:spcAft>
                <a:spcPts val="0"/>
              </a:spcAft>
              <a:buClrTx/>
              <a:buSzTx/>
              <a:buFont typeface="+mj-ea"/>
              <a:buAutoNum type="circleNumDbPlain"/>
              <a:tabLst/>
              <a:defRPr/>
            </a:pPr>
            <a:r>
              <a:rPr kumimoji="1" lang="ja-JP" altLang="en-US" sz="1600" i="0" u="none" strike="noStrike" kern="0" cap="none" spc="0" normalizeH="0" baseline="0" noProof="0" dirty="0">
                <a:ln>
                  <a:noFill/>
                </a:ln>
                <a:solidFill>
                  <a:prstClr val="black"/>
                </a:solidFill>
                <a:effectLst/>
                <a:uLnTx/>
                <a:uFillTx/>
                <a:latin typeface="+mj-ea"/>
                <a:ea typeface="+mj-ea"/>
              </a:rPr>
              <a:t>罰則の強化</a:t>
            </a:r>
            <a:endParaRPr kumimoji="1" lang="en-US" altLang="ja-JP" sz="1600" i="0" u="none" strike="noStrike" kern="0" cap="none" spc="0" normalizeH="0" baseline="0" noProof="0" dirty="0">
              <a:ln>
                <a:noFill/>
              </a:ln>
              <a:solidFill>
                <a:prstClr val="black"/>
              </a:solidFill>
              <a:effectLst/>
              <a:uLnTx/>
              <a:uFillTx/>
              <a:latin typeface="+mj-ea"/>
              <a:ea typeface="+mj-ea"/>
            </a:endParaRPr>
          </a:p>
          <a:p>
            <a:pPr marL="316528" marR="0" lvl="0" indent="-316528" defTabSz="914400" eaLnBrk="1" fontAlgn="auto" latinLnBrk="0" hangingPunct="1">
              <a:lnSpc>
                <a:spcPct val="150000"/>
              </a:lnSpc>
              <a:spcBef>
                <a:spcPts val="0"/>
              </a:spcBef>
              <a:spcAft>
                <a:spcPts val="0"/>
              </a:spcAft>
              <a:buClrTx/>
              <a:buSzTx/>
              <a:buFont typeface="+mj-ea"/>
              <a:buAutoNum type="circleNumDbPlain"/>
              <a:tabLst/>
              <a:defRPr/>
            </a:pPr>
            <a:r>
              <a:rPr kumimoji="1" lang="ja-JP" altLang="en-US" sz="1600" i="0" u="none" strike="noStrike" kern="0" cap="none" spc="0" normalizeH="0" baseline="0" noProof="0" dirty="0">
                <a:ln>
                  <a:noFill/>
                </a:ln>
                <a:solidFill>
                  <a:prstClr val="black"/>
                </a:solidFill>
                <a:effectLst/>
                <a:uLnTx/>
                <a:uFillTx/>
                <a:latin typeface="+mj-ea"/>
                <a:ea typeface="+mj-ea"/>
              </a:rPr>
              <a:t>マイナポータルによる情報提供等記録の確認　</a:t>
            </a:r>
          </a:p>
        </p:txBody>
      </p:sp>
      <p:pic>
        <p:nvPicPr>
          <p:cNvPr id="24" name="Picture 6"/>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155" b="89838" l="4531" r="89968">
                        <a14:foregroundMark x1="34304" y1="38106" x2="34304" y2="38106"/>
                        <a14:foregroundMark x1="67314" y1="41339" x2="67314" y2="41339"/>
                        <a14:foregroundMark x1="47896" y1="51501" x2="47896" y2="51501"/>
                        <a14:foregroundMark x1="38188" y1="64434" x2="38188" y2="64434"/>
                        <a14:foregroundMark x1="40777" y1="70439" x2="40777" y2="70439"/>
                        <a14:foregroundMark x1="50485" y1="74596" x2="50485" y2="74596"/>
                        <a14:foregroundMark x1="23301" y1="67667" x2="23301" y2="67667"/>
                        <a14:foregroundMark x1="25890" y1="69515" x2="25890" y2="69515"/>
                      </a14:backgroundRemoval>
                    </a14:imgEffect>
                  </a14:imgLayer>
                </a14:imgProps>
              </a:ext>
            </a:extLst>
          </a:blip>
          <a:srcRect/>
          <a:stretch>
            <a:fillRect/>
          </a:stretch>
        </p:blipFill>
        <p:spPr bwMode="auto">
          <a:xfrm>
            <a:off x="4831154" y="4934531"/>
            <a:ext cx="833698" cy="1169383"/>
          </a:xfrm>
          <a:prstGeom prst="rect">
            <a:avLst/>
          </a:prstGeom>
          <a:noFill/>
          <a:ln w="9525">
            <a:noFill/>
            <a:miter lim="800000"/>
            <a:headEnd/>
            <a:tailEnd/>
          </a:ln>
        </p:spPr>
      </p:pic>
      <p:sp>
        <p:nvSpPr>
          <p:cNvPr id="26" name="角丸四角形 25"/>
          <p:cNvSpPr/>
          <p:nvPr/>
        </p:nvSpPr>
        <p:spPr>
          <a:xfrm>
            <a:off x="258858" y="306000"/>
            <a:ext cx="4176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第２節　マイナンバー制度の安全対策</a:t>
            </a:r>
          </a:p>
        </p:txBody>
      </p:sp>
      <p:sp>
        <p:nvSpPr>
          <p:cNvPr id="27"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13</a:t>
            </a:r>
          </a:p>
        </p:txBody>
      </p:sp>
      <p:pic>
        <p:nvPicPr>
          <p:cNvPr id="8" name="図 7"/>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779131" y="980163"/>
            <a:ext cx="900000" cy="1263831"/>
          </a:xfrm>
          <a:prstGeom prst="rect">
            <a:avLst/>
          </a:prstGeom>
        </p:spPr>
      </p:pic>
      <p:sp>
        <p:nvSpPr>
          <p:cNvPr id="11" name="テキスト ボックス 10"/>
          <p:cNvSpPr txBox="1"/>
          <p:nvPr/>
        </p:nvSpPr>
        <p:spPr>
          <a:xfrm>
            <a:off x="289338" y="6045620"/>
            <a:ext cx="3657629" cy="334707"/>
          </a:xfrm>
          <a:prstGeom prst="rect">
            <a:avLst/>
          </a:prstGeom>
          <a:noFill/>
          <a:ln w="12700" cap="flat" cmpd="sng" algn="ctr">
            <a:noFill/>
            <a:prstDash val="dash"/>
            <a:miter lim="800000"/>
          </a:ln>
          <a:effectLst/>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1" lang="en-US" altLang="ja-JP" sz="1050" b="0" i="0" u="none" strike="noStrike" kern="0" cap="none" spc="0" normalizeH="0" baseline="0" noProof="0" dirty="0">
                <a:ln>
                  <a:noFill/>
                </a:ln>
                <a:solidFill>
                  <a:prstClr val="black"/>
                </a:solidFill>
                <a:effectLst/>
                <a:uLnTx/>
                <a:uFillTx/>
                <a:latin typeface="+mj-ea"/>
                <a:ea typeface="+mj-ea"/>
                <a:cs typeface="+mn-cs"/>
              </a:rPr>
              <a:t>※</a:t>
            </a:r>
            <a:r>
              <a:rPr kumimoji="1" lang="ja-JP" altLang="en-US" sz="1050" kern="0" dirty="0">
                <a:solidFill>
                  <a:prstClr val="black"/>
                </a:solidFill>
                <a:latin typeface="+mj-ea"/>
                <a:ea typeface="+mj-ea"/>
              </a:rPr>
              <a:t>下線の項目は、次ページ以降で内容を説明しています</a:t>
            </a:r>
            <a:endParaRPr kumimoji="1" lang="en-US" altLang="ja-JP" sz="1050" b="0" i="0" u="none" strike="noStrike" kern="0" cap="none" spc="0" normalizeH="0" baseline="0" noProof="0" dirty="0">
              <a:ln>
                <a:noFill/>
              </a:ln>
              <a:solidFill>
                <a:prstClr val="black"/>
              </a:solidFill>
              <a:effectLst/>
              <a:uLnTx/>
              <a:uFillTx/>
              <a:latin typeface="+mj-ea"/>
              <a:ea typeface="+mj-ea"/>
              <a:cs typeface="+mn-cs"/>
            </a:endParaRPr>
          </a:p>
        </p:txBody>
      </p:sp>
    </p:spTree>
    <p:extLst>
      <p:ext uri="{BB962C8B-B14F-4D97-AF65-F5344CB8AC3E}">
        <p14:creationId xmlns:p14="http://schemas.microsoft.com/office/powerpoint/2010/main" val="983781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吹き出し 6"/>
          <p:cNvSpPr/>
          <p:nvPr/>
        </p:nvSpPr>
        <p:spPr>
          <a:xfrm>
            <a:off x="289338" y="1394011"/>
            <a:ext cx="7720129" cy="872981"/>
          </a:xfrm>
          <a:prstGeom prst="wedgeRectCallout">
            <a:avLst>
              <a:gd name="adj1" fmla="val 58771"/>
              <a:gd name="adj2" fmla="val 2728"/>
            </a:avLst>
          </a:prstGeom>
          <a:gradFill rotWithShape="1">
            <a:gsLst>
              <a:gs pos="0">
                <a:srgbClr val="FFFCFB"/>
              </a:gs>
              <a:gs pos="10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lvl="0" defTabSz="914400">
              <a:defRPr/>
            </a:pPr>
            <a:r>
              <a:rPr kumimoji="1" lang="ja-JP" altLang="en-US" sz="1600" kern="0" dirty="0">
                <a:solidFill>
                  <a:prstClr val="black"/>
                </a:solidFill>
                <a:latin typeface="+mj-ea"/>
              </a:rPr>
              <a:t>マイナンバーの提供を受ける際には、他人によるなりすましを防止するため、提供されたマイナンバーカード（カード代替電磁的記録</a:t>
            </a:r>
            <a:r>
              <a:rPr kumimoji="1" lang="en-US" altLang="ja-JP" sz="1600" kern="0" baseline="30000" dirty="0">
                <a:solidFill>
                  <a:prstClr val="black"/>
                </a:solidFill>
                <a:latin typeface="+mj-ea"/>
              </a:rPr>
              <a:t>(</a:t>
            </a:r>
            <a:r>
              <a:rPr kumimoji="1" lang="ja-JP" altLang="en-US" sz="1600" kern="0" baseline="30000" dirty="0">
                <a:solidFill>
                  <a:prstClr val="black"/>
                </a:solidFill>
                <a:latin typeface="+mj-ea"/>
              </a:rPr>
              <a:t>注</a:t>
            </a:r>
            <a:r>
              <a:rPr kumimoji="1" lang="en-US" altLang="ja-JP" sz="1600" kern="0" baseline="30000" dirty="0">
                <a:solidFill>
                  <a:prstClr val="black"/>
                </a:solidFill>
                <a:latin typeface="+mj-ea"/>
              </a:rPr>
              <a:t>)</a:t>
            </a:r>
            <a:r>
              <a:rPr kumimoji="1" lang="ja-JP" altLang="en-US" sz="1600" kern="0" dirty="0">
                <a:solidFill>
                  <a:prstClr val="black"/>
                </a:solidFill>
                <a:latin typeface="+mj-ea"/>
              </a:rPr>
              <a:t>を含む）が本人のものであることを確認しなければならないこととなっています。</a:t>
            </a:r>
          </a:p>
        </p:txBody>
      </p:sp>
      <p:sp>
        <p:nvSpPr>
          <p:cNvPr id="8" name="角丸四角形 7"/>
          <p:cNvSpPr/>
          <p:nvPr/>
        </p:nvSpPr>
        <p:spPr>
          <a:xfrm>
            <a:off x="289338" y="753254"/>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a:solidFill>
                  <a:prstClr val="black"/>
                </a:solidFill>
                <a:latin typeface="ＤＦ特太ゴシック体" panose="020B0509000000000000" pitchFamily="49" charset="-128"/>
                <a:ea typeface="ＤＦ特太ゴシック体" panose="020B0509000000000000" pitchFamily="49" charset="-128"/>
              </a:rPr>
              <a:t>２－３　制度面における保護措置（本人確認措置）</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816350" y="1081130"/>
            <a:ext cx="900000" cy="1263831"/>
          </a:xfrm>
          <a:prstGeom prst="rect">
            <a:avLst/>
          </a:prstGeom>
        </p:spPr>
      </p:pic>
      <p:grpSp>
        <p:nvGrpSpPr>
          <p:cNvPr id="13" name="グループ化 12"/>
          <p:cNvGrpSpPr/>
          <p:nvPr/>
        </p:nvGrpSpPr>
        <p:grpSpPr>
          <a:xfrm>
            <a:off x="421684" y="2367612"/>
            <a:ext cx="8291326" cy="910244"/>
            <a:chOff x="889105" y="2284321"/>
            <a:chExt cx="7748730" cy="929448"/>
          </a:xfrm>
        </p:grpSpPr>
        <p:sp>
          <p:nvSpPr>
            <p:cNvPr id="14" name="角丸四角形 13"/>
            <p:cNvSpPr/>
            <p:nvPr/>
          </p:nvSpPr>
          <p:spPr>
            <a:xfrm>
              <a:off x="889105" y="2284321"/>
              <a:ext cx="7748730" cy="929448"/>
            </a:xfrm>
            <a:prstGeom prst="roundRect">
              <a:avLst/>
            </a:prstGeom>
            <a:solidFill>
              <a:sysClr val="window" lastClr="FFFFFF"/>
            </a:solidFill>
            <a:ln w="19050" cap="flat" cmpd="sng" algn="ctr">
              <a:solidFill>
                <a:srgbClr val="70AD47"/>
              </a:solidFill>
              <a:prstDash val="solid"/>
              <a:miter lim="800000"/>
            </a:ln>
            <a:effectLst/>
          </p:spPr>
          <p:txBody>
            <a:bodyPr rtlCol="0" anchor="ctr"/>
            <a:lstStyle/>
            <a:p>
              <a:pPr marL="0" marR="0" lvl="0" indent="0" defTabSz="914400" eaLnBrk="1" fontAlgn="auto" latinLnBrk="0" hangingPunct="1">
                <a:lnSpc>
                  <a:spcPct val="15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prstClr val="black"/>
                  </a:solidFill>
                  <a:effectLst/>
                  <a:uLnTx/>
                  <a:uFillTx/>
                  <a:latin typeface="+mj-ea"/>
                  <a:ea typeface="+mj-ea"/>
                  <a:cs typeface="+mn-cs"/>
                </a:rPr>
                <a:t>　　　　　　　　　　　　①提供されたマイナンバーカード（カード代替電磁的記録を含む）が正しいか（番号確認）</a:t>
              </a:r>
              <a:endParaRPr kumimoji="1" lang="en-US" altLang="ja-JP" sz="1400" b="0" i="0" u="none" strike="noStrike" kern="0" cap="none" spc="0" normalizeH="0" baseline="0" noProof="0" dirty="0">
                <a:ln>
                  <a:noFill/>
                </a:ln>
                <a:solidFill>
                  <a:prstClr val="black"/>
                </a:solidFill>
                <a:effectLst/>
                <a:uLnTx/>
                <a:uFillTx/>
                <a:latin typeface="+mj-ea"/>
                <a:ea typeface="+mj-ea"/>
                <a:cs typeface="+mn-cs"/>
              </a:endParaRPr>
            </a:p>
            <a:p>
              <a:pPr marL="0" marR="0" lvl="0" indent="0" defTabSz="914400" eaLnBrk="1" fontAlgn="auto" latinLnBrk="0" hangingPunct="1">
                <a:lnSpc>
                  <a:spcPct val="15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prstClr val="black"/>
                  </a:solidFill>
                  <a:effectLst/>
                  <a:uLnTx/>
                  <a:uFillTx/>
                  <a:latin typeface="+mj-ea"/>
                  <a:ea typeface="+mj-ea"/>
                  <a:cs typeface="+mn-cs"/>
                </a:rPr>
                <a:t>　　　　　　　　　　　　②手続を行っている者が番号の正しい持ち主であるか（身元確認）</a:t>
              </a:r>
            </a:p>
          </p:txBody>
        </p:sp>
        <p:sp>
          <p:nvSpPr>
            <p:cNvPr id="15" name="角丸四角形 14"/>
            <p:cNvSpPr/>
            <p:nvPr/>
          </p:nvSpPr>
          <p:spPr>
            <a:xfrm>
              <a:off x="999319" y="2493846"/>
              <a:ext cx="1198212" cy="499155"/>
            </a:xfrm>
            <a:prstGeom prst="roundRect">
              <a:avLst/>
            </a:prstGeom>
            <a:solidFill>
              <a:srgbClr val="70AD47">
                <a:lumMod val="20000"/>
                <a:lumOff val="80000"/>
              </a:srgbClr>
            </a:solidFill>
            <a:ln w="19050" cap="flat" cmpd="sng" algn="ctr">
              <a:solidFill>
                <a:srgbClr val="70AD47"/>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prstClr val="black"/>
                  </a:solidFill>
                  <a:effectLst/>
                  <a:uLnTx/>
                  <a:uFillTx/>
                  <a:latin typeface="+mj-ea"/>
                  <a:ea typeface="+mj-ea"/>
                  <a:cs typeface="+mn-cs"/>
                </a:rPr>
                <a:t>本人確認</a:t>
              </a:r>
            </a:p>
          </p:txBody>
        </p:sp>
      </p:grpSp>
      <p:pic>
        <p:nvPicPr>
          <p:cNvPr id="16" name="図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84" y="3695700"/>
            <a:ext cx="1194135" cy="2158028"/>
          </a:xfrm>
          <a:prstGeom prst="rect">
            <a:avLst/>
          </a:prstGeom>
        </p:spPr>
      </p:pic>
      <p:pic>
        <p:nvPicPr>
          <p:cNvPr id="18" name="図 17"/>
          <p:cNvPicPr>
            <a:picLocks noChangeAspect="1"/>
          </p:cNvPicPr>
          <p:nvPr/>
        </p:nvPicPr>
        <p:blipFill>
          <a:blip r:embed="rId5"/>
          <a:stretch>
            <a:fillRect/>
          </a:stretch>
        </p:blipFill>
        <p:spPr>
          <a:xfrm>
            <a:off x="8316587" y="3619500"/>
            <a:ext cx="957567" cy="2180810"/>
          </a:xfrm>
          <a:prstGeom prst="rect">
            <a:avLst/>
          </a:prstGeom>
        </p:spPr>
      </p:pic>
      <p:sp>
        <p:nvSpPr>
          <p:cNvPr id="19" name="右矢印 18"/>
          <p:cNvSpPr/>
          <p:nvPr/>
        </p:nvSpPr>
        <p:spPr>
          <a:xfrm>
            <a:off x="1543050" y="3823707"/>
            <a:ext cx="6795860" cy="566991"/>
          </a:xfrm>
          <a:prstGeom prst="rightArrow">
            <a:avLst/>
          </a:prstGeom>
          <a:solidFill>
            <a:srgbClr val="5B9BD5">
              <a:lumMod val="20000"/>
              <a:lumOff val="80000"/>
            </a:srgbClr>
          </a:solidFill>
          <a:ln w="12700" cap="flat" cmpd="sng" algn="ctr">
            <a:solidFill>
              <a:srgbClr val="4472C4"/>
            </a:solidFill>
            <a:prstDash val="solid"/>
            <a:miter lim="800000"/>
          </a:ln>
          <a:effectLst/>
        </p:spPr>
        <p:txBody>
          <a:bodyPr t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solidFill>
                  <a:prstClr val="black"/>
                </a:solidFill>
                <a:effectLst/>
                <a:uLnTx/>
                <a:uFillTx/>
                <a:latin typeface="+mj-ea"/>
                <a:ea typeface="+mj-ea"/>
                <a:cs typeface="+mn-cs"/>
              </a:rPr>
              <a:t>                          　　　　　　　　　　　　　　　　　　　　　　 </a:t>
            </a:r>
            <a:r>
              <a:rPr kumimoji="1" lang="ja-JP" altLang="en-US" sz="1400" b="0" i="0" u="none" strike="noStrike" kern="0" cap="none" spc="0" normalizeH="0" baseline="0" noProof="0" dirty="0">
                <a:ln>
                  <a:noFill/>
                </a:ln>
                <a:solidFill>
                  <a:prstClr val="black"/>
                </a:solidFill>
                <a:effectLst/>
                <a:uLnTx/>
                <a:uFillTx/>
                <a:latin typeface="+mj-ea"/>
                <a:ea typeface="+mj-ea"/>
                <a:cs typeface="+mn-cs"/>
              </a:rPr>
              <a:t>提出</a:t>
            </a:r>
          </a:p>
        </p:txBody>
      </p:sp>
      <p:sp>
        <p:nvSpPr>
          <p:cNvPr id="20" name="正方形/長方形 19"/>
          <p:cNvSpPr/>
          <p:nvPr/>
        </p:nvSpPr>
        <p:spPr>
          <a:xfrm>
            <a:off x="3170347" y="3499711"/>
            <a:ext cx="1513815" cy="1045154"/>
          </a:xfrm>
          <a:prstGeom prst="rect">
            <a:avLst/>
          </a:prstGeom>
          <a:solidFill>
            <a:sysClr val="window" lastClr="FFFFFF"/>
          </a:solidFill>
          <a:ln w="12700" cap="flat" cmpd="sng" algn="ctr">
            <a:solidFill>
              <a:sysClr val="windowText" lastClr="000000"/>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sysClr val="windowText" lastClr="000000"/>
                </a:solidFill>
                <a:effectLst/>
                <a:uLnTx/>
                <a:uFillTx/>
                <a:latin typeface="+mj-ea"/>
                <a:ea typeface="+mj-ea"/>
                <a:cs typeface="+mn-cs"/>
              </a:rPr>
              <a:t>提出書類</a:t>
            </a:r>
            <a:endParaRPr kumimoji="1" lang="en-US" altLang="ja-JP" sz="1100" b="0" i="0" u="none" strike="noStrike" kern="0" cap="none" spc="0" normalizeH="0" baseline="0" noProof="0" dirty="0">
              <a:ln>
                <a:noFill/>
              </a:ln>
              <a:solidFill>
                <a:sysClr val="windowText" lastClr="000000"/>
              </a:solidFill>
              <a:effectLst/>
              <a:uLnTx/>
              <a:uFillTx/>
              <a:latin typeface="+mj-ea"/>
              <a:ea typeface="+mj-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sysClr val="windowText" lastClr="000000"/>
                </a:solidFill>
                <a:effectLst/>
                <a:uLnTx/>
                <a:uFillTx/>
                <a:latin typeface="+mj-ea"/>
                <a:ea typeface="+mj-ea"/>
                <a:cs typeface="+mn-cs"/>
              </a:rPr>
              <a:t>氏名　  　　〇〇〇〇</a:t>
            </a:r>
            <a:endParaRPr kumimoji="1" lang="en-US" altLang="ja-JP" sz="1100" b="0" i="0" u="none" strike="noStrike" kern="0" cap="none" spc="0" normalizeH="0" baseline="0" noProof="0" dirty="0">
              <a:ln>
                <a:noFill/>
              </a:ln>
              <a:solidFill>
                <a:sysClr val="windowText" lastClr="000000"/>
              </a:solidFill>
              <a:effectLst/>
              <a:uLnTx/>
              <a:uFillTx/>
              <a:latin typeface="+mj-ea"/>
              <a:ea typeface="+mj-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sysClr val="windowText" lastClr="000000"/>
                </a:solidFill>
                <a:effectLst/>
                <a:uLnTx/>
                <a:uFillTx/>
                <a:latin typeface="+mj-ea"/>
                <a:ea typeface="+mj-ea"/>
                <a:cs typeface="+mn-cs"/>
              </a:rPr>
              <a:t>生年月日　□□□□　</a:t>
            </a:r>
            <a:endParaRPr kumimoji="1" lang="en-US" altLang="ja-JP" sz="1100" b="0" i="0" u="none" strike="noStrike" kern="0" cap="none" spc="0" normalizeH="0" baseline="0" noProof="0" dirty="0">
              <a:ln>
                <a:noFill/>
              </a:ln>
              <a:solidFill>
                <a:sysClr val="windowText" lastClr="000000"/>
              </a:solidFill>
              <a:effectLst/>
              <a:uLnTx/>
              <a:uFillTx/>
              <a:latin typeface="+mj-ea"/>
              <a:ea typeface="+mj-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sysClr val="windowText" lastClr="000000"/>
                </a:solidFill>
                <a:effectLst/>
                <a:uLnTx/>
                <a:uFillTx/>
                <a:latin typeface="+mj-ea"/>
                <a:ea typeface="+mj-ea"/>
                <a:cs typeface="+mn-cs"/>
              </a:rPr>
              <a:t>住所  　　　☆☆☆☆</a:t>
            </a:r>
            <a:endParaRPr kumimoji="1" lang="en-US" altLang="ja-JP" sz="1100" b="0" i="0" u="none" strike="noStrike" kern="0" cap="none" spc="0" normalizeH="0" baseline="0" noProof="0" dirty="0">
              <a:ln>
                <a:noFill/>
              </a:ln>
              <a:solidFill>
                <a:sysClr val="windowText" lastClr="000000"/>
              </a:solidFill>
              <a:effectLst/>
              <a:uLnTx/>
              <a:uFillTx/>
              <a:latin typeface="+mj-ea"/>
              <a:ea typeface="+mj-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sysClr val="windowText" lastClr="000000"/>
                </a:solidFill>
                <a:effectLst/>
                <a:uLnTx/>
                <a:uFillTx/>
                <a:latin typeface="+mj-ea"/>
                <a:ea typeface="+mj-ea"/>
                <a:cs typeface="+mn-cs"/>
              </a:rPr>
              <a:t>個人番号　△△△△</a:t>
            </a:r>
            <a:endParaRPr kumimoji="1" lang="en-US" altLang="ja-JP" sz="1100" b="0" i="0" u="none" strike="noStrike" kern="0" cap="none" spc="0" normalizeH="0" baseline="0" noProof="0" dirty="0">
              <a:ln>
                <a:noFill/>
              </a:ln>
              <a:solidFill>
                <a:sysClr val="windowText" lastClr="000000"/>
              </a:solidFill>
              <a:effectLst/>
              <a:uLnTx/>
              <a:uFillTx/>
              <a:latin typeface="+mj-ea"/>
              <a:ea typeface="+mj-ea"/>
              <a:cs typeface="+mn-cs"/>
            </a:endParaRPr>
          </a:p>
        </p:txBody>
      </p:sp>
      <p:sp>
        <p:nvSpPr>
          <p:cNvPr id="21" name="右矢印 20"/>
          <p:cNvSpPr/>
          <p:nvPr/>
        </p:nvSpPr>
        <p:spPr>
          <a:xfrm>
            <a:off x="1743334" y="5278415"/>
            <a:ext cx="6570176" cy="566991"/>
          </a:xfrm>
          <a:prstGeom prst="rightArrow">
            <a:avLst/>
          </a:prstGeom>
          <a:solidFill>
            <a:srgbClr val="5B9BD5">
              <a:lumMod val="20000"/>
              <a:lumOff val="80000"/>
            </a:srgbClr>
          </a:solidFill>
          <a:ln w="1270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prstClr val="black"/>
                </a:solidFill>
                <a:effectLst/>
                <a:uLnTx/>
                <a:uFillTx/>
                <a:latin typeface="+mj-ea"/>
                <a:ea typeface="+mj-ea"/>
                <a:cs typeface="+mn-cs"/>
              </a:rPr>
              <a:t>　　　　　　　　　　　　　　　　　　　　　　　　　　　　　　　　　　　　提示</a:t>
            </a:r>
            <a:r>
              <a:rPr kumimoji="1" lang="ja-JP" altLang="en-US" sz="1400" b="0" i="0" u="none" strike="noStrike" kern="0" cap="none" spc="0" normalizeH="0" baseline="30000" noProof="0" dirty="0">
                <a:ln>
                  <a:noFill/>
                </a:ln>
                <a:solidFill>
                  <a:prstClr val="black"/>
                </a:solidFill>
                <a:effectLst/>
                <a:uLnTx/>
                <a:uFillTx/>
                <a:latin typeface="+mj-ea"/>
                <a:ea typeface="+mj-ea"/>
                <a:cs typeface="+mn-cs"/>
              </a:rPr>
              <a:t>（注）</a:t>
            </a:r>
          </a:p>
        </p:txBody>
      </p:sp>
      <p:grpSp>
        <p:nvGrpSpPr>
          <p:cNvPr id="22" name="グループ化 21"/>
          <p:cNvGrpSpPr/>
          <p:nvPr/>
        </p:nvGrpSpPr>
        <p:grpSpPr>
          <a:xfrm>
            <a:off x="4514692" y="5085848"/>
            <a:ext cx="2011144" cy="1152087"/>
            <a:chOff x="177261" y="-111029"/>
            <a:chExt cx="2251738" cy="1603634"/>
          </a:xfrm>
          <a:solidFill>
            <a:srgbClr val="FFE1FF"/>
          </a:solidFill>
        </p:grpSpPr>
        <p:sp>
          <p:nvSpPr>
            <p:cNvPr id="23" name="角丸四角形 22"/>
            <p:cNvSpPr/>
            <p:nvPr/>
          </p:nvSpPr>
          <p:spPr>
            <a:xfrm>
              <a:off x="177261" y="-111029"/>
              <a:ext cx="2251738" cy="1603634"/>
            </a:xfrm>
            <a:prstGeom prst="roundRect">
              <a:avLst/>
            </a:prstGeom>
            <a:grpFill/>
            <a:ln w="12700" cap="flat" cmpd="sng" algn="ctr">
              <a:solidFill>
                <a:srgbClr val="5B9BD5">
                  <a:shade val="50000"/>
                </a:srgb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sysClr val="windowText" lastClr="000000"/>
                  </a:solidFill>
                  <a:effectLst/>
                  <a:uLnTx/>
                  <a:uFillTx/>
                  <a:latin typeface="+mj-ea"/>
                  <a:ea typeface="+mj-ea"/>
                  <a:cs typeface="+mn-cs"/>
                </a:rPr>
                <a:t>マイナンバーカード</a:t>
              </a:r>
              <a:endParaRPr kumimoji="1" lang="en-US" altLang="ja-JP" sz="1200" b="1" i="0" u="none" strike="noStrike" kern="0" cap="none" spc="0" normalizeH="0" baseline="0" noProof="0" dirty="0">
                <a:ln>
                  <a:noFill/>
                </a:ln>
                <a:solidFill>
                  <a:sysClr val="windowText" lastClr="000000"/>
                </a:solidFill>
                <a:effectLst/>
                <a:uLnTx/>
                <a:uFillTx/>
                <a:latin typeface="+mj-ea"/>
                <a:ea typeface="+mj-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sysClr val="windowText" lastClr="000000"/>
                  </a:solidFill>
                  <a:effectLst/>
                  <a:uLnTx/>
                  <a:uFillTx/>
                  <a:latin typeface="+mj-ea"/>
                  <a:ea typeface="+mj-ea"/>
                  <a:cs typeface="+mn-cs"/>
                </a:rPr>
                <a:t>（裏面）</a:t>
              </a:r>
              <a:endParaRPr kumimoji="1" lang="en-US" altLang="ja-JP" sz="1200" b="1" i="0" u="none" strike="noStrike" kern="0" cap="none" spc="0" normalizeH="0" baseline="0" noProof="0" dirty="0">
                <a:ln>
                  <a:noFill/>
                </a:ln>
                <a:solidFill>
                  <a:sysClr val="windowText" lastClr="000000"/>
                </a:solidFill>
                <a:effectLst/>
                <a:uLnTx/>
                <a:uFillTx/>
                <a:latin typeface="+mj-ea"/>
                <a:ea typeface="+mj-ea"/>
                <a:cs typeface="+mn-cs"/>
              </a:endParaRPr>
            </a:p>
          </p:txBody>
        </p:sp>
        <p:sp>
          <p:nvSpPr>
            <p:cNvPr id="24" name="テキスト ボックス 59"/>
            <p:cNvSpPr txBox="1"/>
            <p:nvPr/>
          </p:nvSpPr>
          <p:spPr>
            <a:xfrm>
              <a:off x="239624" y="648552"/>
              <a:ext cx="2189374" cy="606898"/>
            </a:xfrm>
            <a:prstGeom prst="rect">
              <a:avLst/>
            </a:prstGeom>
            <a:grp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prstClr val="black"/>
                  </a:solidFill>
                  <a:effectLst/>
                  <a:uLnTx/>
                  <a:uFillTx/>
                  <a:latin typeface="+mj-ea"/>
                  <a:ea typeface="+mj-ea"/>
                  <a:cs typeface="+mn-cs"/>
                </a:rPr>
                <a:t>　個人番号　　　　△△△△</a:t>
              </a:r>
              <a:endParaRPr kumimoji="1" lang="en-US" altLang="ja-JP" sz="1050" b="0" i="0" u="none" strike="noStrike" kern="0" cap="none" spc="0" normalizeH="0" baseline="0" noProof="0" dirty="0">
                <a:ln>
                  <a:noFill/>
                </a:ln>
                <a:solidFill>
                  <a:prstClr val="black"/>
                </a:solidFill>
                <a:effectLst/>
                <a:uLnTx/>
                <a:uFillTx/>
                <a:latin typeface="+mj-ea"/>
                <a:ea typeface="+mj-ea"/>
                <a:cs typeface="+mn-cs"/>
              </a:endParaRPr>
            </a:p>
          </p:txBody>
        </p:sp>
      </p:grpSp>
      <p:grpSp>
        <p:nvGrpSpPr>
          <p:cNvPr id="31" name="グループ化 30"/>
          <p:cNvGrpSpPr/>
          <p:nvPr/>
        </p:nvGrpSpPr>
        <p:grpSpPr>
          <a:xfrm>
            <a:off x="2110936" y="5056790"/>
            <a:ext cx="2092628" cy="1151708"/>
            <a:chOff x="296895" y="-173668"/>
            <a:chExt cx="2166785" cy="1707195"/>
          </a:xfrm>
          <a:solidFill>
            <a:srgbClr val="FFE1FF"/>
          </a:solidFill>
        </p:grpSpPr>
        <p:grpSp>
          <p:nvGrpSpPr>
            <p:cNvPr id="32" name="グループ化 31"/>
            <p:cNvGrpSpPr/>
            <p:nvPr/>
          </p:nvGrpSpPr>
          <p:grpSpPr>
            <a:xfrm>
              <a:off x="296895" y="-173668"/>
              <a:ext cx="2166785" cy="1707195"/>
              <a:chOff x="296895" y="-173668"/>
              <a:chExt cx="2166785" cy="1707195"/>
            </a:xfrm>
            <a:grpFill/>
          </p:grpSpPr>
          <p:sp>
            <p:nvSpPr>
              <p:cNvPr id="34" name="角丸四角形 33"/>
              <p:cNvSpPr/>
              <p:nvPr/>
            </p:nvSpPr>
            <p:spPr>
              <a:xfrm>
                <a:off x="296895" y="-173668"/>
                <a:ext cx="2166785" cy="1707195"/>
              </a:xfrm>
              <a:prstGeom prst="roundRect">
                <a:avLst/>
              </a:prstGeom>
              <a:grpFill/>
              <a:ln w="12700" cap="flat" cmpd="sng" algn="ctr">
                <a:solidFill>
                  <a:srgbClr val="5B9BD5">
                    <a:shade val="50000"/>
                  </a:srgbClr>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sysClr val="windowText" lastClr="000000"/>
                    </a:solidFill>
                    <a:effectLst/>
                    <a:uLnTx/>
                    <a:uFillTx/>
                    <a:latin typeface="+mj-ea"/>
                    <a:ea typeface="+mj-ea"/>
                    <a:cs typeface="+mn-cs"/>
                  </a:rPr>
                  <a:t>マイナンバーカード</a:t>
                </a:r>
                <a:endParaRPr kumimoji="1" lang="en-US" altLang="ja-JP" sz="1200" b="1" i="0" u="none" strike="noStrike" kern="0" cap="none" spc="0" normalizeH="0" baseline="0" noProof="0" dirty="0">
                  <a:ln>
                    <a:noFill/>
                  </a:ln>
                  <a:solidFill>
                    <a:sysClr val="windowText" lastClr="000000"/>
                  </a:solidFill>
                  <a:effectLst/>
                  <a:uLnTx/>
                  <a:uFillTx/>
                  <a:latin typeface="+mj-ea"/>
                  <a:ea typeface="+mj-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sysClr val="windowText" lastClr="000000"/>
                    </a:solidFill>
                    <a:effectLst/>
                    <a:uLnTx/>
                    <a:uFillTx/>
                    <a:latin typeface="+mj-ea"/>
                    <a:ea typeface="+mj-ea"/>
                    <a:cs typeface="+mn-cs"/>
                  </a:rPr>
                  <a:t>（表面）</a:t>
                </a:r>
                <a:endParaRPr kumimoji="1" lang="en-US" altLang="ja-JP" sz="1200" b="1" i="0" u="none" strike="noStrike" kern="0" cap="none" spc="0" normalizeH="0" baseline="0" noProof="0" dirty="0">
                  <a:ln>
                    <a:noFill/>
                  </a:ln>
                  <a:solidFill>
                    <a:sysClr val="windowText" lastClr="000000"/>
                  </a:solidFill>
                  <a:effectLst/>
                  <a:uLnTx/>
                  <a:uFillTx/>
                  <a:latin typeface="+mj-ea"/>
                  <a:ea typeface="+mj-ea"/>
                  <a:cs typeface="+mn-cs"/>
                </a:endParaRPr>
              </a:p>
            </p:txBody>
          </p:sp>
          <p:sp>
            <p:nvSpPr>
              <p:cNvPr id="35" name="テキスト ボックス 53"/>
              <p:cNvSpPr txBox="1"/>
              <p:nvPr/>
            </p:nvSpPr>
            <p:spPr>
              <a:xfrm>
                <a:off x="892455" y="578603"/>
                <a:ext cx="1446386" cy="759745"/>
              </a:xfrm>
              <a:prstGeom prst="rect">
                <a:avLst/>
              </a:prstGeom>
              <a:grp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prstClr val="black"/>
                    </a:solidFill>
                    <a:effectLst/>
                    <a:uLnTx/>
                    <a:uFillTx/>
                    <a:latin typeface="+mj-ea"/>
                    <a:ea typeface="+mj-ea"/>
                    <a:cs typeface="+mn-cs"/>
                  </a:rPr>
                  <a:t>氏名　　　　　〇〇〇〇</a:t>
                </a:r>
                <a:endParaRPr kumimoji="1" lang="en-US" altLang="ja-JP" sz="1000" b="0" i="0" u="none" strike="noStrike" kern="0" cap="none" spc="0" normalizeH="0" baseline="0" noProof="0" dirty="0">
                  <a:ln>
                    <a:noFill/>
                  </a:ln>
                  <a:solidFill>
                    <a:prstClr val="black"/>
                  </a:solidFill>
                  <a:effectLst/>
                  <a:uLnTx/>
                  <a:uFillTx/>
                  <a:latin typeface="+mj-ea"/>
                  <a:ea typeface="+mj-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prstClr val="black"/>
                    </a:solidFill>
                    <a:effectLst/>
                    <a:uLnTx/>
                    <a:uFillTx/>
                    <a:latin typeface="+mj-ea"/>
                    <a:ea typeface="+mj-ea"/>
                    <a:cs typeface="+mn-cs"/>
                  </a:rPr>
                  <a:t>生年月日　　□□□□</a:t>
                </a:r>
                <a:endParaRPr kumimoji="1" lang="en-US" altLang="ja-JP" sz="1000" b="0" i="0" u="none" strike="noStrike" kern="0" cap="none" spc="0" normalizeH="0" baseline="0" noProof="0" dirty="0">
                  <a:ln>
                    <a:noFill/>
                  </a:ln>
                  <a:solidFill>
                    <a:prstClr val="black"/>
                  </a:solidFill>
                  <a:effectLst/>
                  <a:uLnTx/>
                  <a:uFillTx/>
                  <a:latin typeface="+mj-ea"/>
                  <a:ea typeface="+mj-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prstClr val="black"/>
                    </a:solidFill>
                    <a:effectLst/>
                    <a:uLnTx/>
                    <a:uFillTx/>
                    <a:latin typeface="+mj-ea"/>
                    <a:ea typeface="+mj-ea"/>
                    <a:cs typeface="+mn-cs"/>
                  </a:rPr>
                  <a:t>住所　　　　　☆☆☆☆</a:t>
                </a:r>
                <a:endParaRPr kumimoji="1" lang="en-US" altLang="ja-JP" sz="1000" b="0" i="0" u="none" strike="noStrike" kern="0" cap="none" spc="0" normalizeH="0" baseline="0" noProof="0" dirty="0">
                  <a:ln>
                    <a:noFill/>
                  </a:ln>
                  <a:solidFill>
                    <a:prstClr val="black"/>
                  </a:solidFill>
                  <a:effectLst/>
                  <a:uLnTx/>
                  <a:uFillTx/>
                  <a:latin typeface="+mj-ea"/>
                  <a:ea typeface="+mj-ea"/>
                  <a:cs typeface="+mn-cs"/>
                </a:endParaRPr>
              </a:p>
            </p:txBody>
          </p:sp>
        </p:grpSp>
        <p:pic>
          <p:nvPicPr>
            <p:cNvPr id="33" name="図 3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11518" y="419245"/>
              <a:ext cx="287291" cy="530906"/>
            </a:xfrm>
            <a:prstGeom prst="rect">
              <a:avLst/>
            </a:prstGeom>
            <a:grpFill/>
            <a:ln>
              <a:solidFill>
                <a:schemeClr val="tx1"/>
              </a:solidFill>
            </a:ln>
          </p:spPr>
        </p:pic>
      </p:grpSp>
      <p:sp>
        <p:nvSpPr>
          <p:cNvPr id="38" name="テキスト ボックス 37"/>
          <p:cNvSpPr txBox="1"/>
          <p:nvPr/>
        </p:nvSpPr>
        <p:spPr>
          <a:xfrm>
            <a:off x="5085864" y="4364816"/>
            <a:ext cx="924498" cy="307777"/>
          </a:xfrm>
          <a:prstGeom prst="rect">
            <a:avLst/>
          </a:prstGeom>
          <a:noFill/>
        </p:spPr>
        <p:txBody>
          <a:bodyPr wrap="square" rtlCol="0">
            <a:spAutoFit/>
          </a:bodyPr>
          <a:lstStyle/>
          <a:p>
            <a:pPr defTabSz="914400"/>
            <a:r>
              <a:rPr kumimoji="1" lang="ja-JP" altLang="en-US" sz="1400" dirty="0">
                <a:solidFill>
                  <a:prstClr val="black"/>
                </a:solidFill>
                <a:latin typeface="ＭＳ Ｐゴシック" panose="020B0600070205080204" pitchFamily="50" charset="-128"/>
              </a:rPr>
              <a:t>番号確認</a:t>
            </a:r>
          </a:p>
        </p:txBody>
      </p:sp>
      <p:sp>
        <p:nvSpPr>
          <p:cNvPr id="40" name="左右矢印 39"/>
          <p:cNvSpPr/>
          <p:nvPr/>
        </p:nvSpPr>
        <p:spPr>
          <a:xfrm rot="1988746">
            <a:off x="1412591" y="4524157"/>
            <a:ext cx="1066935" cy="349583"/>
          </a:xfrm>
          <a:prstGeom prst="leftRightArrow">
            <a:avLst/>
          </a:prstGeom>
          <a:solidFill>
            <a:srgbClr val="FFC000">
              <a:lumMod val="20000"/>
              <a:lumOff val="80000"/>
            </a:srgbClr>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1" name="ドーナツ 40"/>
          <p:cNvSpPr/>
          <p:nvPr/>
        </p:nvSpPr>
        <p:spPr>
          <a:xfrm>
            <a:off x="1739495" y="4499865"/>
            <a:ext cx="429127" cy="459955"/>
          </a:xfrm>
          <a:prstGeom prst="donut">
            <a:avLst>
              <a:gd name="adj" fmla="val 13245"/>
            </a:avLst>
          </a:prstGeom>
          <a:solidFill>
            <a:srgbClr val="0070C0"/>
          </a:solidFill>
          <a:ln w="127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42" name="テキスト ボックス 41"/>
          <p:cNvSpPr txBox="1"/>
          <p:nvPr/>
        </p:nvSpPr>
        <p:spPr>
          <a:xfrm>
            <a:off x="2174994" y="4388736"/>
            <a:ext cx="924498" cy="307777"/>
          </a:xfrm>
          <a:prstGeom prst="rect">
            <a:avLst/>
          </a:prstGeom>
          <a:noFill/>
        </p:spPr>
        <p:txBody>
          <a:bodyPr wrap="square" rtlCol="0">
            <a:spAutoFit/>
          </a:bodyPr>
          <a:lstStyle/>
          <a:p>
            <a:pPr defTabSz="914400"/>
            <a:r>
              <a:rPr kumimoji="1" lang="ja-JP" altLang="en-US" sz="1400" dirty="0">
                <a:solidFill>
                  <a:prstClr val="black"/>
                </a:solidFill>
                <a:latin typeface="ＭＳ Ｐゴシック" panose="020B0600070205080204" pitchFamily="50" charset="-128"/>
              </a:rPr>
              <a:t>身元確認</a:t>
            </a:r>
          </a:p>
        </p:txBody>
      </p:sp>
      <p:sp>
        <p:nvSpPr>
          <p:cNvPr id="43" name="角丸四角形 42"/>
          <p:cNvSpPr/>
          <p:nvPr/>
        </p:nvSpPr>
        <p:spPr>
          <a:xfrm>
            <a:off x="258858" y="326326"/>
            <a:ext cx="4212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第２節　マイナンバー制度の安全対策</a:t>
            </a:r>
          </a:p>
        </p:txBody>
      </p:sp>
      <p:sp>
        <p:nvSpPr>
          <p:cNvPr id="39"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14</a:t>
            </a:r>
          </a:p>
        </p:txBody>
      </p:sp>
      <p:sp>
        <p:nvSpPr>
          <p:cNvPr id="37" name="左右矢印 36"/>
          <p:cNvSpPr/>
          <p:nvPr/>
        </p:nvSpPr>
        <p:spPr>
          <a:xfrm rot="1988746">
            <a:off x="4434158" y="4529649"/>
            <a:ext cx="1066935" cy="349583"/>
          </a:xfrm>
          <a:prstGeom prst="leftRightArrow">
            <a:avLst/>
          </a:prstGeom>
          <a:solidFill>
            <a:srgbClr val="FFC000">
              <a:lumMod val="20000"/>
              <a:lumOff val="80000"/>
            </a:srgbClr>
          </a:solidFill>
          <a:ln w="127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4" name="ドーナツ 43"/>
          <p:cNvSpPr/>
          <p:nvPr/>
        </p:nvSpPr>
        <p:spPr>
          <a:xfrm>
            <a:off x="4755017" y="4505074"/>
            <a:ext cx="399997" cy="426607"/>
          </a:xfrm>
          <a:prstGeom prst="donut">
            <a:avLst>
              <a:gd name="adj" fmla="val 13245"/>
            </a:avLst>
          </a:prstGeom>
          <a:solidFill>
            <a:srgbClr val="0070C0"/>
          </a:solidFill>
          <a:ln w="12700" cap="flat" cmpd="sng" algn="ctr">
            <a:solidFill>
              <a:srgbClr val="00B0F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6" name="テキスト ボックス 35"/>
          <p:cNvSpPr txBox="1"/>
          <p:nvPr/>
        </p:nvSpPr>
        <p:spPr>
          <a:xfrm>
            <a:off x="780203" y="5868858"/>
            <a:ext cx="668671" cy="307777"/>
          </a:xfrm>
          <a:prstGeom prst="rect">
            <a:avLst/>
          </a:prstGeom>
          <a:noFill/>
        </p:spPr>
        <p:txBody>
          <a:bodyPr wrap="square" rtlCol="0">
            <a:spAutoFit/>
          </a:bodyPr>
          <a:lstStyle/>
          <a:p>
            <a:pPr defTabSz="914400"/>
            <a:r>
              <a:rPr kumimoji="1" lang="ja-JP" altLang="en-US" sz="1400" dirty="0">
                <a:solidFill>
                  <a:prstClr val="black"/>
                </a:solidFill>
                <a:latin typeface="ＭＳ Ｐゴシック" panose="020B0600070205080204" pitchFamily="50" charset="-128"/>
              </a:rPr>
              <a:t>市民</a:t>
            </a:r>
          </a:p>
        </p:txBody>
      </p:sp>
      <p:sp>
        <p:nvSpPr>
          <p:cNvPr id="45" name="テキスト ボックス 44"/>
          <p:cNvSpPr txBox="1"/>
          <p:nvPr/>
        </p:nvSpPr>
        <p:spPr>
          <a:xfrm>
            <a:off x="8568261" y="5885984"/>
            <a:ext cx="626539" cy="307777"/>
          </a:xfrm>
          <a:prstGeom prst="rect">
            <a:avLst/>
          </a:prstGeom>
          <a:noFill/>
        </p:spPr>
        <p:txBody>
          <a:bodyPr wrap="square" rtlCol="0">
            <a:spAutoFit/>
          </a:bodyPr>
          <a:lstStyle/>
          <a:p>
            <a:pPr defTabSz="914400"/>
            <a:r>
              <a:rPr kumimoji="1" lang="ja-JP" altLang="en-US" sz="1400" dirty="0">
                <a:solidFill>
                  <a:prstClr val="black"/>
                </a:solidFill>
                <a:latin typeface="ＭＳ Ｐゴシック" panose="020B0600070205080204" pitchFamily="50" charset="-128"/>
              </a:rPr>
              <a:t>職員</a:t>
            </a:r>
          </a:p>
        </p:txBody>
      </p:sp>
      <p:sp>
        <p:nvSpPr>
          <p:cNvPr id="6" name="テキスト ボックス 5">
            <a:extLst>
              <a:ext uri="{FF2B5EF4-FFF2-40B4-BE49-F238E27FC236}">
                <a16:creationId xmlns:a16="http://schemas.microsoft.com/office/drawing/2014/main" id="{6603193D-19B9-E844-B5BD-8524C99F84A8}"/>
              </a:ext>
            </a:extLst>
          </p:cNvPr>
          <p:cNvSpPr txBox="1"/>
          <p:nvPr/>
        </p:nvSpPr>
        <p:spPr>
          <a:xfrm>
            <a:off x="6615137" y="5885984"/>
            <a:ext cx="1608528" cy="606961"/>
          </a:xfrm>
          <a:prstGeom prst="rect">
            <a:avLst/>
          </a:prstGeom>
          <a:noFill/>
          <a:ln w="12700" cap="flat" cmpd="sng" algn="ctr">
            <a:solidFill>
              <a:schemeClr val="tx1"/>
            </a:solidFill>
            <a:prstDash val="dash"/>
            <a:miter lim="800000"/>
          </a:ln>
          <a:effectLst/>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1" lang="en-US" altLang="ja-JP" sz="900" kern="0" dirty="0">
                <a:solidFill>
                  <a:prstClr val="black"/>
                </a:solidFill>
                <a:latin typeface="+mj-ea"/>
                <a:ea typeface="+mj-ea"/>
              </a:rPr>
              <a:t>(</a:t>
            </a:r>
            <a:r>
              <a:rPr kumimoji="1" lang="ja-JP" altLang="en-US" sz="900" kern="0" dirty="0">
                <a:solidFill>
                  <a:prstClr val="black"/>
                </a:solidFill>
                <a:latin typeface="+mj-ea"/>
                <a:ea typeface="+mj-ea"/>
              </a:rPr>
              <a:t>注</a:t>
            </a:r>
            <a:r>
              <a:rPr kumimoji="1" lang="en-US" altLang="ja-JP" sz="900" kern="0" dirty="0">
                <a:solidFill>
                  <a:prstClr val="black"/>
                </a:solidFill>
                <a:latin typeface="+mj-ea"/>
                <a:ea typeface="+mj-ea"/>
              </a:rPr>
              <a:t>)</a:t>
            </a:r>
            <a:r>
              <a:rPr kumimoji="1" lang="ja-JP" altLang="en-US" sz="900" kern="0" dirty="0">
                <a:solidFill>
                  <a:prstClr val="black"/>
                </a:solidFill>
                <a:latin typeface="+mj-ea"/>
                <a:ea typeface="+mj-ea"/>
              </a:rPr>
              <a:t> 法第</a:t>
            </a:r>
            <a:r>
              <a:rPr kumimoji="1" lang="en-US" altLang="ja-JP" sz="900" kern="0" dirty="0">
                <a:solidFill>
                  <a:prstClr val="black"/>
                </a:solidFill>
                <a:latin typeface="+mj-ea"/>
                <a:ea typeface="+mj-ea"/>
              </a:rPr>
              <a:t>16</a:t>
            </a:r>
            <a:r>
              <a:rPr kumimoji="1" lang="ja-JP" altLang="en-US" sz="900" kern="0" dirty="0">
                <a:solidFill>
                  <a:prstClr val="black"/>
                </a:solidFill>
                <a:latin typeface="+mj-ea"/>
                <a:ea typeface="+mj-ea"/>
              </a:rPr>
              <a:t>条第２号に基づくカード代替電磁的記録の送信による場合も含まれます。</a:t>
            </a:r>
            <a:endParaRPr kumimoji="1" lang="ja-JP" altLang="en-US" sz="900" b="0" i="0" u="none" strike="noStrike" kern="0" cap="none" spc="0" normalizeH="0" baseline="0" noProof="0" dirty="0">
              <a:ln>
                <a:noFill/>
              </a:ln>
              <a:solidFill>
                <a:prstClr val="black"/>
              </a:solidFill>
              <a:effectLst/>
              <a:uLnTx/>
              <a:uFillTx/>
              <a:latin typeface="+mj-ea"/>
              <a:ea typeface="+mj-ea"/>
              <a:cs typeface="+mn-cs"/>
            </a:endParaRPr>
          </a:p>
        </p:txBody>
      </p:sp>
      <p:sp>
        <p:nvSpPr>
          <p:cNvPr id="2" name="テキスト ボックス 1">
            <a:extLst>
              <a:ext uri="{FF2B5EF4-FFF2-40B4-BE49-F238E27FC236}">
                <a16:creationId xmlns:a16="http://schemas.microsoft.com/office/drawing/2014/main" id="{286A09FF-B0D8-DA54-3660-A607F5F6C953}"/>
              </a:ext>
            </a:extLst>
          </p:cNvPr>
          <p:cNvSpPr txBox="1"/>
          <p:nvPr/>
        </p:nvSpPr>
        <p:spPr>
          <a:xfrm>
            <a:off x="3990022" y="2000118"/>
            <a:ext cx="5357173" cy="246862"/>
          </a:xfrm>
          <a:prstGeom prst="rect">
            <a:avLst/>
          </a:prstGeom>
          <a:noFill/>
          <a:ln w="12700" cap="flat" cmpd="sng" algn="ctr">
            <a:noFill/>
            <a:prstDash val="dash"/>
            <a:miter lim="800000"/>
          </a:ln>
          <a:effectLst/>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1" lang="en-US" altLang="ja-JP" sz="900" kern="0" dirty="0">
                <a:solidFill>
                  <a:prstClr val="black"/>
                </a:solidFill>
                <a:latin typeface="+mj-ea"/>
                <a:ea typeface="+mj-ea"/>
              </a:rPr>
              <a:t>(</a:t>
            </a:r>
            <a:r>
              <a:rPr kumimoji="1" lang="ja-JP" altLang="en-US" sz="900" kern="0" dirty="0">
                <a:solidFill>
                  <a:prstClr val="black"/>
                </a:solidFill>
                <a:latin typeface="+mj-ea"/>
                <a:ea typeface="+mj-ea"/>
              </a:rPr>
              <a:t>注</a:t>
            </a:r>
            <a:r>
              <a:rPr kumimoji="1" lang="en-US" altLang="ja-JP" sz="900" kern="0" dirty="0">
                <a:solidFill>
                  <a:prstClr val="black"/>
                </a:solidFill>
                <a:latin typeface="+mj-ea"/>
                <a:ea typeface="+mj-ea"/>
              </a:rPr>
              <a:t>)</a:t>
            </a:r>
            <a:r>
              <a:rPr kumimoji="1" lang="ja-JP" altLang="en-US" sz="900" kern="0" dirty="0">
                <a:solidFill>
                  <a:prstClr val="black"/>
                </a:solidFill>
                <a:latin typeface="+mj-ea"/>
                <a:ea typeface="+mj-ea"/>
              </a:rPr>
              <a:t> 法第２条第８項に規定されるカード代替電磁的記録を指します。</a:t>
            </a:r>
            <a:endParaRPr kumimoji="1" lang="ja-JP" altLang="en-US" sz="900" b="0" i="0" u="none" strike="noStrike" kern="0" cap="none" spc="0" normalizeH="0" baseline="0" noProof="0" dirty="0">
              <a:ln>
                <a:noFill/>
              </a:ln>
              <a:solidFill>
                <a:prstClr val="black"/>
              </a:solidFill>
              <a:effectLst/>
              <a:uLnTx/>
              <a:uFillTx/>
              <a:latin typeface="+mj-ea"/>
              <a:ea typeface="+mj-ea"/>
              <a:cs typeface="+mn-cs"/>
            </a:endParaRPr>
          </a:p>
        </p:txBody>
      </p:sp>
    </p:spTree>
    <p:extLst>
      <p:ext uri="{BB962C8B-B14F-4D97-AF65-F5344CB8AC3E}">
        <p14:creationId xmlns:p14="http://schemas.microsoft.com/office/powerpoint/2010/main" val="2949362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8"/>
          <p:cNvPicPr>
            <a:picLocks noChangeAspect="1" noChangeArrowheads="1"/>
          </p:cNvPicPr>
          <p:nvPr/>
        </p:nvPicPr>
        <p:blipFill rotWithShape="1">
          <a:blip r:embed="rId3" cstate="print"/>
          <a:srcRect t="11248" b="13100"/>
          <a:stretch/>
        </p:blipFill>
        <p:spPr bwMode="auto">
          <a:xfrm>
            <a:off x="7494523" y="5173885"/>
            <a:ext cx="998006" cy="1006998"/>
          </a:xfrm>
          <a:prstGeom prst="rect">
            <a:avLst/>
          </a:prstGeom>
          <a:noFill/>
          <a:ln w="9525">
            <a:noFill/>
            <a:miter lim="800000"/>
            <a:headEnd/>
            <a:tailEnd/>
          </a:ln>
        </p:spPr>
      </p:pic>
      <p:sp>
        <p:nvSpPr>
          <p:cNvPr id="6" name="角丸四角形 5"/>
          <p:cNvSpPr/>
          <p:nvPr/>
        </p:nvSpPr>
        <p:spPr>
          <a:xfrm>
            <a:off x="300956" y="1304327"/>
            <a:ext cx="2615219" cy="504000"/>
          </a:xfrm>
          <a:prstGeom prst="roundRect">
            <a:avLst/>
          </a:prstGeom>
          <a:solidFill>
            <a:srgbClr val="FFC000">
              <a:lumMod val="20000"/>
              <a:lumOff val="80000"/>
            </a:srgbClr>
          </a:solidFill>
          <a:ln w="381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prstClr val="black"/>
                </a:solidFill>
                <a:effectLst/>
                <a:uLnTx/>
                <a:uFillTx/>
                <a:latin typeface="+mj-ea"/>
                <a:ea typeface="+mj-ea"/>
                <a:cs typeface="+mn-cs"/>
              </a:rPr>
              <a:t>主な本人確認書類の例</a:t>
            </a:r>
          </a:p>
        </p:txBody>
      </p:sp>
      <p:sp>
        <p:nvSpPr>
          <p:cNvPr id="11" name="角丸四角形 10"/>
          <p:cNvSpPr/>
          <p:nvPr/>
        </p:nvSpPr>
        <p:spPr>
          <a:xfrm>
            <a:off x="289338" y="741679"/>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a:solidFill>
                  <a:prstClr val="black"/>
                </a:solidFill>
                <a:latin typeface="ＤＦ特太ゴシック体" panose="020B0509000000000000" pitchFamily="49" charset="-128"/>
                <a:ea typeface="ＤＦ特太ゴシック体" panose="020B0509000000000000" pitchFamily="49" charset="-128"/>
              </a:rPr>
              <a:t>２－３　制度面における保護措置（本人確認措置）</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grpSp>
        <p:nvGrpSpPr>
          <p:cNvPr id="14" name="グループ化 13"/>
          <p:cNvGrpSpPr/>
          <p:nvPr/>
        </p:nvGrpSpPr>
        <p:grpSpPr>
          <a:xfrm>
            <a:off x="633570" y="1851566"/>
            <a:ext cx="8438343" cy="3468199"/>
            <a:chOff x="730411" y="1811167"/>
            <a:chExt cx="8438343" cy="3468199"/>
          </a:xfrm>
        </p:grpSpPr>
        <p:sp>
          <p:nvSpPr>
            <p:cNvPr id="9" name="楕円 8"/>
            <p:cNvSpPr/>
            <p:nvPr/>
          </p:nvSpPr>
          <p:spPr>
            <a:xfrm>
              <a:off x="749072" y="2043701"/>
              <a:ext cx="5287546" cy="3235665"/>
            </a:xfrm>
            <a:prstGeom prst="ellipse">
              <a:avLst/>
            </a:prstGeom>
            <a:noFill/>
            <a:ln w="38100" cap="flat" cmpd="sng" algn="ctr">
              <a:solidFill>
                <a:srgbClr val="FFC000"/>
              </a:solidFill>
              <a:prstDash val="solid"/>
              <a:miter lim="800000"/>
            </a:ln>
            <a:effectLst/>
          </p:spPr>
          <p:txBody>
            <a:bodyPr lIns="36000" tIns="36000" rIns="36000" rtlCol="0" anchor="t"/>
            <a:lstStyle/>
            <a:p>
              <a:pPr marL="0" marR="0" lvl="0" indent="0" defTabSz="914400" eaLnBrk="1" fontAlgn="base" latinLnBrk="0" hangingPunct="1">
                <a:lnSpc>
                  <a:spcPts val="1800"/>
                </a:lnSpc>
                <a:spcBef>
                  <a:spcPts val="600"/>
                </a:spcBef>
                <a:spcAft>
                  <a:spcPct val="0"/>
                </a:spcAft>
                <a:buClrTx/>
                <a:buSzTx/>
                <a:buFontTx/>
                <a:buNone/>
                <a:tabLst/>
                <a:defRPr/>
              </a:pPr>
              <a:endParaRPr kumimoji="1" lang="en-US" altLang="ja-JP" sz="1100" b="0" i="0" u="none" strike="noStrike" kern="0" cap="none" spc="0" normalizeH="0" baseline="0" noProof="0" dirty="0">
                <a:ln>
                  <a:noFill/>
                </a:ln>
                <a:solidFill>
                  <a:prstClr val="black"/>
                </a:solidFill>
                <a:effectLst/>
                <a:uLnTx/>
                <a:uFillTx/>
                <a:latin typeface="+mj-ea"/>
                <a:ea typeface="+mj-ea"/>
                <a:cs typeface="+mn-cs"/>
              </a:endParaRPr>
            </a:p>
          </p:txBody>
        </p:sp>
        <p:sp>
          <p:nvSpPr>
            <p:cNvPr id="10" name="楕円 9"/>
            <p:cNvSpPr/>
            <p:nvPr/>
          </p:nvSpPr>
          <p:spPr>
            <a:xfrm>
              <a:off x="3873260" y="2043701"/>
              <a:ext cx="5295494" cy="3235665"/>
            </a:xfrm>
            <a:prstGeom prst="ellipse">
              <a:avLst/>
            </a:prstGeom>
            <a:noFill/>
            <a:ln w="38100" cap="flat" cmpd="sng" algn="ctr">
              <a:solidFill>
                <a:srgbClr val="FFC000"/>
              </a:solidFill>
              <a:prstDash val="solid"/>
              <a:miter lim="800000"/>
            </a:ln>
            <a:effectLst/>
          </p:spPr>
          <p:txBody>
            <a:bodyPr lIns="36000" tIns="36000" rIns="36000" rtlCol="0" anchor="t"/>
            <a:lstStyle/>
            <a:p>
              <a:pPr marL="0" marR="0" lvl="0" indent="0" defTabSz="914400" eaLnBrk="1" fontAlgn="base" latinLnBrk="0" hangingPunct="1">
                <a:lnSpc>
                  <a:spcPts val="1800"/>
                </a:lnSpc>
                <a:spcBef>
                  <a:spcPts val="600"/>
                </a:spcBef>
                <a:spcAft>
                  <a:spcPct val="0"/>
                </a:spcAft>
                <a:buClrTx/>
                <a:buSzTx/>
                <a:buFontTx/>
                <a:buNone/>
                <a:tabLst/>
                <a:defRPr/>
              </a:pPr>
              <a:endParaRPr kumimoji="1" lang="en-US" altLang="ja-JP" sz="1100" b="0" i="0" u="none" strike="noStrike" kern="0" cap="none" spc="0" normalizeH="0" baseline="0" noProof="0" dirty="0">
                <a:ln>
                  <a:noFill/>
                </a:ln>
                <a:solidFill>
                  <a:prstClr val="black"/>
                </a:solidFill>
                <a:effectLst/>
                <a:uLnTx/>
                <a:uFillTx/>
                <a:latin typeface="+mj-ea"/>
                <a:ea typeface="+mj-ea"/>
                <a:cs typeface="+mn-cs"/>
              </a:endParaRPr>
            </a:p>
          </p:txBody>
        </p:sp>
        <p:sp>
          <p:nvSpPr>
            <p:cNvPr id="3" name="テキスト ボックス 2"/>
            <p:cNvSpPr txBox="1"/>
            <p:nvPr/>
          </p:nvSpPr>
          <p:spPr bwMode="auto">
            <a:xfrm>
              <a:off x="2659871" y="1826750"/>
              <a:ext cx="1174313" cy="465067"/>
            </a:xfrm>
            <a:prstGeom prst="roundRect">
              <a:avLst/>
            </a:prstGeom>
            <a:ln>
              <a:solidFill>
                <a:srgbClr val="FFC000"/>
              </a:solidFill>
              <a:headEnd/>
              <a:tailEnd/>
            </a:ln>
          </p:spPr>
          <p:style>
            <a:lnRef idx="2">
              <a:schemeClr val="accent6"/>
            </a:lnRef>
            <a:fillRef idx="1">
              <a:schemeClr val="lt1"/>
            </a:fillRef>
            <a:effectRef idx="0">
              <a:schemeClr val="accent6"/>
            </a:effectRef>
            <a:fontRef idx="minor">
              <a:schemeClr val="dk1"/>
            </a:fontRef>
          </p:style>
          <p:txBody>
            <a:bodyPr vert="horz" wrap="none" lIns="36000" tIns="36000" rIns="36000" bIns="36000" numCol="1" rtlCol="0" anchor="ctr" anchorCtr="0" compatLnSpc="1">
              <a:prstTxWarp prst="textNoShape">
                <a:avLst/>
              </a:prstTxWarp>
              <a:noAutofit/>
            </a:bodyPr>
            <a:lstStyle/>
            <a:p>
              <a:pPr marL="266700" indent="-266700" algn="ctr" eaLnBrk="0" hangingPunct="0">
                <a:lnSpc>
                  <a:spcPts val="2400"/>
                </a:lnSpc>
                <a:buNone/>
              </a:pPr>
              <a:r>
                <a:rPr kumimoji="1" lang="ja-JP" altLang="en-US" sz="1600" dirty="0">
                  <a:latin typeface="ＭＳ ゴシック" panose="020B0609070205080204" pitchFamily="49" charset="-128"/>
                  <a:ea typeface="ＭＳ ゴシック" panose="020B0609070205080204" pitchFamily="49" charset="-128"/>
                </a:rPr>
                <a:t>番号確認</a:t>
              </a:r>
            </a:p>
          </p:txBody>
        </p:sp>
        <p:sp>
          <p:nvSpPr>
            <p:cNvPr id="13" name="テキスト ボックス 12"/>
            <p:cNvSpPr txBox="1"/>
            <p:nvPr/>
          </p:nvSpPr>
          <p:spPr bwMode="auto">
            <a:xfrm>
              <a:off x="5769725" y="1811167"/>
              <a:ext cx="1174313" cy="465067"/>
            </a:xfrm>
            <a:prstGeom prst="roundRect">
              <a:avLst/>
            </a:prstGeom>
            <a:ln>
              <a:solidFill>
                <a:srgbClr val="FFC000"/>
              </a:solidFill>
              <a:headEnd/>
              <a:tailEnd/>
            </a:ln>
          </p:spPr>
          <p:style>
            <a:lnRef idx="2">
              <a:schemeClr val="accent6"/>
            </a:lnRef>
            <a:fillRef idx="1">
              <a:schemeClr val="lt1"/>
            </a:fillRef>
            <a:effectRef idx="0">
              <a:schemeClr val="accent6"/>
            </a:effectRef>
            <a:fontRef idx="minor">
              <a:schemeClr val="dk1"/>
            </a:fontRef>
          </p:style>
          <p:txBody>
            <a:bodyPr vert="horz" wrap="none" lIns="36000" tIns="36000" rIns="36000" bIns="36000" numCol="1" rtlCol="0" anchor="ctr" anchorCtr="0" compatLnSpc="1">
              <a:prstTxWarp prst="textNoShape">
                <a:avLst/>
              </a:prstTxWarp>
              <a:noAutofit/>
            </a:bodyPr>
            <a:lstStyle/>
            <a:p>
              <a:pPr marL="266700" indent="-266700" algn="ctr" eaLnBrk="0" hangingPunct="0">
                <a:lnSpc>
                  <a:spcPts val="2400"/>
                </a:lnSpc>
                <a:buNone/>
              </a:pPr>
              <a:r>
                <a:rPr kumimoji="1" lang="ja-JP" altLang="en-US" sz="1600" dirty="0">
                  <a:latin typeface="ＭＳ ゴシック" panose="020B0609070205080204" pitchFamily="49" charset="-128"/>
                  <a:ea typeface="ＭＳ ゴシック" panose="020B0609070205080204" pitchFamily="49" charset="-128"/>
                </a:rPr>
                <a:t>身元確認</a:t>
              </a:r>
            </a:p>
          </p:txBody>
        </p:sp>
        <p:sp>
          <p:nvSpPr>
            <p:cNvPr id="12" name="テキスト ボックス 11"/>
            <p:cNvSpPr txBox="1"/>
            <p:nvPr/>
          </p:nvSpPr>
          <p:spPr bwMode="auto">
            <a:xfrm>
              <a:off x="730411" y="3240764"/>
              <a:ext cx="2961437" cy="812347"/>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eaLnBrk="0" hangingPunct="0">
                <a:lnSpc>
                  <a:spcPts val="2400"/>
                </a:lnSpc>
                <a:buNone/>
              </a:pPr>
              <a:r>
                <a:rPr kumimoji="1" lang="ja-JP" altLang="en-US" sz="1400" dirty="0">
                  <a:latin typeface="+mj-ea"/>
                  <a:ea typeface="+mj-ea"/>
                </a:rPr>
                <a:t>住民票の写し（マイナンバー記載のもの）、通知カード等</a:t>
              </a:r>
              <a:endParaRPr kumimoji="1" lang="en-US" altLang="ja-JP" sz="1400" dirty="0">
                <a:latin typeface="+mj-ea"/>
                <a:ea typeface="+mj-ea"/>
              </a:endParaRPr>
            </a:p>
          </p:txBody>
        </p:sp>
        <p:sp>
          <p:nvSpPr>
            <p:cNvPr id="15" name="テキスト ボックス 14"/>
            <p:cNvSpPr txBox="1"/>
            <p:nvPr/>
          </p:nvSpPr>
          <p:spPr bwMode="auto">
            <a:xfrm>
              <a:off x="4041795" y="2493999"/>
              <a:ext cx="1770346" cy="549765"/>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1200"/>
                </a:lnSpc>
                <a:buNone/>
              </a:pPr>
              <a:r>
                <a:rPr kumimoji="1" lang="ja-JP" altLang="en-US" sz="1000" dirty="0">
                  <a:latin typeface="+mj-ea"/>
                  <a:ea typeface="+mj-ea"/>
                </a:rPr>
                <a:t>マイナンバーカード（カード代替電磁的記録</a:t>
              </a:r>
              <a:r>
                <a:rPr kumimoji="1" lang="en-US" altLang="ja-JP" sz="1000" baseline="30000" dirty="0">
                  <a:latin typeface="+mj-ea"/>
                  <a:ea typeface="+mj-ea"/>
                </a:rPr>
                <a:t>(</a:t>
              </a:r>
              <a:r>
                <a:rPr kumimoji="1" lang="ja-JP" altLang="en-US" sz="1000" baseline="30000" dirty="0">
                  <a:latin typeface="+mj-ea"/>
                  <a:ea typeface="+mj-ea"/>
                </a:rPr>
                <a:t>注</a:t>
              </a:r>
              <a:r>
                <a:rPr kumimoji="1" lang="en-US" altLang="ja-JP" sz="1000" baseline="30000" dirty="0">
                  <a:latin typeface="+mj-ea"/>
                  <a:ea typeface="+mj-ea"/>
                </a:rPr>
                <a:t>)</a:t>
              </a:r>
              <a:r>
                <a:rPr kumimoji="1" lang="ja-JP" altLang="en-US" sz="1000" dirty="0">
                  <a:latin typeface="+mj-ea"/>
                  <a:ea typeface="+mj-ea"/>
                </a:rPr>
                <a:t>を含む）</a:t>
              </a:r>
              <a:endParaRPr kumimoji="1" lang="en-US" altLang="ja-JP" sz="1000" dirty="0">
                <a:latin typeface="+mj-ea"/>
                <a:ea typeface="+mj-ea"/>
              </a:endParaRPr>
            </a:p>
          </p:txBody>
        </p:sp>
        <p:sp>
          <p:nvSpPr>
            <p:cNvPr id="16" name="テキスト ボックス 15"/>
            <p:cNvSpPr txBox="1"/>
            <p:nvPr/>
          </p:nvSpPr>
          <p:spPr bwMode="auto">
            <a:xfrm>
              <a:off x="6136943" y="3221150"/>
              <a:ext cx="2683482" cy="511975"/>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eaLnBrk="0" hangingPunct="0">
                <a:lnSpc>
                  <a:spcPts val="2400"/>
                </a:lnSpc>
                <a:buNone/>
              </a:pPr>
              <a:r>
                <a:rPr kumimoji="1" lang="ja-JP" altLang="en-US" sz="1400" dirty="0">
                  <a:latin typeface="+mj-ea"/>
                  <a:ea typeface="+mj-ea"/>
                </a:rPr>
                <a:t>運転免許証、パスポート等</a:t>
              </a:r>
              <a:endParaRPr kumimoji="1" lang="en-US" altLang="ja-JP" sz="1400" dirty="0">
                <a:latin typeface="+mj-ea"/>
                <a:ea typeface="+mj-ea"/>
              </a:endParaRPr>
            </a:p>
          </p:txBody>
        </p:sp>
      </p:grpSp>
      <p:sp>
        <p:nvSpPr>
          <p:cNvPr id="18" name="テキスト ボックス 17"/>
          <p:cNvSpPr txBox="1"/>
          <p:nvPr/>
        </p:nvSpPr>
        <p:spPr bwMode="auto">
          <a:xfrm>
            <a:off x="1045892" y="5387128"/>
            <a:ext cx="7305606" cy="552830"/>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ja-JP" altLang="en-US" sz="1600" dirty="0">
                <a:latin typeface="ＭＳ ゴシック" panose="020B0609070205080204" pitchFamily="49" charset="-128"/>
                <a:ea typeface="ＭＳ ゴシック" panose="020B0609070205080204" pitchFamily="49" charset="-128"/>
              </a:rPr>
              <a:t>マイナンバーカードの場合は、１枚で番号確認と身元確認が可能です</a:t>
            </a:r>
          </a:p>
        </p:txBody>
      </p:sp>
      <p:sp>
        <p:nvSpPr>
          <p:cNvPr id="28" name="正方形/長方形 27"/>
          <p:cNvSpPr/>
          <p:nvPr/>
        </p:nvSpPr>
        <p:spPr>
          <a:xfrm rot="1358154">
            <a:off x="7787664" y="4042787"/>
            <a:ext cx="731433" cy="984943"/>
          </a:xfrm>
          <a:prstGeom prst="rect">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en-US" altLang="ja-JP" sz="900" dirty="0">
              <a:solidFill>
                <a:sysClr val="windowText" lastClr="000000"/>
              </a:solidFill>
            </a:endParaRPr>
          </a:p>
          <a:p>
            <a:pPr algn="ctr"/>
            <a:r>
              <a:rPr kumimoji="1" lang="ja-JP" altLang="en-US" sz="900" b="1" dirty="0">
                <a:solidFill>
                  <a:srgbClr val="FFFF00"/>
                </a:solidFill>
                <a:latin typeface="ＭＳ Ｐゴシック" panose="020B0600070205080204" pitchFamily="50" charset="-128"/>
                <a:ea typeface="ＭＳ Ｐゴシック" panose="020B0600070205080204" pitchFamily="50" charset="-128"/>
              </a:rPr>
              <a:t>パスポート</a:t>
            </a:r>
          </a:p>
        </p:txBody>
      </p:sp>
      <p:grpSp>
        <p:nvGrpSpPr>
          <p:cNvPr id="24" name="グループ化 23"/>
          <p:cNvGrpSpPr/>
          <p:nvPr/>
        </p:nvGrpSpPr>
        <p:grpSpPr>
          <a:xfrm>
            <a:off x="6364663" y="4037162"/>
            <a:ext cx="1567587" cy="1001956"/>
            <a:chOff x="0" y="135880"/>
            <a:chExt cx="2077454" cy="967368"/>
          </a:xfrm>
          <a:solidFill>
            <a:schemeClr val="bg1"/>
          </a:solidFill>
        </p:grpSpPr>
        <p:sp>
          <p:nvSpPr>
            <p:cNvPr id="26" name="角丸四角形 25"/>
            <p:cNvSpPr/>
            <p:nvPr/>
          </p:nvSpPr>
          <p:spPr>
            <a:xfrm>
              <a:off x="0" y="135880"/>
              <a:ext cx="2025669" cy="967368"/>
            </a:xfrm>
            <a:prstGeom prst="roundRect">
              <a:avLst/>
            </a:prstGeom>
            <a:ln w="12700"/>
          </p:spPr>
          <p:style>
            <a:lnRef idx="2">
              <a:schemeClr val="accent1"/>
            </a:lnRef>
            <a:fillRef idx="1">
              <a:schemeClr val="lt1"/>
            </a:fillRef>
            <a:effectRef idx="0">
              <a:schemeClr val="accent1"/>
            </a:effectRef>
            <a:fontRef idx="minor">
              <a:schemeClr val="dk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b="1" dirty="0">
                  <a:solidFill>
                    <a:sysClr val="windowText" lastClr="000000"/>
                  </a:solidFill>
                  <a:latin typeface="ＭＳ Ｐゴシック" panose="020B0600070205080204" pitchFamily="50" charset="-128"/>
                  <a:ea typeface="ＭＳ Ｐゴシック" panose="020B0600070205080204" pitchFamily="50" charset="-128"/>
                </a:rPr>
                <a:t>運転免許証</a:t>
              </a:r>
              <a:endParaRPr kumimoji="1" lang="en-US" altLang="ja-JP" b="1" dirty="0">
                <a:solidFill>
                  <a:sysClr val="windowText" lastClr="000000"/>
                </a:solidFill>
                <a:latin typeface="ＭＳ Ｐゴシック" panose="020B0600070205080204" pitchFamily="50" charset="-128"/>
                <a:ea typeface="ＭＳ Ｐゴシック" panose="020B0600070205080204" pitchFamily="50" charset="-128"/>
              </a:endParaRPr>
            </a:p>
          </p:txBody>
        </p:sp>
        <p:sp>
          <p:nvSpPr>
            <p:cNvPr id="27" name="テキスト ボックス 60"/>
            <p:cNvSpPr txBox="1"/>
            <p:nvPr/>
          </p:nvSpPr>
          <p:spPr>
            <a:xfrm>
              <a:off x="127170" y="384722"/>
              <a:ext cx="1950284" cy="55413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900" dirty="0">
                  <a:latin typeface="ＭＳ Ｐゴシック" panose="020B0600070205080204" pitchFamily="50" charset="-128"/>
                  <a:ea typeface="ＭＳ Ｐゴシック" panose="020B0600070205080204" pitchFamily="50" charset="-128"/>
                </a:rPr>
                <a:t>氏名　　　　〇〇〇〇</a:t>
              </a:r>
              <a:endParaRPr kumimoji="1" lang="en-US" altLang="ja-JP" sz="900" dirty="0">
                <a:latin typeface="ＭＳ Ｐゴシック" panose="020B0600070205080204" pitchFamily="50" charset="-128"/>
                <a:ea typeface="ＭＳ Ｐゴシック" panose="020B0600070205080204" pitchFamily="50" charset="-128"/>
              </a:endParaRPr>
            </a:p>
            <a:p>
              <a:r>
                <a:rPr kumimoji="1" lang="ja-JP" altLang="en-US" sz="900" dirty="0">
                  <a:latin typeface="ＭＳ Ｐゴシック" panose="020B0600070205080204" pitchFamily="50" charset="-128"/>
                  <a:ea typeface="ＭＳ Ｐゴシック" panose="020B0600070205080204" pitchFamily="50" charset="-128"/>
                </a:rPr>
                <a:t>生年月日　□□□□</a:t>
              </a:r>
              <a:endParaRPr kumimoji="1" lang="en-US" altLang="ja-JP" sz="900" dirty="0">
                <a:latin typeface="ＭＳ Ｐゴシック" panose="020B0600070205080204" pitchFamily="50" charset="-128"/>
                <a:ea typeface="ＭＳ Ｐゴシック" panose="020B0600070205080204" pitchFamily="50" charset="-128"/>
              </a:endParaRPr>
            </a:p>
            <a:p>
              <a:r>
                <a:rPr kumimoji="1" lang="ja-JP" altLang="en-US" sz="900" dirty="0">
                  <a:latin typeface="ＭＳ Ｐゴシック" panose="020B0600070205080204" pitchFamily="50" charset="-128"/>
                  <a:ea typeface="ＭＳ Ｐゴシック" panose="020B0600070205080204" pitchFamily="50" charset="-128"/>
                </a:rPr>
                <a:t>住所　　　　△△△△</a:t>
              </a:r>
              <a:endParaRPr kumimoji="1" lang="en-US" altLang="ja-JP" sz="900" dirty="0">
                <a:latin typeface="ＭＳ Ｐゴシック" panose="020B0600070205080204" pitchFamily="50" charset="-128"/>
                <a:ea typeface="ＭＳ Ｐゴシック" panose="020B0600070205080204" pitchFamily="50" charset="-128"/>
              </a:endParaRPr>
            </a:p>
          </p:txBody>
        </p:sp>
      </p:grpSp>
      <p:grpSp>
        <p:nvGrpSpPr>
          <p:cNvPr id="36" name="グループ化 35"/>
          <p:cNvGrpSpPr/>
          <p:nvPr/>
        </p:nvGrpSpPr>
        <p:grpSpPr>
          <a:xfrm rot="1577399">
            <a:off x="2523742" y="4029205"/>
            <a:ext cx="890194" cy="1325564"/>
            <a:chOff x="-66829" y="-11992"/>
            <a:chExt cx="666750" cy="866775"/>
          </a:xfrm>
        </p:grpSpPr>
        <p:sp>
          <p:nvSpPr>
            <p:cNvPr id="37" name="テキスト ボックス 15"/>
            <p:cNvSpPr txBox="1"/>
            <p:nvPr/>
          </p:nvSpPr>
          <p:spPr>
            <a:xfrm>
              <a:off x="-66829" y="-11992"/>
              <a:ext cx="666750" cy="866775"/>
            </a:xfrm>
            <a:prstGeom prst="rect">
              <a:avLst/>
            </a:prstGeom>
            <a:solidFill>
              <a:srgbClr val="EFFFFF"/>
            </a:solidFill>
            <a:ln w="19050" cmpd="sng">
              <a:solidFill>
                <a:schemeClr val="accent5"/>
              </a:solid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住民票</a:t>
              </a:r>
              <a:endParaRPr kumimoji="1" lang="en-US" altLang="ja-JP" sz="8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8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kern="0" dirty="0">
                  <a:solidFill>
                    <a:sysClr val="windowText" lastClr="000000"/>
                  </a:solidFill>
                  <a:latin typeface="ＭＳ Ｐゴシック" panose="020B0600070205080204" pitchFamily="50" charset="-128"/>
                  <a:ea typeface="ＭＳ Ｐゴシック" panose="020B0600070205080204" pitchFamily="50" charset="-128"/>
                </a:rPr>
                <a:t>個人番号△△△△</a:t>
              </a:r>
              <a:endParaRPr kumimoji="1" lang="en-US" altLang="ja-JP" sz="8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1" lang="en-US" altLang="ja-JP" sz="11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cxnSp>
          <p:nvCxnSpPr>
            <p:cNvPr id="39" name="直線コネクタ 38"/>
            <p:cNvCxnSpPr/>
            <p:nvPr/>
          </p:nvCxnSpPr>
          <p:spPr>
            <a:xfrm>
              <a:off x="120910" y="466165"/>
              <a:ext cx="397895" cy="0"/>
            </a:xfrm>
            <a:prstGeom prst="line">
              <a:avLst/>
            </a:prstGeom>
            <a:noFill/>
            <a:ln w="12700" cap="flat" cmpd="sng" algn="ctr">
              <a:solidFill>
                <a:sysClr val="windowText" lastClr="000000"/>
              </a:solidFill>
              <a:prstDash val="solid"/>
              <a:miter lim="800000"/>
            </a:ln>
            <a:effectLst/>
          </p:spPr>
        </p:cxnSp>
        <p:cxnSp>
          <p:nvCxnSpPr>
            <p:cNvPr id="40" name="直線コネクタ 39"/>
            <p:cNvCxnSpPr/>
            <p:nvPr/>
          </p:nvCxnSpPr>
          <p:spPr>
            <a:xfrm>
              <a:off x="120910" y="619125"/>
              <a:ext cx="397895" cy="0"/>
            </a:xfrm>
            <a:prstGeom prst="line">
              <a:avLst/>
            </a:prstGeom>
            <a:noFill/>
            <a:ln w="12700" cap="flat" cmpd="sng" algn="ctr">
              <a:solidFill>
                <a:sysClr val="windowText" lastClr="000000"/>
              </a:solidFill>
              <a:prstDash val="solid"/>
              <a:miter lim="800000"/>
            </a:ln>
            <a:effectLst/>
          </p:spPr>
        </p:cxnSp>
      </p:grpSp>
      <p:grpSp>
        <p:nvGrpSpPr>
          <p:cNvPr id="32" name="グループ化 31"/>
          <p:cNvGrpSpPr/>
          <p:nvPr/>
        </p:nvGrpSpPr>
        <p:grpSpPr>
          <a:xfrm>
            <a:off x="912163" y="4260577"/>
            <a:ext cx="1504447" cy="884247"/>
            <a:chOff x="0" y="0"/>
            <a:chExt cx="2460750" cy="1533525"/>
          </a:xfrm>
          <a:solidFill>
            <a:srgbClr val="FFE1FF"/>
          </a:solidFill>
        </p:grpSpPr>
        <p:sp>
          <p:nvSpPr>
            <p:cNvPr id="33" name="角丸四角形 32"/>
            <p:cNvSpPr/>
            <p:nvPr/>
          </p:nvSpPr>
          <p:spPr>
            <a:xfrm>
              <a:off x="0" y="0"/>
              <a:ext cx="2314743" cy="1533525"/>
            </a:xfrm>
            <a:prstGeom prst="roundRect">
              <a:avLst/>
            </a:prstGeom>
            <a:solidFill>
              <a:srgbClr val="70AD47">
                <a:lumMod val="20000"/>
                <a:lumOff val="80000"/>
              </a:srgbClr>
            </a:solidFill>
            <a:ln w="12700" cap="flat" cmpd="sng" algn="ctr">
              <a:solidFill>
                <a:srgbClr val="70AD47"/>
              </a:solidFill>
              <a:prstDash val="solid"/>
              <a:miter lim="800000"/>
            </a:ln>
            <a:effectLst/>
          </p:spPr>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通知カード</a:t>
              </a:r>
              <a:endParaRPr kumimoji="1" lang="en-US" altLang="ja-JP" sz="1200" b="1"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4" name="テキスト ボックス 71"/>
            <p:cNvSpPr txBox="1"/>
            <p:nvPr/>
          </p:nvSpPr>
          <p:spPr>
            <a:xfrm>
              <a:off x="75389" y="498687"/>
              <a:ext cx="2385361" cy="759212"/>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個人番号　　△△△△</a:t>
              </a:r>
              <a:endPar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氏名　　　　　〇〇〇〇</a:t>
              </a:r>
              <a:endPar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rPr>
                <a:t>住所　　　　　□□□□</a:t>
              </a:r>
              <a:endParaRPr kumimoji="1" lang="en-US" altLang="ja-JP" sz="900" b="0" i="0" u="none" strike="noStrike" kern="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mn-cs"/>
              </a:endParaRPr>
            </a:p>
          </p:txBody>
        </p:sp>
      </p:grpSp>
      <p:sp>
        <p:nvSpPr>
          <p:cNvPr id="31" name="角丸四角形 30"/>
          <p:cNvSpPr/>
          <p:nvPr/>
        </p:nvSpPr>
        <p:spPr>
          <a:xfrm>
            <a:off x="289338" y="275576"/>
            <a:ext cx="4212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第２節　マイナンバー制度の安全対策</a:t>
            </a:r>
          </a:p>
        </p:txBody>
      </p:sp>
      <p:pic>
        <p:nvPicPr>
          <p:cNvPr id="35" name="図 34" descr="MH900343747.JPG"/>
          <p:cNvPicPr>
            <a:picLocks noChangeAspect="1"/>
          </p:cNvPicPr>
          <p:nvPr/>
        </p:nvPicPr>
        <p:blipFill>
          <a:blip r:embed="rId4" cstate="print"/>
          <a:stretch>
            <a:fillRect/>
          </a:stretch>
        </p:blipFill>
        <p:spPr>
          <a:xfrm>
            <a:off x="524010" y="5598258"/>
            <a:ext cx="504056" cy="504056"/>
          </a:xfrm>
          <a:prstGeom prst="rect">
            <a:avLst/>
          </a:prstGeom>
        </p:spPr>
      </p:pic>
      <p:pic>
        <p:nvPicPr>
          <p:cNvPr id="38" name="図 37"/>
          <p:cNvPicPr/>
          <p:nvPr/>
        </p:nvPicPr>
        <p:blipFill rotWithShape="1">
          <a:blip r:embed="rId5" cstate="print">
            <a:extLst>
              <a:ext uri="{28A0092B-C50C-407E-A947-70E740481C1C}">
                <a14:useLocalDpi xmlns:a14="http://schemas.microsoft.com/office/drawing/2010/main" val="0"/>
              </a:ext>
            </a:extLst>
          </a:blip>
          <a:srcRect/>
          <a:stretch/>
        </p:blipFill>
        <p:spPr bwMode="auto">
          <a:xfrm>
            <a:off x="7638508" y="4288912"/>
            <a:ext cx="249883" cy="299356"/>
          </a:xfrm>
          <a:prstGeom prst="rect">
            <a:avLst/>
          </a:prstGeom>
          <a:ln w="6350">
            <a:solidFill>
              <a:schemeClr val="tx1"/>
            </a:solidFill>
          </a:ln>
          <a:extLst>
            <a:ext uri="{53640926-AAD7-44D8-BBD7-CCE9431645EC}">
              <a14:shadowObscured xmlns:a14="http://schemas.microsoft.com/office/drawing/2010/main"/>
            </a:ext>
          </a:extLst>
        </p:spPr>
      </p:pic>
      <p:sp>
        <p:nvSpPr>
          <p:cNvPr id="41"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15</a:t>
            </a:r>
          </a:p>
        </p:txBody>
      </p:sp>
      <p:sp>
        <p:nvSpPr>
          <p:cNvPr id="43" name="テキスト ボックス 42"/>
          <p:cNvSpPr txBox="1"/>
          <p:nvPr/>
        </p:nvSpPr>
        <p:spPr bwMode="auto">
          <a:xfrm>
            <a:off x="310085" y="6108451"/>
            <a:ext cx="9491140" cy="469718"/>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buNone/>
            </a:pPr>
            <a:r>
              <a:rPr kumimoji="1" lang="en-US" altLang="ja-JP" sz="1050" dirty="0">
                <a:latin typeface="ＭＳ ゴシック" panose="020B0609070205080204" pitchFamily="49" charset="-128"/>
                <a:ea typeface="ＭＳ ゴシック" panose="020B0609070205080204" pitchFamily="49" charset="-128"/>
              </a:rPr>
              <a:t>※</a:t>
            </a:r>
            <a:r>
              <a:rPr kumimoji="1" lang="ja-JP" altLang="en-US" sz="1050" dirty="0">
                <a:latin typeface="ＭＳ ゴシック" panose="020B0609070205080204" pitchFamily="49" charset="-128"/>
                <a:ea typeface="ＭＳ ゴシック" panose="020B0609070205080204" pitchFamily="49" charset="-128"/>
              </a:rPr>
              <a:t>通知カードは令和２年５月</a:t>
            </a:r>
            <a:r>
              <a:rPr kumimoji="1" lang="en-US" altLang="ja-JP" sz="1050" dirty="0">
                <a:latin typeface="ＭＳ ゴシック" panose="020B0609070205080204" pitchFamily="49" charset="-128"/>
                <a:ea typeface="ＭＳ ゴシック" panose="020B0609070205080204" pitchFamily="49" charset="-128"/>
              </a:rPr>
              <a:t>25</a:t>
            </a:r>
            <a:r>
              <a:rPr kumimoji="1" lang="ja-JP" altLang="en-US" sz="1050" dirty="0">
                <a:latin typeface="ＭＳ ゴシック" panose="020B0609070205080204" pitchFamily="49" charset="-128"/>
                <a:ea typeface="ＭＳ ゴシック" panose="020B0609070205080204" pitchFamily="49" charset="-128"/>
              </a:rPr>
              <a:t>日に廃止され、マイナンバーの通知は個人番号通知書を送付する方法により行われています。</a:t>
            </a:r>
            <a:endParaRPr kumimoji="1" lang="en-US" altLang="ja-JP" sz="1050" dirty="0">
              <a:latin typeface="ＭＳ ゴシック" panose="020B0609070205080204" pitchFamily="49" charset="-128"/>
              <a:ea typeface="ＭＳ ゴシック" panose="020B0609070205080204" pitchFamily="49" charset="-128"/>
            </a:endParaRPr>
          </a:p>
          <a:p>
            <a:pPr marL="266700" indent="-266700" eaLnBrk="0" hangingPunct="0">
              <a:buNone/>
            </a:pPr>
            <a:r>
              <a:rPr kumimoji="1" lang="ja-JP" altLang="en-US" sz="1050" dirty="0">
                <a:latin typeface="ＭＳ ゴシック" panose="020B0609070205080204" pitchFamily="49" charset="-128"/>
                <a:ea typeface="ＭＳ ゴシック" panose="020B0609070205080204" pitchFamily="49" charset="-128"/>
              </a:rPr>
              <a:t>　通知カードに記載された氏名、住所等が住民票に記載されている事項と一致しているときは、引き続きマイナンバーを証明する書類として使用できます。</a:t>
            </a:r>
          </a:p>
        </p:txBody>
      </p:sp>
      <p:pic>
        <p:nvPicPr>
          <p:cNvPr id="42" name="図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66084" y="3284646"/>
            <a:ext cx="1212637" cy="71118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61BECF6E-3B74-C56B-AE72-E862B993CE98}"/>
              </a:ext>
            </a:extLst>
          </p:cNvPr>
          <p:cNvSpPr txBox="1"/>
          <p:nvPr/>
        </p:nvSpPr>
        <p:spPr>
          <a:xfrm>
            <a:off x="4106772" y="4084351"/>
            <a:ext cx="1608528" cy="549766"/>
          </a:xfrm>
          <a:prstGeom prst="rect">
            <a:avLst/>
          </a:prstGeom>
          <a:noFill/>
          <a:ln w="12700" cap="flat" cmpd="sng" algn="ctr">
            <a:solidFill>
              <a:schemeClr val="tx1"/>
            </a:solidFill>
            <a:prstDash val="dash"/>
            <a:miter lim="800000"/>
          </a:ln>
          <a:effectLst/>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1" lang="en-US" altLang="ja-JP" sz="800" kern="0" dirty="0">
                <a:solidFill>
                  <a:prstClr val="black"/>
                </a:solidFill>
                <a:latin typeface="+mj-ea"/>
                <a:ea typeface="+mj-ea"/>
              </a:rPr>
              <a:t>(</a:t>
            </a:r>
            <a:r>
              <a:rPr kumimoji="1" lang="ja-JP" altLang="en-US" sz="800" kern="0" dirty="0">
                <a:solidFill>
                  <a:prstClr val="black"/>
                </a:solidFill>
                <a:latin typeface="+mj-ea"/>
                <a:ea typeface="+mj-ea"/>
              </a:rPr>
              <a:t>注</a:t>
            </a:r>
            <a:r>
              <a:rPr kumimoji="1" lang="en-US" altLang="ja-JP" sz="800" kern="0" dirty="0">
                <a:solidFill>
                  <a:prstClr val="black"/>
                </a:solidFill>
                <a:latin typeface="+mj-ea"/>
                <a:ea typeface="+mj-ea"/>
              </a:rPr>
              <a:t>)</a:t>
            </a:r>
            <a:r>
              <a:rPr kumimoji="1" lang="ja-JP" altLang="en-US" sz="800" kern="0" dirty="0">
                <a:solidFill>
                  <a:prstClr val="black"/>
                </a:solidFill>
                <a:latin typeface="+mj-ea"/>
                <a:ea typeface="+mj-ea"/>
              </a:rPr>
              <a:t> 法第</a:t>
            </a:r>
            <a:r>
              <a:rPr kumimoji="1" lang="en-US" altLang="ja-JP" sz="800" kern="0" dirty="0">
                <a:solidFill>
                  <a:prstClr val="black"/>
                </a:solidFill>
                <a:latin typeface="+mj-ea"/>
                <a:ea typeface="+mj-ea"/>
              </a:rPr>
              <a:t>16</a:t>
            </a:r>
            <a:r>
              <a:rPr kumimoji="1" lang="ja-JP" altLang="en-US" sz="800" kern="0" dirty="0">
                <a:solidFill>
                  <a:prstClr val="black"/>
                </a:solidFill>
                <a:latin typeface="+mj-ea"/>
                <a:ea typeface="+mj-ea"/>
              </a:rPr>
              <a:t>条第２号に基づくカード代替電磁的記録の送信による場合も含まれます。</a:t>
            </a:r>
            <a:endParaRPr kumimoji="1" lang="ja-JP" altLang="en-US" sz="800" b="0" i="0" u="none" strike="noStrike" kern="0" cap="none" spc="0" normalizeH="0" baseline="0" noProof="0" dirty="0">
              <a:ln>
                <a:noFill/>
              </a:ln>
              <a:solidFill>
                <a:prstClr val="black"/>
              </a:solidFill>
              <a:effectLst/>
              <a:uLnTx/>
              <a:uFillTx/>
              <a:latin typeface="+mj-ea"/>
              <a:ea typeface="+mj-ea"/>
              <a:cs typeface="+mn-cs"/>
            </a:endParaRPr>
          </a:p>
        </p:txBody>
      </p:sp>
      <p:sp>
        <p:nvSpPr>
          <p:cNvPr id="4" name="テキスト ボックス 3">
            <a:extLst>
              <a:ext uri="{FF2B5EF4-FFF2-40B4-BE49-F238E27FC236}">
                <a16:creationId xmlns:a16="http://schemas.microsoft.com/office/drawing/2014/main" id="{AF84FCBC-0DB4-82EA-D734-8D1A43A9F673}"/>
              </a:ext>
            </a:extLst>
          </p:cNvPr>
          <p:cNvSpPr txBox="1"/>
          <p:nvPr/>
        </p:nvSpPr>
        <p:spPr>
          <a:xfrm>
            <a:off x="4059181" y="2967211"/>
            <a:ext cx="1626442" cy="338554"/>
          </a:xfrm>
          <a:prstGeom prst="rect">
            <a:avLst/>
          </a:prstGeom>
          <a:noFill/>
          <a:ln w="12700" cap="flat" cmpd="sng" algn="ctr">
            <a:noFill/>
            <a:prstDash val="dash"/>
            <a:miter lim="800000"/>
          </a:ln>
          <a:effectLst/>
        </p:spPr>
        <p:txBody>
          <a:bodyPr wrap="square" rtlCol="0">
            <a:spAutoFit/>
          </a:bodyPr>
          <a:lstStyle/>
          <a:p>
            <a:pPr marL="0" marR="0" lvl="0" indent="0" defTabSz="914400" eaLnBrk="1" fontAlgn="auto" latinLnBrk="0" hangingPunct="1">
              <a:spcBef>
                <a:spcPts val="0"/>
              </a:spcBef>
              <a:spcAft>
                <a:spcPts val="0"/>
              </a:spcAft>
              <a:buClrTx/>
              <a:buSzTx/>
              <a:buFontTx/>
              <a:buNone/>
              <a:tabLst/>
              <a:defRPr/>
            </a:pPr>
            <a:r>
              <a:rPr kumimoji="1" lang="en-US" altLang="ja-JP" sz="800" kern="0" dirty="0">
                <a:solidFill>
                  <a:prstClr val="black"/>
                </a:solidFill>
                <a:latin typeface="+mj-ea"/>
                <a:ea typeface="+mj-ea"/>
              </a:rPr>
              <a:t>(</a:t>
            </a:r>
            <a:r>
              <a:rPr kumimoji="1" lang="ja-JP" altLang="en-US" sz="800" kern="0" dirty="0">
                <a:solidFill>
                  <a:prstClr val="black"/>
                </a:solidFill>
                <a:latin typeface="+mj-ea"/>
                <a:ea typeface="+mj-ea"/>
              </a:rPr>
              <a:t>注</a:t>
            </a:r>
            <a:r>
              <a:rPr kumimoji="1" lang="en-US" altLang="ja-JP" sz="800" kern="0" dirty="0">
                <a:solidFill>
                  <a:prstClr val="black"/>
                </a:solidFill>
                <a:latin typeface="+mj-ea"/>
                <a:ea typeface="+mj-ea"/>
              </a:rPr>
              <a:t>)</a:t>
            </a:r>
            <a:r>
              <a:rPr kumimoji="1" lang="ja-JP" altLang="en-US" sz="800" kern="0" dirty="0">
                <a:solidFill>
                  <a:prstClr val="black"/>
                </a:solidFill>
                <a:latin typeface="+mj-ea"/>
                <a:ea typeface="+mj-ea"/>
              </a:rPr>
              <a:t> 法第２条第８項に規定されるカード代替電磁的記録を指します。</a:t>
            </a:r>
            <a:endParaRPr kumimoji="1" lang="ja-JP" altLang="en-US" sz="800" b="0" i="0" u="none" strike="noStrike" kern="0" cap="none" spc="0" normalizeH="0" baseline="0" noProof="0" dirty="0">
              <a:ln>
                <a:noFill/>
              </a:ln>
              <a:solidFill>
                <a:prstClr val="black"/>
              </a:solidFill>
              <a:effectLst/>
              <a:uLnTx/>
              <a:uFillTx/>
              <a:latin typeface="+mj-ea"/>
              <a:ea typeface="+mj-ea"/>
              <a:cs typeface="+mn-cs"/>
            </a:endParaRPr>
          </a:p>
        </p:txBody>
      </p:sp>
    </p:spTree>
    <p:extLst>
      <p:ext uri="{BB962C8B-B14F-4D97-AF65-F5344CB8AC3E}">
        <p14:creationId xmlns:p14="http://schemas.microsoft.com/office/powerpoint/2010/main" val="2591559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89338" y="741679"/>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a:solidFill>
                  <a:prstClr val="black"/>
                </a:solidFill>
                <a:latin typeface="ＤＦ特太ゴシック体" panose="020B0509000000000000" pitchFamily="49" charset="-128"/>
                <a:ea typeface="ＤＦ特太ゴシック体" panose="020B0509000000000000" pitchFamily="49" charset="-128"/>
              </a:rPr>
              <a:t>２－４　制度面における保護措置（利用、提供、収集・保管の制限）</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6" name="四角形吹き出し 5"/>
          <p:cNvSpPr/>
          <p:nvPr/>
        </p:nvSpPr>
        <p:spPr>
          <a:xfrm>
            <a:off x="289338" y="1461935"/>
            <a:ext cx="7639320" cy="756000"/>
          </a:xfrm>
          <a:prstGeom prst="wedgeRectCallout">
            <a:avLst>
              <a:gd name="adj1" fmla="val 60809"/>
              <a:gd name="adj2" fmla="val 4045"/>
            </a:avLst>
          </a:prstGeom>
          <a:gradFill rotWithShape="1">
            <a:gsLst>
              <a:gs pos="0">
                <a:srgbClr val="FFFCFB"/>
              </a:gs>
              <a:gs pos="10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lvl="0" defTabSz="914400">
              <a:defRPr/>
            </a:pPr>
            <a:r>
              <a:rPr kumimoji="1" lang="ja-JP" altLang="en-US" sz="1600" kern="0" dirty="0">
                <a:solidFill>
                  <a:prstClr val="black"/>
                </a:solidFill>
                <a:latin typeface="+mj-ea"/>
              </a:rPr>
              <a:t>マイナンバーや特定個人情報は、自由に利用、提供、収集・保管はできません。</a:t>
            </a:r>
            <a:endParaRPr kumimoji="1" lang="en-US" altLang="ja-JP" sz="1600" kern="0" dirty="0">
              <a:solidFill>
                <a:prstClr val="black"/>
              </a:solidFill>
              <a:latin typeface="+mj-ea"/>
            </a:endParaRPr>
          </a:p>
          <a:p>
            <a:pPr lvl="0" defTabSz="914400">
              <a:defRPr/>
            </a:pPr>
            <a:r>
              <a:rPr kumimoji="1" lang="ja-JP" altLang="en-US" sz="1600" kern="0" dirty="0">
                <a:solidFill>
                  <a:prstClr val="black"/>
                </a:solidFill>
                <a:latin typeface="+mj-ea"/>
              </a:rPr>
              <a:t>マイナンバー法において制限が設けられています。</a:t>
            </a:r>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774034" y="1076253"/>
            <a:ext cx="900000" cy="1263832"/>
          </a:xfrm>
          <a:prstGeom prst="rect">
            <a:avLst/>
          </a:prstGeom>
        </p:spPr>
      </p:pic>
      <p:grpSp>
        <p:nvGrpSpPr>
          <p:cNvPr id="8" name="グループ化 7"/>
          <p:cNvGrpSpPr/>
          <p:nvPr/>
        </p:nvGrpSpPr>
        <p:grpSpPr>
          <a:xfrm>
            <a:off x="314738" y="2408177"/>
            <a:ext cx="7945121" cy="1002274"/>
            <a:chOff x="692798" y="1813040"/>
            <a:chExt cx="8265673" cy="3686336"/>
          </a:xfrm>
        </p:grpSpPr>
        <p:sp>
          <p:nvSpPr>
            <p:cNvPr id="9" name="角丸四角形 8"/>
            <p:cNvSpPr/>
            <p:nvPr/>
          </p:nvSpPr>
          <p:spPr>
            <a:xfrm>
              <a:off x="692798" y="2988862"/>
              <a:ext cx="8265673" cy="2510514"/>
            </a:xfrm>
            <a:prstGeom prst="roundRect">
              <a:avLst/>
            </a:prstGeom>
            <a:solidFill>
              <a:sysClr val="window" lastClr="FFFFFF"/>
            </a:solidFill>
            <a:ln w="19050" cap="flat" cmpd="sng" algn="ctr">
              <a:solidFill>
                <a:srgbClr val="70AD47"/>
              </a:solidFill>
              <a:prstDash val="solid"/>
              <a:miter lim="800000"/>
            </a:ln>
            <a:effectLst/>
          </p:spPr>
          <p:txBody>
            <a:bodyPr lIns="108000" rIns="36000" rtlCol="0" anchor="ctr"/>
            <a:lstStyle/>
            <a:p>
              <a:pPr lvl="0" defTabSz="914400">
                <a:lnSpc>
                  <a:spcPct val="150000"/>
                </a:lnSpc>
                <a:defRPr/>
              </a:pPr>
              <a:r>
                <a:rPr kumimoji="1" lang="ja-JP" altLang="en-US" sz="1400" kern="0" dirty="0">
                  <a:solidFill>
                    <a:prstClr val="black"/>
                  </a:solidFill>
                  <a:latin typeface="+mj-ea"/>
                  <a:ea typeface="+mj-ea"/>
                </a:rPr>
                <a:t>マイナンバーは、マイナンバー法があらかじめ限定的に定めた事務以外で利用することはできません。</a:t>
              </a:r>
              <a:endParaRPr kumimoji="1" lang="en-US" altLang="ja-JP" sz="1400" kern="0" dirty="0">
                <a:solidFill>
                  <a:prstClr val="black"/>
                </a:solidFill>
                <a:latin typeface="+mj-ea"/>
                <a:ea typeface="+mj-ea"/>
              </a:endParaRPr>
            </a:p>
          </p:txBody>
        </p:sp>
        <p:sp>
          <p:nvSpPr>
            <p:cNvPr id="10" name="角丸四角形 9"/>
            <p:cNvSpPr/>
            <p:nvPr/>
          </p:nvSpPr>
          <p:spPr>
            <a:xfrm>
              <a:off x="836203" y="1813040"/>
              <a:ext cx="1669566" cy="1559181"/>
            </a:xfrm>
            <a:prstGeom prst="roundRect">
              <a:avLst/>
            </a:prstGeom>
            <a:solidFill>
              <a:srgbClr val="70AD47">
                <a:lumMod val="20000"/>
                <a:lumOff val="80000"/>
              </a:srgbClr>
            </a:solidFill>
            <a:ln w="19050" cap="flat" cmpd="sng" algn="ctr">
              <a:solidFill>
                <a:srgbClr val="70AD47"/>
              </a:solidFill>
              <a:prstDash val="solid"/>
              <a:miter lim="800000"/>
            </a:ln>
            <a:effectLst/>
          </p:spPr>
          <p:txBody>
            <a:bodyPr lIns="10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kern="0" dirty="0">
                  <a:solidFill>
                    <a:prstClr val="black"/>
                  </a:solidFill>
                  <a:latin typeface="+mj-ea"/>
                  <a:ea typeface="+mj-ea"/>
                </a:rPr>
                <a:t>利用の制限</a:t>
              </a:r>
              <a:endParaRPr kumimoji="1" lang="ja-JP" altLang="en-US" sz="1600" b="0" i="0" u="none" strike="noStrike" kern="0" cap="none" spc="0" normalizeH="0" baseline="0" noProof="0" dirty="0">
                <a:ln>
                  <a:noFill/>
                </a:ln>
                <a:solidFill>
                  <a:prstClr val="black"/>
                </a:solidFill>
                <a:effectLst/>
                <a:uLnTx/>
                <a:uFillTx/>
                <a:latin typeface="+mj-ea"/>
                <a:ea typeface="+mj-ea"/>
              </a:endParaRPr>
            </a:p>
          </p:txBody>
        </p:sp>
      </p:grpSp>
      <p:sp>
        <p:nvSpPr>
          <p:cNvPr id="3" name="テキスト ボックス 2"/>
          <p:cNvSpPr txBox="1"/>
          <p:nvPr/>
        </p:nvSpPr>
        <p:spPr bwMode="auto">
          <a:xfrm>
            <a:off x="381694" y="5761431"/>
            <a:ext cx="9124615" cy="966634"/>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1200"/>
              </a:lnSpc>
              <a:buNone/>
            </a:pPr>
            <a:r>
              <a:rPr kumimoji="1" lang="en-US" altLang="ja-JP" sz="1100" dirty="0">
                <a:latin typeface="ＭＳ ゴシック" panose="020B0609070205080204" pitchFamily="49" charset="-128"/>
                <a:ea typeface="ＭＳ ゴシック" panose="020B0609070205080204" pitchFamily="49" charset="-128"/>
              </a:rPr>
              <a:t>※</a:t>
            </a:r>
            <a:r>
              <a:rPr kumimoji="1" lang="ja-JP" altLang="en-US" sz="1100" dirty="0">
                <a:latin typeface="ＭＳ ゴシック" panose="020B0609070205080204" pitchFamily="49" charset="-128"/>
                <a:ea typeface="ＭＳ ゴシック" panose="020B0609070205080204" pitchFamily="49" charset="-128"/>
              </a:rPr>
              <a:t>１　マイナンバー法別表の各項の上欄に掲げる行政機関等が利用することができる同表の当該各項の下欄に掲げる事務、準法定事務</a:t>
            </a:r>
            <a:r>
              <a:rPr kumimoji="1" lang="en-US" altLang="ja-JP" sz="1100" baseline="30000" dirty="0">
                <a:latin typeface="ＭＳ ゴシック" panose="020B0609070205080204" pitchFamily="49" charset="-128"/>
                <a:ea typeface="ＭＳ ゴシック" panose="020B0609070205080204" pitchFamily="49" charset="-128"/>
              </a:rPr>
              <a:t>(</a:t>
            </a:r>
            <a:r>
              <a:rPr kumimoji="1" lang="ja-JP" altLang="en-US" sz="1100" baseline="30000" dirty="0">
                <a:latin typeface="ＭＳ ゴシック" panose="020B0609070205080204" pitchFamily="49" charset="-128"/>
                <a:ea typeface="ＭＳ ゴシック" panose="020B0609070205080204" pitchFamily="49" charset="-128"/>
              </a:rPr>
              <a:t>注</a:t>
            </a:r>
            <a:r>
              <a:rPr kumimoji="1" lang="en-US" altLang="ja-JP" sz="1100" baseline="30000" dirty="0">
                <a:latin typeface="ＭＳ ゴシック" panose="020B0609070205080204" pitchFamily="49" charset="-128"/>
                <a:ea typeface="ＭＳ ゴシック" panose="020B0609070205080204" pitchFamily="49" charset="-128"/>
              </a:rPr>
              <a:t>)</a:t>
            </a:r>
            <a:r>
              <a:rPr kumimoji="1" lang="ja-JP" altLang="en-US" sz="1100" dirty="0">
                <a:latin typeface="ＭＳ ゴシック" panose="020B0609070205080204" pitchFamily="49" charset="-128"/>
                <a:ea typeface="ＭＳ ゴシック" panose="020B0609070205080204" pitchFamily="49" charset="-128"/>
              </a:rPr>
              <a:t>及びマイナンバー法第９条第２項に基づいて条例で規定した事務</a:t>
            </a:r>
            <a:endParaRPr kumimoji="1" lang="en-US" altLang="ja-JP" sz="1100" dirty="0">
              <a:latin typeface="ＭＳ ゴシック" panose="020B0609070205080204" pitchFamily="49" charset="-128"/>
              <a:ea typeface="ＭＳ ゴシック" panose="020B0609070205080204" pitchFamily="49" charset="-128"/>
            </a:endParaRPr>
          </a:p>
          <a:p>
            <a:pPr marL="266700" indent="-266700" eaLnBrk="0" hangingPunct="0">
              <a:lnSpc>
                <a:spcPts val="1200"/>
              </a:lnSpc>
              <a:buNone/>
            </a:pPr>
            <a:r>
              <a:rPr kumimoji="1" lang="en-US" altLang="ja-JP" sz="1100" dirty="0">
                <a:latin typeface="ＭＳ ゴシック" panose="020B0609070205080204" pitchFamily="49" charset="-128"/>
                <a:ea typeface="ＭＳ ゴシック" panose="020B0609070205080204" pitchFamily="49" charset="-128"/>
              </a:rPr>
              <a:t>	</a:t>
            </a:r>
            <a:r>
              <a:rPr kumimoji="1" lang="ja-JP" altLang="en-US" sz="1100" dirty="0">
                <a:latin typeface="ＭＳ ゴシック" panose="020B0609070205080204" pitchFamily="49" charset="-128"/>
                <a:ea typeface="ＭＳ ゴシック" panose="020B0609070205080204" pitchFamily="49" charset="-128"/>
              </a:rPr>
              <a:t>（注）マイナンバー法別表の各項の下欄に掲げる事務に準ずる事務として主務省令で定めるもの</a:t>
            </a:r>
            <a:endParaRPr kumimoji="1" lang="en-US" altLang="ja-JP" sz="1100" dirty="0">
              <a:latin typeface="ＭＳ ゴシック" panose="020B0609070205080204" pitchFamily="49" charset="-128"/>
              <a:ea typeface="ＭＳ ゴシック" panose="020B0609070205080204" pitchFamily="49" charset="-128"/>
            </a:endParaRPr>
          </a:p>
          <a:p>
            <a:pPr marL="266700" indent="-266700" eaLnBrk="0" hangingPunct="0">
              <a:lnSpc>
                <a:spcPts val="1200"/>
              </a:lnSpc>
              <a:buNone/>
            </a:pPr>
            <a:endParaRPr kumimoji="1" lang="en-US" altLang="ja-JP" sz="1100" dirty="0">
              <a:latin typeface="ＭＳ ゴシック" panose="020B0609070205080204" pitchFamily="49" charset="-128"/>
              <a:ea typeface="ＭＳ ゴシック" panose="020B0609070205080204" pitchFamily="49" charset="-128"/>
            </a:endParaRPr>
          </a:p>
          <a:p>
            <a:pPr marL="266700" indent="-266700" eaLnBrk="0" hangingPunct="0">
              <a:lnSpc>
                <a:spcPts val="1200"/>
              </a:lnSpc>
              <a:buNone/>
            </a:pPr>
            <a:r>
              <a:rPr kumimoji="1" lang="en-US" altLang="ja-JP" sz="1100" dirty="0">
                <a:latin typeface="ＭＳ ゴシック" panose="020B0609070205080204" pitchFamily="49" charset="-128"/>
                <a:ea typeface="ＭＳ ゴシック" panose="020B0609070205080204" pitchFamily="49" charset="-128"/>
              </a:rPr>
              <a:t>※</a:t>
            </a:r>
            <a:r>
              <a:rPr kumimoji="1" lang="ja-JP" altLang="en-US" sz="1100" dirty="0">
                <a:latin typeface="ＭＳ ゴシック" panose="020B0609070205080204" pitchFamily="49" charset="-128"/>
                <a:ea typeface="ＭＳ ゴシック" panose="020B0609070205080204" pitchFamily="49" charset="-128"/>
              </a:rPr>
              <a:t>２　職員等の社会保障及び税等に関する手続書類の作成事務</a:t>
            </a:r>
          </a:p>
        </p:txBody>
      </p:sp>
      <p:sp>
        <p:nvSpPr>
          <p:cNvPr id="14" name="角丸四角形 13"/>
          <p:cNvSpPr/>
          <p:nvPr/>
        </p:nvSpPr>
        <p:spPr>
          <a:xfrm>
            <a:off x="289338" y="294291"/>
            <a:ext cx="4212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第２節　マイナンバー制度の安全対策</a:t>
            </a:r>
          </a:p>
        </p:txBody>
      </p:sp>
      <p:sp>
        <p:nvSpPr>
          <p:cNvPr id="15" name="角丸四角形 14"/>
          <p:cNvSpPr/>
          <p:nvPr/>
        </p:nvSpPr>
        <p:spPr>
          <a:xfrm>
            <a:off x="330455" y="3787469"/>
            <a:ext cx="8762745" cy="1935156"/>
          </a:xfrm>
          <a:prstGeom prst="roundRect">
            <a:avLst>
              <a:gd name="adj" fmla="val 7104"/>
            </a:avLst>
          </a:prstGeom>
          <a:solidFill>
            <a:sysClr val="window" lastClr="FFFFFF"/>
          </a:solidFill>
          <a:ln w="19050" cap="flat" cmpd="sng" algn="ctr">
            <a:solidFill>
              <a:srgbClr val="00B0F0"/>
            </a:solidFill>
            <a:prstDash val="solid"/>
            <a:miter lim="800000"/>
          </a:ln>
          <a:effectLst/>
        </p:spPr>
        <p:txBody>
          <a:bodyPr lIns="108000" tIns="36000" rIns="108000" bIns="36000" rtlCol="0" anchor="ctr"/>
          <a:lstStyle/>
          <a:p>
            <a:pPr lvl="0" defTabSz="914400">
              <a:lnSpc>
                <a:spcPct val="150000"/>
              </a:lnSpc>
              <a:defRPr/>
            </a:pPr>
            <a:r>
              <a:rPr kumimoji="1" lang="ja-JP" altLang="en-US" sz="1400" kern="0" dirty="0">
                <a:solidFill>
                  <a:prstClr val="black"/>
                </a:solidFill>
                <a:latin typeface="+mj-ea"/>
              </a:rPr>
              <a:t>行政機関等がマイナンバーを利用するのは、</a:t>
            </a:r>
            <a:r>
              <a:rPr kumimoji="1" lang="ja-JP" altLang="en-US" sz="1400" kern="0" dirty="0">
                <a:solidFill>
                  <a:prstClr val="black"/>
                </a:solidFill>
                <a:latin typeface="+mj-ea"/>
                <a:ea typeface="+mj-ea"/>
              </a:rPr>
              <a:t>個人番号利用事務</a:t>
            </a:r>
            <a:r>
              <a:rPr kumimoji="1" lang="en-US" altLang="ja-JP" sz="1400" kern="0" baseline="30000" dirty="0">
                <a:solidFill>
                  <a:prstClr val="black"/>
                </a:solidFill>
                <a:latin typeface="+mj-ea"/>
                <a:ea typeface="+mj-ea"/>
              </a:rPr>
              <a:t>※</a:t>
            </a:r>
            <a:r>
              <a:rPr kumimoji="1" lang="ja-JP" altLang="en-US" sz="1400" kern="0" baseline="30000" dirty="0">
                <a:solidFill>
                  <a:prstClr val="black"/>
                </a:solidFill>
                <a:latin typeface="+mj-ea"/>
                <a:ea typeface="+mj-ea"/>
              </a:rPr>
              <a:t>１</a:t>
            </a:r>
            <a:r>
              <a:rPr kumimoji="1" lang="ja-JP" altLang="en-US" sz="1400" kern="0" dirty="0">
                <a:solidFill>
                  <a:prstClr val="black"/>
                </a:solidFill>
                <a:latin typeface="+mj-ea"/>
                <a:ea typeface="+mj-ea"/>
              </a:rPr>
              <a:t>、個人番号関係事務</a:t>
            </a:r>
            <a:r>
              <a:rPr kumimoji="1" lang="en-US" altLang="ja-JP" sz="1400" kern="0" baseline="30000" dirty="0">
                <a:solidFill>
                  <a:prstClr val="black"/>
                </a:solidFill>
                <a:latin typeface="+mj-ea"/>
                <a:ea typeface="+mj-ea"/>
              </a:rPr>
              <a:t>※</a:t>
            </a:r>
            <a:r>
              <a:rPr kumimoji="1" lang="ja-JP" altLang="en-US" sz="1400" kern="0" baseline="30000" dirty="0">
                <a:solidFill>
                  <a:prstClr val="black"/>
                </a:solidFill>
                <a:latin typeface="+mj-ea"/>
                <a:ea typeface="+mj-ea"/>
              </a:rPr>
              <a:t>２</a:t>
            </a:r>
            <a:r>
              <a:rPr kumimoji="1" lang="ja-JP" altLang="en-US" sz="1400" kern="0" dirty="0">
                <a:solidFill>
                  <a:prstClr val="black"/>
                </a:solidFill>
                <a:latin typeface="+mj-ea"/>
                <a:ea typeface="+mj-ea"/>
              </a:rPr>
              <a:t>、マイナンバー法第</a:t>
            </a:r>
            <a:r>
              <a:rPr kumimoji="1" lang="en-US" altLang="ja-JP" sz="1400" kern="0" dirty="0">
                <a:solidFill>
                  <a:prstClr val="black"/>
                </a:solidFill>
                <a:latin typeface="+mj-ea"/>
                <a:ea typeface="+mj-ea"/>
              </a:rPr>
              <a:t>19</a:t>
            </a:r>
            <a:r>
              <a:rPr kumimoji="1" lang="ja-JP" altLang="en-US" sz="1400" kern="0" dirty="0">
                <a:solidFill>
                  <a:prstClr val="black"/>
                </a:solidFill>
                <a:latin typeface="+mj-ea"/>
                <a:ea typeface="+mj-ea"/>
              </a:rPr>
              <a:t>条</a:t>
            </a:r>
            <a:r>
              <a:rPr kumimoji="1" lang="ja-JP" altLang="en-US" sz="1400" kern="0" dirty="0">
                <a:latin typeface="+mj-ea"/>
                <a:ea typeface="+mj-ea"/>
              </a:rPr>
              <a:t>第</a:t>
            </a:r>
            <a:r>
              <a:rPr kumimoji="1" lang="en-US" altLang="ja-JP" sz="1400" kern="0" dirty="0">
                <a:latin typeface="+mj-ea"/>
                <a:ea typeface="+mj-ea"/>
              </a:rPr>
              <a:t>13</a:t>
            </a:r>
            <a:r>
              <a:rPr kumimoji="1" lang="ja-JP" altLang="en-US" sz="1400" kern="0" dirty="0">
                <a:latin typeface="+mj-ea"/>
                <a:ea typeface="+mj-ea"/>
              </a:rPr>
              <a:t>号から第</a:t>
            </a:r>
            <a:r>
              <a:rPr kumimoji="1" lang="en-US" altLang="ja-JP" sz="1400" kern="0" dirty="0">
                <a:latin typeface="+mj-ea"/>
                <a:ea typeface="+mj-ea"/>
              </a:rPr>
              <a:t>17</a:t>
            </a:r>
            <a:r>
              <a:rPr kumimoji="1" lang="ja-JP" altLang="en-US" sz="1400" kern="0" dirty="0">
                <a:latin typeface="+mj-ea"/>
                <a:ea typeface="+mj-ea"/>
              </a:rPr>
              <a:t>号</a:t>
            </a:r>
            <a:r>
              <a:rPr kumimoji="1" lang="ja-JP" altLang="en-US" sz="1400" kern="0" dirty="0">
                <a:solidFill>
                  <a:prstClr val="black"/>
                </a:solidFill>
                <a:latin typeface="+mj-ea"/>
                <a:ea typeface="+mj-ea"/>
              </a:rPr>
              <a:t>までに基づき特定個人情報の提供を受けた目的を達成するために必要な限度で利用する事務に限られます。</a:t>
            </a:r>
            <a:endParaRPr kumimoji="1" lang="en-US" altLang="ja-JP" sz="1400" kern="0" dirty="0">
              <a:solidFill>
                <a:prstClr val="black"/>
              </a:solidFill>
              <a:latin typeface="+mj-ea"/>
              <a:ea typeface="+mj-ea"/>
            </a:endParaRPr>
          </a:p>
          <a:p>
            <a:pPr lvl="0" defTabSz="914400">
              <a:lnSpc>
                <a:spcPct val="150000"/>
              </a:lnSpc>
              <a:defRPr/>
            </a:pPr>
            <a:r>
              <a:rPr kumimoji="1" lang="ja-JP" altLang="en-US" sz="1400" kern="0" dirty="0">
                <a:solidFill>
                  <a:prstClr val="black"/>
                </a:solidFill>
                <a:latin typeface="+mj-ea"/>
              </a:rPr>
              <a:t>また、マイナンバーの例外的な利用は、①金融機関が激甚災害時等に金銭の支払を行う場合、②人の生命、身体又は財産の保護のために必要がある場合に限られています。</a:t>
            </a:r>
          </a:p>
        </p:txBody>
      </p:sp>
      <p:sp>
        <p:nvSpPr>
          <p:cNvPr id="4" name="禁止 3"/>
          <p:cNvSpPr/>
          <p:nvPr/>
        </p:nvSpPr>
        <p:spPr>
          <a:xfrm>
            <a:off x="8165985" y="2626851"/>
            <a:ext cx="828000" cy="828000"/>
          </a:xfrm>
          <a:prstGeom prst="noSmoking">
            <a:avLst>
              <a:gd name="adj" fmla="val 10627"/>
            </a:avLst>
          </a:prstGeom>
          <a:solidFill>
            <a:srgbClr val="FF0000"/>
          </a:solidFill>
          <a:ln>
            <a:solidFill>
              <a:srgbClr val="FF0000"/>
            </a:solidFill>
          </a:ln>
        </p:spPr>
        <p:style>
          <a:lnRef idx="2">
            <a:schemeClr val="accent6"/>
          </a:lnRef>
          <a:fillRef idx="1">
            <a:schemeClr val="lt1"/>
          </a:fillRef>
          <a:effectRef idx="0">
            <a:schemeClr val="accent6"/>
          </a:effectRef>
          <a:fontRef idx="minor">
            <a:schemeClr val="dk1"/>
          </a:fontRef>
        </p:style>
        <p:txBody>
          <a:bodyPr lIns="18000" rIns="18000" rtlCol="0" anchor="ctr"/>
          <a:lstStyle/>
          <a:p>
            <a:pPr algn="ctr"/>
            <a:r>
              <a:rPr kumimoji="1" lang="ja-JP" altLang="en-US" sz="1400" dirty="0"/>
              <a:t>自由な</a:t>
            </a:r>
            <a:endParaRPr kumimoji="1" lang="en-US" altLang="ja-JP" sz="1400" dirty="0"/>
          </a:p>
          <a:p>
            <a:pPr algn="ctr"/>
            <a:r>
              <a:rPr kumimoji="1" lang="ja-JP" altLang="en-US" sz="1400" dirty="0"/>
              <a:t>利用</a:t>
            </a:r>
          </a:p>
        </p:txBody>
      </p:sp>
      <p:sp>
        <p:nvSpPr>
          <p:cNvPr id="16"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16</a:t>
            </a:r>
          </a:p>
        </p:txBody>
      </p:sp>
      <p:sp>
        <p:nvSpPr>
          <p:cNvPr id="17" name="角丸四角形 16"/>
          <p:cNvSpPr/>
          <p:nvPr/>
        </p:nvSpPr>
        <p:spPr>
          <a:xfrm>
            <a:off x="452582" y="3535212"/>
            <a:ext cx="1782618" cy="423924"/>
          </a:xfrm>
          <a:prstGeom prst="roundRect">
            <a:avLst/>
          </a:prstGeom>
          <a:solidFill>
            <a:schemeClr val="tx2">
              <a:lumMod val="20000"/>
              <a:lumOff val="80000"/>
            </a:schemeClr>
          </a:solidFill>
          <a:ln w="19050" cap="flat" cmpd="sng" algn="ctr">
            <a:solidFill>
              <a:srgbClr val="00B0F0"/>
            </a:solidFill>
            <a:prstDash val="solid"/>
            <a:miter lim="800000"/>
          </a:ln>
          <a:effectLst/>
        </p:spPr>
        <p:txBody>
          <a:bodyPr lIns="108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kern="0" dirty="0">
                <a:solidFill>
                  <a:prstClr val="black"/>
                </a:solidFill>
                <a:latin typeface="+mj-ea"/>
                <a:ea typeface="+mj-ea"/>
              </a:rPr>
              <a:t>利用できる事務</a:t>
            </a:r>
            <a:endParaRPr kumimoji="1" lang="ja-JP" altLang="en-US" sz="1600" b="0" i="0" u="none" strike="noStrike" kern="0" cap="none" spc="0" normalizeH="0" baseline="0" noProof="0" dirty="0">
              <a:ln>
                <a:noFill/>
              </a:ln>
              <a:solidFill>
                <a:prstClr val="black"/>
              </a:solidFill>
              <a:effectLst/>
              <a:uLnTx/>
              <a:uFillTx/>
              <a:latin typeface="+mj-ea"/>
              <a:ea typeface="+mj-ea"/>
            </a:endParaRPr>
          </a:p>
        </p:txBody>
      </p:sp>
    </p:spTree>
    <p:extLst>
      <p:ext uri="{BB962C8B-B14F-4D97-AF65-F5344CB8AC3E}">
        <p14:creationId xmlns:p14="http://schemas.microsoft.com/office/powerpoint/2010/main" val="4277099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239975" y="1475101"/>
            <a:ext cx="9352502" cy="4245704"/>
            <a:chOff x="640328" y="2126458"/>
            <a:chExt cx="9940984" cy="3420983"/>
          </a:xfrm>
        </p:grpSpPr>
        <p:sp>
          <p:nvSpPr>
            <p:cNvPr id="6" name="角丸四角形 5"/>
            <p:cNvSpPr/>
            <p:nvPr/>
          </p:nvSpPr>
          <p:spPr>
            <a:xfrm>
              <a:off x="640328" y="2329985"/>
              <a:ext cx="9940984" cy="3217456"/>
            </a:xfrm>
            <a:prstGeom prst="roundRect">
              <a:avLst>
                <a:gd name="adj" fmla="val 3854"/>
              </a:avLst>
            </a:prstGeom>
            <a:solidFill>
              <a:sysClr val="window" lastClr="FFFFFF"/>
            </a:solidFill>
            <a:ln w="19050" cap="flat" cmpd="sng" algn="ctr">
              <a:solidFill>
                <a:srgbClr val="70AD47"/>
              </a:solidFill>
              <a:prstDash val="solid"/>
              <a:miter lim="800000"/>
            </a:ln>
            <a:effectLst/>
          </p:spPr>
          <p:txBody>
            <a:bodyPr lIns="144000" rIns="144000" rtlCol="0" anchor="ctr"/>
            <a:lstStyle/>
            <a:p>
              <a:pPr marL="180000" lvl="0" indent="-180000" defTabSz="914400">
                <a:lnSpc>
                  <a:spcPct val="150000"/>
                </a:lnSpc>
                <a:defRPr/>
              </a:pPr>
              <a:r>
                <a:rPr kumimoji="1" lang="ja-JP" altLang="en-US" sz="1400" kern="0" dirty="0">
                  <a:solidFill>
                    <a:prstClr val="black"/>
                  </a:solidFill>
                  <a:latin typeface="+mj-ea"/>
                  <a:ea typeface="+mj-ea"/>
                </a:rPr>
                <a:t>○　個人番号利用事務及び個人番号関係事務（個人番号利用事務等）を処理するために必要がある場合に限って、本人等にマイナンバーの提供を求めることができます。</a:t>
              </a:r>
              <a:endParaRPr kumimoji="1" lang="en-US" altLang="ja-JP" sz="1400" kern="0" dirty="0">
                <a:solidFill>
                  <a:prstClr val="black"/>
                </a:solidFill>
                <a:latin typeface="+mj-ea"/>
                <a:ea typeface="+mj-ea"/>
              </a:endParaRPr>
            </a:p>
            <a:p>
              <a:pPr lvl="0" defTabSz="914400">
                <a:lnSpc>
                  <a:spcPct val="150000"/>
                </a:lnSpc>
                <a:defRPr/>
              </a:pPr>
              <a:endParaRPr kumimoji="1" lang="en-US" altLang="ja-JP" sz="1400" kern="0" dirty="0">
                <a:solidFill>
                  <a:prstClr val="black"/>
                </a:solidFill>
                <a:latin typeface="+mj-ea"/>
                <a:ea typeface="+mj-ea"/>
              </a:endParaRPr>
            </a:p>
            <a:p>
              <a:pPr lvl="0" defTabSz="914400">
                <a:lnSpc>
                  <a:spcPct val="150000"/>
                </a:lnSpc>
                <a:defRPr/>
              </a:pPr>
              <a:r>
                <a:rPr kumimoji="1" lang="ja-JP" altLang="en-US" sz="1400" kern="0" dirty="0">
                  <a:solidFill>
                    <a:prstClr val="black"/>
                  </a:solidFill>
                  <a:latin typeface="+mj-ea"/>
                  <a:ea typeface="+mj-ea"/>
                </a:rPr>
                <a:t>○　マイナンバー法第</a:t>
              </a:r>
              <a:r>
                <a:rPr kumimoji="1" lang="en-US" altLang="ja-JP" sz="1400" kern="0" dirty="0">
                  <a:solidFill>
                    <a:prstClr val="black"/>
                  </a:solidFill>
                  <a:latin typeface="+mj-ea"/>
                  <a:ea typeface="+mj-ea"/>
                </a:rPr>
                <a:t>19</a:t>
              </a:r>
              <a:r>
                <a:rPr kumimoji="1" lang="ja-JP" altLang="en-US" sz="1400" kern="0" dirty="0">
                  <a:solidFill>
                    <a:prstClr val="black"/>
                  </a:solidFill>
                  <a:latin typeface="+mj-ea"/>
                  <a:ea typeface="+mj-ea"/>
                </a:rPr>
                <a:t>条各号に定められている場合</a:t>
              </a:r>
              <a:r>
                <a:rPr kumimoji="1" lang="en-US" altLang="ja-JP" sz="1400" kern="0" baseline="30000" dirty="0">
                  <a:solidFill>
                    <a:prstClr val="black"/>
                  </a:solidFill>
                  <a:latin typeface="+mj-ea"/>
                  <a:ea typeface="+mj-ea"/>
                </a:rPr>
                <a:t>※</a:t>
              </a:r>
              <a:r>
                <a:rPr kumimoji="1" lang="ja-JP" altLang="en-US" sz="1400" kern="0" dirty="0">
                  <a:solidFill>
                    <a:prstClr val="black"/>
                  </a:solidFill>
                  <a:latin typeface="+mj-ea"/>
                  <a:ea typeface="+mj-ea"/>
                </a:rPr>
                <a:t>を除き、</a:t>
              </a:r>
              <a:endParaRPr kumimoji="1" lang="en-US" altLang="ja-JP" sz="1400" kern="0" dirty="0">
                <a:solidFill>
                  <a:prstClr val="black"/>
                </a:solidFill>
                <a:latin typeface="+mj-ea"/>
                <a:ea typeface="+mj-ea"/>
              </a:endParaRPr>
            </a:p>
            <a:p>
              <a:pPr lvl="0" defTabSz="914400">
                <a:lnSpc>
                  <a:spcPct val="150000"/>
                </a:lnSpc>
                <a:defRPr/>
              </a:pPr>
              <a:r>
                <a:rPr kumimoji="1" lang="ja-JP" altLang="en-US" sz="1400" kern="0" dirty="0">
                  <a:solidFill>
                    <a:prstClr val="black"/>
                  </a:solidFill>
                  <a:latin typeface="+mj-ea"/>
                  <a:ea typeface="+mj-ea"/>
                </a:rPr>
                <a:t>　　　・マイナンバーの提供を求めること</a:t>
              </a:r>
              <a:endParaRPr kumimoji="1" lang="en-US" altLang="ja-JP" sz="1400" kern="0" dirty="0">
                <a:solidFill>
                  <a:prstClr val="black"/>
                </a:solidFill>
                <a:latin typeface="+mj-ea"/>
                <a:ea typeface="+mj-ea"/>
              </a:endParaRPr>
            </a:p>
            <a:p>
              <a:pPr lvl="0" defTabSz="914400">
                <a:lnSpc>
                  <a:spcPct val="150000"/>
                </a:lnSpc>
                <a:defRPr/>
              </a:pPr>
              <a:r>
                <a:rPr kumimoji="1" lang="ja-JP" altLang="en-US" sz="1400" kern="0" dirty="0">
                  <a:solidFill>
                    <a:prstClr val="black"/>
                  </a:solidFill>
                  <a:latin typeface="+mj-ea"/>
                  <a:ea typeface="+mj-ea"/>
                </a:rPr>
                <a:t>　　　・特定個人情報を提供、収集・保管すること</a:t>
              </a:r>
              <a:endParaRPr kumimoji="1" lang="en-US" altLang="ja-JP" sz="1400" kern="0" dirty="0">
                <a:solidFill>
                  <a:prstClr val="black"/>
                </a:solidFill>
                <a:latin typeface="+mj-ea"/>
                <a:ea typeface="+mj-ea"/>
              </a:endParaRPr>
            </a:p>
            <a:p>
              <a:pPr lvl="0" defTabSz="914400">
                <a:lnSpc>
                  <a:spcPct val="150000"/>
                </a:lnSpc>
                <a:defRPr/>
              </a:pPr>
              <a:r>
                <a:rPr kumimoji="1" lang="ja-JP" altLang="en-US" sz="1400" kern="0" dirty="0">
                  <a:solidFill>
                    <a:prstClr val="black"/>
                  </a:solidFill>
                  <a:latin typeface="+mj-ea"/>
                  <a:ea typeface="+mj-ea"/>
                </a:rPr>
                <a:t>　 　は禁止されています。</a:t>
              </a:r>
              <a:endParaRPr kumimoji="1" lang="en-US" altLang="ja-JP" sz="1400" kern="0" dirty="0">
                <a:solidFill>
                  <a:prstClr val="black"/>
                </a:solidFill>
                <a:latin typeface="+mj-ea"/>
                <a:ea typeface="+mj-ea"/>
              </a:endParaRPr>
            </a:p>
            <a:p>
              <a:pPr lvl="0" defTabSz="914400">
                <a:lnSpc>
                  <a:spcPct val="150000"/>
                </a:lnSpc>
                <a:defRPr/>
              </a:pPr>
              <a:endParaRPr kumimoji="1" lang="en-US" altLang="ja-JP" sz="1400" kern="0" dirty="0">
                <a:solidFill>
                  <a:prstClr val="black"/>
                </a:solidFill>
                <a:latin typeface="+mj-ea"/>
              </a:endParaRPr>
            </a:p>
            <a:p>
              <a:pPr marL="180000" lvl="0" indent="-180000" defTabSz="914400">
                <a:lnSpc>
                  <a:spcPct val="150000"/>
                </a:lnSpc>
                <a:defRPr/>
              </a:pPr>
              <a:r>
                <a:rPr kumimoji="1" lang="ja-JP" altLang="en-US" sz="1400" kern="0" dirty="0">
                  <a:solidFill>
                    <a:prstClr val="black"/>
                  </a:solidFill>
                  <a:latin typeface="+mj-ea"/>
                  <a:ea typeface="+mj-ea"/>
                </a:rPr>
                <a:t>○　個人番号利用事務等を処理する必要がなくなった場合で、文書管理に関する規程等によって定められている保存期間を経過したときには、マイナンバーをできるだけ速やかに廃棄又は削除しなければなりません。</a:t>
              </a:r>
            </a:p>
          </p:txBody>
        </p:sp>
        <p:sp>
          <p:nvSpPr>
            <p:cNvPr id="7" name="角丸四角形 6"/>
            <p:cNvSpPr/>
            <p:nvPr/>
          </p:nvSpPr>
          <p:spPr>
            <a:xfrm>
              <a:off x="879309" y="2126458"/>
              <a:ext cx="2637740" cy="346393"/>
            </a:xfrm>
            <a:prstGeom prst="roundRect">
              <a:avLst/>
            </a:prstGeom>
            <a:solidFill>
              <a:srgbClr val="70AD47">
                <a:lumMod val="20000"/>
                <a:lumOff val="80000"/>
              </a:srgbClr>
            </a:solidFill>
            <a:ln w="19050" cap="flat" cmpd="sng" algn="ctr">
              <a:solidFill>
                <a:srgbClr val="70AD47"/>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kern="0" dirty="0">
                  <a:solidFill>
                    <a:prstClr val="black"/>
                  </a:solidFill>
                  <a:latin typeface="+mj-ea"/>
                  <a:ea typeface="+mj-ea"/>
                </a:rPr>
                <a:t>提供、収集・保管の制限</a:t>
              </a:r>
              <a:endParaRPr kumimoji="1" lang="ja-JP" altLang="en-US" sz="1600" b="0" i="0" u="none" strike="noStrike" kern="0" cap="none" spc="0" normalizeH="0" baseline="0" noProof="0" dirty="0">
                <a:ln>
                  <a:noFill/>
                </a:ln>
                <a:solidFill>
                  <a:prstClr val="black"/>
                </a:solidFill>
                <a:effectLst/>
                <a:uLnTx/>
                <a:uFillTx/>
                <a:latin typeface="+mj-ea"/>
                <a:ea typeface="+mj-ea"/>
              </a:endParaRPr>
            </a:p>
          </p:txBody>
        </p:sp>
      </p:grpSp>
      <p:sp>
        <p:nvSpPr>
          <p:cNvPr id="8" name="角丸四角形 7"/>
          <p:cNvSpPr/>
          <p:nvPr/>
        </p:nvSpPr>
        <p:spPr>
          <a:xfrm>
            <a:off x="289338" y="764829"/>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a:solidFill>
                  <a:prstClr val="black"/>
                </a:solidFill>
                <a:latin typeface="ＤＦ特太ゴシック体" panose="020B0509000000000000" pitchFamily="49" charset="-128"/>
                <a:ea typeface="ＤＦ特太ゴシック体" panose="020B0509000000000000" pitchFamily="49" charset="-128"/>
              </a:rPr>
              <a:t>２－４　制度面における保護措置（利用、提供、収集・保管の制限）</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9" name="テキスト ボックス 8"/>
          <p:cNvSpPr txBox="1"/>
          <p:nvPr/>
        </p:nvSpPr>
        <p:spPr bwMode="auto">
          <a:xfrm>
            <a:off x="289338" y="5756023"/>
            <a:ext cx="8798943" cy="497329"/>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en-US" altLang="ja-JP" sz="1200" dirty="0">
                <a:latin typeface="ＭＳ ゴシック" panose="020B0609070205080204" pitchFamily="49" charset="-128"/>
                <a:ea typeface="ＭＳ ゴシック" panose="020B0609070205080204" pitchFamily="49" charset="-128"/>
              </a:rPr>
              <a:t>※</a:t>
            </a:r>
            <a:r>
              <a:rPr kumimoji="1" lang="ja-JP" altLang="en-US" sz="1200" dirty="0">
                <a:latin typeface="ＭＳ ゴシック" panose="020B0609070205080204" pitchFamily="49" charset="-128"/>
                <a:ea typeface="ＭＳ ゴシック" panose="020B0609070205080204" pitchFamily="49" charset="-128"/>
              </a:rPr>
              <a:t>　</a:t>
            </a:r>
            <a:r>
              <a:rPr kumimoji="1" lang="ja-JP" altLang="en-US" sz="1200" kern="0" dirty="0">
                <a:solidFill>
                  <a:prstClr val="black"/>
                </a:solidFill>
                <a:latin typeface="+mj-ea"/>
              </a:rPr>
              <a:t>マイナンバー法第</a:t>
            </a:r>
            <a:r>
              <a:rPr kumimoji="1" lang="en-US" altLang="ja-JP" sz="1200" kern="0" dirty="0">
                <a:solidFill>
                  <a:prstClr val="black"/>
                </a:solidFill>
                <a:latin typeface="+mj-ea"/>
              </a:rPr>
              <a:t>19</a:t>
            </a:r>
            <a:r>
              <a:rPr kumimoji="1" lang="ja-JP" altLang="en-US" sz="1200" kern="0" dirty="0">
                <a:solidFill>
                  <a:prstClr val="black"/>
                </a:solidFill>
                <a:latin typeface="+mj-ea"/>
              </a:rPr>
              <a:t>条各号に定められている場合</a:t>
            </a:r>
            <a:r>
              <a:rPr kumimoji="1" lang="ja-JP" altLang="en-US" sz="1200" dirty="0">
                <a:latin typeface="ＭＳ ゴシック" panose="020B0609070205080204" pitchFamily="49" charset="-128"/>
                <a:ea typeface="ＭＳ ゴシック" panose="020B0609070205080204" pitchFamily="49" charset="-128"/>
              </a:rPr>
              <a:t>については、次ページを参照</a:t>
            </a:r>
          </a:p>
        </p:txBody>
      </p:sp>
      <p:sp>
        <p:nvSpPr>
          <p:cNvPr id="12" name="角丸四角形 11"/>
          <p:cNvSpPr/>
          <p:nvPr/>
        </p:nvSpPr>
        <p:spPr>
          <a:xfrm>
            <a:off x="289338" y="326469"/>
            <a:ext cx="4212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第２節　マイナンバー制度の安全対策</a:t>
            </a:r>
          </a:p>
        </p:txBody>
      </p:sp>
      <p:sp>
        <p:nvSpPr>
          <p:cNvPr id="3" name="雲形吹き出し 2"/>
          <p:cNvSpPr/>
          <p:nvPr/>
        </p:nvSpPr>
        <p:spPr>
          <a:xfrm>
            <a:off x="6072037" y="2532009"/>
            <a:ext cx="2348063" cy="1436738"/>
          </a:xfrm>
          <a:prstGeom prst="cloudCallout">
            <a:avLst>
              <a:gd name="adj1" fmla="val 58494"/>
              <a:gd name="adj2" fmla="val 35606"/>
            </a:avLst>
          </a:prstGeom>
        </p:spPr>
        <p:style>
          <a:lnRef idx="2">
            <a:schemeClr val="dk1"/>
          </a:lnRef>
          <a:fillRef idx="1">
            <a:schemeClr val="lt1"/>
          </a:fillRef>
          <a:effectRef idx="0">
            <a:schemeClr val="dk1"/>
          </a:effectRef>
          <a:fontRef idx="minor">
            <a:schemeClr val="dk1"/>
          </a:fontRef>
        </p:style>
        <p:txBody>
          <a:bodyPr lIns="36000" tIns="36000" rIns="36000" bIns="36000" rtlCol="0" anchor="ctr"/>
          <a:lstStyle/>
          <a:p>
            <a:r>
              <a:rPr kumimoji="1" lang="ja-JP" altLang="en-US" sz="1200" dirty="0">
                <a:solidFill>
                  <a:schemeClr val="tx1"/>
                </a:solidFill>
              </a:rPr>
              <a:t>お店の会員登録の際、マイナンバーも記入してもらおう！</a:t>
            </a:r>
          </a:p>
        </p:txBody>
      </p:sp>
      <p:sp>
        <p:nvSpPr>
          <p:cNvPr id="15" name="乗算 14"/>
          <p:cNvSpPr/>
          <p:nvPr/>
        </p:nvSpPr>
        <p:spPr>
          <a:xfrm>
            <a:off x="6425837" y="3212603"/>
            <a:ext cx="1816464" cy="1454242"/>
          </a:xfrm>
          <a:prstGeom prst="mathMultiply">
            <a:avLst>
              <a:gd name="adj1" fmla="val 841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17</a:t>
            </a:r>
          </a:p>
        </p:txBody>
      </p: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2144" y="3263402"/>
            <a:ext cx="1416258" cy="1454242"/>
          </a:xfrm>
          <a:prstGeom prst="rect">
            <a:avLst/>
          </a:prstGeom>
        </p:spPr>
      </p:pic>
    </p:spTree>
    <p:extLst>
      <p:ext uri="{BB962C8B-B14F-4D97-AF65-F5344CB8AC3E}">
        <p14:creationId xmlns:p14="http://schemas.microsoft.com/office/powerpoint/2010/main" val="244943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87910" y="751407"/>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a:solidFill>
                  <a:prstClr val="black"/>
                </a:solidFill>
                <a:latin typeface="ＤＦ特太ゴシック体" panose="020B0509000000000000" pitchFamily="49" charset="-128"/>
                <a:ea typeface="ＤＦ特太ゴシック体" panose="020B0509000000000000" pitchFamily="49" charset="-128"/>
              </a:rPr>
              <a:t>２－４　制度面における保護措置（利用、提供、収集・保管の制限）</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6" name="正方形/長方形 5"/>
          <p:cNvSpPr/>
          <p:nvPr/>
        </p:nvSpPr>
        <p:spPr>
          <a:xfrm>
            <a:off x="381000" y="1953300"/>
            <a:ext cx="9188809" cy="3787100"/>
          </a:xfrm>
          <a:prstGeom prst="rect">
            <a:avLst/>
          </a:prstGeom>
          <a:ln w="12700">
            <a:solidFill>
              <a:srgbClr val="92D050"/>
            </a:solidFill>
          </a:ln>
          <a:effectLst/>
        </p:spPr>
        <p:style>
          <a:lnRef idx="2">
            <a:schemeClr val="accent5"/>
          </a:lnRef>
          <a:fillRef idx="1">
            <a:schemeClr val="lt1"/>
          </a:fillRef>
          <a:effectRef idx="0">
            <a:schemeClr val="accent5"/>
          </a:effectRef>
          <a:fontRef idx="minor">
            <a:schemeClr val="dk1"/>
          </a:fontRef>
        </p:style>
        <p:txBody>
          <a:bodyPr lIns="144000" tIns="36000" rIns="144000" bIns="36000" rtlCol="0" anchor="ctr" anchorCtr="0"/>
          <a:lstStyle/>
          <a:p>
            <a:pPr marL="900113" lvl="0" indent="-900113" defTabSz="914400" fontAlgn="base">
              <a:spcBef>
                <a:spcPct val="0"/>
              </a:spcBef>
              <a:spcAft>
                <a:spcPct val="0"/>
              </a:spcAf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第１号　  個人番号</a:t>
            </a:r>
            <a:r>
              <a:rPr kumimoji="1" lang="ja-JP" altLang="en-US" sz="1400" dirty="0">
                <a:solidFill>
                  <a:prstClr val="black"/>
                </a:solidFill>
                <a:latin typeface="ＭＳ ゴシック" panose="020B0609070205080204" pitchFamily="49" charset="-128"/>
                <a:ea typeface="ＭＳ ゴシック" panose="020B0609070205080204" pitchFamily="49" charset="-128"/>
              </a:rPr>
              <a:t>利用</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事務実施者</a:t>
            </a:r>
            <a:r>
              <a:rPr kumimoji="1" lang="en-US" altLang="ja-JP" sz="1400" kern="0" baseline="30000" dirty="0">
                <a:solidFill>
                  <a:prstClr val="black"/>
                </a:solidFill>
                <a:latin typeface="+mj-ea"/>
              </a:rPr>
              <a:t>※</a:t>
            </a:r>
            <a:r>
              <a:rPr kumimoji="1" lang="ja-JP" altLang="en-US" sz="1400" kern="0" baseline="30000" dirty="0">
                <a:solidFill>
                  <a:prstClr val="black"/>
                </a:solidFill>
                <a:latin typeface="+mj-ea"/>
              </a:rPr>
              <a:t>１</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からの提供</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252000" lvl="0" indent="-457200" defTabSz="914400" fontAlgn="base">
              <a:spcBef>
                <a:spcPct val="0"/>
              </a:spcBef>
              <a:spcAft>
                <a:spcPct val="0"/>
              </a:spcAf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第２号    個人番号関係事務実施者</a:t>
            </a:r>
            <a:r>
              <a:rPr kumimoji="1" lang="en-US" altLang="ja-JP" sz="1400" kern="0" baseline="30000" dirty="0">
                <a:solidFill>
                  <a:prstClr val="black"/>
                </a:solidFill>
                <a:latin typeface="+mj-ea"/>
              </a:rPr>
              <a:t>※</a:t>
            </a:r>
            <a:r>
              <a:rPr kumimoji="1" lang="ja-JP" altLang="en-US" sz="1400" kern="0" baseline="30000" dirty="0">
                <a:solidFill>
                  <a:prstClr val="black"/>
                </a:solidFill>
                <a:latin typeface="+mj-ea"/>
              </a:rPr>
              <a:t>２</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からの提供</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252000" marR="0" lvl="0" indent="-45720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第３号　  本人又は</a:t>
            </a:r>
            <a:r>
              <a:rPr kumimoji="1" lang="ja-JP" altLang="en-US" sz="14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rPr>
              <a:t>代理人からの提供</a:t>
            </a:r>
            <a:endParaRPr kumimoji="1" lang="en-US" altLang="ja-JP" sz="14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endParaRPr>
          </a:p>
          <a:p>
            <a:pPr marL="1106488" marR="0" lvl="0" indent="-1312863" algn="l" defTabSz="914400" rtl="0" eaLnBrk="1" fontAlgn="base" latinLnBrk="0" hangingPunct="1">
              <a:lnSpc>
                <a:spcPct val="100000"/>
              </a:lnSpc>
              <a:spcBef>
                <a:spcPct val="0"/>
              </a:spcBef>
              <a:spcAft>
                <a:spcPct val="0"/>
              </a:spcAft>
              <a:buClrTx/>
              <a:buSzTx/>
              <a:buFontTx/>
              <a:buNone/>
              <a:tabLst>
                <a:tab pos="623888" algn="l"/>
                <a:tab pos="711200" algn="l"/>
                <a:tab pos="1074738" algn="l"/>
              </a:tabLst>
              <a:defRPr/>
            </a:pPr>
            <a:r>
              <a:rPr kumimoji="1" lang="ja-JP" altLang="en-US" sz="14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rPr>
              <a:t>第４号　　使用者等から他の使用者等に対する従業者等に関する特定個人情報の提供</a:t>
            </a:r>
            <a:endParaRPr kumimoji="1" lang="en-US" altLang="ja-JP" sz="14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endParaRPr>
          </a:p>
          <a:p>
            <a:pPr marL="1106488" marR="0" lvl="0" indent="-1312863" algn="l" defTabSz="914400" rtl="0" eaLnBrk="1" fontAlgn="base" latinLnBrk="0" hangingPunct="1">
              <a:lnSpc>
                <a:spcPct val="100000"/>
              </a:lnSpc>
              <a:spcBef>
                <a:spcPct val="0"/>
              </a:spcBef>
              <a:spcAft>
                <a:spcPct val="0"/>
              </a:spcAft>
              <a:buClrTx/>
              <a:buSzTx/>
              <a:buFontTx/>
              <a:buNone/>
              <a:tabLst>
                <a:tab pos="623888" algn="l"/>
                <a:tab pos="711200" algn="l"/>
                <a:tab pos="1074738" algn="l"/>
              </a:tabLst>
              <a:defRPr/>
            </a:pPr>
            <a:r>
              <a:rPr kumimoji="1" lang="ja-JP" altLang="en-US" sz="1400" dirty="0">
                <a:solidFill>
                  <a:schemeClr val="tx1"/>
                </a:solidFill>
                <a:latin typeface="ＭＳ ゴシック" panose="020B0609070205080204" pitchFamily="49" charset="-128"/>
                <a:ea typeface="ＭＳ ゴシック" panose="020B0609070205080204" pitchFamily="49" charset="-128"/>
              </a:rPr>
              <a:t>第５号</a:t>
            </a:r>
            <a:r>
              <a:rPr kumimoji="1" lang="ja-JP" altLang="en-US" sz="14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rPr>
              <a:t>　  地方公共団体情報システム機構による</a:t>
            </a:r>
            <a:r>
              <a:rPr kumimoji="1" lang="ja-JP" altLang="en-US" sz="1400" dirty="0">
                <a:solidFill>
                  <a:schemeClr val="tx1"/>
                </a:solidFill>
                <a:latin typeface="ＭＳ ゴシック" panose="020B0609070205080204" pitchFamily="49" charset="-128"/>
                <a:ea typeface="ＭＳ ゴシック" panose="020B0609070205080204" pitchFamily="49" charset="-128"/>
              </a:rPr>
              <a:t>マイナンバー</a:t>
            </a:r>
            <a:r>
              <a:rPr kumimoji="1" lang="ja-JP" altLang="en-US" sz="140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rPr>
              <a:t>の提供</a:t>
            </a:r>
            <a:endParaRPr kumimoji="1" lang="en-US" altLang="ja-JP" sz="140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endParaRPr>
          </a:p>
          <a:p>
            <a:pPr marL="1074738" marR="0" lvl="0" indent="-1074738" algn="l" defTabSz="914400" rtl="0" eaLnBrk="1" fontAlgn="base" latinLnBrk="0" hangingPunct="1">
              <a:lnSpc>
                <a:spcPct val="100000"/>
              </a:lnSpc>
              <a:spcBef>
                <a:spcPct val="0"/>
              </a:spcBef>
              <a:spcAft>
                <a:spcPct val="0"/>
              </a:spcAft>
              <a:buClrTx/>
              <a:buSzTx/>
              <a:buFontTx/>
              <a:buNone/>
              <a:tabLst/>
              <a:defRPr/>
            </a:pPr>
            <a:r>
              <a:rPr kumimoji="1" lang="ja-JP" altLang="en-US" sz="140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rPr>
              <a:t>第６号　  委託、合併に伴う提供</a:t>
            </a:r>
            <a:endParaRPr kumimoji="1" lang="en-US" altLang="ja-JP" sz="140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endParaRPr>
          </a:p>
          <a:p>
            <a:pPr marL="1106488" marR="0" lvl="0" indent="-1312863" algn="l" defTabSz="914400" rtl="0" eaLnBrk="1" fontAlgn="base" latinLnBrk="0" hangingPunct="1">
              <a:lnSpc>
                <a:spcPct val="100000"/>
              </a:lnSpc>
              <a:spcBef>
                <a:spcPct val="0"/>
              </a:spcBef>
              <a:spcAft>
                <a:spcPct val="0"/>
              </a:spcAft>
              <a:buClrTx/>
              <a:buSzTx/>
              <a:buFontTx/>
              <a:buNone/>
              <a:tabLst/>
              <a:defRPr/>
            </a:pPr>
            <a:r>
              <a:rPr kumimoji="1" lang="ja-JP" altLang="en-US" sz="140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rPr>
              <a:t>第７号　  住民基本台帳法上の規定に基づく提供</a:t>
            </a:r>
            <a:endParaRPr kumimoji="1" lang="en-US" altLang="ja-JP" sz="140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endParaRPr>
          </a:p>
          <a:p>
            <a:pPr marL="569913" lvl="0" indent="-776288" defTabSz="914400" fontAlgn="base">
              <a:spcBef>
                <a:spcPct val="0"/>
              </a:spcBef>
              <a:spcAft>
                <a:spcPct val="0"/>
              </a:spcAft>
              <a:defRPr/>
            </a:pPr>
            <a:r>
              <a:rPr kumimoji="1" lang="ja-JP" altLang="en-US" sz="1400" dirty="0">
                <a:solidFill>
                  <a:schemeClr val="tx1"/>
                </a:solidFill>
                <a:latin typeface="ＭＳ ゴシック" panose="020B0609070205080204" pitchFamily="49" charset="-128"/>
                <a:ea typeface="ＭＳ ゴシック" panose="020B0609070205080204" pitchFamily="49" charset="-128"/>
              </a:rPr>
              <a:t>第８号    情報提供ネットワークシステムによる提供 　</a:t>
            </a:r>
            <a:endParaRPr kumimoji="1" lang="en-US" altLang="ja-JP" sz="140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endParaRPr>
          </a:p>
          <a:p>
            <a:pPr marL="569913" lvl="0" indent="-776288" defTabSz="914400" fontAlgn="base">
              <a:spcBef>
                <a:spcPct val="0"/>
              </a:spcBef>
              <a:spcAft>
                <a:spcPct val="0"/>
              </a:spcAft>
              <a:defRPr/>
            </a:pPr>
            <a:r>
              <a:rPr kumimoji="1" lang="ja-JP" altLang="en-US" sz="140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rPr>
              <a:t>第９号　　</a:t>
            </a:r>
            <a:r>
              <a:rPr kumimoji="1" lang="ja-JP" altLang="en-US" sz="1400" dirty="0">
                <a:solidFill>
                  <a:schemeClr val="tx1"/>
                </a:solidFill>
                <a:latin typeface="ＭＳ ゴシック" panose="020B0609070205080204" pitchFamily="49" charset="-128"/>
                <a:ea typeface="ＭＳ ゴシック" panose="020B0609070205080204" pitchFamily="49" charset="-128"/>
              </a:rPr>
              <a:t>情報提供ネットワークシステムによる提供（条例事務関係情報連携）</a:t>
            </a:r>
            <a:r>
              <a:rPr kumimoji="1" lang="ja-JP" altLang="en-US" sz="140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rPr>
              <a:t>　　　　　　　　　　　　　　　　　　　　　　　　　　　　　　　　　　　　　　　　</a:t>
            </a:r>
            <a:endParaRPr kumimoji="1" lang="en-US" altLang="ja-JP" sz="140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endParaRPr>
          </a:p>
          <a:p>
            <a:pPr marL="1106488" marR="0" lvl="0" indent="-1312863" algn="l" defTabSz="914400" rtl="0" eaLnBrk="1" fontAlgn="base" latinLnBrk="0" hangingPunct="1">
              <a:lnSpc>
                <a:spcPct val="100000"/>
              </a:lnSpc>
              <a:spcBef>
                <a:spcPct val="0"/>
              </a:spcBef>
              <a:spcAft>
                <a:spcPct val="0"/>
              </a:spcAft>
              <a:buClrTx/>
              <a:buSzTx/>
              <a:buFontTx/>
              <a:buNone/>
              <a:tabLst/>
              <a:defRPr/>
            </a:pPr>
            <a:r>
              <a:rPr kumimoji="1" lang="ja-JP" altLang="en-US" sz="140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rPr>
              <a:t>第</a:t>
            </a:r>
            <a:r>
              <a:rPr kumimoji="1" lang="en-US" altLang="ja-JP" sz="140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rPr>
              <a:t>10</a:t>
            </a:r>
            <a:r>
              <a:rPr kumimoji="1" lang="ja-JP" altLang="en-US" sz="140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rPr>
              <a:t>号　  国税・地方税法令に基づく国税連携及び地方税連携による提供</a:t>
            </a:r>
            <a:endParaRPr kumimoji="1" lang="en-US" altLang="ja-JP" sz="140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endParaRPr>
          </a:p>
          <a:p>
            <a:pPr marL="252000" marR="0" lvl="0" indent="-457200" algn="l" defTabSz="914400" rtl="0" eaLnBrk="1" fontAlgn="base" latinLnBrk="0" hangingPunct="1">
              <a:lnSpc>
                <a:spcPct val="100000"/>
              </a:lnSpc>
              <a:spcBef>
                <a:spcPct val="0"/>
              </a:spcBef>
              <a:spcAft>
                <a:spcPct val="0"/>
              </a:spcAft>
              <a:buClrTx/>
              <a:buSzTx/>
              <a:buFontTx/>
              <a:buNone/>
              <a:tabLst/>
              <a:defRPr/>
            </a:pPr>
            <a:r>
              <a:rPr kumimoji="1" lang="ja-JP" altLang="en-US" sz="140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rPr>
              <a:t>第</a:t>
            </a:r>
            <a:r>
              <a:rPr kumimoji="1" lang="en-US" altLang="ja-JP" sz="140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rPr>
              <a:t>11</a:t>
            </a:r>
            <a:r>
              <a:rPr kumimoji="1" lang="ja-JP" altLang="en-US" sz="140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rPr>
              <a:t>号　  地方公共団体の他の機関に対する提供　</a:t>
            </a:r>
            <a:endParaRPr kumimoji="1" lang="en-US" altLang="ja-JP" sz="140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endParaRPr>
          </a:p>
          <a:p>
            <a:pPr marL="252000" marR="0" lvl="0" indent="-457200" algn="l" defTabSz="914400" rtl="0" eaLnBrk="1" fontAlgn="base" latinLnBrk="0" hangingPunct="1">
              <a:lnSpc>
                <a:spcPct val="100000"/>
              </a:lnSpc>
              <a:spcBef>
                <a:spcPct val="0"/>
              </a:spcBef>
              <a:spcAft>
                <a:spcPct val="0"/>
              </a:spcAft>
              <a:buClrTx/>
              <a:buSzTx/>
              <a:buFontTx/>
              <a:buNone/>
              <a:tabLst/>
              <a:defRPr/>
            </a:pPr>
            <a:r>
              <a:rPr kumimoji="1" lang="ja-JP" altLang="en-US" sz="1400" dirty="0">
                <a:solidFill>
                  <a:schemeClr val="tx1"/>
                </a:solidFill>
                <a:latin typeface="ＭＳ ゴシック" panose="020B0609070205080204" pitchFamily="49" charset="-128"/>
                <a:ea typeface="ＭＳ ゴシック" panose="020B0609070205080204" pitchFamily="49" charset="-128"/>
              </a:rPr>
              <a:t>第</a:t>
            </a:r>
            <a:r>
              <a:rPr kumimoji="1" lang="en-US" altLang="ja-JP" sz="1400" dirty="0">
                <a:solidFill>
                  <a:schemeClr val="tx1"/>
                </a:solidFill>
                <a:latin typeface="ＭＳ ゴシック" panose="020B0609070205080204" pitchFamily="49" charset="-128"/>
                <a:ea typeface="ＭＳ ゴシック" panose="020B0609070205080204" pitchFamily="49" charset="-128"/>
              </a:rPr>
              <a:t>12</a:t>
            </a:r>
            <a:r>
              <a:rPr kumimoji="1" lang="ja-JP" altLang="en-US" sz="1400" dirty="0">
                <a:solidFill>
                  <a:schemeClr val="tx1"/>
                </a:solidFill>
                <a:latin typeface="ＭＳ ゴシック" panose="020B0609070205080204" pitchFamily="49" charset="-128"/>
                <a:ea typeface="ＭＳ ゴシック" panose="020B0609070205080204" pitchFamily="49" charset="-128"/>
              </a:rPr>
              <a:t>号    株式等振替制度による提供</a:t>
            </a:r>
            <a:endParaRPr kumimoji="1" lang="en-US" altLang="ja-JP" sz="140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endParaRPr>
          </a:p>
          <a:p>
            <a:pPr marL="252000" marR="0" lvl="0" indent="-457200" algn="l" defTabSz="914400" rtl="0" eaLnBrk="1" fontAlgn="base" latinLnBrk="0" hangingPunct="1">
              <a:lnSpc>
                <a:spcPct val="100000"/>
              </a:lnSpc>
              <a:spcBef>
                <a:spcPct val="0"/>
              </a:spcBef>
              <a:spcAft>
                <a:spcPct val="0"/>
              </a:spcAft>
              <a:buClrTx/>
              <a:buSzTx/>
              <a:buFontTx/>
              <a:buNone/>
              <a:tabLst/>
              <a:defRPr/>
            </a:pPr>
            <a:r>
              <a:rPr kumimoji="1" lang="ja-JP" altLang="en-US" sz="140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rPr>
              <a:t>第</a:t>
            </a:r>
            <a:r>
              <a:rPr kumimoji="1" lang="en-US" altLang="ja-JP" sz="140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rPr>
              <a:t>13</a:t>
            </a:r>
            <a:r>
              <a:rPr kumimoji="1" lang="ja-JP" altLang="en-US" sz="140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rPr>
              <a:t>号　  </a:t>
            </a:r>
            <a:r>
              <a:rPr kumimoji="1" lang="ja-JP" altLang="en-US" sz="1400" dirty="0">
                <a:solidFill>
                  <a:schemeClr val="tx1"/>
                </a:solidFill>
                <a:latin typeface="ＭＳ ゴシック" panose="020B0609070205080204" pitchFamily="49" charset="-128"/>
                <a:ea typeface="ＭＳ ゴシック" panose="020B0609070205080204" pitchFamily="49" charset="-128"/>
              </a:rPr>
              <a:t>個人情報保護委員会への提供</a:t>
            </a:r>
            <a:endParaRPr kumimoji="1" lang="en-US" altLang="ja-JP" sz="1400" dirty="0">
              <a:solidFill>
                <a:schemeClr val="tx1"/>
              </a:solidFill>
              <a:latin typeface="ＭＳ ゴシック" panose="020B0609070205080204" pitchFamily="49" charset="-128"/>
              <a:ea typeface="ＭＳ ゴシック" panose="020B0609070205080204" pitchFamily="49" charset="-128"/>
            </a:endParaRPr>
          </a:p>
          <a:p>
            <a:pPr marL="252000" marR="0" lvl="0" indent="-457200" algn="l" defTabSz="914400" rtl="0" eaLnBrk="1" fontAlgn="base" latinLnBrk="0" hangingPunct="1">
              <a:lnSpc>
                <a:spcPct val="100000"/>
              </a:lnSpc>
              <a:spcBef>
                <a:spcPct val="0"/>
              </a:spcBef>
              <a:spcAft>
                <a:spcPct val="0"/>
              </a:spcAft>
              <a:buClrTx/>
              <a:buSzTx/>
              <a:buFontTx/>
              <a:buNone/>
              <a:tabLst/>
              <a:defRPr/>
            </a:pPr>
            <a:r>
              <a:rPr kumimoji="1" lang="ja-JP" altLang="en-US" sz="140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rPr>
              <a:t>第</a:t>
            </a:r>
            <a:r>
              <a:rPr kumimoji="1" lang="en-US" altLang="ja-JP" sz="140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rPr>
              <a:t>14</a:t>
            </a:r>
            <a:r>
              <a:rPr kumimoji="1" lang="ja-JP" altLang="en-US" sz="140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rPr>
              <a:t>号    総務大臣への提供</a:t>
            </a:r>
            <a:endParaRPr kumimoji="1" lang="en-US" altLang="ja-JP" sz="140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endParaRPr>
          </a:p>
          <a:p>
            <a:pPr marL="252000" marR="0" lvl="0" indent="-457200" algn="l" defTabSz="914400" rtl="0" eaLnBrk="1" fontAlgn="base" latinLnBrk="0" hangingPunct="1">
              <a:lnSpc>
                <a:spcPct val="100000"/>
              </a:lnSpc>
              <a:spcBef>
                <a:spcPct val="0"/>
              </a:spcBef>
              <a:spcAft>
                <a:spcPct val="0"/>
              </a:spcAft>
              <a:buClrTx/>
              <a:buSzTx/>
              <a:buFontTx/>
              <a:buNone/>
              <a:tabLst/>
              <a:defRPr/>
            </a:pPr>
            <a:r>
              <a:rPr kumimoji="1" lang="ja-JP" altLang="en-US" sz="140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rPr>
              <a:t>第</a:t>
            </a:r>
            <a:r>
              <a:rPr kumimoji="1" lang="en-US" altLang="ja-JP" sz="1400" dirty="0">
                <a:solidFill>
                  <a:schemeClr val="tx1"/>
                </a:solidFill>
                <a:latin typeface="ＭＳ ゴシック" panose="020B0609070205080204" pitchFamily="49" charset="-128"/>
                <a:ea typeface="ＭＳ ゴシック" panose="020B0609070205080204" pitchFamily="49" charset="-128"/>
              </a:rPr>
              <a:t>15</a:t>
            </a:r>
            <a:r>
              <a:rPr kumimoji="1" lang="ja-JP" altLang="en-US" sz="140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rPr>
              <a:t>号　  各議院審査等その他公益上の必要があるときの提供</a:t>
            </a:r>
            <a:endParaRPr kumimoji="1" lang="en-US" altLang="ja-JP" sz="140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endParaRPr>
          </a:p>
          <a:p>
            <a:pPr marL="252000" marR="0" lvl="0" indent="-457200" algn="l" defTabSz="914400" rtl="0" eaLnBrk="1" fontAlgn="base" latinLnBrk="0" hangingPunct="1">
              <a:lnSpc>
                <a:spcPct val="100000"/>
              </a:lnSpc>
              <a:spcBef>
                <a:spcPct val="0"/>
              </a:spcBef>
              <a:spcAft>
                <a:spcPct val="0"/>
              </a:spcAft>
              <a:buClrTx/>
              <a:buSzTx/>
              <a:buFontTx/>
              <a:buNone/>
              <a:tabLst/>
              <a:defRPr/>
            </a:pPr>
            <a:r>
              <a:rPr kumimoji="1" lang="ja-JP" altLang="en-US" sz="140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rPr>
              <a:t>第</a:t>
            </a:r>
            <a:r>
              <a:rPr kumimoji="1" lang="en-US" altLang="ja-JP" sz="1400" dirty="0">
                <a:solidFill>
                  <a:schemeClr val="tx1"/>
                </a:solidFill>
                <a:latin typeface="ＭＳ ゴシック" panose="020B0609070205080204" pitchFamily="49" charset="-128"/>
                <a:ea typeface="ＭＳ ゴシック" panose="020B0609070205080204" pitchFamily="49" charset="-128"/>
              </a:rPr>
              <a:t>16</a:t>
            </a:r>
            <a:r>
              <a:rPr kumimoji="1" lang="ja-JP" altLang="en-US" sz="140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rPr>
              <a:t>号　  人の生命、身体又は財産の保護のための提供</a:t>
            </a:r>
            <a:endParaRPr kumimoji="1" lang="en-US" altLang="ja-JP" sz="140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endParaRPr>
          </a:p>
          <a:p>
            <a:pPr marL="252000" marR="0" lvl="0" indent="-45720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rPr>
              <a:t>第</a:t>
            </a:r>
            <a:r>
              <a:rPr kumimoji="1" lang="en-US" altLang="ja-JP" sz="1400" dirty="0">
                <a:solidFill>
                  <a:schemeClr val="tx1"/>
                </a:solidFill>
                <a:latin typeface="ＭＳ ゴシック" panose="020B0609070205080204" pitchFamily="49" charset="-128"/>
                <a:ea typeface="ＭＳ ゴシック" panose="020B0609070205080204" pitchFamily="49" charset="-128"/>
              </a:rPr>
              <a:t>17</a:t>
            </a:r>
            <a:r>
              <a:rPr kumimoji="1" lang="ja-JP" altLang="en-US" sz="14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rPr>
              <a:t>号　  個人情報保護委員会規則に基づく提供</a:t>
            </a:r>
            <a:endParaRPr kumimoji="1" lang="en-US" altLang="ja-JP" sz="14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endParaRPr>
          </a:p>
        </p:txBody>
      </p:sp>
      <p:sp>
        <p:nvSpPr>
          <p:cNvPr id="8" name="角丸四角形 7"/>
          <p:cNvSpPr/>
          <p:nvPr/>
        </p:nvSpPr>
        <p:spPr>
          <a:xfrm>
            <a:off x="207346" y="1348775"/>
            <a:ext cx="3450254" cy="518130"/>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lvl="0" defTabSz="914400">
              <a:defRPr/>
            </a:pPr>
            <a:r>
              <a:rPr kumimoji="1" lang="ja-JP" altLang="en-US" kern="0" dirty="0">
                <a:solidFill>
                  <a:prstClr val="black"/>
                </a:solidFill>
                <a:latin typeface="+mj-ea"/>
              </a:rPr>
              <a:t>＜参考＞</a:t>
            </a:r>
            <a:endParaRPr kumimoji="1" lang="en-US" altLang="ja-JP" kern="0" dirty="0">
              <a:solidFill>
                <a:prstClr val="black"/>
              </a:solidFill>
              <a:latin typeface="+mj-ea"/>
            </a:endParaRPr>
          </a:p>
          <a:p>
            <a:pPr lvl="0" defTabSz="914400">
              <a:defRPr/>
            </a:pPr>
            <a:r>
              <a:rPr kumimoji="1" lang="en-US" altLang="ja-JP" sz="1600" kern="0" dirty="0">
                <a:solidFill>
                  <a:prstClr val="black"/>
                </a:solidFill>
                <a:latin typeface="+mj-ea"/>
              </a:rPr>
              <a:t>【</a:t>
            </a:r>
            <a:r>
              <a:rPr kumimoji="1" lang="ja-JP" altLang="en-US" sz="1600" dirty="0">
                <a:solidFill>
                  <a:prstClr val="black"/>
                </a:solidFill>
                <a:latin typeface="ＭＳ ゴシック" panose="020B0609070205080204" pitchFamily="49" charset="-128"/>
                <a:ea typeface="ＭＳ ゴシック" panose="020B0609070205080204" pitchFamily="49" charset="-128"/>
              </a:rPr>
              <a:t>マイナンバー法第</a:t>
            </a:r>
            <a:r>
              <a:rPr kumimoji="1" lang="en-US" altLang="ja-JP" sz="1600" dirty="0">
                <a:solidFill>
                  <a:prstClr val="black"/>
                </a:solidFill>
                <a:latin typeface="ＭＳ ゴシック" panose="020B0609070205080204" pitchFamily="49" charset="-128"/>
                <a:ea typeface="ＭＳ ゴシック" panose="020B0609070205080204" pitchFamily="49" charset="-128"/>
              </a:rPr>
              <a:t>19</a:t>
            </a:r>
            <a:r>
              <a:rPr kumimoji="1" lang="ja-JP" altLang="en-US" sz="1600" dirty="0">
                <a:solidFill>
                  <a:prstClr val="black"/>
                </a:solidFill>
                <a:latin typeface="ＭＳ ゴシック" panose="020B0609070205080204" pitchFamily="49" charset="-128"/>
                <a:ea typeface="ＭＳ ゴシック" panose="020B0609070205080204" pitchFamily="49" charset="-128"/>
              </a:rPr>
              <a:t>条各号</a:t>
            </a:r>
            <a:r>
              <a:rPr kumimoji="1" lang="en-US" altLang="ja-JP" sz="1600" dirty="0">
                <a:solidFill>
                  <a:prstClr val="black"/>
                </a:solidFill>
                <a:latin typeface="ＭＳ ゴシック" panose="020B0609070205080204" pitchFamily="49" charset="-128"/>
                <a:ea typeface="ＭＳ ゴシック" panose="020B0609070205080204" pitchFamily="49" charset="-128"/>
              </a:rPr>
              <a:t>】</a:t>
            </a:r>
            <a:endParaRPr kumimoji="1" lang="ja-JP" altLang="en-US" sz="1600" kern="0" dirty="0">
              <a:solidFill>
                <a:prstClr val="black"/>
              </a:solidFill>
              <a:latin typeface="+mj-ea"/>
            </a:endParaRPr>
          </a:p>
        </p:txBody>
      </p:sp>
      <p:sp>
        <p:nvSpPr>
          <p:cNvPr id="11" name="角丸四角形 10"/>
          <p:cNvSpPr/>
          <p:nvPr/>
        </p:nvSpPr>
        <p:spPr>
          <a:xfrm>
            <a:off x="258146" y="316669"/>
            <a:ext cx="4212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第２節　マイナンバー制度の安全対策</a:t>
            </a:r>
          </a:p>
        </p:txBody>
      </p:sp>
      <p:sp>
        <p:nvSpPr>
          <p:cNvPr id="10"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18</a:t>
            </a:r>
          </a:p>
        </p:txBody>
      </p:sp>
      <p:sp>
        <p:nvSpPr>
          <p:cNvPr id="12" name="テキスト ボックス 11"/>
          <p:cNvSpPr txBox="1"/>
          <p:nvPr/>
        </p:nvSpPr>
        <p:spPr bwMode="auto">
          <a:xfrm>
            <a:off x="287910" y="5740400"/>
            <a:ext cx="9124615" cy="667408"/>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1200"/>
              </a:lnSpc>
              <a:buNone/>
            </a:pPr>
            <a:r>
              <a:rPr kumimoji="1" lang="en-US" altLang="ja-JP" sz="1100" dirty="0">
                <a:latin typeface="ＭＳ ゴシック" panose="020B0609070205080204" pitchFamily="49" charset="-128"/>
                <a:ea typeface="ＭＳ ゴシック" panose="020B0609070205080204" pitchFamily="49" charset="-128"/>
              </a:rPr>
              <a:t>※</a:t>
            </a:r>
            <a:r>
              <a:rPr kumimoji="1" lang="ja-JP" altLang="en-US" sz="1100" dirty="0">
                <a:latin typeface="ＭＳ ゴシック" panose="020B0609070205080204" pitchFamily="49" charset="-128"/>
                <a:ea typeface="ＭＳ ゴシック" panose="020B0609070205080204" pitchFamily="49" charset="-128"/>
              </a:rPr>
              <a:t>１　個人番号利用事務実施者とは、個人番号利用事務を処理する者及び個人番号利用事務の全部又は一部の委託を受けた者</a:t>
            </a:r>
            <a:endParaRPr kumimoji="1" lang="en-US" altLang="ja-JP" sz="1100" dirty="0">
              <a:latin typeface="ＭＳ ゴシック" panose="020B0609070205080204" pitchFamily="49" charset="-128"/>
              <a:ea typeface="ＭＳ ゴシック" panose="020B0609070205080204" pitchFamily="49" charset="-128"/>
            </a:endParaRPr>
          </a:p>
          <a:p>
            <a:pPr marL="266700" indent="-266700" eaLnBrk="0" hangingPunct="0">
              <a:lnSpc>
                <a:spcPts val="1200"/>
              </a:lnSpc>
              <a:buNone/>
            </a:pPr>
            <a:r>
              <a:rPr kumimoji="1" lang="en-US" altLang="ja-JP" sz="1100" dirty="0">
                <a:latin typeface="ＭＳ ゴシック" panose="020B0609070205080204" pitchFamily="49" charset="-128"/>
                <a:ea typeface="ＭＳ ゴシック" panose="020B0609070205080204" pitchFamily="49" charset="-128"/>
              </a:rPr>
              <a:t>※</a:t>
            </a:r>
            <a:r>
              <a:rPr kumimoji="1" lang="ja-JP" altLang="en-US" sz="1100" dirty="0">
                <a:latin typeface="ＭＳ ゴシック" panose="020B0609070205080204" pitchFamily="49" charset="-128"/>
                <a:ea typeface="ＭＳ ゴシック" panose="020B0609070205080204" pitchFamily="49" charset="-128"/>
              </a:rPr>
              <a:t>２　個人番号関係事務実施者とは、個人番号関係事務を処理する者及び個人番号関係事務の全部又は一部の委託を受けた者</a:t>
            </a:r>
          </a:p>
        </p:txBody>
      </p:sp>
    </p:spTree>
    <p:extLst>
      <p:ext uri="{BB962C8B-B14F-4D97-AF65-F5344CB8AC3E}">
        <p14:creationId xmlns:p14="http://schemas.microsoft.com/office/powerpoint/2010/main" val="589974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2595" y="268875"/>
            <a:ext cx="987959" cy="748083"/>
          </a:xfrm>
        </p:spPr>
        <p:txBody>
          <a:bodyPr lIns="0" tIns="0" rIns="0" bIns="0" anchor="ctr">
            <a:noAutofit/>
          </a:bodyPr>
          <a:lstStyle/>
          <a:p>
            <a:pPr algn="l">
              <a:lnSpc>
                <a:spcPct val="150000"/>
              </a:lnSpc>
            </a:pPr>
            <a:r>
              <a:rPr lang="ja-JP" altLang="en-US" sz="2400" dirty="0">
                <a:latin typeface="ＭＳ Ｐゴシック" panose="020B0600070205080204" pitchFamily="50" charset="-128"/>
                <a:ea typeface="ＭＳ Ｐゴシック" panose="020B0600070205080204" pitchFamily="50" charset="-128"/>
              </a:rPr>
              <a:t>目次</a:t>
            </a:r>
          </a:p>
        </p:txBody>
      </p:sp>
      <p:sp>
        <p:nvSpPr>
          <p:cNvPr id="4" name="テキスト ボックス 3"/>
          <p:cNvSpPr txBox="1"/>
          <p:nvPr/>
        </p:nvSpPr>
        <p:spPr>
          <a:xfrm>
            <a:off x="534293" y="1016958"/>
            <a:ext cx="8760178" cy="5304016"/>
          </a:xfrm>
          <a:prstGeom prst="rect">
            <a:avLst/>
          </a:prstGeom>
          <a:noFill/>
        </p:spPr>
        <p:txBody>
          <a:bodyPr wrap="square" lIns="0" tIns="0" rIns="0" bIns="0" rtlCol="0">
            <a:spAutoFit/>
          </a:bodyPr>
          <a:lstStyle/>
          <a:p>
            <a:pPr marL="278606" indent="-278606">
              <a:buFont typeface="Wingdings" panose="05000000000000000000" pitchFamily="2" charset="2"/>
              <a:buChar char="u"/>
            </a:pPr>
            <a:r>
              <a:rPr lang="ja-JP" altLang="en-US" sz="1600" dirty="0">
                <a:latin typeface="+mj-ea"/>
                <a:ea typeface="+mj-ea"/>
              </a:rPr>
              <a:t>はじめに</a:t>
            </a:r>
            <a:endParaRPr lang="en-US" altLang="ja-JP" sz="1600" dirty="0">
              <a:latin typeface="+mj-ea"/>
              <a:ea typeface="+mj-ea"/>
            </a:endParaRPr>
          </a:p>
          <a:p>
            <a:pPr marL="278606" indent="-278606">
              <a:buFont typeface="Wingdings" panose="05000000000000000000" pitchFamily="2" charset="2"/>
              <a:buChar char="u"/>
            </a:pPr>
            <a:r>
              <a:rPr lang="ja-JP" altLang="en-US" sz="1600" dirty="0">
                <a:latin typeface="+mj-ea"/>
                <a:ea typeface="+mj-ea"/>
              </a:rPr>
              <a:t>第１章　事務取扱担当者研修</a:t>
            </a:r>
            <a:endParaRPr lang="en-US" altLang="ja-JP" sz="1600" dirty="0">
              <a:latin typeface="+mj-ea"/>
              <a:ea typeface="+mj-ea"/>
            </a:endParaRPr>
          </a:p>
          <a:p>
            <a:pPr>
              <a:lnSpc>
                <a:spcPts val="1700"/>
              </a:lnSpc>
            </a:pPr>
            <a:r>
              <a:rPr lang="ja-JP" altLang="en-US" sz="1600" dirty="0">
                <a:latin typeface="+mj-ea"/>
                <a:ea typeface="+mj-ea"/>
              </a:rPr>
              <a:t>　　　第１節　マイナンバー制度の概要・・・・・・・・・・・・・・・・・・・・・・・・・・・・・・・・・・・・・・・・・・・・・・・・・・・・・</a:t>
            </a:r>
            <a:endParaRPr lang="en-US" altLang="ja-JP" sz="1600" dirty="0">
              <a:latin typeface="+mj-ea"/>
              <a:ea typeface="+mj-ea"/>
            </a:endParaRPr>
          </a:p>
          <a:p>
            <a:pPr>
              <a:lnSpc>
                <a:spcPts val="1700"/>
              </a:lnSpc>
            </a:pPr>
            <a:r>
              <a:rPr lang="ja-JP" altLang="en-US" sz="1600" dirty="0">
                <a:latin typeface="+mj-ea"/>
                <a:ea typeface="+mj-ea"/>
              </a:rPr>
              <a:t>　　　第２節　マイナンバー制度の安全対策</a:t>
            </a:r>
            <a:r>
              <a:rPr lang="ja-JP" altLang="en-US" sz="1600" dirty="0">
                <a:latin typeface="+mj-ea"/>
              </a:rPr>
              <a:t>・・・・・・・・・・・・・・・・・・・・・・・・・・・・・・・・・・・・・・・・・・・・・・・・・</a:t>
            </a:r>
            <a:endParaRPr lang="en-US" altLang="ja-JP" sz="1600" dirty="0">
              <a:latin typeface="+mj-ea"/>
              <a:ea typeface="+mj-ea"/>
            </a:endParaRPr>
          </a:p>
          <a:p>
            <a:pPr indent="-266700" eaLnBrk="0" hangingPunct="0">
              <a:lnSpc>
                <a:spcPts val="1700"/>
              </a:lnSpc>
              <a:buNone/>
            </a:pPr>
            <a:r>
              <a:rPr lang="ja-JP" altLang="en-US" sz="1600" dirty="0">
                <a:latin typeface="+mj-ea"/>
                <a:ea typeface="+mj-ea"/>
              </a:rPr>
              <a:t>　　　第３節　</a:t>
            </a:r>
            <a:r>
              <a:rPr kumimoji="1" lang="ja-JP" altLang="en-US" sz="1600" dirty="0">
                <a:latin typeface="ＭＳ ゴシック" panose="020B0609070205080204" pitchFamily="49" charset="-128"/>
                <a:ea typeface="ＭＳ ゴシック" panose="020B0609070205080204" pitchFamily="49" charset="-128"/>
              </a:rPr>
              <a:t>特定個人情報の適切な取扱いのポイント～事例から学ぶ～</a:t>
            </a:r>
            <a:r>
              <a:rPr lang="ja-JP" altLang="en-US" sz="1600" dirty="0">
                <a:latin typeface="+mj-ea"/>
              </a:rPr>
              <a:t> ・・・・・・・・・・・・・・・・・・・・・</a:t>
            </a:r>
            <a:endParaRPr lang="en-US" altLang="ja-JP" sz="1600" dirty="0">
              <a:latin typeface="+mj-ea"/>
            </a:endParaRPr>
          </a:p>
          <a:p>
            <a:pPr indent="-266700" eaLnBrk="0" hangingPunct="0">
              <a:lnSpc>
                <a:spcPts val="1700"/>
              </a:lnSpc>
              <a:buNone/>
            </a:pPr>
            <a:r>
              <a:rPr lang="ja-JP" altLang="en-US" sz="1600" dirty="0">
                <a:latin typeface="+mj-ea"/>
                <a:ea typeface="+mj-ea"/>
              </a:rPr>
              <a:t>　　　</a:t>
            </a:r>
            <a:endParaRPr lang="en-US" altLang="ja-JP" sz="1600" dirty="0">
              <a:latin typeface="+mj-ea"/>
              <a:ea typeface="+mj-ea"/>
            </a:endParaRPr>
          </a:p>
          <a:p>
            <a:pPr marL="278606" indent="-278606">
              <a:buFont typeface="Wingdings" panose="05000000000000000000" pitchFamily="2" charset="2"/>
              <a:buChar char="u"/>
            </a:pPr>
            <a:r>
              <a:rPr lang="ja-JP" altLang="en-US" sz="1600" dirty="0">
                <a:latin typeface="+mj-ea"/>
                <a:ea typeface="+mj-ea"/>
              </a:rPr>
              <a:t>第２章　保護責任者研修</a:t>
            </a:r>
            <a:endParaRPr lang="en-US" altLang="ja-JP" sz="1600" dirty="0">
              <a:latin typeface="+mj-ea"/>
              <a:ea typeface="+mj-ea"/>
            </a:endParaRPr>
          </a:p>
          <a:p>
            <a:r>
              <a:rPr lang="ja-JP" altLang="en-US" sz="1600" dirty="0">
                <a:latin typeface="+mj-ea"/>
                <a:ea typeface="+mj-ea"/>
              </a:rPr>
              <a:t>　　　第１節　保護責任者の役割</a:t>
            </a:r>
            <a:r>
              <a:rPr lang="ja-JP" altLang="en-US" sz="1600" dirty="0">
                <a:latin typeface="+mj-ea"/>
              </a:rPr>
              <a:t>・・・・・・・・・・・・・・・・・・・・・・・・・・・・・・・・・・・・・・・・・・・・・・・・・・・・・・・・・・</a:t>
            </a:r>
            <a:endParaRPr lang="en-US" altLang="ja-JP" sz="1600" dirty="0">
              <a:latin typeface="+mj-ea"/>
            </a:endParaRPr>
          </a:p>
          <a:p>
            <a:r>
              <a:rPr lang="ja-JP" altLang="en-US" sz="1600" dirty="0">
                <a:latin typeface="+mj-ea"/>
                <a:ea typeface="+mj-ea"/>
              </a:rPr>
              <a:t>　　　第２節　総括責任者の役割</a:t>
            </a:r>
            <a:r>
              <a:rPr lang="ja-JP" altLang="en-US" sz="1600" dirty="0">
                <a:latin typeface="+mj-ea"/>
              </a:rPr>
              <a:t>・・・・・・・・・・・・・・・・・・・・・・・・・・・・・・・・・・・・・・・・・・・・・・・・・・・・・・・・・・</a:t>
            </a:r>
            <a:endParaRPr lang="en-US" altLang="ja-JP" sz="1600" dirty="0">
              <a:latin typeface="+mj-ea"/>
            </a:endParaRPr>
          </a:p>
          <a:p>
            <a:endParaRPr lang="en-US" altLang="ja-JP" sz="1600" dirty="0">
              <a:latin typeface="+mj-ea"/>
              <a:ea typeface="+mj-ea"/>
            </a:endParaRPr>
          </a:p>
          <a:p>
            <a:r>
              <a:rPr lang="ja-JP" altLang="en-US" sz="1600" dirty="0">
                <a:latin typeface="+mj-ea"/>
                <a:ea typeface="+mj-ea"/>
              </a:rPr>
              <a:t>◆　章末テスト（第１章、第２章）</a:t>
            </a:r>
            <a:r>
              <a:rPr lang="ja-JP" altLang="en-US" sz="1600" dirty="0">
                <a:latin typeface="+mj-ea"/>
              </a:rPr>
              <a:t>・・・・・・・・・・・・・・・・・・・・・・・・・・・・・・・・・・・・・・・・・・・・・・・・・・・・・・・・・・</a:t>
            </a:r>
            <a:endParaRPr lang="en-US" altLang="ja-JP" sz="1600" dirty="0">
              <a:latin typeface="+mj-ea"/>
              <a:ea typeface="+mj-ea"/>
            </a:endParaRPr>
          </a:p>
          <a:p>
            <a:endParaRPr lang="en-US" altLang="ja-JP" sz="1600" dirty="0">
              <a:latin typeface="+mj-ea"/>
              <a:ea typeface="+mj-ea"/>
            </a:endParaRPr>
          </a:p>
          <a:p>
            <a:pPr marL="278606" indent="-278606">
              <a:buFont typeface="Wingdings" panose="05000000000000000000" pitchFamily="2" charset="2"/>
              <a:buChar char="u"/>
            </a:pPr>
            <a:r>
              <a:rPr lang="ja-JP" altLang="en-US" sz="1600" dirty="0">
                <a:latin typeface="+mj-ea"/>
                <a:ea typeface="+mj-ea"/>
              </a:rPr>
              <a:t>第３章　サイバーセキュリティ研修</a:t>
            </a:r>
            <a:endParaRPr lang="en-US" altLang="ja-JP" sz="1600" dirty="0">
              <a:latin typeface="+mj-ea"/>
              <a:ea typeface="+mj-ea"/>
            </a:endParaRPr>
          </a:p>
          <a:p>
            <a:r>
              <a:rPr lang="ja-JP" altLang="en-US" sz="1600" dirty="0">
                <a:latin typeface="+mj-ea"/>
                <a:ea typeface="+mj-ea"/>
              </a:rPr>
              <a:t>　　　はじめに　・・・・・・・・・・・・・・・・</a:t>
            </a:r>
            <a:r>
              <a:rPr lang="ja-JP" altLang="en-US" sz="1600" dirty="0">
                <a:latin typeface="+mj-ea"/>
              </a:rPr>
              <a:t>・・・・・・・・・・・・・・・・・・・・・・・・・・・・・・・・・・・・・・・・・・・・・・・・・・・・・・・・</a:t>
            </a:r>
            <a:endParaRPr lang="en-US" altLang="ja-JP" sz="1600" dirty="0">
              <a:latin typeface="+mj-ea"/>
              <a:ea typeface="+mj-ea"/>
            </a:endParaRPr>
          </a:p>
          <a:p>
            <a:r>
              <a:rPr lang="ja-JP" altLang="en-US" sz="1600" dirty="0">
                <a:latin typeface="+mj-ea"/>
                <a:ea typeface="+mj-ea"/>
              </a:rPr>
              <a:t>　　　第１節　情報セキュリティの考え方</a:t>
            </a:r>
            <a:r>
              <a:rPr lang="ja-JP" altLang="en-US" sz="1600" dirty="0">
                <a:latin typeface="+mj-ea"/>
              </a:rPr>
              <a:t>・・・・・・・・・・・・・・・・・・・・・・・・・・・・・・・・・・・・・・・・・・・・・・・・・・・・</a:t>
            </a:r>
            <a:endParaRPr lang="en-US" altLang="ja-JP" sz="1600" dirty="0">
              <a:latin typeface="+mj-ea"/>
              <a:ea typeface="+mj-ea"/>
            </a:endParaRPr>
          </a:p>
          <a:p>
            <a:r>
              <a:rPr lang="ja-JP" altLang="en-US" sz="1600" dirty="0">
                <a:latin typeface="+mj-ea"/>
                <a:ea typeface="+mj-ea"/>
              </a:rPr>
              <a:t>　　　第２節　組織における主な脅威 </a:t>
            </a:r>
            <a:r>
              <a:rPr lang="ja-JP" altLang="en-US" sz="1600" dirty="0">
                <a:latin typeface="+mj-ea"/>
              </a:rPr>
              <a:t>・・・・・・・・・・・・・・・・・・・・・・・・・・・・・・・・・・・・・・・・・・・・・・・・・・・・・・</a:t>
            </a:r>
            <a:endParaRPr lang="en-US" altLang="ja-JP" sz="1600" dirty="0">
              <a:latin typeface="+mj-ea"/>
              <a:ea typeface="+mj-ea"/>
            </a:endParaRPr>
          </a:p>
          <a:p>
            <a:r>
              <a:rPr lang="ja-JP" altLang="en-US" sz="1600" dirty="0">
                <a:latin typeface="+mj-ea"/>
                <a:ea typeface="+mj-ea"/>
              </a:rPr>
              <a:t>　　　第３節　脅威への対策 </a:t>
            </a:r>
            <a:r>
              <a:rPr lang="ja-JP" altLang="en-US" sz="1600" dirty="0">
                <a:latin typeface="+mj-ea"/>
              </a:rPr>
              <a:t>・・・・・・・・・・・・・・・・・・・・・・・・・・・・・・・・・・・・・・・・・・・・・・・・・・・・・・・・・・・・・</a:t>
            </a:r>
            <a:endParaRPr lang="en-US" altLang="ja-JP" sz="1600" dirty="0">
              <a:latin typeface="+mj-ea"/>
              <a:ea typeface="+mj-ea"/>
            </a:endParaRPr>
          </a:p>
          <a:p>
            <a:r>
              <a:rPr lang="ja-JP" altLang="en-US" sz="1600" dirty="0">
                <a:latin typeface="+mj-ea"/>
                <a:ea typeface="+mj-ea"/>
              </a:rPr>
              <a:t>　　　最後に </a:t>
            </a:r>
            <a:r>
              <a:rPr lang="ja-JP" altLang="en-US" sz="1600" dirty="0">
                <a:latin typeface="+mj-ea"/>
              </a:rPr>
              <a:t>・・・・・・・・・・・・・・・・・・・・・・・・・・・・・・・・・・・・・・・・・・・・・・・・・・・・・・・・・・・・・・・・・・・・・・・・・・</a:t>
            </a:r>
            <a:endParaRPr lang="en-US" altLang="ja-JP" sz="1600" dirty="0">
              <a:latin typeface="+mj-ea"/>
            </a:endParaRPr>
          </a:p>
          <a:p>
            <a:endParaRPr lang="en-US" altLang="ja-JP" sz="1600" dirty="0">
              <a:latin typeface="+mj-ea"/>
              <a:ea typeface="+mj-ea"/>
            </a:endParaRPr>
          </a:p>
          <a:p>
            <a:r>
              <a:rPr lang="ja-JP" altLang="en-US" sz="1600" dirty="0">
                <a:latin typeface="+mj-ea"/>
                <a:ea typeface="+mj-ea"/>
              </a:rPr>
              <a:t>◆　章末テスト（第３章）</a:t>
            </a:r>
            <a:r>
              <a:rPr lang="ja-JP" altLang="en-US" sz="1600" dirty="0">
                <a:latin typeface="+mj-ea"/>
              </a:rPr>
              <a:t> ・・・・・・・・・・・・・・・・・・・・・・・・・・・・・・・・・・・・・・・・・・・・・・・・・・・・・・・・・・・・・・・・</a:t>
            </a:r>
            <a:endParaRPr lang="en-US" altLang="ja-JP" sz="1600" dirty="0">
              <a:latin typeface="+mj-ea"/>
              <a:ea typeface="+mj-ea"/>
            </a:endParaRPr>
          </a:p>
          <a:p>
            <a:r>
              <a:rPr lang="ja-JP" altLang="en-US" sz="1600" dirty="0">
                <a:latin typeface="+mj-ea"/>
                <a:ea typeface="+mj-ea"/>
              </a:rPr>
              <a:t>　　　</a:t>
            </a:r>
            <a:endParaRPr lang="en-US" altLang="ja-JP" sz="1600" dirty="0">
              <a:latin typeface="+mj-ea"/>
              <a:ea typeface="+mj-ea"/>
            </a:endParaRPr>
          </a:p>
          <a:p>
            <a:pPr marL="278606" indent="-278606">
              <a:buFont typeface="Wingdings" panose="05000000000000000000" pitchFamily="2" charset="2"/>
              <a:buChar char="u"/>
            </a:pPr>
            <a:r>
              <a:rPr lang="ja-JP" altLang="en-US" sz="1600" dirty="0">
                <a:latin typeface="+mj-ea"/>
                <a:ea typeface="+mj-ea"/>
              </a:rPr>
              <a:t> まとめテスト</a:t>
            </a:r>
            <a:r>
              <a:rPr lang="ja-JP" altLang="en-US" sz="1600" dirty="0">
                <a:latin typeface="+mj-ea"/>
              </a:rPr>
              <a:t>・・・・・・・・・・・・・・・・・・・・・・・・・・・・・・・・・・・・・・・・・・・・・・・・・・・・・・・・・・・・・・・・・・・・・・</a:t>
            </a:r>
            <a:endParaRPr lang="en-US" altLang="ja-JP" sz="1600" dirty="0">
              <a:latin typeface="+mj-ea"/>
              <a:ea typeface="+mj-ea"/>
            </a:endParaRPr>
          </a:p>
        </p:txBody>
      </p:sp>
      <p:sp>
        <p:nvSpPr>
          <p:cNvPr id="6" name="スライド番号プレースホルダー 5"/>
          <p:cNvSpPr txBox="1">
            <a:spLocks/>
          </p:cNvSpPr>
          <p:nvPr/>
        </p:nvSpPr>
        <p:spPr>
          <a:xfrm>
            <a:off x="9646816" y="6257576"/>
            <a:ext cx="226763" cy="365125"/>
          </a:xfrm>
          <a:prstGeom prst="rect">
            <a:avLst/>
          </a:prstGeom>
        </p:spPr>
        <p:txBody>
          <a:bodyPr vert="horz" lIns="0" tIns="0" rIns="0" bIns="0" rtlCol="0" anchor="ctr"/>
          <a:lstStyle>
            <a:defPPr>
              <a:defRPr lang="en-US"/>
            </a:defPPr>
            <a:lvl1pPr marL="0" algn="r" defTabSz="457200" rtl="0" eaLnBrk="1" latinLnBrk="0" hangingPunct="1">
              <a:defRPr sz="14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1</a:t>
            </a:r>
          </a:p>
        </p:txBody>
      </p:sp>
      <p:sp>
        <p:nvSpPr>
          <p:cNvPr id="5" name="テキスト ボックス 4"/>
          <p:cNvSpPr txBox="1"/>
          <p:nvPr/>
        </p:nvSpPr>
        <p:spPr>
          <a:xfrm>
            <a:off x="9096064" y="1482845"/>
            <a:ext cx="324800" cy="4811574"/>
          </a:xfrm>
          <a:prstGeom prst="rect">
            <a:avLst/>
          </a:prstGeom>
          <a:noFill/>
        </p:spPr>
        <p:txBody>
          <a:bodyPr wrap="square" lIns="0" tIns="0" rIns="0" bIns="0" rtlCol="0">
            <a:spAutoFit/>
          </a:bodyPr>
          <a:lstStyle/>
          <a:p>
            <a:pPr algn="r">
              <a:lnSpc>
                <a:spcPts val="1700"/>
              </a:lnSpc>
            </a:pPr>
            <a:r>
              <a:rPr lang="en-US" altLang="ja-JP" sz="1600" dirty="0">
                <a:latin typeface="+mj-ea"/>
                <a:ea typeface="+mj-ea"/>
                <a:hlinkClick r:id="rId3" action="ppaction://hlinksldjump"/>
              </a:rPr>
              <a:t>4</a:t>
            </a:r>
            <a:endParaRPr lang="en-US" altLang="ja-JP" sz="1600" dirty="0">
              <a:latin typeface="+mj-ea"/>
              <a:ea typeface="+mj-ea"/>
            </a:endParaRPr>
          </a:p>
          <a:p>
            <a:pPr algn="r">
              <a:lnSpc>
                <a:spcPts val="1700"/>
              </a:lnSpc>
            </a:pPr>
            <a:r>
              <a:rPr lang="en-US" altLang="ja-JP" sz="1600" dirty="0">
                <a:latin typeface="+mj-ea"/>
                <a:hlinkClick r:id="rId4" action="ppaction://hlinksldjump"/>
              </a:rPr>
              <a:t>11</a:t>
            </a:r>
            <a:endParaRPr lang="en-US" altLang="ja-JP" sz="1600" dirty="0">
              <a:latin typeface="+mj-ea"/>
              <a:ea typeface="+mj-ea"/>
            </a:endParaRPr>
          </a:p>
          <a:p>
            <a:pPr algn="r">
              <a:lnSpc>
                <a:spcPts val="1700"/>
              </a:lnSpc>
            </a:pPr>
            <a:r>
              <a:rPr lang="en-US" altLang="ja-JP" sz="1600" dirty="0">
                <a:latin typeface="+mj-ea"/>
                <a:hlinkClick r:id="rId5" action="ppaction://hlinksldjump"/>
              </a:rPr>
              <a:t>27</a:t>
            </a:r>
            <a:endParaRPr lang="en-US" altLang="ja-JP" sz="1600" dirty="0">
              <a:latin typeface="+mj-ea"/>
            </a:endParaRPr>
          </a:p>
          <a:p>
            <a:pPr indent="-266700" algn="r" eaLnBrk="0" hangingPunct="0">
              <a:lnSpc>
                <a:spcPts val="1700"/>
              </a:lnSpc>
              <a:buNone/>
            </a:pPr>
            <a:r>
              <a:rPr lang="ja-JP" altLang="en-US" sz="1600" dirty="0">
                <a:latin typeface="+mj-ea"/>
                <a:ea typeface="+mj-ea"/>
              </a:rPr>
              <a:t>　　　</a:t>
            </a:r>
            <a:endParaRPr lang="en-US" altLang="ja-JP" sz="1600" dirty="0">
              <a:latin typeface="+mj-ea"/>
              <a:ea typeface="+mj-ea"/>
            </a:endParaRPr>
          </a:p>
          <a:p>
            <a:pPr algn="r"/>
            <a:endParaRPr lang="en-US" altLang="ja-JP" sz="1600" dirty="0">
              <a:latin typeface="+mj-ea"/>
              <a:ea typeface="+mj-ea"/>
            </a:endParaRPr>
          </a:p>
          <a:p>
            <a:pPr algn="r"/>
            <a:r>
              <a:rPr lang="en-US" altLang="ja-JP" sz="1600" dirty="0">
                <a:latin typeface="+mj-ea"/>
                <a:hlinkClick r:id="rId6" action="ppaction://hlinksldjump"/>
              </a:rPr>
              <a:t>50</a:t>
            </a:r>
            <a:endParaRPr lang="en-US" altLang="ja-JP" sz="1600" dirty="0">
              <a:latin typeface="+mj-ea"/>
            </a:endParaRPr>
          </a:p>
          <a:p>
            <a:pPr algn="r"/>
            <a:r>
              <a:rPr lang="en-US" altLang="ja-JP" sz="1600" dirty="0">
                <a:latin typeface="+mj-ea"/>
                <a:hlinkClick r:id="rId7" action="ppaction://hlinksldjump"/>
              </a:rPr>
              <a:t>56</a:t>
            </a:r>
            <a:endParaRPr lang="en-US" altLang="ja-JP" sz="1600" dirty="0">
              <a:latin typeface="+mj-ea"/>
            </a:endParaRPr>
          </a:p>
          <a:p>
            <a:pPr algn="r"/>
            <a:endParaRPr lang="en-US" altLang="ja-JP" sz="1600" dirty="0">
              <a:latin typeface="+mj-ea"/>
              <a:ea typeface="+mj-ea"/>
            </a:endParaRPr>
          </a:p>
          <a:p>
            <a:pPr algn="r"/>
            <a:r>
              <a:rPr lang="en-US" altLang="ja-JP" sz="1600" dirty="0">
                <a:latin typeface="+mj-ea"/>
                <a:ea typeface="+mj-ea"/>
                <a:hlinkClick r:id="rId8" action="ppaction://hlinksldjump"/>
              </a:rPr>
              <a:t>57</a:t>
            </a:r>
            <a:endParaRPr lang="en-US" altLang="ja-JP" sz="1600" dirty="0">
              <a:latin typeface="+mj-ea"/>
              <a:ea typeface="+mj-ea"/>
            </a:endParaRPr>
          </a:p>
          <a:p>
            <a:pPr algn="r"/>
            <a:endParaRPr lang="en-US" altLang="ja-JP" sz="1600" dirty="0">
              <a:latin typeface="+mj-ea"/>
              <a:ea typeface="+mj-ea"/>
            </a:endParaRPr>
          </a:p>
          <a:p>
            <a:pPr algn="r"/>
            <a:endParaRPr lang="en-US" altLang="ja-JP" sz="1600" dirty="0">
              <a:latin typeface="+mj-ea"/>
              <a:ea typeface="+mj-ea"/>
            </a:endParaRPr>
          </a:p>
          <a:p>
            <a:pPr algn="r"/>
            <a:r>
              <a:rPr lang="en-US" altLang="ja-JP" sz="1600" dirty="0">
                <a:latin typeface="+mj-ea"/>
                <a:hlinkClick r:id="rId9" action="ppaction://hlinksldjump"/>
              </a:rPr>
              <a:t>67</a:t>
            </a:r>
            <a:endParaRPr lang="en-US" altLang="ja-JP" sz="1600" dirty="0">
              <a:latin typeface="+mj-ea"/>
              <a:ea typeface="+mj-ea"/>
            </a:endParaRPr>
          </a:p>
          <a:p>
            <a:pPr algn="r"/>
            <a:r>
              <a:rPr lang="en-US" altLang="ja-JP" sz="1600" dirty="0">
                <a:latin typeface="+mj-ea"/>
                <a:hlinkClick r:id="rId10" action="ppaction://hlinksldjump"/>
              </a:rPr>
              <a:t>68</a:t>
            </a:r>
            <a:endParaRPr lang="en-US" altLang="ja-JP" sz="1600" dirty="0">
              <a:latin typeface="+mj-ea"/>
              <a:ea typeface="+mj-ea"/>
            </a:endParaRPr>
          </a:p>
          <a:p>
            <a:pPr algn="r"/>
            <a:r>
              <a:rPr lang="en-US" altLang="ja-JP" sz="1600" dirty="0">
                <a:latin typeface="+mj-ea"/>
                <a:hlinkClick r:id="rId11" action="ppaction://hlinksldjump"/>
              </a:rPr>
              <a:t>69</a:t>
            </a:r>
            <a:endParaRPr lang="en-US" altLang="ja-JP" sz="1600" dirty="0">
              <a:latin typeface="+mj-ea"/>
              <a:ea typeface="+mj-ea"/>
            </a:endParaRPr>
          </a:p>
          <a:p>
            <a:pPr algn="r"/>
            <a:r>
              <a:rPr lang="en-US" altLang="ja-JP" sz="1600" dirty="0">
                <a:latin typeface="+mj-ea"/>
                <a:hlinkClick r:id="rId12" action="ppaction://hlinksldjump"/>
              </a:rPr>
              <a:t>81</a:t>
            </a:r>
            <a:endParaRPr lang="en-US" altLang="ja-JP" sz="1600" dirty="0">
              <a:latin typeface="+mj-ea"/>
              <a:ea typeface="+mj-ea"/>
            </a:endParaRPr>
          </a:p>
          <a:p>
            <a:pPr algn="r"/>
            <a:r>
              <a:rPr lang="en-US" altLang="ja-JP" sz="1600" dirty="0">
                <a:latin typeface="+mj-ea"/>
                <a:hlinkClick r:id="rId13" action="ppaction://hlinksldjump"/>
              </a:rPr>
              <a:t>88</a:t>
            </a:r>
            <a:endParaRPr lang="en-US" altLang="ja-JP" sz="1600" dirty="0">
              <a:latin typeface="+mj-ea"/>
            </a:endParaRPr>
          </a:p>
          <a:p>
            <a:pPr algn="r"/>
            <a:endParaRPr lang="en-US" altLang="ja-JP" sz="1600" dirty="0">
              <a:latin typeface="+mj-ea"/>
            </a:endParaRPr>
          </a:p>
          <a:p>
            <a:pPr algn="r"/>
            <a:r>
              <a:rPr lang="en-US" altLang="ja-JP" sz="1600" dirty="0">
                <a:latin typeface="+mj-ea"/>
                <a:hlinkClick r:id="rId14" action="ppaction://hlinksldjump"/>
              </a:rPr>
              <a:t>89</a:t>
            </a:r>
            <a:endParaRPr lang="en-US" altLang="ja-JP" sz="1600" dirty="0">
              <a:latin typeface="+mj-ea"/>
              <a:ea typeface="+mj-ea"/>
            </a:endParaRPr>
          </a:p>
          <a:p>
            <a:pPr algn="r"/>
            <a:r>
              <a:rPr lang="ja-JP" altLang="en-US" sz="1600" dirty="0">
                <a:latin typeface="+mj-ea"/>
                <a:ea typeface="+mj-ea"/>
              </a:rPr>
              <a:t>　　</a:t>
            </a:r>
            <a:endParaRPr lang="en-US" altLang="ja-JP" sz="1600" dirty="0">
              <a:latin typeface="+mj-ea"/>
              <a:ea typeface="+mj-ea"/>
            </a:endParaRPr>
          </a:p>
          <a:p>
            <a:pPr algn="r"/>
            <a:r>
              <a:rPr lang="en-US" altLang="ja-JP" sz="1600" dirty="0">
                <a:latin typeface="+mj-ea"/>
                <a:hlinkClick r:id="rId15" action="ppaction://hlinksldjump"/>
              </a:rPr>
              <a:t>97</a:t>
            </a:r>
            <a:endParaRPr lang="en-US" altLang="ja-JP" sz="1600" dirty="0">
              <a:latin typeface="+mj-ea"/>
              <a:ea typeface="+mj-ea"/>
            </a:endParaRPr>
          </a:p>
        </p:txBody>
      </p:sp>
    </p:spTree>
    <p:extLst>
      <p:ext uri="{BB962C8B-B14F-4D97-AF65-F5344CB8AC3E}">
        <p14:creationId xmlns:p14="http://schemas.microsoft.com/office/powerpoint/2010/main" val="491844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97638" y="741679"/>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a:solidFill>
                  <a:prstClr val="black"/>
                </a:solidFill>
                <a:latin typeface="ＤＦ特太ゴシック体" panose="020B0509000000000000" pitchFamily="49" charset="-128"/>
                <a:ea typeface="ＤＦ特太ゴシック体" panose="020B0509000000000000" pitchFamily="49" charset="-128"/>
              </a:rPr>
              <a:t>２－５　制度面における保護措置（委託／再委託）</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grpSp>
        <p:nvGrpSpPr>
          <p:cNvPr id="49" name="グループ化 48"/>
          <p:cNvGrpSpPr/>
          <p:nvPr/>
        </p:nvGrpSpPr>
        <p:grpSpPr>
          <a:xfrm>
            <a:off x="293890" y="2536102"/>
            <a:ext cx="9243809" cy="1383452"/>
            <a:chOff x="518727" y="2123302"/>
            <a:chExt cx="10215260" cy="1550056"/>
          </a:xfrm>
        </p:grpSpPr>
        <p:sp>
          <p:nvSpPr>
            <p:cNvPr id="50" name="角丸四角形 49"/>
            <p:cNvSpPr/>
            <p:nvPr/>
          </p:nvSpPr>
          <p:spPr>
            <a:xfrm>
              <a:off x="518727" y="2432204"/>
              <a:ext cx="10215260" cy="1241154"/>
            </a:xfrm>
            <a:prstGeom prst="roundRect">
              <a:avLst>
                <a:gd name="adj" fmla="val 8806"/>
              </a:avLst>
            </a:prstGeom>
            <a:solidFill>
              <a:sysClr val="window" lastClr="FFFFFF"/>
            </a:solidFill>
            <a:ln w="19050" cap="flat" cmpd="sng" algn="ctr">
              <a:solidFill>
                <a:srgbClr val="70AD47"/>
              </a:solidFill>
              <a:prstDash val="solid"/>
              <a:miter lim="800000"/>
            </a:ln>
            <a:effectLst/>
          </p:spPr>
          <p:txBody>
            <a:bodyPr lIns="144000" rIns="144000" rtlCol="0" anchor="ctr"/>
            <a:lstStyle/>
            <a:p>
              <a:pPr defTabSz="914400">
                <a:lnSpc>
                  <a:spcPct val="150000"/>
                </a:lnSpc>
                <a:defRPr/>
              </a:pPr>
              <a:r>
                <a:rPr kumimoji="1" lang="ja-JP" altLang="en-US" sz="1400" dirty="0">
                  <a:solidFill>
                    <a:prstClr val="black"/>
                  </a:solidFill>
                  <a:latin typeface="ＭＳ ゴシック" panose="020B0609070205080204" pitchFamily="49" charset="-128"/>
                  <a:ea typeface="ＭＳ ゴシック" panose="020B0609070205080204" pitchFamily="49" charset="-128"/>
                </a:rPr>
                <a:t>委託者（行政機関等）は、委託先において、マイナンバー法に基づき個人番号利用事務等を行う委託者が果たすべき安全管理措置と</a:t>
              </a:r>
              <a:r>
                <a:rPr kumimoji="1" lang="ja-JP" altLang="en-US" sz="1400" u="sng" dirty="0">
                  <a:solidFill>
                    <a:prstClr val="black"/>
                  </a:solidFill>
                  <a:latin typeface="ＭＳ ゴシック" panose="020B0609070205080204" pitchFamily="49" charset="-128"/>
                  <a:ea typeface="ＭＳ ゴシック" panose="020B0609070205080204" pitchFamily="49" charset="-128"/>
                </a:rPr>
                <a:t>同等の措置</a:t>
              </a:r>
              <a:r>
                <a:rPr kumimoji="1" lang="ja-JP" altLang="en-US" sz="1400" dirty="0">
                  <a:solidFill>
                    <a:prstClr val="black"/>
                  </a:solidFill>
                  <a:latin typeface="ＭＳ ゴシック" panose="020B0609070205080204" pitchFamily="49" charset="-128"/>
                  <a:ea typeface="ＭＳ ゴシック" panose="020B0609070205080204" pitchFamily="49" charset="-128"/>
                </a:rPr>
                <a:t>が講じられるように、必要かつ適切な監督を行う必要があります。</a:t>
              </a:r>
              <a:endParaRPr kumimoji="1" lang="en-US" altLang="ja-JP" sz="1400" dirty="0">
                <a:solidFill>
                  <a:prstClr val="black"/>
                </a:solidFill>
                <a:latin typeface="ＭＳ ゴシック" panose="020B0609070205080204" pitchFamily="49" charset="-128"/>
                <a:ea typeface="ＭＳ ゴシック" panose="020B0609070205080204" pitchFamily="49" charset="-128"/>
              </a:endParaRPr>
            </a:p>
          </p:txBody>
        </p:sp>
        <p:sp>
          <p:nvSpPr>
            <p:cNvPr id="51" name="角丸四角形 50"/>
            <p:cNvSpPr/>
            <p:nvPr/>
          </p:nvSpPr>
          <p:spPr>
            <a:xfrm>
              <a:off x="691864" y="2123302"/>
              <a:ext cx="2192531" cy="463219"/>
            </a:xfrm>
            <a:prstGeom prst="roundRect">
              <a:avLst/>
            </a:prstGeom>
            <a:solidFill>
              <a:srgbClr val="70AD47">
                <a:lumMod val="20000"/>
                <a:lumOff val="80000"/>
              </a:srgbClr>
            </a:solidFill>
            <a:ln w="19050" cap="flat" cmpd="sng" algn="ctr">
              <a:solidFill>
                <a:srgbClr val="70AD47"/>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kern="0" dirty="0">
                  <a:solidFill>
                    <a:prstClr val="black"/>
                  </a:solidFill>
                  <a:latin typeface="+mj-ea"/>
                  <a:ea typeface="+mj-ea"/>
                </a:rPr>
                <a:t>委託先の監督</a:t>
              </a:r>
              <a:endParaRPr kumimoji="1" lang="ja-JP" altLang="en-US" sz="1600" b="0" i="0" u="none" strike="noStrike" kern="0" cap="none" spc="0" normalizeH="0" baseline="0" noProof="0" dirty="0">
                <a:ln>
                  <a:noFill/>
                </a:ln>
                <a:solidFill>
                  <a:prstClr val="black"/>
                </a:solidFill>
                <a:effectLst/>
                <a:uLnTx/>
                <a:uFillTx/>
                <a:latin typeface="+mj-ea"/>
                <a:ea typeface="+mj-ea"/>
              </a:endParaRPr>
            </a:p>
          </p:txBody>
        </p:sp>
      </p:grpSp>
      <p:sp>
        <p:nvSpPr>
          <p:cNvPr id="6" name="四角形吹き出し 5"/>
          <p:cNvSpPr/>
          <p:nvPr/>
        </p:nvSpPr>
        <p:spPr>
          <a:xfrm>
            <a:off x="293890" y="1442885"/>
            <a:ext cx="7726240" cy="756000"/>
          </a:xfrm>
          <a:prstGeom prst="wedgeRectCallout">
            <a:avLst>
              <a:gd name="adj1" fmla="val 59683"/>
              <a:gd name="adj2" fmla="val 4045"/>
            </a:avLst>
          </a:prstGeom>
          <a:gradFill rotWithShape="1">
            <a:gsLst>
              <a:gs pos="0">
                <a:srgbClr val="FFFCFB"/>
              </a:gs>
              <a:gs pos="10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lvl="0" defTabSz="914400">
              <a:defRPr/>
            </a:pPr>
            <a:r>
              <a:rPr kumimoji="1" lang="ja-JP" altLang="en-US" sz="1600" kern="0" dirty="0">
                <a:solidFill>
                  <a:prstClr val="black"/>
                </a:solidFill>
                <a:latin typeface="+mj-ea"/>
              </a:rPr>
              <a:t>個人番号利用事務等を委託する場合、委託先に対して必要かつ適切な監督を行う必要があります。</a:t>
            </a:r>
            <a:endParaRPr kumimoji="1" lang="en-US" altLang="ja-JP" sz="1600" kern="0" dirty="0">
              <a:solidFill>
                <a:prstClr val="black"/>
              </a:solidFill>
              <a:latin typeface="+mj-ea"/>
            </a:endParaRPr>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765734" y="1006803"/>
            <a:ext cx="900000" cy="1263832"/>
          </a:xfrm>
          <a:prstGeom prst="rect">
            <a:avLst/>
          </a:prstGeom>
        </p:spPr>
      </p:pic>
      <p:pic>
        <p:nvPicPr>
          <p:cNvPr id="21" name="Picture 4"/>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9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235864" y="4796105"/>
            <a:ext cx="1143093" cy="106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2" name="グループ化 21"/>
          <p:cNvGrpSpPr/>
          <p:nvPr/>
        </p:nvGrpSpPr>
        <p:grpSpPr>
          <a:xfrm>
            <a:off x="3593496" y="4812856"/>
            <a:ext cx="2323255" cy="1187169"/>
            <a:chOff x="1213709" y="894265"/>
            <a:chExt cx="2357029" cy="1187169"/>
          </a:xfrm>
          <a:effectLst/>
        </p:grpSpPr>
        <p:sp>
          <p:nvSpPr>
            <p:cNvPr id="23" name="テキスト ボックス 20"/>
            <p:cNvSpPr>
              <a:spLocks noChangeArrowheads="1"/>
            </p:cNvSpPr>
            <p:nvPr/>
          </p:nvSpPr>
          <p:spPr bwMode="auto">
            <a:xfrm>
              <a:off x="1629428" y="894265"/>
              <a:ext cx="1537474" cy="284749"/>
            </a:xfrm>
            <a:prstGeom prst="roundRect">
              <a:avLst>
                <a:gd name="adj" fmla="val 16667"/>
              </a:avLst>
            </a:prstGeom>
            <a:ln>
              <a:headEnd/>
              <a:tailEnd/>
            </a:ln>
            <a:effectLst/>
          </p:spPr>
          <p:style>
            <a:lnRef idx="1">
              <a:schemeClr val="accent2"/>
            </a:lnRef>
            <a:fillRef idx="2">
              <a:schemeClr val="accent2"/>
            </a:fillRef>
            <a:effectRef idx="1">
              <a:schemeClr val="accent2"/>
            </a:effectRef>
            <a:fontRef idx="minor">
              <a:schemeClr val="dk1"/>
            </a:fontRef>
          </p:style>
          <p:txBody>
            <a:bodyPr wrap="square" lIns="36000" tIns="36000" rIns="36000" bIns="3600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rPr>
                <a:t>必要かつ適切な監督</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endParaRPr>
            </a:p>
          </p:txBody>
        </p:sp>
        <p:sp>
          <p:nvSpPr>
            <p:cNvPr id="25" name="右矢印 24"/>
            <p:cNvSpPr/>
            <p:nvPr/>
          </p:nvSpPr>
          <p:spPr>
            <a:xfrm>
              <a:off x="1448266" y="1258217"/>
              <a:ext cx="2096702" cy="478880"/>
            </a:xfrm>
            <a:prstGeom prst="rightArrow">
              <a:avLst/>
            </a:prstGeom>
            <a:gradFill flip="none" rotWithShape="1">
              <a:gsLst>
                <a:gs pos="0">
                  <a:srgbClr val="002060"/>
                </a:gs>
                <a:gs pos="71000">
                  <a:schemeClr val="accent1">
                    <a:tint val="44500"/>
                    <a:satMod val="160000"/>
                  </a:schemeClr>
                </a:gs>
                <a:gs pos="100000">
                  <a:schemeClr val="accent1">
                    <a:tint val="23500"/>
                    <a:satMod val="160000"/>
                  </a:schemeClr>
                </a:gs>
              </a:gsLst>
              <a:lin ang="10800000" scaled="1"/>
              <a:tileRect/>
            </a:gra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テキスト ボックス 20"/>
            <p:cNvSpPr>
              <a:spLocks noChangeArrowheads="1"/>
            </p:cNvSpPr>
            <p:nvPr/>
          </p:nvSpPr>
          <p:spPr bwMode="auto">
            <a:xfrm>
              <a:off x="1213709" y="1774967"/>
              <a:ext cx="2357029" cy="306467"/>
            </a:xfrm>
            <a:prstGeom prst="roundRect">
              <a:avLst>
                <a:gd name="adj" fmla="val 16667"/>
              </a:avLst>
            </a:prstGeom>
            <a:solidFill>
              <a:schemeClr val="bg1"/>
            </a:solidFill>
            <a:ln w="9525">
              <a:noFill/>
              <a:round/>
              <a:headEnd/>
              <a:tailEnd/>
            </a:ln>
          </p:spPr>
          <p:txBody>
            <a:bodyPr wrap="square"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rPr>
                <a:t>個人番号利用事務等を委託</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endParaRPr>
            </a:p>
          </p:txBody>
        </p:sp>
      </p:grpSp>
      <p:grpSp>
        <p:nvGrpSpPr>
          <p:cNvPr id="27" name="グループ化 26"/>
          <p:cNvGrpSpPr/>
          <p:nvPr/>
        </p:nvGrpSpPr>
        <p:grpSpPr>
          <a:xfrm>
            <a:off x="2393689" y="4677743"/>
            <a:ext cx="1071505" cy="1340052"/>
            <a:chOff x="10081435" y="3960038"/>
            <a:chExt cx="839817" cy="1081039"/>
          </a:xfrm>
        </p:grpSpPr>
        <p:pic>
          <p:nvPicPr>
            <p:cNvPr id="28" name="Picture 3" descr="C:\Users\CS733492\AppData\Local\Microsoft\Windows\Temporary Internet Files\Content.IE5\5CO7EA8B\MC900434847[1].png"/>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81435" y="3960038"/>
              <a:ext cx="839817" cy="104593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9" descr="C:\Users\CS784324\AppData\Local\Microsoft\Windows\Temporary Internet Files\Content.IE5\2V8RJ5ZS\MC900446380[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91102" y="4359229"/>
              <a:ext cx="739195" cy="681848"/>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テキスト ボックス 20"/>
          <p:cNvSpPr>
            <a:spLocks noChangeArrowheads="1"/>
          </p:cNvSpPr>
          <p:nvPr/>
        </p:nvSpPr>
        <p:spPr bwMode="auto">
          <a:xfrm>
            <a:off x="736600" y="4947016"/>
            <a:ext cx="1528787" cy="897683"/>
          </a:xfrm>
          <a:prstGeom prst="roundRect">
            <a:avLst>
              <a:gd name="adj" fmla="val 16667"/>
            </a:avLst>
          </a:prstGeom>
          <a:solidFill>
            <a:srgbClr val="FFFF00"/>
          </a:solidFill>
          <a:ln w="9525">
            <a:solidFill>
              <a:schemeClr val="tx1"/>
            </a:solidFill>
            <a:round/>
            <a:headEnd/>
            <a:tailEnd/>
          </a:ln>
        </p:spPr>
        <p:txBody>
          <a:bodyPr wrap="square" lIns="36000" tIns="36000" rIns="36000" bIns="36000" anchor="ctr" anchorCtr="1">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ＤＦ平成ゴシック体W5"/>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ＤＦ平成ゴシック体W5"/>
              </a:rPr>
              <a:t>委託者</a:t>
            </a:r>
            <a:endParaRPr kumimoji="1" lang="en-US" altLang="ja-JP"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ＤＦ平成ゴシック体W5"/>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dirty="0">
                <a:latin typeface="ＭＳ ゴシック" panose="020B0609070205080204" pitchFamily="49" charset="-128"/>
                <a:ea typeface="ＭＳ ゴシック" panose="020B0609070205080204" pitchFamily="49" charset="-128"/>
                <a:cs typeface="ＤＦ平成ゴシック体W5"/>
              </a:rPr>
              <a:t>（</a:t>
            </a: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ＤＦ平成ゴシック体W5"/>
              </a:rPr>
              <a:t>行政機関</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rPr>
              <a:t>等）</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endParaRPr>
          </a:p>
        </p:txBody>
      </p:sp>
      <p:sp>
        <p:nvSpPr>
          <p:cNvPr id="30" name="テキスト ボックス 20"/>
          <p:cNvSpPr>
            <a:spLocks noChangeArrowheads="1"/>
          </p:cNvSpPr>
          <p:nvPr/>
        </p:nvSpPr>
        <p:spPr bwMode="auto">
          <a:xfrm>
            <a:off x="7364592" y="4796105"/>
            <a:ext cx="1563507" cy="897683"/>
          </a:xfrm>
          <a:prstGeom prst="roundRect">
            <a:avLst>
              <a:gd name="adj" fmla="val 16667"/>
            </a:avLst>
          </a:prstGeom>
          <a:solidFill>
            <a:srgbClr val="FFFF00"/>
          </a:solidFill>
          <a:ln w="9525">
            <a:solidFill>
              <a:schemeClr val="tx1"/>
            </a:solidFill>
            <a:round/>
            <a:headEnd/>
            <a:tailEnd/>
          </a:ln>
        </p:spPr>
        <p:txBody>
          <a:bodyPr wrap="square" lIns="36000" tIns="36000" rIns="36000" bIns="3600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200" dirty="0">
              <a:solidFill>
                <a:prstClr val="black"/>
              </a:solidFill>
              <a:latin typeface="ＭＳ ゴシック" panose="020B0609070205080204" pitchFamily="49" charset="-128"/>
              <a:ea typeface="ＭＳ ゴシック" panose="020B0609070205080204" pitchFamily="49" charset="-128"/>
              <a:cs typeface="ＤＦ平成ゴシック体W5"/>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dirty="0">
                <a:solidFill>
                  <a:prstClr val="black"/>
                </a:solidFill>
                <a:latin typeface="ＭＳ ゴシック" panose="020B0609070205080204" pitchFamily="49" charset="-128"/>
                <a:ea typeface="ＭＳ ゴシック" panose="020B0609070205080204" pitchFamily="49" charset="-128"/>
                <a:cs typeface="ＤＦ平成ゴシック体W5"/>
              </a:rPr>
              <a:t>委託先</a:t>
            </a:r>
            <a:endParaRPr kumimoji="1" lang="en-US" altLang="ja-JP" sz="1200" dirty="0">
              <a:solidFill>
                <a:prstClr val="black"/>
              </a:solidFill>
              <a:latin typeface="ＭＳ ゴシック" panose="020B0609070205080204" pitchFamily="49" charset="-128"/>
              <a:ea typeface="ＭＳ ゴシック" panose="020B0609070205080204" pitchFamily="49" charset="-128"/>
              <a:cs typeface="ＤＦ平成ゴシック体W5"/>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rPr>
              <a:t>（</a:t>
            </a:r>
            <a:r>
              <a:rPr kumimoji="1" lang="ja-JP" altLang="en-US" sz="1200" dirty="0">
                <a:solidFill>
                  <a:prstClr val="black"/>
                </a:solidFill>
                <a:latin typeface="ＭＳ ゴシック" panose="020B0609070205080204" pitchFamily="49" charset="-128"/>
                <a:ea typeface="ＭＳ ゴシック" panose="020B0609070205080204" pitchFamily="49" charset="-128"/>
                <a:cs typeface="ＤＦ平成ゴシック体W5"/>
              </a:rPr>
              <a:t>民間事業者</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rPr>
              <a:t>）</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endParaRPr>
          </a:p>
        </p:txBody>
      </p:sp>
      <p:sp>
        <p:nvSpPr>
          <p:cNvPr id="33" name="角丸四角形 32"/>
          <p:cNvSpPr/>
          <p:nvPr/>
        </p:nvSpPr>
        <p:spPr>
          <a:xfrm>
            <a:off x="297638" y="312597"/>
            <a:ext cx="4212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第２節　マイナンバー制度の安全対策</a:t>
            </a:r>
          </a:p>
        </p:txBody>
      </p:sp>
      <p:sp>
        <p:nvSpPr>
          <p:cNvPr id="35"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19</a:t>
            </a:r>
          </a:p>
        </p:txBody>
      </p:sp>
    </p:spTree>
    <p:extLst>
      <p:ext uri="{BB962C8B-B14F-4D97-AF65-F5344CB8AC3E}">
        <p14:creationId xmlns:p14="http://schemas.microsoft.com/office/powerpoint/2010/main" val="924539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吹き出し 4"/>
          <p:cNvSpPr/>
          <p:nvPr/>
        </p:nvSpPr>
        <p:spPr>
          <a:xfrm>
            <a:off x="297638" y="1432127"/>
            <a:ext cx="7958889" cy="612000"/>
          </a:xfrm>
          <a:prstGeom prst="wedgeRectCallout">
            <a:avLst>
              <a:gd name="adj1" fmla="val 57712"/>
              <a:gd name="adj2" fmla="val 4153"/>
            </a:avLst>
          </a:prstGeom>
          <a:gradFill rotWithShape="1">
            <a:gsLst>
              <a:gs pos="0">
                <a:srgbClr val="FFFCFB"/>
              </a:gs>
              <a:gs pos="10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lvl="0" defTabSz="914400">
              <a:defRPr/>
            </a:pPr>
            <a:r>
              <a:rPr kumimoji="1" lang="ja-JP" altLang="en-US" sz="1600" kern="0" dirty="0">
                <a:solidFill>
                  <a:prstClr val="black"/>
                </a:solidFill>
                <a:latin typeface="+mj-ea"/>
              </a:rPr>
              <a:t>委託先に対する「必要かつ適切な監督」のポイントは次の３つです。</a:t>
            </a:r>
            <a:endParaRPr kumimoji="1" lang="en-US" altLang="ja-JP" sz="1600" kern="0" dirty="0">
              <a:solidFill>
                <a:prstClr val="black"/>
              </a:solidFill>
              <a:latin typeface="+mj-ea"/>
            </a:endParaRPr>
          </a:p>
        </p:txBody>
      </p:sp>
      <p:sp>
        <p:nvSpPr>
          <p:cNvPr id="6" name="角丸四角形 5"/>
          <p:cNvSpPr/>
          <p:nvPr/>
        </p:nvSpPr>
        <p:spPr>
          <a:xfrm>
            <a:off x="297638" y="741679"/>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a:solidFill>
                  <a:prstClr val="black"/>
                </a:solidFill>
                <a:latin typeface="ＤＦ特太ゴシック体" panose="020B0509000000000000" pitchFamily="49" charset="-128"/>
                <a:ea typeface="ＤＦ特太ゴシック体" panose="020B0509000000000000" pitchFamily="49" charset="-128"/>
              </a:rPr>
              <a:t>２－５　制度面における保護措置（委託／再委託）</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832866" y="929473"/>
            <a:ext cx="900000" cy="1263832"/>
          </a:xfrm>
          <a:prstGeom prst="rect">
            <a:avLst/>
          </a:prstGeom>
        </p:spPr>
      </p:pic>
      <p:grpSp>
        <p:nvGrpSpPr>
          <p:cNvPr id="8" name="グループ化 7"/>
          <p:cNvGrpSpPr/>
          <p:nvPr/>
        </p:nvGrpSpPr>
        <p:grpSpPr>
          <a:xfrm>
            <a:off x="313466" y="2521286"/>
            <a:ext cx="4454475" cy="1166679"/>
            <a:chOff x="-990084" y="2225698"/>
            <a:chExt cx="13255438" cy="1654880"/>
          </a:xfrm>
        </p:grpSpPr>
        <p:sp>
          <p:nvSpPr>
            <p:cNvPr id="9" name="角丸四角形 8"/>
            <p:cNvSpPr/>
            <p:nvPr/>
          </p:nvSpPr>
          <p:spPr>
            <a:xfrm>
              <a:off x="-990084" y="2655034"/>
              <a:ext cx="13255438" cy="1225544"/>
            </a:xfrm>
            <a:prstGeom prst="roundRect">
              <a:avLst>
                <a:gd name="adj" fmla="val 14147"/>
              </a:avLst>
            </a:prstGeom>
            <a:solidFill>
              <a:sysClr val="window" lastClr="FFFFFF"/>
            </a:solidFill>
            <a:ln w="19050" cap="flat" cmpd="sng" algn="ctr">
              <a:solidFill>
                <a:srgbClr val="70AD47"/>
              </a:solidFill>
              <a:prstDash val="solid"/>
              <a:miter lim="800000"/>
            </a:ln>
            <a:effectLst/>
          </p:spPr>
          <p:txBody>
            <a:bodyPr lIns="144000" tIns="108000" rIns="144000" bIns="0" rtlCol="0" anchor="ctr"/>
            <a:lstStyle/>
            <a:p>
              <a:pPr defTabSz="914400">
                <a:lnSpc>
                  <a:spcPct val="150000"/>
                </a:lnSpc>
                <a:defRPr/>
              </a:pPr>
              <a:r>
                <a:rPr kumimoji="1" lang="ja-JP" altLang="en-US" sz="1400" dirty="0">
                  <a:solidFill>
                    <a:prstClr val="black"/>
                  </a:solidFill>
                  <a:latin typeface="ＭＳ ゴシック" panose="020B0609070205080204" pitchFamily="49" charset="-128"/>
                  <a:ea typeface="ＭＳ ゴシック" panose="020B0609070205080204" pitchFamily="49" charset="-128"/>
                </a:rPr>
                <a:t>委託先において、委託者が果たすべき安全管理措置と同等の措置が講じられるか確認</a:t>
              </a:r>
              <a:endParaRPr kumimoji="1" lang="en-US" altLang="ja-JP" sz="1400" dirty="0">
                <a:solidFill>
                  <a:prstClr val="black"/>
                </a:solidFill>
                <a:latin typeface="ＭＳ ゴシック" panose="020B0609070205080204" pitchFamily="49" charset="-128"/>
                <a:ea typeface="ＭＳ ゴシック" panose="020B0609070205080204" pitchFamily="49" charset="-128"/>
              </a:endParaRPr>
            </a:p>
          </p:txBody>
        </p:sp>
        <p:sp>
          <p:nvSpPr>
            <p:cNvPr id="10" name="角丸四角形 9"/>
            <p:cNvSpPr/>
            <p:nvPr/>
          </p:nvSpPr>
          <p:spPr>
            <a:xfrm>
              <a:off x="-606051" y="2225698"/>
              <a:ext cx="6355986" cy="561708"/>
            </a:xfrm>
            <a:prstGeom prst="roundRect">
              <a:avLst/>
            </a:prstGeom>
            <a:solidFill>
              <a:srgbClr val="70AD47">
                <a:lumMod val="20000"/>
                <a:lumOff val="80000"/>
              </a:srgbClr>
            </a:solidFill>
            <a:ln w="19050" cap="flat" cmpd="sng" algn="ctr">
              <a:solidFill>
                <a:srgbClr val="70AD47"/>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kern="0" dirty="0">
                  <a:solidFill>
                    <a:prstClr val="black"/>
                  </a:solidFill>
                  <a:latin typeface="+mj-ea"/>
                  <a:ea typeface="+mj-ea"/>
                </a:rPr>
                <a:t>委託先の適切な選定</a:t>
              </a:r>
              <a:endParaRPr kumimoji="1" lang="ja-JP" altLang="en-US" sz="1600" b="0" i="0" u="none" strike="noStrike" kern="0" cap="none" spc="0" normalizeH="0" baseline="0" noProof="0" dirty="0">
                <a:ln>
                  <a:noFill/>
                </a:ln>
                <a:solidFill>
                  <a:prstClr val="black"/>
                </a:solidFill>
                <a:effectLst/>
                <a:uLnTx/>
                <a:uFillTx/>
                <a:latin typeface="+mj-ea"/>
                <a:ea typeface="+mj-ea"/>
              </a:endParaRPr>
            </a:p>
          </p:txBody>
        </p:sp>
      </p:grpSp>
      <p:grpSp>
        <p:nvGrpSpPr>
          <p:cNvPr id="13" name="グループ化 12"/>
          <p:cNvGrpSpPr/>
          <p:nvPr/>
        </p:nvGrpSpPr>
        <p:grpSpPr>
          <a:xfrm>
            <a:off x="324156" y="4425604"/>
            <a:ext cx="9330728" cy="2120818"/>
            <a:chOff x="730321" y="4384396"/>
            <a:chExt cx="8812543" cy="1979941"/>
          </a:xfrm>
        </p:grpSpPr>
        <p:grpSp>
          <p:nvGrpSpPr>
            <p:cNvPr id="14" name="グループ化 13"/>
            <p:cNvGrpSpPr/>
            <p:nvPr/>
          </p:nvGrpSpPr>
          <p:grpSpPr>
            <a:xfrm>
              <a:off x="730321" y="4384396"/>
              <a:ext cx="8812543" cy="1979941"/>
              <a:chOff x="780195" y="2326660"/>
              <a:chExt cx="21058765" cy="2808462"/>
            </a:xfrm>
          </p:grpSpPr>
          <p:sp>
            <p:nvSpPr>
              <p:cNvPr id="15" name="角丸四角形 14"/>
              <p:cNvSpPr/>
              <p:nvPr/>
            </p:nvSpPr>
            <p:spPr>
              <a:xfrm>
                <a:off x="780195" y="2715157"/>
                <a:ext cx="21058765" cy="2419965"/>
              </a:xfrm>
              <a:prstGeom prst="roundRect">
                <a:avLst>
                  <a:gd name="adj" fmla="val 8923"/>
                </a:avLst>
              </a:prstGeom>
              <a:solidFill>
                <a:sysClr val="window" lastClr="FFFFFF"/>
              </a:solidFill>
              <a:ln w="19050" cap="flat" cmpd="sng" algn="ctr">
                <a:solidFill>
                  <a:srgbClr val="70AD47"/>
                </a:solidFill>
                <a:prstDash val="solid"/>
                <a:miter lim="800000"/>
              </a:ln>
              <a:effectLst/>
            </p:spPr>
            <p:txBody>
              <a:bodyPr tIns="0" bIns="0" rtlCol="0" anchor="ctr"/>
              <a:lstStyle/>
              <a:p>
                <a:pPr lvl="0" defTabSz="914400" fontAlgn="base">
                  <a:lnSpc>
                    <a:spcPts val="1700"/>
                  </a:lnSpc>
                  <a:spcBef>
                    <a:spcPct val="0"/>
                  </a:spcBef>
                  <a:spcAft>
                    <a:spcPct val="0"/>
                  </a:spcAft>
                  <a:defRPr/>
                </a:pPr>
                <a:endParaRPr kumimoji="1" lang="ja-JP" altLang="en-US" sz="1400" dirty="0">
                  <a:solidFill>
                    <a:prstClr val="black"/>
                  </a:solidFill>
                  <a:latin typeface="ＭＳ ゴシック" panose="020B0609070205080204" pitchFamily="49" charset="-128"/>
                  <a:ea typeface="ＭＳ ゴシック" panose="020B0609070205080204" pitchFamily="49" charset="-128"/>
                </a:endParaRPr>
              </a:p>
            </p:txBody>
          </p:sp>
          <p:sp>
            <p:nvSpPr>
              <p:cNvPr id="16" name="角丸四角形 15"/>
              <p:cNvSpPr/>
              <p:nvPr/>
            </p:nvSpPr>
            <p:spPr>
              <a:xfrm>
                <a:off x="1073505" y="2326660"/>
                <a:ext cx="12880725" cy="561709"/>
              </a:xfrm>
              <a:prstGeom prst="roundRect">
                <a:avLst/>
              </a:prstGeom>
              <a:solidFill>
                <a:srgbClr val="70AD47">
                  <a:lumMod val="20000"/>
                  <a:lumOff val="80000"/>
                </a:srgbClr>
              </a:solidFill>
              <a:ln w="19050" cap="flat" cmpd="sng" algn="ctr">
                <a:solidFill>
                  <a:srgbClr val="70AD47"/>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prstClr val="black"/>
                    </a:solidFill>
                    <a:effectLst/>
                    <a:uLnTx/>
                    <a:uFillTx/>
                    <a:latin typeface="+mj-ea"/>
                    <a:ea typeface="+mj-ea"/>
                    <a:cs typeface="+mn-cs"/>
                  </a:rPr>
                  <a:t>委託先に安全管理措置を遵守させるための必要な契約の締結</a:t>
                </a:r>
              </a:p>
            </p:txBody>
          </p:sp>
        </p:grpSp>
        <p:sp>
          <p:nvSpPr>
            <p:cNvPr id="18" name="正方形/長方形 17"/>
            <p:cNvSpPr/>
            <p:nvPr/>
          </p:nvSpPr>
          <p:spPr>
            <a:xfrm>
              <a:off x="4561975" y="4923947"/>
              <a:ext cx="4952400" cy="1162745"/>
            </a:xfrm>
            <a:prstGeom prst="rect">
              <a:avLst/>
            </a:prstGeom>
            <a:noFill/>
            <a:ln w="952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b" anchorCtr="0">
              <a:spAutoFit/>
            </a:bodyPr>
            <a:lstStyle/>
            <a:p>
              <a:pPr marL="0" marR="0" lvl="0" indent="0" defTabSz="914400" rtl="0" eaLnBrk="1" fontAlgn="base" latinLnBrk="0" hangingPunct="1">
                <a:lnSpc>
                  <a:spcPts val="17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・委託契約終了後の特定個人情報の返却又は廃棄</a:t>
              </a:r>
            </a:p>
            <a:p>
              <a:pPr marL="288000" marR="0" lvl="0" indent="-457200" defTabSz="914400" rtl="0" eaLnBrk="1" fontAlgn="base" latinLnBrk="0" hangingPunct="1">
                <a:lnSpc>
                  <a:spcPts val="17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・特定個人情報を取り扱う従業者の明確化</a:t>
              </a:r>
            </a:p>
            <a:p>
              <a:pPr marL="288000" marR="0" lvl="0" indent="-457200" defTabSz="914400" rtl="0" eaLnBrk="1" fontAlgn="base" latinLnBrk="0" hangingPunct="1">
                <a:lnSpc>
                  <a:spcPts val="17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・従業者に対する監督・教育</a:t>
              </a:r>
            </a:p>
            <a:p>
              <a:pPr marL="288000" marR="0" lvl="0" indent="-457200" defTabSz="914400" rtl="0" eaLnBrk="1" fontAlgn="base" latinLnBrk="0" hangingPunct="1">
                <a:lnSpc>
                  <a:spcPts val="17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・契約内容の遵守状況について報告を求める規定</a:t>
              </a:r>
            </a:p>
            <a:p>
              <a:pPr marL="288000" marR="0" lvl="0" indent="-457200" defTabSz="914400" rtl="0" eaLnBrk="1" fontAlgn="base" latinLnBrk="0" hangingPunct="1">
                <a:lnSpc>
                  <a:spcPts val="17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・必要があると認めるときに実地調査等を行うことができる規定</a:t>
              </a:r>
            </a:p>
          </p:txBody>
        </p:sp>
      </p:grpSp>
      <p:sp>
        <p:nvSpPr>
          <p:cNvPr id="21" name="ストライプ矢印 20"/>
          <p:cNvSpPr/>
          <p:nvPr/>
        </p:nvSpPr>
        <p:spPr>
          <a:xfrm rot="2900647">
            <a:off x="2799814" y="3769289"/>
            <a:ext cx="659520" cy="501445"/>
          </a:xfrm>
          <a:prstGeom prst="stripedRight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grpSp>
        <p:nvGrpSpPr>
          <p:cNvPr id="24" name="グループ化 23"/>
          <p:cNvGrpSpPr/>
          <p:nvPr/>
        </p:nvGrpSpPr>
        <p:grpSpPr>
          <a:xfrm>
            <a:off x="5118538" y="2521286"/>
            <a:ext cx="4523302" cy="1166680"/>
            <a:chOff x="701613" y="2182606"/>
            <a:chExt cx="10232542" cy="1654887"/>
          </a:xfrm>
        </p:grpSpPr>
        <p:sp>
          <p:nvSpPr>
            <p:cNvPr id="25" name="角丸四角形 24"/>
            <p:cNvSpPr/>
            <p:nvPr/>
          </p:nvSpPr>
          <p:spPr>
            <a:xfrm>
              <a:off x="701613" y="2611945"/>
              <a:ext cx="10232542" cy="1225548"/>
            </a:xfrm>
            <a:prstGeom prst="roundRect">
              <a:avLst/>
            </a:prstGeom>
            <a:solidFill>
              <a:sysClr val="window" lastClr="FFFFFF"/>
            </a:solidFill>
            <a:ln w="19050" cap="flat" cmpd="sng" algn="ctr">
              <a:solidFill>
                <a:srgbClr val="70AD47"/>
              </a:solidFill>
              <a:prstDash val="solid"/>
              <a:miter lim="800000"/>
            </a:ln>
            <a:effectLst/>
          </p:spPr>
          <p:txBody>
            <a:bodyPr lIns="144000" tIns="36000" rIns="144000" bIns="0" rtlCol="0" anchor="ctr"/>
            <a:lstStyle/>
            <a:p>
              <a:pPr defTabSz="914400">
                <a:lnSpc>
                  <a:spcPct val="150000"/>
                </a:lnSpc>
                <a:defRPr/>
              </a:pPr>
              <a:r>
                <a:rPr kumimoji="1" lang="ja-JP" altLang="en-US" sz="1400" dirty="0">
                  <a:solidFill>
                    <a:prstClr val="black"/>
                  </a:solidFill>
                  <a:latin typeface="ＭＳ ゴシック" panose="020B0609070205080204" pitchFamily="49" charset="-128"/>
                  <a:ea typeface="ＭＳ ゴシック" panose="020B0609070205080204" pitchFamily="49" charset="-128"/>
                </a:rPr>
                <a:t>委託先から報告、委託先への実地の監査等により、特定個人情報の取扱状況を把握</a:t>
              </a:r>
              <a:endParaRPr kumimoji="1" lang="en-US" altLang="ja-JP" sz="1400" dirty="0">
                <a:solidFill>
                  <a:prstClr val="black"/>
                </a:solidFill>
                <a:latin typeface="ＭＳ ゴシック" panose="020B0609070205080204" pitchFamily="49" charset="-128"/>
                <a:ea typeface="ＭＳ ゴシック" panose="020B0609070205080204" pitchFamily="49" charset="-128"/>
              </a:endParaRPr>
            </a:p>
          </p:txBody>
        </p:sp>
        <p:sp>
          <p:nvSpPr>
            <p:cNvPr id="26" name="角丸四角形 25"/>
            <p:cNvSpPr/>
            <p:nvPr/>
          </p:nvSpPr>
          <p:spPr>
            <a:xfrm>
              <a:off x="1048564" y="2182606"/>
              <a:ext cx="7085161" cy="561710"/>
            </a:xfrm>
            <a:prstGeom prst="roundRect">
              <a:avLst/>
            </a:prstGeom>
            <a:solidFill>
              <a:srgbClr val="70AD47">
                <a:lumMod val="20000"/>
                <a:lumOff val="80000"/>
              </a:srgbClr>
            </a:solidFill>
            <a:ln w="19050" cap="flat" cmpd="sng" algn="ctr">
              <a:solidFill>
                <a:srgbClr val="70AD47"/>
              </a:solidFill>
              <a:prstDash val="solid"/>
              <a:miter lim="800000"/>
            </a:ln>
            <a:effectLst/>
          </p:spPr>
          <p:txBody>
            <a:bodyPr lIns="0" tIns="0" rIns="0" bIns="0" rtlCol="0" anchor="ctr"/>
            <a:lstStyle/>
            <a:p>
              <a:pPr lvl="0" algn="ctr" defTabSz="914400">
                <a:defRPr/>
              </a:pPr>
              <a:r>
                <a:rPr kumimoji="1" lang="ja-JP" altLang="en-US" sz="1600" dirty="0">
                  <a:solidFill>
                    <a:prstClr val="black"/>
                  </a:solidFill>
                  <a:latin typeface="ＭＳ ゴシック" panose="020B0609070205080204" pitchFamily="49" charset="-128"/>
                  <a:ea typeface="ＭＳ ゴシック" panose="020B0609070205080204" pitchFamily="49" charset="-128"/>
                </a:rPr>
                <a:t>委託先における取扱状況の把握</a:t>
              </a:r>
            </a:p>
          </p:txBody>
        </p:sp>
      </p:grpSp>
      <p:sp>
        <p:nvSpPr>
          <p:cNvPr id="27" name="ストライプ矢印 26"/>
          <p:cNvSpPr/>
          <p:nvPr/>
        </p:nvSpPr>
        <p:spPr>
          <a:xfrm rot="19081254">
            <a:off x="5708725" y="3764611"/>
            <a:ext cx="659520" cy="501445"/>
          </a:xfrm>
          <a:prstGeom prst="stripedRight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8" name="テキスト ボックス 27"/>
          <p:cNvSpPr txBox="1"/>
          <p:nvPr/>
        </p:nvSpPr>
        <p:spPr bwMode="auto">
          <a:xfrm>
            <a:off x="346501" y="2052000"/>
            <a:ext cx="914400" cy="401096"/>
          </a:xfrm>
          <a:prstGeom prst="rect">
            <a:avLst/>
          </a:prstGeom>
          <a:noFill/>
          <a:ln w="9525">
            <a:noFill/>
            <a:miter lim="800000"/>
            <a:headEnd/>
            <a:tailEnd/>
          </a:ln>
        </p:spPr>
        <p:txBody>
          <a:bodyPr vert="horz" wrap="non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ja-JP" altLang="en-US" sz="1600" dirty="0">
                <a:solidFill>
                  <a:srgbClr val="0070C0"/>
                </a:solidFill>
                <a:latin typeface="ＭＳ ゴシック" panose="020B0609070205080204" pitchFamily="49" charset="-128"/>
                <a:ea typeface="ＭＳ ゴシック" panose="020B0609070205080204" pitchFamily="49" charset="-128"/>
              </a:rPr>
              <a:t>＜①選定＞</a:t>
            </a:r>
          </a:p>
        </p:txBody>
      </p:sp>
      <p:sp>
        <p:nvSpPr>
          <p:cNvPr id="29" name="テキスト ボックス 28"/>
          <p:cNvSpPr txBox="1"/>
          <p:nvPr/>
        </p:nvSpPr>
        <p:spPr bwMode="auto">
          <a:xfrm>
            <a:off x="1338803" y="3924000"/>
            <a:ext cx="914400" cy="401096"/>
          </a:xfrm>
          <a:prstGeom prst="rect">
            <a:avLst/>
          </a:prstGeom>
          <a:noFill/>
          <a:ln w="9525">
            <a:noFill/>
            <a:miter lim="800000"/>
            <a:headEnd/>
            <a:tailEnd/>
          </a:ln>
        </p:spPr>
        <p:txBody>
          <a:bodyPr vert="horz" wrap="non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ja-JP" altLang="en-US" sz="1600" dirty="0">
                <a:solidFill>
                  <a:srgbClr val="0070C0"/>
                </a:solidFill>
                <a:latin typeface="ＭＳ ゴシック" panose="020B0609070205080204" pitchFamily="49" charset="-128"/>
                <a:ea typeface="ＭＳ ゴシック" panose="020B0609070205080204" pitchFamily="49" charset="-128"/>
              </a:rPr>
              <a:t>＜②契約時＞</a:t>
            </a:r>
          </a:p>
        </p:txBody>
      </p:sp>
      <p:sp>
        <p:nvSpPr>
          <p:cNvPr id="30" name="テキスト ボックス 29"/>
          <p:cNvSpPr txBox="1"/>
          <p:nvPr/>
        </p:nvSpPr>
        <p:spPr bwMode="auto">
          <a:xfrm>
            <a:off x="5080876" y="2052000"/>
            <a:ext cx="988983" cy="401096"/>
          </a:xfrm>
          <a:prstGeom prst="rect">
            <a:avLst/>
          </a:prstGeom>
          <a:noFill/>
          <a:ln w="9525">
            <a:noFill/>
            <a:miter lim="800000"/>
            <a:headEnd/>
            <a:tailEnd/>
          </a:ln>
        </p:spPr>
        <p:txBody>
          <a:bodyPr vert="horz" wrap="non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ja-JP" altLang="en-US" sz="1600" dirty="0">
                <a:solidFill>
                  <a:srgbClr val="0070C0"/>
                </a:solidFill>
                <a:latin typeface="ＭＳ ゴシック" panose="020B0609070205080204" pitchFamily="49" charset="-128"/>
                <a:ea typeface="ＭＳ ゴシック" panose="020B0609070205080204" pitchFamily="49" charset="-128"/>
              </a:rPr>
              <a:t>＜③契約後＞</a:t>
            </a:r>
          </a:p>
        </p:txBody>
      </p:sp>
      <p:sp>
        <p:nvSpPr>
          <p:cNvPr id="32" name="角丸四角形 31"/>
          <p:cNvSpPr/>
          <p:nvPr/>
        </p:nvSpPr>
        <p:spPr>
          <a:xfrm>
            <a:off x="297884" y="311578"/>
            <a:ext cx="4212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第２節　マイナンバー制度の安全対策</a:t>
            </a:r>
          </a:p>
        </p:txBody>
      </p:sp>
      <p:pic>
        <p:nvPicPr>
          <p:cNvPr id="33" name="Picture 2" descr="C:\Users\CS886552\AppData\Local\Microsoft\Windows\Temporary Internet Files\Content.IE5\9YKPLI11\MC90019578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2982" y="3766954"/>
            <a:ext cx="1206654" cy="1103382"/>
          </a:xfrm>
          <a:prstGeom prst="rect">
            <a:avLst/>
          </a:prstGeom>
          <a:noFill/>
          <a:extLst>
            <a:ext uri="{909E8E84-426E-40DD-AFC4-6F175D3DCCD1}">
              <a14:hiddenFill xmlns:a14="http://schemas.microsoft.com/office/drawing/2010/main">
                <a:solidFill>
                  <a:srgbClr val="FFFFFF"/>
                </a:solidFill>
              </a14:hiddenFill>
            </a:ext>
          </a:extLst>
        </p:spPr>
      </p:pic>
      <p:sp>
        <p:nvSpPr>
          <p:cNvPr id="34"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20</a:t>
            </a:r>
          </a:p>
        </p:txBody>
      </p:sp>
      <p:sp>
        <p:nvSpPr>
          <p:cNvPr id="35" name="スライド番号プレースホルダー 5"/>
          <p:cNvSpPr txBox="1">
            <a:spLocks/>
          </p:cNvSpPr>
          <p:nvPr/>
        </p:nvSpPr>
        <p:spPr>
          <a:xfrm>
            <a:off x="7007639" y="3939272"/>
            <a:ext cx="295987" cy="445580"/>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ja-JP" altLang="en-US" sz="800" dirty="0">
                <a:solidFill>
                  <a:schemeClr val="tx1"/>
                </a:solidFill>
                <a:latin typeface="+mj-ea"/>
                <a:ea typeface="+mj-ea"/>
              </a:rPr>
              <a:t>遵守</a:t>
            </a:r>
            <a:endParaRPr kumimoji="1" lang="en-US" altLang="ja-JP" sz="800" dirty="0">
              <a:solidFill>
                <a:schemeClr val="tx1"/>
              </a:solidFill>
              <a:latin typeface="+mj-ea"/>
              <a:ea typeface="+mj-ea"/>
            </a:endParaRPr>
          </a:p>
          <a:p>
            <a:pPr algn="l" defTabSz="914400" fontAlgn="base">
              <a:spcBef>
                <a:spcPct val="0"/>
              </a:spcBef>
              <a:spcAft>
                <a:spcPct val="0"/>
              </a:spcAft>
              <a:defRPr/>
            </a:pPr>
            <a:r>
              <a:rPr kumimoji="1" lang="ja-JP" altLang="en-US" sz="800" dirty="0">
                <a:solidFill>
                  <a:schemeClr val="tx1"/>
                </a:solidFill>
                <a:latin typeface="+mj-ea"/>
                <a:ea typeface="+mj-ea"/>
              </a:rPr>
              <a:t>事項</a:t>
            </a:r>
            <a:endParaRPr kumimoji="1" lang="en-US" altLang="ja-JP" sz="800" dirty="0">
              <a:solidFill>
                <a:schemeClr val="tx1"/>
              </a:solidFill>
              <a:latin typeface="+mj-ea"/>
              <a:ea typeface="+mj-ea"/>
            </a:endParaRPr>
          </a:p>
        </p:txBody>
      </p:sp>
      <p:sp>
        <p:nvSpPr>
          <p:cNvPr id="2" name="正方形/長方形 1"/>
          <p:cNvSpPr/>
          <p:nvPr/>
        </p:nvSpPr>
        <p:spPr>
          <a:xfrm>
            <a:off x="144000" y="5115342"/>
            <a:ext cx="4388662" cy="1376211"/>
          </a:xfrm>
          <a:prstGeom prst="rect">
            <a:avLst/>
          </a:prstGeom>
        </p:spPr>
        <p:txBody>
          <a:bodyPr wrap="square">
            <a:spAutoFit/>
          </a:bodyPr>
          <a:lstStyle/>
          <a:p>
            <a:pPr marL="288000" lvl="0" indent="-457200" defTabSz="914400" fontAlgn="base">
              <a:lnSpc>
                <a:spcPts val="1700"/>
              </a:lnSpc>
              <a:spcBef>
                <a:spcPct val="0"/>
              </a:spcBef>
              <a:spcAft>
                <a:spcPct val="0"/>
              </a:spcAft>
              <a:defRPr/>
            </a:pPr>
            <a:r>
              <a:rPr kumimoji="1" lang="ja-JP" altLang="en-US" sz="1400" dirty="0">
                <a:solidFill>
                  <a:prstClr val="black"/>
                </a:solidFill>
                <a:latin typeface="ＭＳ ゴシック" panose="020B0609070205080204" pitchFamily="49" charset="-128"/>
                <a:ea typeface="ＭＳ ゴシック" panose="020B0609070205080204" pitchFamily="49" charset="-128"/>
              </a:rPr>
              <a:t>　・秘密保持義務</a:t>
            </a:r>
          </a:p>
          <a:p>
            <a:pPr marL="347663" lvl="0" indent="-517525" defTabSz="914400" fontAlgn="base">
              <a:lnSpc>
                <a:spcPts val="1700"/>
              </a:lnSpc>
              <a:spcBef>
                <a:spcPct val="0"/>
              </a:spcBef>
              <a:spcAft>
                <a:spcPct val="0"/>
              </a:spcAft>
              <a:defRPr/>
            </a:pPr>
            <a:r>
              <a:rPr kumimoji="1" lang="ja-JP" altLang="en-US" sz="1400" dirty="0">
                <a:solidFill>
                  <a:prstClr val="black"/>
                </a:solidFill>
                <a:latin typeface="ＭＳ ゴシック" panose="020B0609070205080204" pitchFamily="49" charset="-128"/>
                <a:ea typeface="ＭＳ ゴシック" panose="020B0609070205080204" pitchFamily="49" charset="-128"/>
              </a:rPr>
              <a:t>　・委託する業務の遂行に必要な範囲を超える事業所内からの特定個人情報の持ち出しの禁止</a:t>
            </a:r>
          </a:p>
          <a:p>
            <a:pPr marL="288000" lvl="0" indent="-457200" defTabSz="914400" fontAlgn="base">
              <a:lnSpc>
                <a:spcPts val="1700"/>
              </a:lnSpc>
              <a:spcBef>
                <a:spcPct val="0"/>
              </a:spcBef>
              <a:spcAft>
                <a:spcPct val="0"/>
              </a:spcAft>
              <a:defRPr/>
            </a:pPr>
            <a:r>
              <a:rPr kumimoji="1" lang="ja-JP" altLang="en-US" sz="1400" dirty="0">
                <a:solidFill>
                  <a:prstClr val="black"/>
                </a:solidFill>
                <a:latin typeface="ＭＳ ゴシック" panose="020B0609070205080204" pitchFamily="49" charset="-128"/>
                <a:ea typeface="ＭＳ ゴシック" panose="020B0609070205080204" pitchFamily="49" charset="-128"/>
              </a:rPr>
              <a:t>　・特定個人情報の目的外利用の禁止</a:t>
            </a:r>
          </a:p>
          <a:p>
            <a:pPr marL="288000" lvl="0" indent="-457200" defTabSz="914400" fontAlgn="base">
              <a:lnSpc>
                <a:spcPts val="1700"/>
              </a:lnSpc>
              <a:spcBef>
                <a:spcPct val="0"/>
              </a:spcBef>
              <a:spcAft>
                <a:spcPct val="0"/>
              </a:spcAft>
              <a:defRPr/>
            </a:pPr>
            <a:r>
              <a:rPr kumimoji="1" lang="ja-JP" altLang="en-US" sz="1400" dirty="0">
                <a:solidFill>
                  <a:prstClr val="black"/>
                </a:solidFill>
                <a:latin typeface="ＭＳ ゴシック" panose="020B0609070205080204" pitchFamily="49" charset="-128"/>
                <a:ea typeface="ＭＳ ゴシック" panose="020B0609070205080204" pitchFamily="49" charset="-128"/>
              </a:rPr>
              <a:t>　・再委託における条件</a:t>
            </a:r>
          </a:p>
          <a:p>
            <a:pPr marL="288000" lvl="0" indent="-457200" defTabSz="914400" fontAlgn="base">
              <a:lnSpc>
                <a:spcPts val="1700"/>
              </a:lnSpc>
              <a:spcBef>
                <a:spcPct val="0"/>
              </a:spcBef>
              <a:spcAft>
                <a:spcPct val="0"/>
              </a:spcAft>
              <a:defRPr/>
            </a:pPr>
            <a:r>
              <a:rPr kumimoji="1" lang="ja-JP" altLang="en-US" sz="1400" dirty="0">
                <a:solidFill>
                  <a:prstClr val="black"/>
                </a:solidFill>
                <a:latin typeface="ＭＳ ゴシック" panose="020B0609070205080204" pitchFamily="49" charset="-128"/>
                <a:ea typeface="ＭＳ ゴシック" panose="020B0609070205080204" pitchFamily="49" charset="-128"/>
              </a:rPr>
              <a:t>　・漏えい等事案が発生した場合の委託先の責任</a:t>
            </a:r>
          </a:p>
        </p:txBody>
      </p:sp>
      <p:sp>
        <p:nvSpPr>
          <p:cNvPr id="3" name="正方形/長方形 2"/>
          <p:cNvSpPr/>
          <p:nvPr/>
        </p:nvSpPr>
        <p:spPr>
          <a:xfrm>
            <a:off x="284781" y="4853956"/>
            <a:ext cx="3175098" cy="286169"/>
          </a:xfrm>
          <a:prstGeom prst="rect">
            <a:avLst/>
          </a:prstGeom>
        </p:spPr>
        <p:txBody>
          <a:bodyPr wrap="square">
            <a:spAutoFit/>
          </a:bodyPr>
          <a:lstStyle/>
          <a:p>
            <a:pPr lvl="0" defTabSz="914400" fontAlgn="base">
              <a:lnSpc>
                <a:spcPts val="1700"/>
              </a:lnSpc>
              <a:spcBef>
                <a:spcPct val="0"/>
              </a:spcBef>
              <a:spcAft>
                <a:spcPct val="0"/>
              </a:spcAft>
              <a:defRPr/>
            </a:pPr>
            <a:r>
              <a:rPr kumimoji="1" lang="ja-JP" altLang="en-US" sz="1400" dirty="0">
                <a:solidFill>
                  <a:prstClr val="black"/>
                </a:solidFill>
                <a:latin typeface="ＭＳ ゴシック" panose="020B0609070205080204" pitchFamily="49" charset="-128"/>
                <a:ea typeface="ＭＳ ゴシック" panose="020B0609070205080204" pitchFamily="49" charset="-128"/>
              </a:rPr>
              <a:t>（契約に盛り込む必要がある内容）　</a:t>
            </a:r>
          </a:p>
        </p:txBody>
      </p:sp>
    </p:spTree>
    <p:extLst>
      <p:ext uri="{BB962C8B-B14F-4D97-AF65-F5344CB8AC3E}">
        <p14:creationId xmlns:p14="http://schemas.microsoft.com/office/powerpoint/2010/main" val="2211225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97638" y="741679"/>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a:solidFill>
                  <a:prstClr val="black"/>
                </a:solidFill>
                <a:latin typeface="ＤＦ特太ゴシック体" panose="020B0509000000000000" pitchFamily="49" charset="-128"/>
                <a:ea typeface="ＤＦ特太ゴシック体" panose="020B0509000000000000" pitchFamily="49" charset="-128"/>
              </a:rPr>
              <a:t>２－５　制度面における保護措置（委託／再委託）</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6" name="四角形吹き出し 5"/>
          <p:cNvSpPr/>
          <p:nvPr/>
        </p:nvSpPr>
        <p:spPr>
          <a:xfrm>
            <a:off x="289339" y="1350281"/>
            <a:ext cx="7737062" cy="612000"/>
          </a:xfrm>
          <a:prstGeom prst="wedgeRectCallout">
            <a:avLst>
              <a:gd name="adj1" fmla="val 60513"/>
              <a:gd name="adj2" fmla="val 3428"/>
            </a:avLst>
          </a:prstGeom>
          <a:gradFill rotWithShape="1">
            <a:gsLst>
              <a:gs pos="0">
                <a:srgbClr val="FFFCFB"/>
              </a:gs>
              <a:gs pos="10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lvl="0" defTabSz="914400">
              <a:defRPr/>
            </a:pPr>
            <a:r>
              <a:rPr kumimoji="1" lang="ja-JP" altLang="en-US" sz="1600" kern="0" dirty="0">
                <a:solidFill>
                  <a:prstClr val="black"/>
                </a:solidFill>
                <a:latin typeface="+mj-ea"/>
              </a:rPr>
              <a:t>委託者の許諾なしに、委託先が再委託を行うことは禁止されています。</a:t>
            </a:r>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811100" y="895562"/>
            <a:ext cx="900000" cy="1263832"/>
          </a:xfrm>
          <a:prstGeom prst="rect">
            <a:avLst/>
          </a:prstGeom>
        </p:spPr>
      </p:pic>
      <p:pic>
        <p:nvPicPr>
          <p:cNvPr id="12" name="Picture 4"/>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9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265426" y="5180797"/>
            <a:ext cx="844596" cy="783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グループ化 7"/>
          <p:cNvGrpSpPr/>
          <p:nvPr/>
        </p:nvGrpSpPr>
        <p:grpSpPr>
          <a:xfrm>
            <a:off x="591265" y="4902009"/>
            <a:ext cx="919824" cy="1184026"/>
            <a:chOff x="10081435" y="3960038"/>
            <a:chExt cx="839817" cy="1081039"/>
          </a:xfrm>
        </p:grpSpPr>
        <p:pic>
          <p:nvPicPr>
            <p:cNvPr id="9" name="Picture 3" descr="C:\Users\CS733492\AppData\Local\Microsoft\Windows\Temporary Internet Files\Content.IE5\5CO7EA8B\MC900434847[1].png"/>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81435" y="3960038"/>
              <a:ext cx="839817" cy="10459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CS784324\AppData\Local\Microsoft\Windows\Temporary Internet Files\Content.IE5\2V8RJ5ZS\MC900446380[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91102" y="4359229"/>
              <a:ext cx="739195" cy="6818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グループ化 12"/>
          <p:cNvGrpSpPr/>
          <p:nvPr/>
        </p:nvGrpSpPr>
        <p:grpSpPr>
          <a:xfrm>
            <a:off x="1655690" y="4852004"/>
            <a:ext cx="1465401" cy="1087996"/>
            <a:chOff x="1764535" y="954597"/>
            <a:chExt cx="1486704" cy="1087996"/>
          </a:xfrm>
          <a:effectLst/>
        </p:grpSpPr>
        <p:sp>
          <p:nvSpPr>
            <p:cNvPr id="14" name="テキスト ボックス 20"/>
            <p:cNvSpPr>
              <a:spLocks noChangeArrowheads="1"/>
            </p:cNvSpPr>
            <p:nvPr/>
          </p:nvSpPr>
          <p:spPr bwMode="auto">
            <a:xfrm>
              <a:off x="1764535" y="954597"/>
              <a:ext cx="1442371" cy="250697"/>
            </a:xfrm>
            <a:prstGeom prst="roundRect">
              <a:avLst>
                <a:gd name="adj" fmla="val 16667"/>
              </a:avLst>
            </a:prstGeom>
            <a:ln>
              <a:headEnd/>
              <a:tailEnd/>
            </a:ln>
            <a:effectLst/>
          </p:spPr>
          <p:style>
            <a:lnRef idx="1">
              <a:schemeClr val="accent2"/>
            </a:lnRef>
            <a:fillRef idx="2">
              <a:schemeClr val="accent2"/>
            </a:fillRef>
            <a:effectRef idx="1">
              <a:schemeClr val="accent2"/>
            </a:effectRef>
            <a:fontRef idx="minor">
              <a:schemeClr val="dk1"/>
            </a:fontRef>
          </p:style>
          <p:txBody>
            <a:bodyPr wrap="square" lIns="36000" tIns="36000" rIns="36000" bIns="3600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rPr>
                <a:t>必要かつ適切な監督</a:t>
              </a:r>
              <a:endPar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endParaRPr>
            </a:p>
          </p:txBody>
        </p:sp>
        <p:sp>
          <p:nvSpPr>
            <p:cNvPr id="15" name="右矢印 14"/>
            <p:cNvSpPr/>
            <p:nvPr/>
          </p:nvSpPr>
          <p:spPr>
            <a:xfrm>
              <a:off x="1790306" y="1375521"/>
              <a:ext cx="1460933" cy="331036"/>
            </a:xfrm>
            <a:prstGeom prst="rightArrow">
              <a:avLst/>
            </a:prstGeom>
            <a:gradFill flip="none" rotWithShape="1">
              <a:gsLst>
                <a:gs pos="0">
                  <a:srgbClr val="002060"/>
                </a:gs>
                <a:gs pos="71000">
                  <a:schemeClr val="accent1">
                    <a:tint val="44500"/>
                    <a:satMod val="160000"/>
                  </a:schemeClr>
                </a:gs>
                <a:gs pos="100000">
                  <a:schemeClr val="accent1">
                    <a:tint val="23500"/>
                    <a:satMod val="160000"/>
                  </a:schemeClr>
                </a:gs>
              </a:gsLst>
              <a:lin ang="10800000" scaled="1"/>
              <a:tileRect/>
            </a:gra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 name="テキスト ボックス 20"/>
            <p:cNvSpPr>
              <a:spLocks noChangeArrowheads="1"/>
            </p:cNvSpPr>
            <p:nvPr/>
          </p:nvSpPr>
          <p:spPr bwMode="auto">
            <a:xfrm>
              <a:off x="2096804" y="1718593"/>
              <a:ext cx="693944" cy="324000"/>
            </a:xfrm>
            <a:prstGeom prst="roundRect">
              <a:avLst>
                <a:gd name="adj" fmla="val 16667"/>
              </a:avLst>
            </a:prstGeom>
            <a:solidFill>
              <a:schemeClr val="bg1"/>
            </a:solidFill>
            <a:ln w="9525">
              <a:solidFill>
                <a:srgbClr val="002060"/>
              </a:solidFill>
              <a:round/>
              <a:headEnd/>
              <a:tailEnd/>
            </a:ln>
          </p:spPr>
          <p:txBody>
            <a:bodyPr wrap="square"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rPr>
                <a:t>委託</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endParaRPr>
            </a:p>
          </p:txBody>
        </p:sp>
      </p:grpSp>
      <p:sp>
        <p:nvSpPr>
          <p:cNvPr id="18" name="テキスト ボックス 20"/>
          <p:cNvSpPr>
            <a:spLocks noChangeArrowheads="1"/>
          </p:cNvSpPr>
          <p:nvPr/>
        </p:nvSpPr>
        <p:spPr bwMode="auto">
          <a:xfrm>
            <a:off x="3170321" y="4716000"/>
            <a:ext cx="1044000" cy="504000"/>
          </a:xfrm>
          <a:prstGeom prst="roundRect">
            <a:avLst>
              <a:gd name="adj" fmla="val 16667"/>
            </a:avLst>
          </a:prstGeom>
          <a:solidFill>
            <a:srgbClr val="FFFF00"/>
          </a:solidFill>
          <a:ln w="9525">
            <a:solidFill>
              <a:schemeClr val="tx1"/>
            </a:solidFill>
            <a:round/>
            <a:headEnd/>
            <a:tailEnd/>
          </a:ln>
        </p:spPr>
        <p:txBody>
          <a:bodyPr wrap="square" lIns="36000" tIns="36000" rIns="36000" bIns="3600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rPr>
              <a:t>甲</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dirty="0">
                <a:solidFill>
                  <a:prstClr val="black"/>
                </a:solidFill>
                <a:latin typeface="ＭＳ ゴシック" panose="020B0609070205080204" pitchFamily="49" charset="-128"/>
                <a:ea typeface="ＭＳ ゴシック" panose="020B0609070205080204" pitchFamily="49" charset="-128"/>
                <a:cs typeface="ＤＦ平成ゴシック体W5"/>
              </a:rPr>
              <a:t>（委託先）</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endParaRPr>
          </a:p>
        </p:txBody>
      </p:sp>
      <p:grpSp>
        <p:nvGrpSpPr>
          <p:cNvPr id="19" name="グループ化 18"/>
          <p:cNvGrpSpPr/>
          <p:nvPr/>
        </p:nvGrpSpPr>
        <p:grpSpPr>
          <a:xfrm>
            <a:off x="4332317" y="5241690"/>
            <a:ext cx="1490477" cy="698310"/>
            <a:chOff x="1689569" y="1400921"/>
            <a:chExt cx="1512144" cy="698310"/>
          </a:xfrm>
          <a:effectLst/>
        </p:grpSpPr>
        <p:sp>
          <p:nvSpPr>
            <p:cNvPr id="21" name="右矢印 20"/>
            <p:cNvSpPr/>
            <p:nvPr/>
          </p:nvSpPr>
          <p:spPr>
            <a:xfrm>
              <a:off x="1689569" y="1400921"/>
              <a:ext cx="1512144" cy="344754"/>
            </a:xfrm>
            <a:prstGeom prst="rightArrow">
              <a:avLst/>
            </a:prstGeom>
            <a:gradFill flip="none" rotWithShape="1">
              <a:gsLst>
                <a:gs pos="0">
                  <a:srgbClr val="002060"/>
                </a:gs>
                <a:gs pos="71000">
                  <a:schemeClr val="accent1">
                    <a:tint val="44500"/>
                    <a:satMod val="160000"/>
                  </a:schemeClr>
                </a:gs>
                <a:gs pos="100000">
                  <a:schemeClr val="accent1">
                    <a:tint val="23500"/>
                    <a:satMod val="160000"/>
                  </a:schemeClr>
                </a:gs>
              </a:gsLst>
              <a:lin ang="10800000" scaled="1"/>
              <a:tileRect/>
            </a:gra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2" name="テキスト ボックス 20"/>
            <p:cNvSpPr>
              <a:spLocks noChangeArrowheads="1"/>
            </p:cNvSpPr>
            <p:nvPr/>
          </p:nvSpPr>
          <p:spPr bwMode="auto">
            <a:xfrm>
              <a:off x="1969260" y="1775231"/>
              <a:ext cx="811041" cy="324000"/>
            </a:xfrm>
            <a:prstGeom prst="roundRect">
              <a:avLst>
                <a:gd name="adj" fmla="val 16667"/>
              </a:avLst>
            </a:prstGeom>
            <a:solidFill>
              <a:schemeClr val="bg1"/>
            </a:solidFill>
            <a:ln w="9525">
              <a:solidFill>
                <a:srgbClr val="002060"/>
              </a:solidFill>
              <a:round/>
              <a:headEnd/>
              <a:tailEnd/>
            </a:ln>
          </p:spPr>
          <p:txBody>
            <a:bodyPr wrap="square"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rPr>
                <a:t>再委託</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endParaRPr>
            </a:p>
          </p:txBody>
        </p:sp>
      </p:grpSp>
      <p:pic>
        <p:nvPicPr>
          <p:cNvPr id="25" name="Picture 4"/>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90000"/>
                    </a14:imgEffect>
                  </a14:imgLayer>
                </a14:imgProps>
              </a:ext>
              <a:ext uri="{28A0092B-C50C-407E-A947-70E740481C1C}">
                <a14:useLocalDpi xmlns:a14="http://schemas.microsoft.com/office/drawing/2010/main" val="0"/>
              </a:ext>
            </a:extLst>
          </a:blip>
          <a:srcRect/>
          <a:stretch>
            <a:fillRect/>
          </a:stretch>
        </p:blipFill>
        <p:spPr bwMode="auto">
          <a:xfrm>
            <a:off x="6024930" y="5136868"/>
            <a:ext cx="882252" cy="818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テキスト ボックス 20"/>
          <p:cNvSpPr>
            <a:spLocks noChangeArrowheads="1"/>
          </p:cNvSpPr>
          <p:nvPr/>
        </p:nvSpPr>
        <p:spPr bwMode="auto">
          <a:xfrm>
            <a:off x="5838400" y="4716000"/>
            <a:ext cx="1125659" cy="504000"/>
          </a:xfrm>
          <a:prstGeom prst="roundRect">
            <a:avLst>
              <a:gd name="adj" fmla="val 16667"/>
            </a:avLst>
          </a:prstGeom>
          <a:solidFill>
            <a:srgbClr val="FFFF00"/>
          </a:solidFill>
          <a:ln w="9525">
            <a:solidFill>
              <a:schemeClr val="tx1"/>
            </a:solidFill>
            <a:round/>
            <a:headEnd/>
            <a:tailEnd/>
          </a:ln>
        </p:spPr>
        <p:txBody>
          <a:bodyPr wrap="square" lIns="36000" tIns="36000" rIns="36000" bIns="3600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rPr>
              <a:t>乙</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dirty="0">
                <a:solidFill>
                  <a:prstClr val="black"/>
                </a:solidFill>
                <a:latin typeface="ＭＳ ゴシック" panose="020B0609070205080204" pitchFamily="49" charset="-128"/>
                <a:ea typeface="ＭＳ ゴシック" panose="020B0609070205080204" pitchFamily="49" charset="-128"/>
                <a:cs typeface="ＤＦ平成ゴシック体W5"/>
              </a:rPr>
              <a:t>（再委託先）</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endParaRPr>
          </a:p>
        </p:txBody>
      </p:sp>
      <p:grpSp>
        <p:nvGrpSpPr>
          <p:cNvPr id="27" name="グループ化 26"/>
          <p:cNvGrpSpPr/>
          <p:nvPr/>
        </p:nvGrpSpPr>
        <p:grpSpPr>
          <a:xfrm>
            <a:off x="7030151" y="5212591"/>
            <a:ext cx="1451457" cy="727409"/>
            <a:chOff x="1813734" y="1400921"/>
            <a:chExt cx="1472556" cy="727409"/>
          </a:xfrm>
          <a:effectLst/>
        </p:grpSpPr>
        <p:sp>
          <p:nvSpPr>
            <p:cNvPr id="29" name="右矢印 28"/>
            <p:cNvSpPr/>
            <p:nvPr/>
          </p:nvSpPr>
          <p:spPr>
            <a:xfrm>
              <a:off x="1813734" y="1400921"/>
              <a:ext cx="1472556" cy="372680"/>
            </a:xfrm>
            <a:prstGeom prst="rightArrow">
              <a:avLst/>
            </a:prstGeom>
            <a:gradFill flip="none" rotWithShape="1">
              <a:gsLst>
                <a:gs pos="0">
                  <a:srgbClr val="002060"/>
                </a:gs>
                <a:gs pos="71000">
                  <a:schemeClr val="accent1">
                    <a:tint val="44500"/>
                    <a:satMod val="160000"/>
                  </a:schemeClr>
                </a:gs>
                <a:gs pos="100000">
                  <a:schemeClr val="accent1">
                    <a:tint val="23500"/>
                    <a:satMod val="160000"/>
                  </a:schemeClr>
                </a:gs>
              </a:gsLst>
              <a:lin ang="10800000" scaled="1"/>
              <a:tileRect/>
            </a:gra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0" name="テキスト ボックス 20"/>
            <p:cNvSpPr>
              <a:spLocks noChangeArrowheads="1"/>
            </p:cNvSpPr>
            <p:nvPr/>
          </p:nvSpPr>
          <p:spPr bwMode="auto">
            <a:xfrm>
              <a:off x="1983643" y="1804330"/>
              <a:ext cx="986130" cy="324000"/>
            </a:xfrm>
            <a:prstGeom prst="roundRect">
              <a:avLst>
                <a:gd name="adj" fmla="val 16667"/>
              </a:avLst>
            </a:prstGeom>
            <a:solidFill>
              <a:schemeClr val="bg1"/>
            </a:solidFill>
            <a:ln w="9525">
              <a:solidFill>
                <a:srgbClr val="002060"/>
              </a:solidFill>
              <a:round/>
              <a:headEnd/>
              <a:tailEnd/>
            </a:ln>
          </p:spPr>
          <p:txBody>
            <a:bodyPr wrap="square"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rPr>
                <a:t>再々委託</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endParaRPr>
            </a:p>
          </p:txBody>
        </p:sp>
      </p:grpSp>
      <p:pic>
        <p:nvPicPr>
          <p:cNvPr id="31" name="Picture 4"/>
          <p:cNvPicPr>
            <a:picLocks noChangeAspect="1" noChangeArrowheads="1"/>
          </p:cNvPicPr>
          <p:nvPr/>
        </p:nvPicPr>
        <p:blipFill>
          <a:blip r:embed="rId10" cstate="print">
            <a:extLst>
              <a:ext uri="{BEBA8EAE-BF5A-486C-A8C5-ECC9F3942E4B}">
                <a14:imgProps xmlns:a14="http://schemas.microsoft.com/office/drawing/2010/main">
                  <a14:imgLayer r:embed="rId9">
                    <a14:imgEffect>
                      <a14:backgroundRemoval t="0" b="100000" l="0" r="9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8614663" y="5112078"/>
            <a:ext cx="895285" cy="830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テキスト ボックス 20"/>
          <p:cNvSpPr>
            <a:spLocks noChangeArrowheads="1"/>
          </p:cNvSpPr>
          <p:nvPr/>
        </p:nvSpPr>
        <p:spPr bwMode="auto">
          <a:xfrm>
            <a:off x="8515286" y="4716000"/>
            <a:ext cx="1164624" cy="504000"/>
          </a:xfrm>
          <a:prstGeom prst="roundRect">
            <a:avLst>
              <a:gd name="adj" fmla="val 10608"/>
            </a:avLst>
          </a:prstGeom>
          <a:solidFill>
            <a:srgbClr val="FFFF00"/>
          </a:solidFill>
          <a:ln w="9525">
            <a:solidFill>
              <a:schemeClr val="tx1"/>
            </a:solidFill>
            <a:round/>
            <a:headEnd/>
            <a:tailEnd/>
          </a:ln>
        </p:spPr>
        <p:txBody>
          <a:bodyPr wrap="square" lIns="0" tIns="36000" rIns="0" bIns="3600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rPr>
              <a:t>丙</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dirty="0">
                <a:solidFill>
                  <a:prstClr val="black"/>
                </a:solidFill>
                <a:latin typeface="ＭＳ ゴシック" panose="020B0609070205080204" pitchFamily="49" charset="-128"/>
                <a:ea typeface="ＭＳ ゴシック" panose="020B0609070205080204" pitchFamily="49" charset="-128"/>
                <a:cs typeface="ＤＦ平成ゴシック体W5"/>
              </a:rPr>
              <a:t>（再々委託先）</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endParaRPr>
          </a:p>
        </p:txBody>
      </p:sp>
      <p:grpSp>
        <p:nvGrpSpPr>
          <p:cNvPr id="43" name="グループ化 42"/>
          <p:cNvGrpSpPr/>
          <p:nvPr/>
        </p:nvGrpSpPr>
        <p:grpSpPr>
          <a:xfrm>
            <a:off x="982139" y="5998137"/>
            <a:ext cx="6794521" cy="498688"/>
            <a:chOff x="941911" y="5908298"/>
            <a:chExt cx="6794521" cy="753579"/>
          </a:xfrm>
        </p:grpSpPr>
        <p:sp>
          <p:nvSpPr>
            <p:cNvPr id="44" name="上カーブ矢印 43"/>
            <p:cNvSpPr/>
            <p:nvPr/>
          </p:nvSpPr>
          <p:spPr>
            <a:xfrm>
              <a:off x="941911" y="5908298"/>
              <a:ext cx="6794521" cy="705214"/>
            </a:xfrm>
            <a:prstGeom prst="curvedUpArrow">
              <a:avLst>
                <a:gd name="adj1" fmla="val 28846"/>
                <a:gd name="adj2" fmla="val 93772"/>
                <a:gd name="adj3" fmla="val 28319"/>
              </a:avLst>
            </a:prstGeom>
            <a:gradFill flip="none" rotWithShape="1">
              <a:gsLst>
                <a:gs pos="0">
                  <a:srgbClr val="002060"/>
                </a:gs>
                <a:gs pos="71000">
                  <a:schemeClr val="accent1">
                    <a:tint val="44500"/>
                    <a:satMod val="160000"/>
                  </a:schemeClr>
                </a:gs>
                <a:gs pos="100000">
                  <a:schemeClr val="accent1">
                    <a:tint val="23500"/>
                    <a:satMod val="160000"/>
                  </a:schemeClr>
                </a:gs>
              </a:gsLst>
              <a:lin ang="10800000" scaled="1"/>
              <a:tileRect/>
            </a:gra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5" name="上カーブ矢印 44"/>
            <p:cNvSpPr/>
            <p:nvPr/>
          </p:nvSpPr>
          <p:spPr>
            <a:xfrm>
              <a:off x="941912" y="5919997"/>
              <a:ext cx="4190891" cy="409194"/>
            </a:xfrm>
            <a:prstGeom prst="curvedUpArrow">
              <a:avLst>
                <a:gd name="adj1" fmla="val 33520"/>
                <a:gd name="adj2" fmla="val 105283"/>
                <a:gd name="adj3" fmla="val 27699"/>
              </a:avLst>
            </a:prstGeom>
            <a:gradFill flip="none" rotWithShape="1">
              <a:gsLst>
                <a:gs pos="0">
                  <a:srgbClr val="002060"/>
                </a:gs>
                <a:gs pos="71000">
                  <a:schemeClr val="accent1">
                    <a:tint val="44500"/>
                    <a:satMod val="160000"/>
                  </a:schemeClr>
                </a:gs>
                <a:gs pos="100000">
                  <a:schemeClr val="accent1">
                    <a:tint val="23500"/>
                    <a:satMod val="160000"/>
                  </a:schemeClr>
                </a:gs>
              </a:gsLst>
              <a:lin ang="10800000" scaled="1"/>
              <a:tileRect/>
            </a:gra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6" name="テキスト ボックス 20"/>
            <p:cNvSpPr>
              <a:spLocks noChangeArrowheads="1"/>
            </p:cNvSpPr>
            <p:nvPr/>
          </p:nvSpPr>
          <p:spPr bwMode="auto">
            <a:xfrm>
              <a:off x="2935939" y="6041540"/>
              <a:ext cx="811041" cy="430289"/>
            </a:xfrm>
            <a:prstGeom prst="roundRect">
              <a:avLst>
                <a:gd name="adj" fmla="val 16667"/>
              </a:avLst>
            </a:prstGeom>
            <a:ln>
              <a:headEnd/>
              <a:tailEnd/>
            </a:ln>
            <a:effectLst/>
          </p:spPr>
          <p:style>
            <a:lnRef idx="1">
              <a:schemeClr val="accent2"/>
            </a:lnRef>
            <a:fillRef idx="2">
              <a:schemeClr val="accent2"/>
            </a:fillRef>
            <a:effectRef idx="1">
              <a:schemeClr val="accent2"/>
            </a:effectRef>
            <a:fontRef idx="minor">
              <a:schemeClr val="dk1"/>
            </a:fontRef>
          </p:style>
          <p:txBody>
            <a:bodyPr wrap="square" lIns="36000" tIns="36000" rIns="36000" bIns="3600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rPr>
                <a:t>許諾</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endParaRPr>
            </a:p>
          </p:txBody>
        </p:sp>
        <p:sp>
          <p:nvSpPr>
            <p:cNvPr id="47" name="テキスト ボックス 20"/>
            <p:cNvSpPr>
              <a:spLocks noChangeArrowheads="1"/>
            </p:cNvSpPr>
            <p:nvPr/>
          </p:nvSpPr>
          <p:spPr bwMode="auto">
            <a:xfrm>
              <a:off x="5699827" y="6231586"/>
              <a:ext cx="811041" cy="430291"/>
            </a:xfrm>
            <a:prstGeom prst="roundRect">
              <a:avLst>
                <a:gd name="adj" fmla="val 16667"/>
              </a:avLst>
            </a:prstGeom>
            <a:ln>
              <a:headEnd/>
              <a:tailEnd/>
            </a:ln>
            <a:effectLst/>
          </p:spPr>
          <p:style>
            <a:lnRef idx="1">
              <a:schemeClr val="accent2"/>
            </a:lnRef>
            <a:fillRef idx="2">
              <a:schemeClr val="accent2"/>
            </a:fillRef>
            <a:effectRef idx="1">
              <a:schemeClr val="accent2"/>
            </a:effectRef>
            <a:fontRef idx="minor">
              <a:schemeClr val="dk1"/>
            </a:fontRef>
          </p:style>
          <p:txBody>
            <a:bodyPr wrap="square" lIns="36000" tIns="36000" rIns="36000" bIns="3600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rPr>
                <a:t>許諾</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endParaRPr>
            </a:p>
          </p:txBody>
        </p:sp>
      </p:grpSp>
      <p:grpSp>
        <p:nvGrpSpPr>
          <p:cNvPr id="33" name="グループ化 32"/>
          <p:cNvGrpSpPr/>
          <p:nvPr/>
        </p:nvGrpSpPr>
        <p:grpSpPr>
          <a:xfrm flipV="1">
            <a:off x="907557" y="4222514"/>
            <a:ext cx="8170765" cy="530371"/>
            <a:chOff x="1111138" y="1905632"/>
            <a:chExt cx="7791563" cy="447600"/>
          </a:xfrm>
        </p:grpSpPr>
        <p:grpSp>
          <p:nvGrpSpPr>
            <p:cNvPr id="34" name="グループ化 33"/>
            <p:cNvGrpSpPr/>
            <p:nvPr/>
          </p:nvGrpSpPr>
          <p:grpSpPr>
            <a:xfrm>
              <a:off x="1111138" y="1905632"/>
              <a:ext cx="7791563" cy="352334"/>
              <a:chOff x="1111138" y="1905632"/>
              <a:chExt cx="7791563" cy="352334"/>
            </a:xfrm>
          </p:grpSpPr>
          <p:sp>
            <p:nvSpPr>
              <p:cNvPr id="36" name="U ターン矢印 35"/>
              <p:cNvSpPr/>
              <p:nvPr/>
            </p:nvSpPr>
            <p:spPr>
              <a:xfrm flipV="1">
                <a:off x="1111138" y="1909039"/>
                <a:ext cx="7791563" cy="348927"/>
              </a:xfrm>
              <a:prstGeom prst="uturnArrow">
                <a:avLst>
                  <a:gd name="adj1" fmla="val 25000"/>
                  <a:gd name="adj2" fmla="val 25000"/>
                  <a:gd name="adj3" fmla="val 34190"/>
                  <a:gd name="adj4" fmla="val 50493"/>
                  <a:gd name="adj5" fmla="val 84683"/>
                </a:avLst>
              </a:prstGeom>
              <a:gradFill>
                <a:gsLst>
                  <a:gs pos="0">
                    <a:srgbClr val="002060"/>
                  </a:gs>
                  <a:gs pos="71000">
                    <a:schemeClr val="accent1">
                      <a:tint val="44500"/>
                      <a:satMod val="160000"/>
                    </a:schemeClr>
                  </a:gs>
                  <a:gs pos="100000">
                    <a:schemeClr val="accent1">
                      <a:tint val="23500"/>
                      <a:satMod val="160000"/>
                    </a:schemeClr>
                  </a:gs>
                </a:gsLst>
                <a:lin ang="10800000" scaled="1"/>
              </a:grad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7" name="U ターン矢印 36"/>
              <p:cNvSpPr/>
              <p:nvPr/>
            </p:nvSpPr>
            <p:spPr>
              <a:xfrm flipV="1">
                <a:off x="1111840" y="1905632"/>
                <a:ext cx="5266221" cy="348927"/>
              </a:xfrm>
              <a:prstGeom prst="uturnArrow">
                <a:avLst>
                  <a:gd name="adj1" fmla="val 25000"/>
                  <a:gd name="adj2" fmla="val 25000"/>
                  <a:gd name="adj3" fmla="val 34190"/>
                  <a:gd name="adj4" fmla="val 50493"/>
                  <a:gd name="adj5" fmla="val 87747"/>
                </a:avLst>
              </a:prstGeom>
              <a:gradFill>
                <a:gsLst>
                  <a:gs pos="0">
                    <a:srgbClr val="002060"/>
                  </a:gs>
                  <a:gs pos="71000">
                    <a:schemeClr val="accent1">
                      <a:tint val="44500"/>
                      <a:satMod val="160000"/>
                    </a:schemeClr>
                  </a:gs>
                  <a:gs pos="100000">
                    <a:schemeClr val="accent1">
                      <a:tint val="23500"/>
                      <a:satMod val="160000"/>
                    </a:schemeClr>
                  </a:gs>
                </a:gsLst>
                <a:lin ang="10800000" scaled="1"/>
              </a:grad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sp>
          <p:nvSpPr>
            <p:cNvPr id="35" name="テキスト ボックス 20"/>
            <p:cNvSpPr>
              <a:spLocks noChangeArrowheads="1"/>
            </p:cNvSpPr>
            <p:nvPr/>
          </p:nvSpPr>
          <p:spPr bwMode="auto">
            <a:xfrm flipV="1">
              <a:off x="2820155" y="2094593"/>
              <a:ext cx="1690397" cy="258639"/>
            </a:xfrm>
            <a:prstGeom prst="roundRect">
              <a:avLst>
                <a:gd name="adj" fmla="val 16667"/>
              </a:avLst>
            </a:prstGeom>
            <a:ln>
              <a:prstDash val="dash"/>
              <a:headEnd/>
              <a:tailEnd/>
            </a:ln>
            <a:effectLst/>
          </p:spPr>
          <p:style>
            <a:lnRef idx="1">
              <a:schemeClr val="accent2"/>
            </a:lnRef>
            <a:fillRef idx="2">
              <a:schemeClr val="accent2"/>
            </a:fillRef>
            <a:effectRef idx="1">
              <a:schemeClr val="accent2"/>
            </a:effectRef>
            <a:fontRef idx="minor">
              <a:schemeClr val="dk1"/>
            </a:fontRef>
          </p:style>
          <p:txBody>
            <a:bodyPr wrap="square"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rPr>
                <a:t>間接的な監督義務</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endParaRPr>
            </a:p>
          </p:txBody>
        </p:sp>
      </p:grpSp>
      <p:grpSp>
        <p:nvGrpSpPr>
          <p:cNvPr id="41" name="グループ化 40"/>
          <p:cNvGrpSpPr/>
          <p:nvPr/>
        </p:nvGrpSpPr>
        <p:grpSpPr>
          <a:xfrm>
            <a:off x="372535" y="2051999"/>
            <a:ext cx="9003600" cy="1079051"/>
            <a:chOff x="715654" y="2011642"/>
            <a:chExt cx="9949806" cy="1077177"/>
          </a:xfrm>
        </p:grpSpPr>
        <p:sp>
          <p:nvSpPr>
            <p:cNvPr id="42" name="角丸四角形 41"/>
            <p:cNvSpPr/>
            <p:nvPr/>
          </p:nvSpPr>
          <p:spPr>
            <a:xfrm>
              <a:off x="715654" y="2260161"/>
              <a:ext cx="9949806" cy="828658"/>
            </a:xfrm>
            <a:prstGeom prst="roundRect">
              <a:avLst>
                <a:gd name="adj" fmla="val 11422"/>
              </a:avLst>
            </a:prstGeom>
            <a:solidFill>
              <a:sysClr val="window" lastClr="FFFFFF"/>
            </a:solidFill>
            <a:ln w="19050" cap="flat" cmpd="sng" algn="ctr">
              <a:solidFill>
                <a:srgbClr val="70AD47"/>
              </a:solidFill>
              <a:prstDash val="solid"/>
              <a:miter lim="800000"/>
            </a:ln>
            <a:effectLst/>
          </p:spPr>
          <p:txBody>
            <a:bodyPr rtlCol="0" anchor="ctr"/>
            <a:lstStyle/>
            <a:p>
              <a:pPr>
                <a:lnSpc>
                  <a:spcPct val="150000"/>
                </a:lnSpc>
              </a:pPr>
              <a:r>
                <a:rPr kumimoji="1" lang="ja-JP" altLang="en-US" sz="1400" dirty="0">
                  <a:solidFill>
                    <a:prstClr val="black"/>
                  </a:solidFill>
                  <a:latin typeface="ＭＳ ゴシック" panose="020B0609070205080204" pitchFamily="49" charset="-128"/>
                  <a:ea typeface="ＭＳ ゴシック" panose="020B0609070205080204" pitchFamily="49" charset="-128"/>
                </a:rPr>
                <a:t>委託先が再委託する場合は、最初の委託者（</a:t>
              </a:r>
              <a:r>
                <a:rPr kumimoji="1" lang="ja-JP" altLang="en-US" sz="1400" dirty="0">
                  <a:latin typeface="ＭＳ ゴシック" panose="020B0609070205080204" pitchFamily="49" charset="-128"/>
                  <a:ea typeface="ＭＳ ゴシック" panose="020B0609070205080204" pitchFamily="49" charset="-128"/>
                </a:rPr>
                <a:t>行政機関</a:t>
              </a:r>
              <a:r>
                <a:rPr kumimoji="1" lang="ja-JP" altLang="en-US" sz="1400" dirty="0">
                  <a:solidFill>
                    <a:prstClr val="black"/>
                  </a:solidFill>
                  <a:latin typeface="ＭＳ ゴシック" panose="020B0609070205080204" pitchFamily="49" charset="-128"/>
                  <a:ea typeface="ＭＳ ゴシック" panose="020B0609070205080204" pitchFamily="49" charset="-128"/>
                </a:rPr>
                <a:t>等）の許諾を得た場合に限り、再委託をすることができます。再々委託以降も、最初の委託者の許諾が必要です。</a:t>
              </a:r>
              <a:endParaRPr kumimoji="1" lang="en-US" altLang="ja-JP" sz="1400" dirty="0">
                <a:solidFill>
                  <a:prstClr val="black"/>
                </a:solidFill>
                <a:latin typeface="ＭＳ ゴシック" panose="020B0609070205080204" pitchFamily="49" charset="-128"/>
                <a:ea typeface="ＭＳ ゴシック" panose="020B0609070205080204" pitchFamily="49" charset="-128"/>
              </a:endParaRPr>
            </a:p>
          </p:txBody>
        </p:sp>
        <p:sp>
          <p:nvSpPr>
            <p:cNvPr id="48" name="角丸四角形 47"/>
            <p:cNvSpPr/>
            <p:nvPr/>
          </p:nvSpPr>
          <p:spPr>
            <a:xfrm>
              <a:off x="781368" y="2011642"/>
              <a:ext cx="2145452" cy="359375"/>
            </a:xfrm>
            <a:prstGeom prst="roundRect">
              <a:avLst/>
            </a:prstGeom>
            <a:solidFill>
              <a:srgbClr val="70AD47">
                <a:lumMod val="20000"/>
                <a:lumOff val="80000"/>
              </a:srgbClr>
            </a:solidFill>
            <a:ln w="190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kern="0" dirty="0">
                  <a:solidFill>
                    <a:prstClr val="black"/>
                  </a:solidFill>
                  <a:latin typeface="+mj-ea"/>
                  <a:ea typeface="+mj-ea"/>
                </a:rPr>
                <a:t>再委託の許諾手続</a:t>
              </a:r>
              <a:endParaRPr kumimoji="1" lang="ja-JP" altLang="en-US" sz="1600" b="0" i="0" u="none" strike="noStrike" kern="0" cap="none" spc="0" normalizeH="0" baseline="0" noProof="0" dirty="0">
                <a:ln>
                  <a:noFill/>
                </a:ln>
                <a:solidFill>
                  <a:prstClr val="black"/>
                </a:solidFill>
                <a:effectLst/>
                <a:uLnTx/>
                <a:uFillTx/>
                <a:latin typeface="+mj-ea"/>
                <a:ea typeface="+mj-ea"/>
              </a:endParaRPr>
            </a:p>
          </p:txBody>
        </p:sp>
      </p:grpSp>
      <p:grpSp>
        <p:nvGrpSpPr>
          <p:cNvPr id="50" name="グループ化 49"/>
          <p:cNvGrpSpPr/>
          <p:nvPr/>
        </p:nvGrpSpPr>
        <p:grpSpPr>
          <a:xfrm>
            <a:off x="359836" y="3276001"/>
            <a:ext cx="9003600" cy="868964"/>
            <a:chOff x="701619" y="1966765"/>
            <a:chExt cx="9949806" cy="1028775"/>
          </a:xfrm>
        </p:grpSpPr>
        <p:sp>
          <p:nvSpPr>
            <p:cNvPr id="51" name="角丸四角形 50"/>
            <p:cNvSpPr/>
            <p:nvPr/>
          </p:nvSpPr>
          <p:spPr>
            <a:xfrm>
              <a:off x="701619" y="2218300"/>
              <a:ext cx="9949806" cy="777240"/>
            </a:xfrm>
            <a:prstGeom prst="roundRect">
              <a:avLst/>
            </a:prstGeom>
            <a:solidFill>
              <a:sysClr val="window" lastClr="FFFFFF"/>
            </a:solidFill>
            <a:ln w="19050" cap="flat" cmpd="sng" algn="ctr">
              <a:solidFill>
                <a:srgbClr val="70AD47"/>
              </a:solidFill>
              <a:prstDash val="solid"/>
              <a:miter lim="800000"/>
            </a:ln>
            <a:effectLst/>
          </p:spPr>
          <p:txBody>
            <a:bodyPr rtlCol="0" anchor="ctr"/>
            <a:lstStyle/>
            <a:p>
              <a:pPr>
                <a:lnSpc>
                  <a:spcPct val="150000"/>
                </a:lnSpc>
              </a:pPr>
              <a:r>
                <a:rPr kumimoji="1" lang="ja-JP" altLang="en-US" sz="1400" dirty="0">
                  <a:solidFill>
                    <a:prstClr val="black"/>
                  </a:solidFill>
                  <a:latin typeface="ＭＳ ゴシック" panose="020B0609070205080204" pitchFamily="49" charset="-128"/>
                  <a:ea typeface="ＭＳ ゴシック" panose="020B0609070205080204" pitchFamily="49" charset="-128"/>
                </a:rPr>
                <a:t>最初の委託者は、再委託先等に対しても、委託先を通じて間接的な監督義務を負います。</a:t>
              </a:r>
              <a:endParaRPr kumimoji="1" lang="en-US" altLang="ja-JP" sz="1400" dirty="0">
                <a:solidFill>
                  <a:prstClr val="black"/>
                </a:solidFill>
                <a:latin typeface="ＭＳ ゴシック" panose="020B0609070205080204" pitchFamily="49" charset="-128"/>
                <a:ea typeface="ＭＳ ゴシック" panose="020B0609070205080204" pitchFamily="49" charset="-128"/>
              </a:endParaRPr>
            </a:p>
          </p:txBody>
        </p:sp>
        <p:sp>
          <p:nvSpPr>
            <p:cNvPr id="52" name="角丸四角形 51"/>
            <p:cNvSpPr/>
            <p:nvPr/>
          </p:nvSpPr>
          <p:spPr>
            <a:xfrm>
              <a:off x="781367" y="1966765"/>
              <a:ext cx="1949382" cy="426208"/>
            </a:xfrm>
            <a:prstGeom prst="roundRect">
              <a:avLst/>
            </a:prstGeom>
            <a:solidFill>
              <a:srgbClr val="70AD47">
                <a:lumMod val="20000"/>
                <a:lumOff val="80000"/>
              </a:srgbClr>
            </a:solidFill>
            <a:ln w="1905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kern="0" dirty="0">
                  <a:solidFill>
                    <a:prstClr val="black"/>
                  </a:solidFill>
                  <a:latin typeface="+mj-ea"/>
                  <a:ea typeface="+mj-ea"/>
                </a:rPr>
                <a:t>再委託先の監督</a:t>
              </a:r>
              <a:endParaRPr kumimoji="1" lang="ja-JP" altLang="en-US" sz="1600" b="0" i="0" u="none" strike="noStrike" kern="0" cap="none" spc="0" normalizeH="0" baseline="0" noProof="0" dirty="0">
                <a:ln>
                  <a:noFill/>
                </a:ln>
                <a:solidFill>
                  <a:prstClr val="black"/>
                </a:solidFill>
                <a:effectLst/>
                <a:uLnTx/>
                <a:uFillTx/>
                <a:latin typeface="+mj-ea"/>
                <a:ea typeface="+mj-ea"/>
              </a:endParaRPr>
            </a:p>
          </p:txBody>
        </p:sp>
      </p:grpSp>
      <p:sp>
        <p:nvSpPr>
          <p:cNvPr id="57" name="角丸四角形 56"/>
          <p:cNvSpPr/>
          <p:nvPr/>
        </p:nvSpPr>
        <p:spPr>
          <a:xfrm>
            <a:off x="289338" y="314569"/>
            <a:ext cx="4212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第２節　マイナンバー制度の安全対策</a:t>
            </a:r>
          </a:p>
        </p:txBody>
      </p:sp>
      <p:sp>
        <p:nvSpPr>
          <p:cNvPr id="49"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21</a:t>
            </a:r>
          </a:p>
        </p:txBody>
      </p:sp>
      <p:sp>
        <p:nvSpPr>
          <p:cNvPr id="53" name="テキスト ボックス 20"/>
          <p:cNvSpPr>
            <a:spLocks noChangeArrowheads="1"/>
          </p:cNvSpPr>
          <p:nvPr/>
        </p:nvSpPr>
        <p:spPr bwMode="auto">
          <a:xfrm>
            <a:off x="4315179" y="4876609"/>
            <a:ext cx="1421703" cy="250697"/>
          </a:xfrm>
          <a:prstGeom prst="roundRect">
            <a:avLst>
              <a:gd name="adj" fmla="val 16667"/>
            </a:avLst>
          </a:prstGeom>
          <a:ln>
            <a:headEnd/>
            <a:tailEnd/>
          </a:ln>
          <a:effectLst/>
        </p:spPr>
        <p:style>
          <a:lnRef idx="1">
            <a:schemeClr val="accent2"/>
          </a:lnRef>
          <a:fillRef idx="2">
            <a:schemeClr val="accent2"/>
          </a:fillRef>
          <a:effectRef idx="1">
            <a:schemeClr val="accent2"/>
          </a:effectRef>
          <a:fontRef idx="minor">
            <a:schemeClr val="dk1"/>
          </a:fontRef>
        </p:style>
        <p:txBody>
          <a:bodyPr wrap="square" lIns="36000" tIns="36000" rIns="36000" bIns="3600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rPr>
              <a:t>必要かつ適切な監督</a:t>
            </a:r>
            <a:endPar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endParaRPr>
          </a:p>
        </p:txBody>
      </p:sp>
      <p:sp>
        <p:nvSpPr>
          <p:cNvPr id="54" name="テキスト ボックス 20"/>
          <p:cNvSpPr>
            <a:spLocks noChangeArrowheads="1"/>
          </p:cNvSpPr>
          <p:nvPr/>
        </p:nvSpPr>
        <p:spPr bwMode="auto">
          <a:xfrm>
            <a:off x="7028821" y="4885849"/>
            <a:ext cx="1421703" cy="250697"/>
          </a:xfrm>
          <a:prstGeom prst="roundRect">
            <a:avLst>
              <a:gd name="adj" fmla="val 16667"/>
            </a:avLst>
          </a:prstGeom>
          <a:ln>
            <a:headEnd/>
            <a:tailEnd/>
          </a:ln>
          <a:effectLst/>
        </p:spPr>
        <p:style>
          <a:lnRef idx="1">
            <a:schemeClr val="accent2"/>
          </a:lnRef>
          <a:fillRef idx="2">
            <a:schemeClr val="accent2"/>
          </a:fillRef>
          <a:effectRef idx="1">
            <a:schemeClr val="accent2"/>
          </a:effectRef>
          <a:fontRef idx="minor">
            <a:schemeClr val="dk1"/>
          </a:fontRef>
        </p:style>
        <p:txBody>
          <a:bodyPr wrap="square" lIns="36000" tIns="36000" rIns="36000" bIns="3600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rPr>
              <a:t>必要かつ適切な監督</a:t>
            </a:r>
            <a:endPar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endParaRPr>
          </a:p>
        </p:txBody>
      </p:sp>
      <p:sp>
        <p:nvSpPr>
          <p:cNvPr id="11" name="テキスト ボックス 20"/>
          <p:cNvSpPr>
            <a:spLocks noChangeArrowheads="1"/>
          </p:cNvSpPr>
          <p:nvPr/>
        </p:nvSpPr>
        <p:spPr bwMode="auto">
          <a:xfrm>
            <a:off x="402952" y="4716000"/>
            <a:ext cx="1136090" cy="504000"/>
          </a:xfrm>
          <a:prstGeom prst="roundRect">
            <a:avLst>
              <a:gd name="adj" fmla="val 16667"/>
            </a:avLst>
          </a:prstGeom>
          <a:solidFill>
            <a:srgbClr val="FFFF00"/>
          </a:solidFill>
          <a:ln w="9525">
            <a:solidFill>
              <a:schemeClr val="tx1"/>
            </a:solidFill>
            <a:round/>
            <a:headEnd/>
            <a:tailEnd/>
          </a:ln>
        </p:spPr>
        <p:txBody>
          <a:bodyPr wrap="square" lIns="36000" tIns="36000" rIns="36000" bIns="3600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ＤＦ平成ゴシック体W5"/>
              </a:rPr>
              <a:t>行政機関</a:t>
            </a:r>
            <a:r>
              <a:rPr kumimoji="1" lang="ja-JP" altLang="en-US"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rPr>
              <a:t>等</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dirty="0">
                <a:solidFill>
                  <a:prstClr val="black"/>
                </a:solidFill>
                <a:latin typeface="ＭＳ ゴシック" panose="020B0609070205080204" pitchFamily="49" charset="-128"/>
                <a:ea typeface="ＭＳ ゴシック" panose="020B0609070205080204" pitchFamily="49" charset="-128"/>
                <a:cs typeface="ＤＦ平成ゴシック体W5"/>
              </a:rPr>
              <a:t>（委託者）</a:t>
            </a:r>
            <a:endParaRPr kumimoji="1" lang="en-US" altLang="ja-JP" sz="12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endParaRPr>
          </a:p>
        </p:txBody>
      </p:sp>
    </p:spTree>
    <p:extLst>
      <p:ext uri="{BB962C8B-B14F-4D97-AF65-F5344CB8AC3E}">
        <p14:creationId xmlns:p14="http://schemas.microsoft.com/office/powerpoint/2010/main" val="3351031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吹き出し 4"/>
          <p:cNvSpPr/>
          <p:nvPr/>
        </p:nvSpPr>
        <p:spPr>
          <a:xfrm>
            <a:off x="289338" y="1411486"/>
            <a:ext cx="7711662" cy="756000"/>
          </a:xfrm>
          <a:prstGeom prst="wedgeRectCallout">
            <a:avLst>
              <a:gd name="adj1" fmla="val 61551"/>
              <a:gd name="adj2" fmla="val 5971"/>
            </a:avLst>
          </a:prstGeom>
          <a:gradFill rotWithShape="1">
            <a:gsLst>
              <a:gs pos="0">
                <a:srgbClr val="FFFCFB"/>
              </a:gs>
              <a:gs pos="10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lvl="0" defTabSz="914400">
              <a:defRPr/>
            </a:pPr>
            <a:r>
              <a:rPr kumimoji="1" lang="ja-JP" altLang="en-US" sz="1600" kern="0" dirty="0">
                <a:solidFill>
                  <a:prstClr val="black"/>
                </a:solidFill>
                <a:latin typeface="+mj-ea"/>
              </a:rPr>
              <a:t>個人番号利用事務等実施者は、個人番号の漏えい、滅失、毀損の防止、その他個人番号の適切な管理のために、安全管理措置を講じなければなりません。</a:t>
            </a:r>
          </a:p>
        </p:txBody>
      </p:sp>
      <p:sp>
        <p:nvSpPr>
          <p:cNvPr id="7" name="角丸四角形 6"/>
          <p:cNvSpPr/>
          <p:nvPr/>
        </p:nvSpPr>
        <p:spPr>
          <a:xfrm>
            <a:off x="297638" y="741679"/>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a:solidFill>
                  <a:prstClr val="black"/>
                </a:solidFill>
                <a:latin typeface="ＤＦ特太ゴシック体" panose="020B0509000000000000" pitchFamily="49" charset="-128"/>
                <a:ea typeface="ＤＦ特太ゴシック体" panose="020B0509000000000000" pitchFamily="49" charset="-128"/>
              </a:rPr>
              <a:t>２－６　制度面における保護措置（安全管理措置）</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pic>
        <p:nvPicPr>
          <p:cNvPr id="8" name="図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845596" y="951571"/>
            <a:ext cx="900000" cy="1263832"/>
          </a:xfrm>
          <a:prstGeom prst="rect">
            <a:avLst/>
          </a:prstGeom>
        </p:spPr>
      </p:pic>
      <p:sp>
        <p:nvSpPr>
          <p:cNvPr id="16" name="角丸四角形 15"/>
          <p:cNvSpPr/>
          <p:nvPr/>
        </p:nvSpPr>
        <p:spPr>
          <a:xfrm>
            <a:off x="289338" y="321052"/>
            <a:ext cx="4212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第２節　マイナンバー制度の安全対策</a:t>
            </a:r>
          </a:p>
        </p:txBody>
      </p:sp>
      <p:grpSp>
        <p:nvGrpSpPr>
          <p:cNvPr id="23" name="グループ化 22"/>
          <p:cNvGrpSpPr/>
          <p:nvPr/>
        </p:nvGrpSpPr>
        <p:grpSpPr>
          <a:xfrm>
            <a:off x="269768" y="2329989"/>
            <a:ext cx="9366465" cy="4325369"/>
            <a:chOff x="379701" y="2329989"/>
            <a:chExt cx="9003600" cy="4325369"/>
          </a:xfrm>
        </p:grpSpPr>
        <p:grpSp>
          <p:nvGrpSpPr>
            <p:cNvPr id="9" name="グループ化 8"/>
            <p:cNvGrpSpPr/>
            <p:nvPr/>
          </p:nvGrpSpPr>
          <p:grpSpPr>
            <a:xfrm>
              <a:off x="379701" y="2329989"/>
              <a:ext cx="9003600" cy="4325369"/>
              <a:chOff x="701618" y="2185337"/>
              <a:chExt cx="9949806" cy="4718125"/>
            </a:xfrm>
          </p:grpSpPr>
          <p:sp>
            <p:nvSpPr>
              <p:cNvPr id="10" name="角丸四角形 9"/>
              <p:cNvSpPr/>
              <p:nvPr/>
            </p:nvSpPr>
            <p:spPr>
              <a:xfrm>
                <a:off x="701618" y="2389513"/>
                <a:ext cx="9949806" cy="4513949"/>
              </a:xfrm>
              <a:prstGeom prst="roundRect">
                <a:avLst>
                  <a:gd name="adj" fmla="val 3144"/>
                </a:avLst>
              </a:prstGeom>
              <a:solidFill>
                <a:sysClr val="window" lastClr="FFFFFF"/>
              </a:solidFill>
              <a:ln w="19050" cap="flat" cmpd="sng" algn="ctr">
                <a:solidFill>
                  <a:srgbClr val="70AD47"/>
                </a:solidFill>
                <a:prstDash val="solid"/>
                <a:miter lim="800000"/>
              </a:ln>
              <a:effectLst/>
            </p:spPr>
            <p:txBody>
              <a:bodyPr tIns="0" rtlCol="0" anchor="t"/>
              <a:lstStyle/>
              <a:p>
                <a:pPr defTabSz="914400">
                  <a:lnSpc>
                    <a:spcPct val="150000"/>
                  </a:lnSpc>
                  <a:defRPr/>
                </a:pPr>
                <a:endParaRPr kumimoji="1" lang="en-US" altLang="ja-JP" sz="1400" dirty="0">
                  <a:solidFill>
                    <a:prstClr val="black"/>
                  </a:solidFill>
                  <a:latin typeface="ＭＳ ゴシック" panose="020B0609070205080204" pitchFamily="49" charset="-128"/>
                  <a:ea typeface="ＭＳ ゴシック" panose="020B0609070205080204" pitchFamily="49" charset="-128"/>
                </a:endParaRPr>
              </a:p>
              <a:p>
                <a:pPr defTabSz="914400">
                  <a:lnSpc>
                    <a:spcPct val="125000"/>
                  </a:lnSpc>
                  <a:defRPr/>
                </a:pPr>
                <a:r>
                  <a:rPr kumimoji="1" lang="ja-JP" altLang="en-US" sz="1400" dirty="0">
                    <a:solidFill>
                      <a:prstClr val="black"/>
                    </a:solidFill>
                    <a:latin typeface="ＭＳ ゴシック" panose="020B0609070205080204" pitchFamily="49" charset="-128"/>
                    <a:ea typeface="ＭＳ ゴシック" panose="020B0609070205080204" pitchFamily="49" charset="-128"/>
                  </a:rPr>
                  <a:t>講ずべき安全管理措置の内容は、</a:t>
                </a:r>
                <a:r>
                  <a:rPr kumimoji="1" lang="ja-JP" altLang="en-US" sz="1400" b="1" u="sng" dirty="0">
                    <a:latin typeface="ＭＳ ゴシック" panose="020B0609070205080204" pitchFamily="49" charset="-128"/>
                    <a:ea typeface="ＭＳ ゴシック" panose="020B0609070205080204" pitchFamily="49" charset="-128"/>
                  </a:rPr>
                  <a:t>「</a:t>
                </a:r>
                <a:r>
                  <a:rPr lang="ja-JP" altLang="en-US" sz="1400" b="1" u="sng" dirty="0"/>
                  <a:t>特定個人情報の適正な取扱いに関するガイドライン（行政機関等編）」（ガイドライン）の別添１</a:t>
                </a:r>
                <a:r>
                  <a:rPr lang="ja-JP" altLang="en-US" sz="1400" dirty="0"/>
                  <a:t>に示されています。</a:t>
                </a:r>
                <a:endParaRPr lang="en-US" altLang="ja-JP" sz="1400" dirty="0"/>
              </a:p>
              <a:p>
                <a:pPr defTabSz="914400">
                  <a:lnSpc>
                    <a:spcPct val="125000"/>
                  </a:lnSpc>
                  <a:defRPr/>
                </a:pPr>
                <a:r>
                  <a:rPr lang="ja-JP" altLang="en-US" sz="1400" dirty="0"/>
                  <a:t>また、ガイドライン以外にも、次のものを遵守することを前提として、安全管理措置について検討する必要があります。</a:t>
                </a:r>
                <a:endParaRPr lang="en-US" altLang="ja-JP" sz="1400" dirty="0"/>
              </a:p>
            </p:txBody>
          </p:sp>
          <p:sp>
            <p:nvSpPr>
              <p:cNvPr id="11" name="角丸四角形 10"/>
              <p:cNvSpPr/>
              <p:nvPr/>
            </p:nvSpPr>
            <p:spPr>
              <a:xfrm>
                <a:off x="953527" y="2185337"/>
                <a:ext cx="2019403" cy="463219"/>
              </a:xfrm>
              <a:prstGeom prst="roundRect">
                <a:avLst/>
              </a:prstGeom>
              <a:solidFill>
                <a:srgbClr val="70AD47">
                  <a:lumMod val="20000"/>
                  <a:lumOff val="80000"/>
                </a:srgbClr>
              </a:solidFill>
              <a:ln w="19050" cap="flat" cmpd="sng" algn="ctr">
                <a:solidFill>
                  <a:srgbClr val="70AD47"/>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kern="0" dirty="0">
                    <a:solidFill>
                      <a:prstClr val="black"/>
                    </a:solidFill>
                    <a:latin typeface="+mj-ea"/>
                    <a:ea typeface="+mj-ea"/>
                  </a:rPr>
                  <a:t>安全管理措置</a:t>
                </a:r>
                <a:endParaRPr kumimoji="1" lang="ja-JP" altLang="en-US" sz="1600" b="0" i="0" u="none" strike="noStrike" kern="0" cap="none" spc="0" normalizeH="0" baseline="0" noProof="0" dirty="0">
                  <a:ln>
                    <a:noFill/>
                  </a:ln>
                  <a:solidFill>
                    <a:prstClr val="black"/>
                  </a:solidFill>
                  <a:effectLst/>
                  <a:uLnTx/>
                  <a:uFillTx/>
                  <a:latin typeface="+mj-ea"/>
                  <a:ea typeface="+mj-ea"/>
                </a:endParaRPr>
              </a:p>
            </p:txBody>
          </p:sp>
        </p:grpSp>
        <p:sp>
          <p:nvSpPr>
            <p:cNvPr id="3" name="テキスト ボックス 2"/>
            <p:cNvSpPr txBox="1"/>
            <p:nvPr/>
          </p:nvSpPr>
          <p:spPr bwMode="auto">
            <a:xfrm>
              <a:off x="635431" y="3709612"/>
              <a:ext cx="3399838" cy="2766837"/>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1900"/>
                </a:lnSpc>
                <a:buNone/>
              </a:pPr>
              <a:r>
                <a:rPr kumimoji="1" lang="ja-JP" altLang="en-US" sz="1400" dirty="0">
                  <a:latin typeface="ＭＳ ゴシック" panose="020B0609070205080204" pitchFamily="49" charset="-128"/>
                  <a:ea typeface="ＭＳ ゴシック" panose="020B0609070205080204" pitchFamily="49" charset="-128"/>
                </a:rPr>
                <a:t>・マイナンバー法</a:t>
              </a:r>
              <a:endParaRPr kumimoji="1" lang="en-US" altLang="ja-JP" sz="1400" dirty="0">
                <a:latin typeface="ＭＳ ゴシック" panose="020B0609070205080204" pitchFamily="49" charset="-128"/>
                <a:ea typeface="ＭＳ ゴシック" panose="020B0609070205080204" pitchFamily="49" charset="-128"/>
              </a:endParaRPr>
            </a:p>
            <a:p>
              <a:pPr marL="266700" indent="-266700" eaLnBrk="0" hangingPunct="0">
                <a:lnSpc>
                  <a:spcPts val="1900"/>
                </a:lnSpc>
              </a:pPr>
              <a:r>
                <a:rPr kumimoji="1" lang="ja-JP" altLang="en-US" sz="1400" dirty="0">
                  <a:latin typeface="ＭＳ ゴシック" panose="020B0609070205080204" pitchFamily="49" charset="-128"/>
                  <a:ea typeface="ＭＳ ゴシック" panose="020B0609070205080204" pitchFamily="49" charset="-128"/>
                </a:rPr>
                <a:t>・</a:t>
              </a:r>
              <a:r>
                <a:rPr kumimoji="1" lang="zh-TW" altLang="en-US" sz="1400" dirty="0">
                  <a:latin typeface="ＭＳ ゴシック" panose="020B0609070205080204" pitchFamily="49" charset="-128"/>
                  <a:ea typeface="ＭＳ ゴシック" panose="020B0609070205080204" pitchFamily="49" charset="-128"/>
                </a:rPr>
                <a:t>個人情報</a:t>
              </a:r>
              <a:r>
                <a:rPr kumimoji="1" lang="ja-JP" altLang="en-US" sz="1400" dirty="0">
                  <a:latin typeface="ＭＳ ゴシック" panose="020B0609070205080204" pitchFamily="49" charset="-128"/>
                  <a:ea typeface="ＭＳ ゴシック" panose="020B0609070205080204" pitchFamily="49" charset="-128"/>
                </a:rPr>
                <a:t>保護法</a:t>
              </a:r>
              <a:r>
                <a:rPr kumimoji="1" lang="zh-TW" altLang="en-US" sz="1400" dirty="0">
                  <a:latin typeface="ＭＳ ゴシック" panose="020B0609070205080204" pitchFamily="49" charset="-128"/>
                  <a:ea typeface="ＭＳ ゴシック" panose="020B0609070205080204" pitchFamily="49" charset="-128"/>
                </a:rPr>
                <a:t>等関係法令</a:t>
              </a:r>
              <a:endParaRPr kumimoji="1" lang="en-US" altLang="ja-JP" sz="1400" dirty="0">
                <a:latin typeface="ＭＳ ゴシック" panose="020B0609070205080204" pitchFamily="49" charset="-128"/>
                <a:ea typeface="ＭＳ ゴシック" panose="020B0609070205080204" pitchFamily="49" charset="-128"/>
              </a:endParaRPr>
            </a:p>
            <a:p>
              <a:pPr marL="266700" indent="-266700" eaLnBrk="0" hangingPunct="0">
                <a:lnSpc>
                  <a:spcPts val="1900"/>
                </a:lnSpc>
                <a:buNone/>
              </a:pPr>
              <a:r>
                <a:rPr kumimoji="1" lang="ja-JP" altLang="en-US" sz="1400" dirty="0">
                  <a:latin typeface="ＭＳ ゴシック" panose="020B0609070205080204" pitchFamily="49" charset="-128"/>
                  <a:ea typeface="ＭＳ ゴシック" panose="020B0609070205080204" pitchFamily="49" charset="-128"/>
                </a:rPr>
                <a:t>・個人情報保護条例</a:t>
              </a:r>
              <a:endParaRPr kumimoji="1" lang="en-US" altLang="ja-JP" sz="1400" dirty="0">
                <a:latin typeface="ＭＳ ゴシック" panose="020B0609070205080204" pitchFamily="49" charset="-128"/>
                <a:ea typeface="ＭＳ ゴシック" panose="020B0609070205080204" pitchFamily="49" charset="-128"/>
              </a:endParaRPr>
            </a:p>
            <a:p>
              <a:pPr marL="266700" indent="-266700" eaLnBrk="0" hangingPunct="0">
                <a:lnSpc>
                  <a:spcPts val="1900"/>
                </a:lnSpc>
                <a:buNone/>
              </a:pPr>
              <a:r>
                <a:rPr kumimoji="1" lang="ja-JP" altLang="en-US" sz="1400" dirty="0">
                  <a:latin typeface="ＭＳ ゴシック" panose="020B0609070205080204" pitchFamily="49" charset="-128"/>
                  <a:ea typeface="ＭＳ ゴシック" panose="020B0609070205080204" pitchFamily="49" charset="-128"/>
                </a:rPr>
                <a:t>・個人情報の保護に関する法律についてのガイドライン（行政機関等編）</a:t>
              </a:r>
              <a:endParaRPr kumimoji="1" lang="en-US" altLang="ja-JP" sz="1400" dirty="0">
                <a:latin typeface="ＭＳ ゴシック" panose="020B0609070205080204" pitchFamily="49" charset="-128"/>
                <a:ea typeface="ＭＳ ゴシック" panose="020B0609070205080204" pitchFamily="49" charset="-128"/>
              </a:endParaRPr>
            </a:p>
            <a:p>
              <a:pPr marL="266700" indent="-266700" eaLnBrk="0" hangingPunct="0">
                <a:lnSpc>
                  <a:spcPts val="1900"/>
                </a:lnSpc>
                <a:buNone/>
              </a:pPr>
              <a:r>
                <a:rPr kumimoji="1" lang="ja-JP" altLang="en-US" sz="1400" dirty="0">
                  <a:latin typeface="ＭＳ ゴシック" panose="020B0609070205080204" pitchFamily="49" charset="-128"/>
                  <a:ea typeface="ＭＳ ゴシック" panose="020B0609070205080204" pitchFamily="49" charset="-128"/>
                </a:rPr>
                <a:t>・個人情報の保護に関する法律についての事務対応ガイド（行政機関等向け）</a:t>
              </a:r>
              <a:endParaRPr kumimoji="1" lang="en-US" altLang="ja-JP" sz="1400" dirty="0">
                <a:latin typeface="ＭＳ ゴシック" panose="020B0609070205080204" pitchFamily="49" charset="-128"/>
                <a:ea typeface="ＭＳ ゴシック" panose="020B0609070205080204" pitchFamily="49" charset="-128"/>
              </a:endParaRPr>
            </a:p>
            <a:p>
              <a:pPr marL="266700" indent="-266700" eaLnBrk="0" hangingPunct="0">
                <a:lnSpc>
                  <a:spcPts val="1900"/>
                </a:lnSpc>
                <a:buNone/>
              </a:pPr>
              <a:r>
                <a:rPr kumimoji="1" lang="ja-JP" altLang="en-US" sz="1400" dirty="0">
                  <a:latin typeface="ＭＳ ゴシック" panose="020B0609070205080204" pitchFamily="49" charset="-128"/>
                  <a:ea typeface="ＭＳ ゴシック" panose="020B0609070205080204" pitchFamily="49" charset="-128"/>
                </a:rPr>
                <a:t>・特定個人情報保護評価書</a:t>
              </a:r>
              <a:endParaRPr kumimoji="1" lang="en-US" altLang="ja-JP" sz="1400" dirty="0">
                <a:latin typeface="ＭＳ ゴシック" panose="020B0609070205080204" pitchFamily="49" charset="-128"/>
                <a:ea typeface="ＭＳ ゴシック" panose="020B0609070205080204" pitchFamily="49" charset="-128"/>
              </a:endParaRPr>
            </a:p>
            <a:p>
              <a:pPr marL="177800" indent="-177800" eaLnBrk="0" hangingPunct="0">
                <a:lnSpc>
                  <a:spcPts val="1900"/>
                </a:lnSpc>
                <a:buNone/>
              </a:pPr>
              <a:r>
                <a:rPr kumimoji="1" lang="ja-JP" altLang="en-US" sz="1400" dirty="0">
                  <a:latin typeface="ＭＳ ゴシック" panose="020B0609070205080204" pitchFamily="49" charset="-128"/>
                  <a:ea typeface="ＭＳ ゴシック" panose="020B0609070205080204" pitchFamily="49" charset="-128"/>
                </a:rPr>
                <a:t>・政府機関等のサイバーセキュリティ対策のための統一基準等に準拠した各府省庁等における情報セキュリティポリシー</a:t>
              </a:r>
              <a:endParaRPr kumimoji="1" lang="zh-TW" altLang="en-US" sz="1400" dirty="0">
                <a:latin typeface="ＭＳ ゴシック" panose="020B0609070205080204" pitchFamily="49" charset="-128"/>
                <a:ea typeface="ＭＳ ゴシック" panose="020B0609070205080204" pitchFamily="49" charset="-128"/>
              </a:endParaRPr>
            </a:p>
            <a:p>
              <a:pPr marL="266700" indent="-266700" eaLnBrk="0" hangingPunct="0">
                <a:lnSpc>
                  <a:spcPts val="1900"/>
                </a:lnSpc>
                <a:buNone/>
              </a:pPr>
              <a:r>
                <a:rPr kumimoji="1" lang="ja-JP" altLang="en-US" sz="1400" dirty="0">
                  <a:latin typeface="ＭＳ ゴシック" panose="020B0609070205080204" pitchFamily="49" charset="-128"/>
                  <a:ea typeface="ＭＳ ゴシック" panose="020B0609070205080204" pitchFamily="49" charset="-128"/>
                </a:rPr>
                <a:t>　</a:t>
              </a:r>
            </a:p>
            <a:p>
              <a:pPr marL="266700" indent="-266700" eaLnBrk="0" hangingPunct="0">
                <a:lnSpc>
                  <a:spcPts val="1900"/>
                </a:lnSpc>
                <a:buNone/>
              </a:pPr>
              <a:endParaRPr kumimoji="1" lang="ja-JP" altLang="en-US" sz="1400" dirty="0">
                <a:latin typeface="ＭＳ ゴシック" panose="020B0609070205080204" pitchFamily="49" charset="-128"/>
                <a:ea typeface="ＭＳ ゴシック" panose="020B0609070205080204" pitchFamily="49" charset="-128"/>
              </a:endParaRPr>
            </a:p>
          </p:txBody>
        </p:sp>
        <p:sp>
          <p:nvSpPr>
            <p:cNvPr id="19" name="テキスト ボックス 18"/>
            <p:cNvSpPr txBox="1"/>
            <p:nvPr/>
          </p:nvSpPr>
          <p:spPr bwMode="auto">
            <a:xfrm>
              <a:off x="4187403" y="3705959"/>
              <a:ext cx="4940167" cy="2766837"/>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176400" indent="-176400" algn="just" eaLnBrk="0" hangingPunct="0">
                <a:lnSpc>
                  <a:spcPts val="1900"/>
                </a:lnSpc>
                <a:buNone/>
              </a:pPr>
              <a:r>
                <a:rPr kumimoji="1" lang="ja-JP" altLang="en-US" sz="1400" dirty="0">
                  <a:latin typeface="ＭＳ ゴシック" panose="020B0609070205080204" pitchFamily="49" charset="-128"/>
                  <a:ea typeface="ＭＳ ゴシック" panose="020B0609070205080204" pitchFamily="49" charset="-128"/>
                </a:rPr>
                <a:t>・地方公共団体における情報セキュリティポリシーに関するガイドライン等を参考に地方公共団体において策定した情報セキュリティポリシー</a:t>
              </a:r>
              <a:endParaRPr kumimoji="1" lang="en-US" altLang="ja-JP" sz="1400" dirty="0">
                <a:latin typeface="ＭＳ ゴシック" panose="020B0609070205080204" pitchFamily="49" charset="-128"/>
                <a:ea typeface="ＭＳ ゴシック" panose="020B0609070205080204" pitchFamily="49" charset="-128"/>
              </a:endParaRPr>
            </a:p>
            <a:p>
              <a:pPr marL="176400" indent="-176400" algn="just" eaLnBrk="0" hangingPunct="0">
                <a:lnSpc>
                  <a:spcPts val="1900"/>
                </a:lnSpc>
                <a:buNone/>
              </a:pPr>
              <a:r>
                <a:rPr kumimoji="1" lang="ja-JP" altLang="en-US" sz="1400" dirty="0">
                  <a:latin typeface="ＭＳ ゴシック" panose="020B0609070205080204" pitchFamily="49" charset="-128"/>
                  <a:ea typeface="ＭＳ ゴシック" panose="020B0609070205080204" pitchFamily="49" charset="-128"/>
                </a:rPr>
                <a:t>・接続する情報提供ネットワークシステム等の接続規程等が示</a:t>
              </a:r>
              <a:endParaRPr kumimoji="1" lang="en-US" altLang="ja-JP" sz="1400" dirty="0">
                <a:latin typeface="ＭＳ ゴシック" panose="020B0609070205080204" pitchFamily="49" charset="-128"/>
                <a:ea typeface="ＭＳ ゴシック" panose="020B0609070205080204" pitchFamily="49" charset="-128"/>
              </a:endParaRPr>
            </a:p>
            <a:p>
              <a:pPr marL="266700" indent="-266700" algn="just" eaLnBrk="0" hangingPunct="0">
                <a:lnSpc>
                  <a:spcPts val="1900"/>
                </a:lnSpc>
                <a:buNone/>
              </a:pPr>
              <a:r>
                <a:rPr kumimoji="1" lang="ja-JP" altLang="en-US" sz="1400" dirty="0">
                  <a:latin typeface="ＭＳ ゴシック" panose="020B0609070205080204" pitchFamily="49" charset="-128"/>
                  <a:ea typeface="ＭＳ ゴシック" panose="020B0609070205080204" pitchFamily="49" charset="-128"/>
                </a:rPr>
                <a:t>　す安全管理措置等</a:t>
              </a:r>
              <a:endParaRPr kumimoji="1" lang="en-US" altLang="ja-JP" sz="1400" dirty="0">
                <a:latin typeface="ＭＳ ゴシック" panose="020B0609070205080204" pitchFamily="49" charset="-128"/>
                <a:ea typeface="ＭＳ ゴシック" panose="020B0609070205080204" pitchFamily="49" charset="-128"/>
              </a:endParaRPr>
            </a:p>
            <a:p>
              <a:pPr marL="177800" indent="-177800" algn="just" eaLnBrk="0" hangingPunct="0">
                <a:lnSpc>
                  <a:spcPts val="1900"/>
                </a:lnSpc>
                <a:buNone/>
              </a:pPr>
              <a:r>
                <a:rPr kumimoji="1" lang="ja-JP" altLang="en-US" sz="1400" dirty="0">
                  <a:latin typeface="ＭＳ ゴシック" panose="020B0609070205080204" pitchFamily="49" charset="-128"/>
                  <a:ea typeface="ＭＳ ゴシック" panose="020B0609070205080204" pitchFamily="49" charset="-128"/>
                </a:rPr>
                <a:t>・個人番号と個人情報を紐付ける登録事務（以下「個人番号登録事務」という。）を実施する行政機関等は、デジタル庁が策定した「マイナンバー利用事務におけるマイナンバー登録事務に係る横断的なガイドライン」及び各制度の所管省庁等が策定した個人番号登録事務に係るガイドライン等</a:t>
              </a:r>
            </a:p>
          </p:txBody>
        </p:sp>
      </p:grpSp>
      <p:sp>
        <p:nvSpPr>
          <p:cNvPr id="18"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22</a:t>
            </a:r>
          </a:p>
        </p:txBody>
      </p:sp>
    </p:spTree>
    <p:extLst>
      <p:ext uri="{BB962C8B-B14F-4D97-AF65-F5344CB8AC3E}">
        <p14:creationId xmlns:p14="http://schemas.microsoft.com/office/powerpoint/2010/main" val="195098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89338" y="351394"/>
            <a:ext cx="4212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第２節　マイナンバー制度の安全対策</a:t>
            </a:r>
          </a:p>
        </p:txBody>
      </p:sp>
      <p:sp>
        <p:nvSpPr>
          <p:cNvPr id="5" name="角丸四角形 4"/>
          <p:cNvSpPr/>
          <p:nvPr/>
        </p:nvSpPr>
        <p:spPr>
          <a:xfrm>
            <a:off x="297638" y="801771"/>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a:solidFill>
                  <a:prstClr val="black"/>
                </a:solidFill>
                <a:latin typeface="ＤＦ特太ゴシック体" panose="020B0509000000000000" pitchFamily="49" charset="-128"/>
                <a:ea typeface="ＤＦ特太ゴシック体" panose="020B0509000000000000" pitchFamily="49" charset="-128"/>
              </a:rPr>
              <a:t>２－６　制度面における保護措置（安全管理措置）</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6" name="角丸四角形 5"/>
          <p:cNvSpPr/>
          <p:nvPr/>
        </p:nvSpPr>
        <p:spPr>
          <a:xfrm>
            <a:off x="318852" y="1433827"/>
            <a:ext cx="5724000" cy="454525"/>
          </a:xfrm>
          <a:prstGeom prst="roundRect">
            <a:avLst/>
          </a:prstGeom>
          <a:solidFill>
            <a:srgbClr val="70AD47">
              <a:lumMod val="20000"/>
              <a:lumOff val="80000"/>
            </a:srgbClr>
          </a:solidFill>
          <a:ln w="19050" cap="flat" cmpd="sng" algn="ctr">
            <a:solidFill>
              <a:srgbClr val="70AD47"/>
            </a:solidFill>
            <a:prstDash val="solid"/>
            <a:miter lim="800000"/>
          </a:ln>
          <a:effectLst/>
        </p:spPr>
        <p:txBody>
          <a:bodyPr rtlCol="0" anchor="ctr"/>
          <a:lstStyle/>
          <a:p>
            <a:pPr lvl="0" algn="ctr" defTabSz="914400">
              <a:defRPr/>
            </a:pPr>
            <a:r>
              <a:rPr kumimoji="1" lang="ja-JP" altLang="en-US" sz="1600" kern="0" dirty="0">
                <a:solidFill>
                  <a:prstClr val="black"/>
                </a:solidFill>
                <a:latin typeface="+mj-ea"/>
                <a:ea typeface="+mj-ea"/>
              </a:rPr>
              <a:t>ガイドライン（別添１） ２ で示す講ずべき安全管理措置の内容</a:t>
            </a:r>
            <a:endParaRPr kumimoji="1" lang="en-US" altLang="ja-JP" sz="1600" kern="0" dirty="0">
              <a:solidFill>
                <a:prstClr val="black"/>
              </a:solidFill>
              <a:latin typeface="+mj-ea"/>
              <a:ea typeface="+mj-ea"/>
            </a:endParaRPr>
          </a:p>
        </p:txBody>
      </p:sp>
      <p:sp>
        <p:nvSpPr>
          <p:cNvPr id="7" name="角丸四角形 6"/>
          <p:cNvSpPr/>
          <p:nvPr/>
        </p:nvSpPr>
        <p:spPr>
          <a:xfrm>
            <a:off x="324000" y="1979999"/>
            <a:ext cx="2520000" cy="360000"/>
          </a:xfrm>
          <a:prstGeom prst="round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Ａ　基本方針の策定</a:t>
            </a:r>
          </a:p>
        </p:txBody>
      </p:sp>
      <p:sp>
        <p:nvSpPr>
          <p:cNvPr id="8" name="角丸四角形 7"/>
          <p:cNvSpPr/>
          <p:nvPr/>
        </p:nvSpPr>
        <p:spPr>
          <a:xfrm>
            <a:off x="5003999" y="1980000"/>
            <a:ext cx="3096000" cy="360000"/>
          </a:xfrm>
          <a:prstGeom prst="round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Ｂ　取扱規程等</a:t>
            </a:r>
            <a:r>
              <a:rPr kumimoji="1" lang="ja-JP" altLang="en-US" sz="1600" b="0"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a:t>
            </a:r>
            <a:r>
              <a:rPr kumimoji="0" lang="ja-JP" altLang="en-US" sz="1600" b="0"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見直し等</a:t>
            </a:r>
            <a:endParaRPr kumimoji="1" lang="ja-JP" altLang="en-US" sz="1600" b="0"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grpSp>
        <p:nvGrpSpPr>
          <p:cNvPr id="44" name="グループ化 43"/>
          <p:cNvGrpSpPr/>
          <p:nvPr/>
        </p:nvGrpSpPr>
        <p:grpSpPr>
          <a:xfrm>
            <a:off x="219425" y="2491137"/>
            <a:ext cx="4721371" cy="1753511"/>
            <a:chOff x="267551" y="2561703"/>
            <a:chExt cx="4721371" cy="1779291"/>
          </a:xfrm>
        </p:grpSpPr>
        <p:sp>
          <p:nvSpPr>
            <p:cNvPr id="12" name="正方形/長方形 11"/>
            <p:cNvSpPr/>
            <p:nvPr/>
          </p:nvSpPr>
          <p:spPr>
            <a:xfrm>
              <a:off x="366978" y="2720249"/>
              <a:ext cx="4621944" cy="1620745"/>
            </a:xfrm>
            <a:prstGeom prst="rect">
              <a:avLst/>
            </a:prstGeom>
            <a:noFill/>
            <a:ln w="12700" cap="flat" cmpd="sng" algn="ctr">
              <a:solidFill>
                <a:srgbClr val="FF505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463"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3" name="グループ化 2"/>
            <p:cNvGrpSpPr/>
            <p:nvPr/>
          </p:nvGrpSpPr>
          <p:grpSpPr>
            <a:xfrm>
              <a:off x="267551" y="2561703"/>
              <a:ext cx="4641619" cy="1779290"/>
              <a:chOff x="267551" y="2561703"/>
              <a:chExt cx="4641619" cy="1779290"/>
            </a:xfrm>
          </p:grpSpPr>
          <p:sp>
            <p:nvSpPr>
              <p:cNvPr id="18" name="テキスト ボックス 20"/>
              <p:cNvSpPr>
                <a:spLocks noChangeArrowheads="1"/>
              </p:cNvSpPr>
              <p:nvPr/>
            </p:nvSpPr>
            <p:spPr bwMode="auto">
              <a:xfrm>
                <a:off x="372125" y="2561703"/>
                <a:ext cx="2880000" cy="365293"/>
              </a:xfrm>
              <a:prstGeom prst="roundRect">
                <a:avLst>
                  <a:gd name="adj" fmla="val 16667"/>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headEnd/>
                <a:tailEnd/>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rPr>
                  <a:t>　Ｃ　組織的安全管理措置</a:t>
                </a:r>
                <a:endParaRPr kumimoji="0" lang="en-US" altLang="ja-JP" sz="1600" b="0"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endParaRPr>
              </a:p>
            </p:txBody>
          </p:sp>
          <p:sp>
            <p:nvSpPr>
              <p:cNvPr id="22" name="コンテンツ プレースホルダー 2"/>
              <p:cNvSpPr txBox="1">
                <a:spLocks/>
              </p:cNvSpPr>
              <p:nvPr/>
            </p:nvSpPr>
            <p:spPr bwMode="auto">
              <a:xfrm>
                <a:off x="267551" y="2882789"/>
                <a:ext cx="4641619" cy="1458204"/>
              </a:xfrm>
              <a:prstGeom prst="rect">
                <a:avLst/>
              </a:prstGeom>
              <a:noFill/>
              <a:ln w="6350" cap="flat" cmpd="sng" algn="ctr">
                <a:noFill/>
                <a:prstDash val="solid"/>
                <a:miter lim="800000"/>
                <a:headEnd/>
                <a:tailEnd/>
              </a:ln>
              <a:effectLst/>
            </p:spPr>
            <p:txBody>
              <a:bodyPr vert="horz" wrap="square" lIns="29250" tIns="204750" rIns="29250" bIns="29250"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charset="0"/>
                  <a:buChar char="•"/>
                  <a:defRPr kumimoji="1" sz="3200" kern="1200">
                    <a:solidFill>
                      <a:schemeClr val="tx1"/>
                    </a:solidFill>
                    <a:latin typeface="+mn-lt"/>
                    <a:ea typeface="+mn-ea"/>
                    <a:cs typeface="ＭＳ Ｐゴシック" charset="-128"/>
                  </a:defRPr>
                </a:lvl1pPr>
                <a:lvl2pPr marL="742950" indent="-285750" algn="l" defTabSz="457200" rtl="0" eaLnBrk="1" fontAlgn="base" hangingPunct="1">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435967" marR="0" lvl="0" indent="-141883" algn="l" defTabSz="457200" rtl="0" eaLnBrk="0" fontAlgn="base" latinLnBrk="0" hangingPunct="1">
                  <a:lnSpc>
                    <a:spcPct val="100000"/>
                  </a:lnSpc>
                  <a:spcBef>
                    <a:spcPct val="20000"/>
                  </a:spcBef>
                  <a:spcAft>
                    <a:spcPct val="0"/>
                  </a:spcAft>
                  <a:buClrTx/>
                  <a:buSzTx/>
                  <a:buFont typeface="Arial" charset="0"/>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ａ　組織体制の整備</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435967" marR="0" lvl="0" indent="-141883" algn="l" defTabSz="457200" rtl="0" eaLnBrk="0" fontAlgn="base" latinLnBrk="0" hangingPunct="1">
                  <a:lnSpc>
                    <a:spcPct val="100000"/>
                  </a:lnSpc>
                  <a:spcBef>
                    <a:spcPts val="0"/>
                  </a:spcBef>
                  <a:spcAft>
                    <a:spcPct val="0"/>
                  </a:spcAft>
                  <a:buClrTx/>
                  <a:buSzTx/>
                  <a:buFont typeface="Arial" charset="0"/>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ｂ　取扱規程等に基づく運用</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435967" marR="0" lvl="0" indent="-141883" algn="l" defTabSz="457200" rtl="0" eaLnBrk="0" fontAlgn="base" latinLnBrk="0" hangingPunct="1">
                  <a:lnSpc>
                    <a:spcPct val="100000"/>
                  </a:lnSpc>
                  <a:spcBef>
                    <a:spcPts val="0"/>
                  </a:spcBef>
                  <a:spcAft>
                    <a:spcPct val="0"/>
                  </a:spcAft>
                  <a:buClrTx/>
                  <a:buSzTx/>
                  <a:buFont typeface="Arial" charset="0"/>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ｃ　取扱状況を確認する手段の整備</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435967" marR="0" lvl="0" indent="-141883" algn="l" defTabSz="457200" rtl="0" eaLnBrk="0" fontAlgn="base" latinLnBrk="0" hangingPunct="1">
                  <a:lnSpc>
                    <a:spcPct val="100000"/>
                  </a:lnSpc>
                  <a:spcBef>
                    <a:spcPts val="0"/>
                  </a:spcBef>
                  <a:spcAft>
                    <a:spcPct val="0"/>
                  </a:spcAft>
                  <a:buClrTx/>
                  <a:buSzTx/>
                  <a:buFont typeface="Arial" charset="0"/>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ｄ　漏えい等事案に対応する体制等の整備</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435967" marR="0" lvl="0" indent="-141883" algn="l" defTabSz="457200" rtl="0" eaLnBrk="0" fontAlgn="base" latinLnBrk="0" hangingPunct="1">
                  <a:lnSpc>
                    <a:spcPct val="100000"/>
                  </a:lnSpc>
                  <a:spcBef>
                    <a:spcPts val="0"/>
                  </a:spcBef>
                  <a:spcAft>
                    <a:spcPct val="0"/>
                  </a:spcAft>
                  <a:buClrTx/>
                  <a:buSzTx/>
                  <a:buFont typeface="Arial" charset="0"/>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ｅ　取扱状況の把握及び安全管理措置の見直し</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p:txBody>
          </p:sp>
        </p:grpSp>
      </p:grpSp>
      <p:grpSp>
        <p:nvGrpSpPr>
          <p:cNvPr id="46" name="グループ化 45"/>
          <p:cNvGrpSpPr/>
          <p:nvPr/>
        </p:nvGrpSpPr>
        <p:grpSpPr>
          <a:xfrm>
            <a:off x="23150" y="4369734"/>
            <a:ext cx="4924007" cy="1524951"/>
            <a:chOff x="4692637" y="2538791"/>
            <a:chExt cx="4924007" cy="1524951"/>
          </a:xfrm>
        </p:grpSpPr>
        <p:grpSp>
          <p:nvGrpSpPr>
            <p:cNvPr id="45" name="グループ化 44"/>
            <p:cNvGrpSpPr/>
            <p:nvPr/>
          </p:nvGrpSpPr>
          <p:grpSpPr>
            <a:xfrm>
              <a:off x="4990279" y="2538791"/>
              <a:ext cx="4620004" cy="1520764"/>
              <a:chOff x="4990279" y="2538791"/>
              <a:chExt cx="4620004" cy="1520764"/>
            </a:xfrm>
          </p:grpSpPr>
          <p:sp>
            <p:nvSpPr>
              <p:cNvPr id="13" name="正方形/長方形 12"/>
              <p:cNvSpPr/>
              <p:nvPr/>
            </p:nvSpPr>
            <p:spPr>
              <a:xfrm>
                <a:off x="4990279" y="2727555"/>
                <a:ext cx="4620004" cy="1332000"/>
              </a:xfrm>
              <a:prstGeom prst="rect">
                <a:avLst/>
              </a:prstGeom>
              <a:noFill/>
              <a:ln w="12700" cap="flat" cmpd="sng" algn="ctr">
                <a:solidFill>
                  <a:srgbClr val="FF505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463"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テキスト ボックス 20"/>
              <p:cNvSpPr>
                <a:spLocks noChangeArrowheads="1"/>
              </p:cNvSpPr>
              <p:nvPr/>
            </p:nvSpPr>
            <p:spPr bwMode="auto">
              <a:xfrm>
                <a:off x="4993486" y="2538791"/>
                <a:ext cx="2880000" cy="360000"/>
              </a:xfrm>
              <a:prstGeom prst="roundRect">
                <a:avLst>
                  <a:gd name="adj" fmla="val 16667"/>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headEnd/>
                <a:tailEnd/>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rPr>
                  <a:t>　Ｅ　物理的安全管理措置</a:t>
                </a:r>
                <a:endParaRPr kumimoji="0" lang="en-US" altLang="ja-JP" sz="1600" b="0"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endParaRPr>
              </a:p>
            </p:txBody>
          </p:sp>
        </p:grpSp>
        <p:sp>
          <p:nvSpPr>
            <p:cNvPr id="39" name="コンテンツ プレースホルダー 2"/>
            <p:cNvSpPr txBox="1">
              <a:spLocks/>
            </p:cNvSpPr>
            <p:nvPr/>
          </p:nvSpPr>
          <p:spPr bwMode="auto">
            <a:xfrm>
              <a:off x="4692637" y="2803742"/>
              <a:ext cx="4924007" cy="1260000"/>
            </a:xfrm>
            <a:prstGeom prst="rect">
              <a:avLst/>
            </a:prstGeom>
            <a:noFill/>
            <a:ln w="6350" cap="flat" cmpd="sng" algn="ctr">
              <a:noFill/>
              <a:prstDash val="solid"/>
              <a:miter lim="800000"/>
              <a:headEnd/>
              <a:tailEnd/>
            </a:ln>
            <a:effectLst/>
          </p:spPr>
          <p:txBody>
            <a:bodyPr vert="horz" wrap="square" lIns="29250" tIns="204750" rIns="29250" bIns="29250"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charset="0"/>
                <a:buChar char="•"/>
                <a:defRPr kumimoji="1" sz="3200" kern="1200">
                  <a:solidFill>
                    <a:schemeClr val="tx1"/>
                  </a:solidFill>
                  <a:latin typeface="+mn-lt"/>
                  <a:ea typeface="+mn-ea"/>
                  <a:cs typeface="ＭＳ Ｐゴシック" charset="-128"/>
                </a:defRPr>
              </a:lvl1pPr>
              <a:lvl2pPr marL="742950" indent="-285750" algn="l" defTabSz="457200" rtl="0" eaLnBrk="1" fontAlgn="base" hangingPunct="1">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435967" marR="0" lvl="0" indent="-141883" algn="l" defTabSz="457200" rtl="0" eaLnBrk="0" fontAlgn="base" latinLnBrk="0" hangingPunct="1">
                <a:lnSpc>
                  <a:spcPct val="100000"/>
                </a:lnSpc>
                <a:spcBef>
                  <a:spcPts val="0"/>
                </a:spcBef>
                <a:spcAft>
                  <a:spcPct val="0"/>
                </a:spcAft>
                <a:buClrTx/>
                <a:buSzTx/>
                <a:buFont typeface="Arial" charset="0"/>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　ａ　特定個人情報等を取り扱う区域の管理</a:t>
              </a:r>
              <a:r>
                <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	</a:t>
              </a:r>
            </a:p>
            <a:p>
              <a:pPr marL="435967" marR="0" lvl="0" indent="-141883" algn="l" defTabSz="457200" rtl="0" eaLnBrk="0" fontAlgn="base" latinLnBrk="0" hangingPunct="1">
                <a:lnSpc>
                  <a:spcPct val="100000"/>
                </a:lnSpc>
                <a:spcBef>
                  <a:spcPts val="0"/>
                </a:spcBef>
                <a:spcAft>
                  <a:spcPct val="0"/>
                </a:spcAft>
                <a:buClrTx/>
                <a:buSzTx/>
                <a:buFont typeface="Arial" charset="0"/>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　ｂ　機器及び電子媒体等の盗難等の防止</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435967" marR="0" lvl="0" indent="-141883" algn="l" defTabSz="457200" rtl="0" eaLnBrk="0" fontAlgn="base" latinLnBrk="0" hangingPunct="1">
                <a:lnSpc>
                  <a:spcPct val="100000"/>
                </a:lnSpc>
                <a:spcBef>
                  <a:spcPts val="0"/>
                </a:spcBef>
                <a:spcAft>
                  <a:spcPct val="0"/>
                </a:spcAft>
                <a:buClrTx/>
                <a:buSzTx/>
                <a:buFont typeface="Arial" charset="0"/>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　ｃ　電子媒体等の取扱いにおける漏えい等の防止</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435967" marR="0" lvl="0" indent="-141883" algn="l" defTabSz="457200" rtl="0" eaLnBrk="0" fontAlgn="base" latinLnBrk="0" hangingPunct="1">
                <a:lnSpc>
                  <a:spcPct val="100000"/>
                </a:lnSpc>
                <a:spcBef>
                  <a:spcPts val="0"/>
                </a:spcBef>
                <a:spcAft>
                  <a:spcPct val="0"/>
                </a:spcAft>
                <a:buClrTx/>
                <a:buSzTx/>
                <a:buFont typeface="Arial" charset="0"/>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　ｄ　個人番号の削除、機器及び電子媒体等の廃棄</a:t>
              </a:r>
            </a:p>
          </p:txBody>
        </p:sp>
      </p:grpSp>
      <p:grpSp>
        <p:nvGrpSpPr>
          <p:cNvPr id="50" name="グループ化 49"/>
          <p:cNvGrpSpPr/>
          <p:nvPr/>
        </p:nvGrpSpPr>
        <p:grpSpPr>
          <a:xfrm>
            <a:off x="4885498" y="2483717"/>
            <a:ext cx="4726502" cy="1491430"/>
            <a:chOff x="313006" y="4712032"/>
            <a:chExt cx="4726502" cy="1331231"/>
          </a:xfrm>
        </p:grpSpPr>
        <p:grpSp>
          <p:nvGrpSpPr>
            <p:cNvPr id="49" name="グループ化 48"/>
            <p:cNvGrpSpPr/>
            <p:nvPr/>
          </p:nvGrpSpPr>
          <p:grpSpPr>
            <a:xfrm>
              <a:off x="431508" y="4712032"/>
              <a:ext cx="4608000" cy="1306656"/>
              <a:chOff x="431508" y="4712032"/>
              <a:chExt cx="4608000" cy="1306656"/>
            </a:xfrm>
          </p:grpSpPr>
          <p:sp>
            <p:nvSpPr>
              <p:cNvPr id="14" name="正方形/長方形 13"/>
              <p:cNvSpPr/>
              <p:nvPr/>
            </p:nvSpPr>
            <p:spPr>
              <a:xfrm>
                <a:off x="431508" y="4861896"/>
                <a:ext cx="4608000" cy="1156792"/>
              </a:xfrm>
              <a:prstGeom prst="rect">
                <a:avLst/>
              </a:prstGeom>
              <a:noFill/>
              <a:ln w="12700" cap="flat" cmpd="sng" algn="ctr">
                <a:solidFill>
                  <a:srgbClr val="FF505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463"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テキスト ボックス 20"/>
              <p:cNvSpPr>
                <a:spLocks noChangeArrowheads="1"/>
              </p:cNvSpPr>
              <p:nvPr/>
            </p:nvSpPr>
            <p:spPr bwMode="auto">
              <a:xfrm>
                <a:off x="431806" y="4712032"/>
                <a:ext cx="2736000" cy="321331"/>
              </a:xfrm>
              <a:prstGeom prst="roundRect">
                <a:avLst>
                  <a:gd name="adj" fmla="val 16667"/>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headEnd/>
                <a:tailEnd/>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rPr>
                  <a:t>　Ｄ　人的安全管理措置</a:t>
                </a:r>
                <a:endParaRPr kumimoji="0" lang="en-US" altLang="ja-JP" sz="1600" b="0"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endParaRPr>
              </a:p>
            </p:txBody>
          </p:sp>
        </p:grpSp>
        <p:sp>
          <p:nvSpPr>
            <p:cNvPr id="40" name="コンテンツ プレースホルダー 2"/>
            <p:cNvSpPr txBox="1">
              <a:spLocks/>
            </p:cNvSpPr>
            <p:nvPr/>
          </p:nvSpPr>
          <p:spPr bwMode="auto">
            <a:xfrm>
              <a:off x="313006" y="5053795"/>
              <a:ext cx="4241947" cy="989468"/>
            </a:xfrm>
            <a:prstGeom prst="rect">
              <a:avLst/>
            </a:prstGeom>
            <a:noFill/>
            <a:ln w="6350" cap="flat" cmpd="sng" algn="ctr">
              <a:noFill/>
              <a:prstDash val="solid"/>
              <a:miter lim="800000"/>
              <a:headEnd/>
              <a:tailEnd/>
            </a:ln>
            <a:effectLst/>
          </p:spPr>
          <p:txBody>
            <a:bodyPr vert="horz" wrap="square" lIns="0" tIns="144000" rIns="29250" bIns="29250"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charset="0"/>
                <a:buChar char="•"/>
                <a:defRPr kumimoji="1" sz="3200" kern="1200">
                  <a:solidFill>
                    <a:schemeClr val="tx1"/>
                  </a:solidFill>
                  <a:latin typeface="+mn-lt"/>
                  <a:ea typeface="+mn-ea"/>
                  <a:cs typeface="ＭＳ Ｐゴシック" charset="-128"/>
                </a:defRPr>
              </a:lvl1pPr>
              <a:lvl2pPr marL="742950" indent="-285750" algn="l" defTabSz="457200" rtl="0" eaLnBrk="1" fontAlgn="base" hangingPunct="1">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435967" marR="0" lvl="0" indent="-141883" defTabSz="457200" rtl="0" eaLnBrk="0" fontAlgn="base" latinLnBrk="0" hangingPunct="1">
                <a:lnSpc>
                  <a:spcPts val="2031"/>
                </a:lnSpc>
                <a:spcBef>
                  <a:spcPts val="0"/>
                </a:spcBef>
                <a:spcAft>
                  <a:spcPct val="0"/>
                </a:spcAft>
                <a:buClrTx/>
                <a:buSzTx/>
                <a:buFont typeface="Arial" charset="0"/>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ａ　事務取扱担当者の監督</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435967" marR="0" lvl="0" indent="-141883" defTabSz="457200" rtl="0" eaLnBrk="0" fontAlgn="base" latinLnBrk="0" hangingPunct="1">
                <a:lnSpc>
                  <a:spcPts val="2031"/>
                </a:lnSpc>
                <a:spcBef>
                  <a:spcPts val="0"/>
                </a:spcBef>
                <a:spcAft>
                  <a:spcPct val="0"/>
                </a:spcAft>
                <a:buClrTx/>
                <a:buSzTx/>
                <a:buFont typeface="Arial" charset="0"/>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ｂ　事務取扱担当者等の教育</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435967" marR="0" lvl="0" indent="-141883" defTabSz="457200" rtl="0" eaLnBrk="0" fontAlgn="base" latinLnBrk="0" hangingPunct="1">
                <a:lnSpc>
                  <a:spcPts val="2031"/>
                </a:lnSpc>
                <a:spcBef>
                  <a:spcPts val="0"/>
                </a:spcBef>
                <a:spcAft>
                  <a:spcPct val="0"/>
                </a:spcAft>
                <a:buClrTx/>
                <a:buSzTx/>
                <a:buFont typeface="Arial" charset="0"/>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ｃ　法令・内部規程違反等に対する厳正</a:t>
              </a:r>
              <a:r>
                <a:rPr lang="ja-JP" altLang="en-US" sz="1400" dirty="0">
                  <a:solidFill>
                    <a:prstClr val="black"/>
                  </a:solidFill>
                  <a:latin typeface="ＭＳ ゴシック" panose="020B0609070205080204" pitchFamily="49" charset="-128"/>
                  <a:ea typeface="ＭＳ ゴシック" panose="020B0609070205080204" pitchFamily="49" charset="-128"/>
                </a:rPr>
                <a:t>な</a:t>
              </a: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対処</a:t>
              </a:r>
            </a:p>
          </p:txBody>
        </p:sp>
      </p:grpSp>
      <p:grpSp>
        <p:nvGrpSpPr>
          <p:cNvPr id="48" name="グループ化 47"/>
          <p:cNvGrpSpPr/>
          <p:nvPr/>
        </p:nvGrpSpPr>
        <p:grpSpPr>
          <a:xfrm>
            <a:off x="4678637" y="4346282"/>
            <a:ext cx="4933363" cy="1557718"/>
            <a:chOff x="4638780" y="4590710"/>
            <a:chExt cx="4933363" cy="1557718"/>
          </a:xfrm>
        </p:grpSpPr>
        <p:sp>
          <p:nvSpPr>
            <p:cNvPr id="15" name="正方形/長方形 14"/>
            <p:cNvSpPr/>
            <p:nvPr/>
          </p:nvSpPr>
          <p:spPr>
            <a:xfrm>
              <a:off x="4964143" y="4816428"/>
              <a:ext cx="4608000" cy="1332000"/>
            </a:xfrm>
            <a:prstGeom prst="rect">
              <a:avLst/>
            </a:prstGeom>
            <a:noFill/>
            <a:ln w="12700" cap="flat" cmpd="sng" algn="ctr">
              <a:solidFill>
                <a:srgbClr val="FF505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463"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テキスト ボックス 20"/>
            <p:cNvSpPr>
              <a:spLocks noChangeArrowheads="1"/>
            </p:cNvSpPr>
            <p:nvPr/>
          </p:nvSpPr>
          <p:spPr bwMode="auto">
            <a:xfrm>
              <a:off x="4964143" y="4590710"/>
              <a:ext cx="2880000" cy="360000"/>
            </a:xfrm>
            <a:prstGeom prst="roundRect">
              <a:avLst>
                <a:gd name="adj" fmla="val 16667"/>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headEnd/>
              <a:tailEnd/>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rPr>
                <a:t>　Ｆ　技術的安全管理措置</a:t>
              </a:r>
              <a:endParaRPr kumimoji="0" lang="en-US" altLang="ja-JP" sz="1600" b="0"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endParaRPr>
            </a:p>
          </p:txBody>
        </p:sp>
        <p:sp>
          <p:nvSpPr>
            <p:cNvPr id="41" name="コンテンツ プレースホルダー 2"/>
            <p:cNvSpPr txBox="1">
              <a:spLocks/>
            </p:cNvSpPr>
            <p:nvPr/>
          </p:nvSpPr>
          <p:spPr bwMode="auto">
            <a:xfrm>
              <a:off x="4638780" y="4856674"/>
              <a:ext cx="4835101" cy="1207559"/>
            </a:xfrm>
            <a:prstGeom prst="rect">
              <a:avLst/>
            </a:prstGeom>
            <a:noFill/>
            <a:ln w="6350" cap="flat" cmpd="sng" algn="ctr">
              <a:noFill/>
              <a:prstDash val="solid"/>
              <a:miter lim="800000"/>
              <a:headEnd/>
              <a:tailEnd/>
            </a:ln>
            <a:effectLst/>
          </p:spPr>
          <p:txBody>
            <a:bodyPr vert="horz" wrap="square" lIns="29250" tIns="204750" rIns="29250" bIns="29250"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charset="0"/>
                <a:buChar char="•"/>
                <a:defRPr kumimoji="1" sz="3200" kern="1200">
                  <a:solidFill>
                    <a:schemeClr val="tx1"/>
                  </a:solidFill>
                  <a:latin typeface="+mn-lt"/>
                  <a:ea typeface="+mn-ea"/>
                  <a:cs typeface="ＭＳ Ｐゴシック" charset="-128"/>
                </a:defRPr>
              </a:lvl1pPr>
              <a:lvl2pPr marL="742950" indent="-285750" algn="l" defTabSz="457200" rtl="0" eaLnBrk="1" fontAlgn="base" hangingPunct="1">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435967" marR="0" lvl="0" indent="-141883" defTabSz="457200" rtl="0" eaLnBrk="0" fontAlgn="base" latinLnBrk="0" hangingPunct="1">
                <a:lnSpc>
                  <a:spcPct val="100000"/>
                </a:lnSpc>
                <a:spcBef>
                  <a:spcPts val="0"/>
                </a:spcBef>
                <a:spcAft>
                  <a:spcPct val="0"/>
                </a:spcAft>
                <a:buClrTx/>
                <a:buSzTx/>
                <a:buFont typeface="Arial" charset="0"/>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　ａ　アクセス制御</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435967" marR="0" lvl="0" indent="-141883" defTabSz="457200" rtl="0" eaLnBrk="0" fontAlgn="base" latinLnBrk="0" hangingPunct="1">
                <a:lnSpc>
                  <a:spcPct val="100000"/>
                </a:lnSpc>
                <a:spcBef>
                  <a:spcPts val="0"/>
                </a:spcBef>
                <a:spcAft>
                  <a:spcPct val="0"/>
                </a:spcAft>
                <a:buClrTx/>
                <a:buSzTx/>
                <a:buFont typeface="Arial" charset="0"/>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　ｂ　アクセス者の識別と認証</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435967" marR="0" lvl="0" indent="-141883" defTabSz="457200" rtl="0" eaLnBrk="0" fontAlgn="base" latinLnBrk="0" hangingPunct="1">
                <a:lnSpc>
                  <a:spcPct val="100000"/>
                </a:lnSpc>
                <a:spcBef>
                  <a:spcPts val="0"/>
                </a:spcBef>
                <a:spcAft>
                  <a:spcPct val="0"/>
                </a:spcAft>
                <a:buClrTx/>
                <a:buSzTx/>
                <a:buFont typeface="Arial" charset="0"/>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　ｃ　不正アクセス等による被害の防止等</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435967" marR="0" lvl="0" indent="-141883" defTabSz="457200" rtl="0" eaLnBrk="0" fontAlgn="base" latinLnBrk="0" hangingPunct="1">
                <a:lnSpc>
                  <a:spcPct val="100000"/>
                </a:lnSpc>
                <a:spcBef>
                  <a:spcPts val="0"/>
                </a:spcBef>
                <a:spcAft>
                  <a:spcPct val="0"/>
                </a:spcAft>
                <a:buClrTx/>
                <a:buSzTx/>
                <a:buFont typeface="Arial" charset="0"/>
                <a:buNone/>
                <a:tabLst/>
                <a:defRPr/>
              </a:pPr>
              <a:r>
                <a:rPr kumimoji="1"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　ｄ　情報漏えい等の防止</a:t>
              </a:r>
              <a:endParaRPr kumimoji="1"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p:txBody>
        </p:sp>
      </p:grpSp>
      <p:pic>
        <p:nvPicPr>
          <p:cNvPr id="42" name="Picture 5" descr="C:\Users\CS860673\AppData\Local\Microsoft\Windows\Temporary Internet Files\Content.IE5\IEW4V34L\MC90007090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4275" y="4710680"/>
            <a:ext cx="588254" cy="561423"/>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グループ化 42"/>
          <p:cNvGrpSpPr/>
          <p:nvPr/>
        </p:nvGrpSpPr>
        <p:grpSpPr>
          <a:xfrm>
            <a:off x="8356450" y="4897640"/>
            <a:ext cx="967510" cy="731255"/>
            <a:chOff x="11164642" y="5274133"/>
            <a:chExt cx="998839" cy="754933"/>
          </a:xfrm>
        </p:grpSpPr>
        <p:pic>
          <p:nvPicPr>
            <p:cNvPr id="47" name="Picture 2" descr="C:\Users\CS733492\AppData\Local\Microsoft\Windows\Temporary Internet Files\Content.IE5\C0X2IR3E\MC900432647[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8519" y="5274133"/>
              <a:ext cx="791042" cy="75493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roots\97_DLソース\_クリップアート\ネタ\ウィルス.e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905818">
              <a:off x="11153798" y="5332780"/>
              <a:ext cx="269442" cy="24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4" descr="\\roots\97_DLソース\_クリップアート\ネタ\ウィルス.e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704844">
              <a:off x="11899701" y="5415727"/>
              <a:ext cx="263780" cy="2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4" name="Picture 3" descr="C:\Users\CS784324\AppData\Local\Microsoft\Windows\Temporary Internet Files\Content.IE5\K735BUWF\MC90044601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36255" y="2796314"/>
            <a:ext cx="744700" cy="649404"/>
          </a:xfrm>
          <a:prstGeom prst="rect">
            <a:avLst/>
          </a:prstGeom>
          <a:noFill/>
          <a:extLst>
            <a:ext uri="{909E8E84-426E-40DD-AFC4-6F175D3DCCD1}">
              <a14:hiddenFill xmlns:a14="http://schemas.microsoft.com/office/drawing/2010/main">
                <a:solidFill>
                  <a:srgbClr val="FFFFFF"/>
                </a:solidFill>
              </a14:hiddenFill>
            </a:ext>
          </a:extLst>
        </p:spPr>
      </p:pic>
      <p:sp>
        <p:nvSpPr>
          <p:cNvPr id="34"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23</a:t>
            </a:r>
          </a:p>
        </p:txBody>
      </p:sp>
      <p:sp>
        <p:nvSpPr>
          <p:cNvPr id="35" name="テキスト ボックス 20"/>
          <p:cNvSpPr>
            <a:spLocks noChangeArrowheads="1"/>
          </p:cNvSpPr>
          <p:nvPr/>
        </p:nvSpPr>
        <p:spPr bwMode="auto">
          <a:xfrm>
            <a:off x="323999" y="6026853"/>
            <a:ext cx="2628000" cy="374571"/>
          </a:xfrm>
          <a:prstGeom prst="roundRect">
            <a:avLst>
              <a:gd name="adj" fmla="val 16667"/>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headEnd/>
            <a:tailEnd/>
          </a:ln>
          <a:effectLst/>
        </p:spPr>
        <p:txBody>
          <a:bodyPr wrap="square">
            <a:spAutoFit/>
          </a:bodyPr>
          <a:lstStyle/>
          <a:p>
            <a:pPr lvl="0" defTabSz="914400">
              <a:defRPr/>
            </a:pPr>
            <a:r>
              <a:rPr kumimoji="0" lang="ja-JP" altLang="en-US" sz="1600" b="0"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rPr>
              <a:t>　Ｇ　</a:t>
            </a:r>
            <a:r>
              <a:rPr lang="ja-JP" altLang="en-US" sz="1600" kern="0" dirty="0">
                <a:solidFill>
                  <a:prstClr val="black"/>
                </a:solidFill>
                <a:latin typeface="ＭＳ ゴシック" panose="020B0609070205080204" pitchFamily="49" charset="-128"/>
                <a:ea typeface="ＭＳ ゴシック" panose="020B0609070205080204" pitchFamily="49" charset="-128"/>
                <a:cs typeface="ＤＦ平成ゴシック体W5"/>
              </a:rPr>
              <a:t>外的環境の把握</a:t>
            </a:r>
            <a:r>
              <a:rPr lang="ja-JP" altLang="en-US" sz="1000" kern="0" baseline="44000" dirty="0">
                <a:solidFill>
                  <a:prstClr val="black"/>
                </a:solidFill>
                <a:latin typeface="ＭＳ ゴシック" panose="020B0609070205080204" pitchFamily="49" charset="-128"/>
                <a:ea typeface="ＭＳ ゴシック" panose="020B0609070205080204" pitchFamily="49" charset="-128"/>
                <a:cs typeface="ＤＦ平成ゴシック体W5"/>
              </a:rPr>
              <a:t> </a:t>
            </a:r>
            <a:endParaRPr kumimoji="0" lang="en-US" altLang="ja-JP" sz="1000" b="0" i="0" u="none" strike="noStrike" kern="0" cap="none" spc="0" normalizeH="0" baseline="4400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ＤＦ平成ゴシック体W5"/>
            </a:endParaRPr>
          </a:p>
        </p:txBody>
      </p:sp>
      <p:sp>
        <p:nvSpPr>
          <p:cNvPr id="2" name="正方形/長方形 1"/>
          <p:cNvSpPr/>
          <p:nvPr/>
        </p:nvSpPr>
        <p:spPr>
          <a:xfrm>
            <a:off x="2359423" y="1568372"/>
            <a:ext cx="216000" cy="216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02547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258859" y="306006"/>
            <a:ext cx="4212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第２節　マイナンバー制度の安全対策</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5" name="角丸四角形 4"/>
          <p:cNvSpPr/>
          <p:nvPr/>
        </p:nvSpPr>
        <p:spPr>
          <a:xfrm>
            <a:off x="269018" y="741679"/>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r>
              <a:rPr lang="ja-JP" altLang="en-US" sz="2200" kern="0" dirty="0">
                <a:solidFill>
                  <a:prstClr val="black"/>
                </a:solidFill>
                <a:latin typeface="ＤＦ特太ゴシック体" panose="020B0509000000000000" pitchFamily="49" charset="-128"/>
                <a:ea typeface="ＤＦ特太ゴシック体" panose="020B0509000000000000" pitchFamily="49" charset="-128"/>
              </a:rPr>
              <a:t>２－７　システム面における保護措置（概要）</a:t>
            </a:r>
            <a:endParaRPr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820044" y="1062294"/>
            <a:ext cx="900000" cy="1263831"/>
          </a:xfrm>
          <a:prstGeom prst="rect">
            <a:avLst/>
          </a:prstGeom>
        </p:spPr>
      </p:pic>
      <p:sp>
        <p:nvSpPr>
          <p:cNvPr id="8" name="テキスト ボックス 7"/>
          <p:cNvSpPr txBox="1"/>
          <p:nvPr/>
        </p:nvSpPr>
        <p:spPr>
          <a:xfrm>
            <a:off x="269018" y="2464630"/>
            <a:ext cx="3575248" cy="495108"/>
          </a:xfrm>
          <a:prstGeom prst="rect">
            <a:avLst/>
          </a:prstGeom>
          <a:solidFill>
            <a:schemeClr val="accent5">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2">
            <a:schemeClr val="accent6"/>
          </a:fillRef>
          <a:effectRef idx="1">
            <a:schemeClr val="accent6"/>
          </a:effectRef>
          <a:fontRef idx="minor">
            <a:schemeClr val="dk1"/>
          </a:fontRef>
        </p:style>
        <p:txBody>
          <a:bodyPr wrap="square" lIns="91406" tIns="108000" rIns="91406" bIns="108000" rtlCol="0">
            <a:spAutoFit/>
          </a:bodyPr>
          <a:lstStyle/>
          <a:p>
            <a:pPr algn="ctr"/>
            <a:r>
              <a:rPr lang="ja-JP" altLang="en-US" b="1" dirty="0">
                <a:solidFill>
                  <a:prstClr val="white"/>
                </a:solidFill>
                <a:effectLst>
                  <a:outerShdw blurRad="38100" dist="38100" dir="2700000" algn="tl">
                    <a:srgbClr val="000000">
                      <a:alpha val="43137"/>
                    </a:srgbClr>
                  </a:outerShdw>
                </a:effectLst>
                <a:latin typeface="ＭＳ ゴシック" pitchFamily="49" charset="-128"/>
                <a:ea typeface="ＭＳ ゴシック" pitchFamily="49" charset="-128"/>
              </a:rPr>
              <a:t>システム面における保護措置</a:t>
            </a:r>
            <a:endParaRPr lang="en-US" altLang="ja-JP" b="1" dirty="0">
              <a:solidFill>
                <a:prstClr val="white"/>
              </a:solidFill>
              <a:effectLst>
                <a:outerShdw blurRad="38100" dist="38100" dir="2700000" algn="tl">
                  <a:srgbClr val="000000">
                    <a:alpha val="43137"/>
                  </a:srgbClr>
                </a:outerShdw>
              </a:effectLst>
              <a:latin typeface="ＭＳ ゴシック" pitchFamily="49" charset="-128"/>
              <a:ea typeface="ＭＳ ゴシック" pitchFamily="49" charset="-128"/>
            </a:endParaRPr>
          </a:p>
        </p:txBody>
      </p:sp>
      <p:sp>
        <p:nvSpPr>
          <p:cNvPr id="9" name="正方形/長方形 8"/>
          <p:cNvSpPr/>
          <p:nvPr/>
        </p:nvSpPr>
        <p:spPr>
          <a:xfrm>
            <a:off x="258859" y="3033522"/>
            <a:ext cx="9362661" cy="1939740"/>
          </a:xfrm>
          <a:prstGeom prst="rect">
            <a:avLst/>
          </a:prstGeom>
          <a:ln>
            <a:solidFill>
              <a:srgbClr val="009999"/>
            </a:solidFill>
          </a:ln>
        </p:spPr>
        <p:style>
          <a:lnRef idx="2">
            <a:schemeClr val="accent5"/>
          </a:lnRef>
          <a:fillRef idx="1">
            <a:schemeClr val="lt1"/>
          </a:fillRef>
          <a:effectRef idx="0">
            <a:schemeClr val="accent5"/>
          </a:effectRef>
          <a:fontRef idx="minor">
            <a:schemeClr val="dk1"/>
          </a:fontRef>
        </p:style>
        <p:txBody>
          <a:bodyPr rtlCol="0" anchor="ctr"/>
          <a:lstStyle/>
          <a:p>
            <a:pPr marL="315913" indent="-138113">
              <a:lnSpc>
                <a:spcPct val="150000"/>
              </a:lnSpc>
              <a:buFont typeface="+mj-ea"/>
              <a:buAutoNum type="circleNumDbPlain"/>
            </a:pPr>
            <a:r>
              <a:rPr lang="ja-JP" altLang="en-US" sz="1600" dirty="0">
                <a:solidFill>
                  <a:schemeClr val="tx1"/>
                </a:solidFill>
                <a:latin typeface="ＭＳ Ｐゴシック" panose="020B0600070205080204" pitchFamily="50" charset="-128"/>
                <a:ea typeface="ＭＳ Ｐゴシック" panose="020B0600070205080204" pitchFamily="50" charset="-128"/>
              </a:rPr>
              <a:t>個人情報を一元的に管理せず分散して管理</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marL="315913" indent="-138113">
              <a:lnSpc>
                <a:spcPct val="150000"/>
              </a:lnSpc>
              <a:buFont typeface="+mj-ea"/>
              <a:buAutoNum type="circleNumDbPlain"/>
            </a:pPr>
            <a:r>
              <a:rPr lang="ja-JP" altLang="en-US" sz="1600" dirty="0">
                <a:solidFill>
                  <a:schemeClr val="tx1"/>
                </a:solidFill>
                <a:latin typeface="ＭＳ Ｐゴシック" panose="020B0600070205080204" pitchFamily="50" charset="-128"/>
                <a:ea typeface="ＭＳ Ｐゴシック" panose="020B0600070205080204" pitchFamily="50" charset="-128"/>
              </a:rPr>
              <a:t>マイナンバーを直接用いず、各機関ごと異なる符号を使用した情報連携</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marL="315913" indent="-138113">
              <a:lnSpc>
                <a:spcPct val="150000"/>
              </a:lnSpc>
              <a:buFont typeface="+mj-ea"/>
              <a:buAutoNum type="circleNumDbPlain"/>
            </a:pPr>
            <a:r>
              <a:rPr lang="ja-JP" altLang="en-US" sz="1600" dirty="0">
                <a:solidFill>
                  <a:schemeClr val="tx1"/>
                </a:solidFill>
                <a:latin typeface="ＭＳ Ｐゴシック" panose="020B0600070205080204" pitchFamily="50" charset="-128"/>
                <a:ea typeface="ＭＳ Ｐゴシック" panose="020B0600070205080204" pitchFamily="50" charset="-128"/>
              </a:rPr>
              <a:t>アクセス制御により、アクセスできる人の制限・管理</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marL="315913" indent="-138113">
              <a:lnSpc>
                <a:spcPct val="150000"/>
              </a:lnSpc>
              <a:buFont typeface="+mj-ea"/>
              <a:buAutoNum type="circleNumDbPlain"/>
            </a:pPr>
            <a:r>
              <a:rPr lang="ja-JP" altLang="en-US" sz="1600" dirty="0">
                <a:solidFill>
                  <a:schemeClr val="tx1"/>
                </a:solidFill>
                <a:latin typeface="ＭＳ Ｐゴシック" panose="020B0600070205080204" pitchFamily="50" charset="-128"/>
                <a:ea typeface="ＭＳ Ｐゴシック" panose="020B0600070205080204" pitchFamily="50" charset="-128"/>
              </a:rPr>
              <a:t>情報を通信する際の通信の暗号化</a:t>
            </a:r>
            <a:r>
              <a:rPr lang="ja-JP" altLang="en-US" sz="1600" b="1" dirty="0">
                <a:solidFill>
                  <a:prstClr val="black"/>
                </a:solidFill>
                <a:latin typeface="ＭＳ Ｐゴシック" panose="020B0600070205080204" pitchFamily="50" charset="-128"/>
                <a:ea typeface="ＭＳ Ｐゴシック" panose="020B0600070205080204" pitchFamily="50" charset="-128"/>
              </a:rPr>
              <a:t>　</a:t>
            </a:r>
          </a:p>
        </p:txBody>
      </p:sp>
      <p:pic>
        <p:nvPicPr>
          <p:cNvPr id="22" name="Picture 23"/>
          <p:cNvPicPr>
            <a:picLocks noChangeAspect="1" noChangeArrowheads="1"/>
          </p:cNvPicPr>
          <p:nvPr/>
        </p:nvPicPr>
        <p:blipFill>
          <a:blip r:embed="rId4" cstate="print"/>
          <a:srcRect/>
          <a:stretch>
            <a:fillRect/>
          </a:stretch>
        </p:blipFill>
        <p:spPr bwMode="auto">
          <a:xfrm>
            <a:off x="1523640" y="5337797"/>
            <a:ext cx="904547" cy="1268760"/>
          </a:xfrm>
          <a:prstGeom prst="rect">
            <a:avLst/>
          </a:prstGeom>
          <a:noFill/>
          <a:ln w="9525">
            <a:noFill/>
            <a:miter lim="800000"/>
            <a:headEnd/>
            <a:tailEnd/>
          </a:ln>
        </p:spPr>
      </p:pic>
      <p:pic>
        <p:nvPicPr>
          <p:cNvPr id="23" name="Picture 18" descr="malicious user_s"/>
          <p:cNvPicPr>
            <a:picLocks noChangeAspect="1" noChangeArrowheads="1"/>
          </p:cNvPicPr>
          <p:nvPr/>
        </p:nvPicPr>
        <p:blipFill>
          <a:blip r:embed="rId5" cstate="print"/>
          <a:srcRect/>
          <a:stretch>
            <a:fillRect/>
          </a:stretch>
        </p:blipFill>
        <p:spPr bwMode="auto">
          <a:xfrm>
            <a:off x="2912073" y="5560119"/>
            <a:ext cx="906793" cy="842022"/>
          </a:xfrm>
          <a:prstGeom prst="rect">
            <a:avLst/>
          </a:prstGeom>
          <a:noFill/>
          <a:ln w="9525">
            <a:noFill/>
            <a:miter lim="800000"/>
            <a:headEnd/>
            <a:tailEnd/>
          </a:ln>
        </p:spPr>
      </p:pic>
      <p:pic>
        <p:nvPicPr>
          <p:cNvPr id="24" name="図 23" descr="MH900433927.JPG"/>
          <p:cNvPicPr>
            <a:picLocks noChangeAspect="1"/>
          </p:cNvPicPr>
          <p:nvPr/>
        </p:nvPicPr>
        <p:blipFill rotWithShape="1">
          <a:blip r:embed="rId6" cstate="print"/>
          <a:srcRect l="23331" t="22885" r="21830" b="21030"/>
          <a:stretch/>
        </p:blipFill>
        <p:spPr>
          <a:xfrm>
            <a:off x="5210394" y="5751684"/>
            <a:ext cx="819640" cy="838269"/>
          </a:xfrm>
          <a:prstGeom prst="rect">
            <a:avLst/>
          </a:prstGeom>
        </p:spPr>
      </p:pic>
      <p:pic>
        <p:nvPicPr>
          <p:cNvPr id="25" name="図 24" descr="MH900433927.JPG"/>
          <p:cNvPicPr>
            <a:picLocks noChangeAspect="1"/>
          </p:cNvPicPr>
          <p:nvPr/>
        </p:nvPicPr>
        <p:blipFill rotWithShape="1">
          <a:blip r:embed="rId6" cstate="print"/>
          <a:srcRect l="23331" t="22885" r="21830" b="21030"/>
          <a:stretch/>
        </p:blipFill>
        <p:spPr>
          <a:xfrm>
            <a:off x="5834536" y="5271500"/>
            <a:ext cx="791937" cy="809936"/>
          </a:xfrm>
          <a:prstGeom prst="rect">
            <a:avLst/>
          </a:prstGeom>
        </p:spPr>
      </p:pic>
      <p:pic>
        <p:nvPicPr>
          <p:cNvPr id="26" name="図 25" descr="MH900433927.JPG"/>
          <p:cNvPicPr>
            <a:picLocks noChangeAspect="1"/>
          </p:cNvPicPr>
          <p:nvPr/>
        </p:nvPicPr>
        <p:blipFill rotWithShape="1">
          <a:blip r:embed="rId6" cstate="print"/>
          <a:srcRect l="23331" t="22885" r="21830" b="21030"/>
          <a:stretch/>
        </p:blipFill>
        <p:spPr>
          <a:xfrm>
            <a:off x="7670946" y="5719517"/>
            <a:ext cx="765809" cy="783215"/>
          </a:xfrm>
          <a:prstGeom prst="rect">
            <a:avLst/>
          </a:prstGeom>
        </p:spPr>
      </p:pic>
      <p:pic>
        <p:nvPicPr>
          <p:cNvPr id="2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1029" y="5164334"/>
            <a:ext cx="1590528" cy="1463286"/>
          </a:xfrm>
          <a:prstGeom prst="rect">
            <a:avLst/>
          </a:prstGeom>
          <a:noFill/>
          <a:extLst>
            <a:ext uri="{909E8E84-426E-40DD-AFC4-6F175D3DCCD1}">
              <a14:hiddenFill xmlns:a14="http://schemas.microsoft.com/office/drawing/2010/main">
                <a:solidFill>
                  <a:srgbClr val="FFFFFF"/>
                </a:solidFill>
              </a14:hiddenFill>
            </a:ext>
          </a:extLst>
        </p:spPr>
      </p:pic>
      <p:sp>
        <p:nvSpPr>
          <p:cNvPr id="29" name="四角形吹き出し 28"/>
          <p:cNvSpPr/>
          <p:nvPr/>
        </p:nvSpPr>
        <p:spPr>
          <a:xfrm>
            <a:off x="276246" y="1442547"/>
            <a:ext cx="7555312" cy="756000"/>
          </a:xfrm>
          <a:prstGeom prst="wedgeRectCallout">
            <a:avLst>
              <a:gd name="adj1" fmla="val 63331"/>
              <a:gd name="adj2" fmla="val 2097"/>
            </a:avLst>
          </a:prstGeom>
          <a:gradFill rotWithShape="1">
            <a:gsLst>
              <a:gs pos="0">
                <a:srgbClr val="FFF7F7"/>
              </a:gs>
              <a:gs pos="99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r>
              <a:rPr lang="ja-JP" altLang="en-US" sz="1600" dirty="0"/>
              <a:t>特定個人情報の漏えい、滅失、毀損等を防ぐために、システム面</a:t>
            </a:r>
            <a:r>
              <a:rPr kumimoji="1" lang="ja-JP" altLang="en-US" sz="1600" dirty="0"/>
              <a:t>においても各種の保護措置が講じられています。</a:t>
            </a:r>
          </a:p>
        </p:txBody>
      </p:sp>
      <p:sp>
        <p:nvSpPr>
          <p:cNvPr id="18"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24</a:t>
            </a:r>
          </a:p>
        </p:txBody>
      </p:sp>
    </p:spTree>
    <p:extLst>
      <p:ext uri="{BB962C8B-B14F-4D97-AF65-F5344CB8AC3E}">
        <p14:creationId xmlns:p14="http://schemas.microsoft.com/office/powerpoint/2010/main" val="2265652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5060786" y="2435977"/>
            <a:ext cx="3954434" cy="3791225"/>
            <a:chOff x="5060786" y="2435977"/>
            <a:chExt cx="3954434" cy="3791225"/>
          </a:xfrm>
        </p:grpSpPr>
        <p:sp>
          <p:nvSpPr>
            <p:cNvPr id="9" name="正方形/長方形 8"/>
            <p:cNvSpPr/>
            <p:nvPr/>
          </p:nvSpPr>
          <p:spPr>
            <a:xfrm>
              <a:off x="5060786" y="2435977"/>
              <a:ext cx="3954432" cy="3744912"/>
            </a:xfrm>
            <a:prstGeom prst="rect">
              <a:avLst/>
            </a:prstGeom>
            <a:ln>
              <a:solidFill>
                <a:schemeClr val="accent5"/>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534"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11" name="図表 10"/>
            <p:cNvGraphicFramePr/>
            <p:nvPr>
              <p:extLst>
                <p:ext uri="{D42A27DB-BD31-4B8C-83A1-F6EECF244321}">
                  <p14:modId xmlns:p14="http://schemas.microsoft.com/office/powerpoint/2010/main" val="3941176589"/>
                </p:ext>
              </p:extLst>
            </p:nvPr>
          </p:nvGraphicFramePr>
          <p:xfrm>
            <a:off x="5135429" y="2592909"/>
            <a:ext cx="3879791" cy="36342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33" name="正方形/長方形 32"/>
          <p:cNvSpPr/>
          <p:nvPr/>
        </p:nvSpPr>
        <p:spPr>
          <a:xfrm>
            <a:off x="6108700" y="4380145"/>
            <a:ext cx="1667898" cy="268571"/>
          </a:xfrm>
          <a:prstGeom prst="rect">
            <a:avLst/>
          </a:prstGeom>
          <a:ln w="6350">
            <a:solidFill>
              <a:srgbClr val="FF0000"/>
            </a:solidFill>
            <a:prstDash val="sysDash"/>
          </a:ln>
        </p:spPr>
        <p:style>
          <a:lnRef idx="2">
            <a:schemeClr val="accent4"/>
          </a:lnRef>
          <a:fillRef idx="1">
            <a:schemeClr val="lt1"/>
          </a:fillRef>
          <a:effectRef idx="0">
            <a:schemeClr val="accent4"/>
          </a:effectRef>
          <a:fontRef idx="minor">
            <a:schemeClr val="dk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023" dirty="0">
                <a:solidFill>
                  <a:prstClr val="black"/>
                </a:solidFill>
                <a:latin typeface="Calibri"/>
                <a:ea typeface="ＭＳ Ｐゴシック" panose="020B0600070205080204" pitchFamily="50" charset="-128"/>
              </a:rPr>
              <a:t>暗号化・符号を利用</a:t>
            </a:r>
            <a:endParaRPr kumimoji="0" lang="en-US" altLang="ja-JP" sz="102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9" name="Picture 3"/>
          <p:cNvPicPr>
            <a:picLocks noChangeAspect="1" noChangeArrowheads="1"/>
          </p:cNvPicPr>
          <p:nvPr/>
        </p:nvPicPr>
        <p:blipFill>
          <a:blip r:embed="rId8" cstate="print"/>
          <a:srcRect/>
          <a:stretch>
            <a:fillRect/>
          </a:stretch>
        </p:blipFill>
        <p:spPr bwMode="auto">
          <a:xfrm>
            <a:off x="181089" y="5537925"/>
            <a:ext cx="702308" cy="985089"/>
          </a:xfrm>
          <a:prstGeom prst="rect">
            <a:avLst/>
          </a:prstGeom>
          <a:noFill/>
          <a:ln w="9525">
            <a:noFill/>
            <a:miter lim="800000"/>
            <a:headEnd/>
            <a:tailEnd/>
          </a:ln>
        </p:spPr>
      </p:pic>
      <p:sp>
        <p:nvSpPr>
          <p:cNvPr id="13" name="角丸四角形 12"/>
          <p:cNvSpPr/>
          <p:nvPr/>
        </p:nvSpPr>
        <p:spPr>
          <a:xfrm>
            <a:off x="258858" y="306006"/>
            <a:ext cx="4212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第２節　マイナンバー制度の安全対策</a:t>
            </a:r>
          </a:p>
        </p:txBody>
      </p:sp>
      <p:sp>
        <p:nvSpPr>
          <p:cNvPr id="5" name="角丸四角形 4"/>
          <p:cNvSpPr/>
          <p:nvPr/>
        </p:nvSpPr>
        <p:spPr>
          <a:xfrm>
            <a:off x="269018" y="741679"/>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200" b="0" i="0" u="none" strike="noStrike" kern="0" cap="none" spc="0" normalizeH="0" baseline="0" noProof="0" dirty="0">
                <a:ln>
                  <a:noFill/>
                </a:ln>
                <a:solidFill>
                  <a:prstClr val="black"/>
                </a:solidFill>
                <a:effectLst/>
                <a:uLnTx/>
                <a:uFillTx/>
                <a:latin typeface="ＤＦ特太ゴシック体" panose="020B0509000000000000" pitchFamily="49" charset="-128"/>
                <a:ea typeface="ＤＦ特太ゴシック体" panose="020B0509000000000000" pitchFamily="49" charset="-128"/>
                <a:cs typeface="+mn-cs"/>
              </a:rPr>
              <a:t>２－８　システム面における保護措置（分散管理・暗号化・符号利用）</a:t>
            </a:r>
            <a:endParaRPr kumimoji="0" lang="ja-JP" altLang="en-US" sz="1800" b="0" i="0" u="none" strike="noStrike" kern="0" cap="none" spc="0" normalizeH="0" baseline="0" noProof="0" dirty="0">
              <a:ln>
                <a:noFill/>
              </a:ln>
              <a:solidFill>
                <a:prstClr val="black"/>
              </a:solidFill>
              <a:effectLst/>
              <a:uLnTx/>
              <a:uFillTx/>
              <a:latin typeface="ＤＦ特太ゴシック体" panose="020B0509000000000000" pitchFamily="49" charset="-128"/>
              <a:ea typeface="ＤＦ特太ゴシック体" panose="020B0509000000000000" pitchFamily="49" charset="-128"/>
              <a:cs typeface="+mn-cs"/>
            </a:endParaRPr>
          </a:p>
        </p:txBody>
      </p:sp>
      <p:pic>
        <p:nvPicPr>
          <p:cNvPr id="7" name="図 6"/>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8820276" y="1118146"/>
            <a:ext cx="900000" cy="1263830"/>
          </a:xfrm>
          <a:prstGeom prst="rect">
            <a:avLst/>
          </a:prstGeom>
        </p:spPr>
      </p:pic>
      <p:sp>
        <p:nvSpPr>
          <p:cNvPr id="10" name="正方形/長方形 9"/>
          <p:cNvSpPr/>
          <p:nvPr/>
        </p:nvSpPr>
        <p:spPr>
          <a:xfrm>
            <a:off x="941785" y="2435977"/>
            <a:ext cx="3954432" cy="3744912"/>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534"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12" name="図表 11"/>
          <p:cNvGraphicFramePr/>
          <p:nvPr/>
        </p:nvGraphicFramePr>
        <p:xfrm>
          <a:off x="941785" y="2787372"/>
          <a:ext cx="3954432" cy="349728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4" name="ドーナツ 13"/>
          <p:cNvSpPr/>
          <p:nvPr/>
        </p:nvSpPr>
        <p:spPr>
          <a:xfrm>
            <a:off x="5135018" y="2718003"/>
            <a:ext cx="1199074" cy="1171607"/>
          </a:xfrm>
          <a:prstGeom prst="donut">
            <a:avLst>
              <a:gd name="adj" fmla="val 2032"/>
            </a:avLst>
          </a:prstGeom>
          <a:solidFill>
            <a:srgbClr val="00B0F0"/>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534"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5" name="角丸四角形 14"/>
          <p:cNvSpPr/>
          <p:nvPr/>
        </p:nvSpPr>
        <p:spPr>
          <a:xfrm>
            <a:off x="1232235" y="2268000"/>
            <a:ext cx="3373532" cy="324000"/>
          </a:xfrm>
          <a:prstGeom prst="roundRect">
            <a:avLst>
              <a:gd name="adj" fmla="val 25597"/>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386"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一元管理</a:t>
            </a:r>
          </a:p>
        </p:txBody>
      </p:sp>
      <p:sp>
        <p:nvSpPr>
          <p:cNvPr id="16" name="角丸四角形 15"/>
          <p:cNvSpPr/>
          <p:nvPr/>
        </p:nvSpPr>
        <p:spPr>
          <a:xfrm>
            <a:off x="5365727" y="2268000"/>
            <a:ext cx="3373532" cy="324000"/>
          </a:xfrm>
          <a:prstGeom prst="roundRect">
            <a:avLst>
              <a:gd name="adj" fmla="val 25597"/>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386"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分散管理</a:t>
            </a:r>
          </a:p>
        </p:txBody>
      </p:sp>
      <p:cxnSp>
        <p:nvCxnSpPr>
          <p:cNvPr id="18" name="直線矢印コネクタ 17"/>
          <p:cNvCxnSpPr/>
          <p:nvPr/>
        </p:nvCxnSpPr>
        <p:spPr>
          <a:xfrm flipH="1">
            <a:off x="6806553" y="3770634"/>
            <a:ext cx="2" cy="1346092"/>
          </a:xfrm>
          <a:prstGeom prst="straightConnector1">
            <a:avLst/>
          </a:prstGeom>
          <a:ln>
            <a:solidFill>
              <a:srgbClr val="7030A0"/>
            </a:solidFill>
            <a:tailEnd type="arrow"/>
          </a:ln>
        </p:spPr>
        <p:style>
          <a:lnRef idx="2">
            <a:schemeClr val="accent5"/>
          </a:lnRef>
          <a:fillRef idx="0">
            <a:schemeClr val="accent5"/>
          </a:fillRef>
          <a:effectRef idx="1">
            <a:schemeClr val="accent5"/>
          </a:effectRef>
          <a:fontRef idx="minor">
            <a:schemeClr val="tx1"/>
          </a:fontRef>
        </p:style>
      </p:cxnSp>
      <p:cxnSp>
        <p:nvCxnSpPr>
          <p:cNvPr id="19" name="直線矢印コネクタ 18"/>
          <p:cNvCxnSpPr/>
          <p:nvPr/>
        </p:nvCxnSpPr>
        <p:spPr>
          <a:xfrm flipV="1">
            <a:off x="7395381" y="3770635"/>
            <a:ext cx="1" cy="1699150"/>
          </a:xfrm>
          <a:prstGeom prst="straightConnector1">
            <a:avLst/>
          </a:prstGeom>
          <a:ln>
            <a:solidFill>
              <a:srgbClr val="7030A0"/>
            </a:solidFill>
            <a:prstDash val="solid"/>
            <a:tailEnd type="arrow"/>
          </a:ln>
        </p:spPr>
        <p:style>
          <a:lnRef idx="2">
            <a:schemeClr val="accent5"/>
          </a:lnRef>
          <a:fillRef idx="0">
            <a:schemeClr val="accent5"/>
          </a:fillRef>
          <a:effectRef idx="1">
            <a:schemeClr val="accent5"/>
          </a:effectRef>
          <a:fontRef idx="minor">
            <a:schemeClr val="tx1"/>
          </a:fontRef>
        </p:style>
      </p:cxnSp>
      <p:sp>
        <p:nvSpPr>
          <p:cNvPr id="20" name="正方形/長方形 19"/>
          <p:cNvSpPr/>
          <p:nvPr/>
        </p:nvSpPr>
        <p:spPr>
          <a:xfrm>
            <a:off x="6617115" y="3477498"/>
            <a:ext cx="881104" cy="229368"/>
          </a:xfrm>
          <a:prstGeom prst="rect">
            <a:avLst/>
          </a:prstGeom>
          <a:ln>
            <a:solidFill>
              <a:srgbClr val="7030A0"/>
            </a:solidFill>
          </a:ln>
        </p:spPr>
        <p:style>
          <a:lnRef idx="2">
            <a:schemeClr val="accent4"/>
          </a:lnRef>
          <a:fillRef idx="1">
            <a:schemeClr val="lt1"/>
          </a:fillRef>
          <a:effectRef idx="0">
            <a:schemeClr val="accent4"/>
          </a:effectRef>
          <a:fontRef idx="minor">
            <a:schemeClr val="dk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2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地方税情報</a:t>
            </a:r>
            <a:endParaRPr kumimoji="0" lang="en-US" altLang="ja-JP" sz="102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1" name="正方形/長方形 20"/>
          <p:cNvSpPr/>
          <p:nvPr/>
        </p:nvSpPr>
        <p:spPr>
          <a:xfrm>
            <a:off x="7156565" y="4819960"/>
            <a:ext cx="477606" cy="235410"/>
          </a:xfrm>
          <a:prstGeom prst="rect">
            <a:avLst/>
          </a:prstGeom>
          <a:ln>
            <a:solidFill>
              <a:srgbClr val="7030A0"/>
            </a:solidFill>
            <a:prstDash val="solid"/>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2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照会</a:t>
            </a:r>
          </a:p>
        </p:txBody>
      </p:sp>
      <p:sp>
        <p:nvSpPr>
          <p:cNvPr id="22" name="正方形/長方形 21"/>
          <p:cNvSpPr/>
          <p:nvPr/>
        </p:nvSpPr>
        <p:spPr>
          <a:xfrm>
            <a:off x="6567752" y="3889610"/>
            <a:ext cx="477606" cy="230341"/>
          </a:xfrm>
          <a:prstGeom prst="rect">
            <a:avLst/>
          </a:prstGeom>
          <a:ln>
            <a:solidFill>
              <a:srgbClr val="7030A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2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提供</a:t>
            </a:r>
          </a:p>
        </p:txBody>
      </p:sp>
      <p:sp>
        <p:nvSpPr>
          <p:cNvPr id="23" name="正方形/長方形 22"/>
          <p:cNvSpPr/>
          <p:nvPr/>
        </p:nvSpPr>
        <p:spPr>
          <a:xfrm>
            <a:off x="6369896" y="5178105"/>
            <a:ext cx="873318" cy="245423"/>
          </a:xfrm>
          <a:prstGeom prst="rect">
            <a:avLst/>
          </a:prstGeom>
          <a:ln>
            <a:solidFill>
              <a:srgbClr val="7030A0"/>
            </a:solidFill>
            <a:prstDash val="dash"/>
          </a:ln>
        </p:spPr>
        <p:style>
          <a:lnRef idx="2">
            <a:schemeClr val="accent4"/>
          </a:lnRef>
          <a:fillRef idx="1">
            <a:schemeClr val="lt1"/>
          </a:fillRef>
          <a:effectRef idx="0">
            <a:schemeClr val="accent4"/>
          </a:effectRef>
          <a:fontRef idx="minor">
            <a:schemeClr val="dk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2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地方税情報</a:t>
            </a:r>
            <a:endParaRPr kumimoji="0" lang="en-US" altLang="ja-JP" sz="102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7" name="テキスト ボックス 26"/>
          <p:cNvSpPr txBox="1"/>
          <p:nvPr/>
        </p:nvSpPr>
        <p:spPr>
          <a:xfrm>
            <a:off x="2204700" y="4089773"/>
            <a:ext cx="1462316" cy="826829"/>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75"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共通データベース</a:t>
            </a:r>
            <a:endParaRPr kumimoji="0" lang="en-US" altLang="ja-JP" sz="1875"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23"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（情報の集約・管理）</a:t>
            </a:r>
            <a:endParaRPr kumimoji="0" lang="ja-JP" altLang="en-US" sz="1363"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乗算記号 24"/>
          <p:cNvSpPr/>
          <p:nvPr/>
        </p:nvSpPr>
        <p:spPr>
          <a:xfrm>
            <a:off x="562147" y="2379120"/>
            <a:ext cx="1929864" cy="1649661"/>
          </a:xfrm>
          <a:prstGeom prst="mathMultiply">
            <a:avLst>
              <a:gd name="adj1" fmla="val 1417"/>
            </a:avLst>
          </a:prstGeom>
          <a:solidFill>
            <a:srgbClr val="FF0000"/>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534"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テキスト ボックス 2"/>
          <p:cNvSpPr txBox="1"/>
          <p:nvPr/>
        </p:nvSpPr>
        <p:spPr bwMode="auto">
          <a:xfrm>
            <a:off x="5225794" y="3029429"/>
            <a:ext cx="1010986" cy="395065"/>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marR="0" lvl="0" indent="-266700" algn="ctr" defTabSz="457200" rtl="0" eaLnBrk="0" fontAlgn="auto" latinLnBrk="0" hangingPunct="0">
              <a:lnSpc>
                <a:spcPts val="24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00CCFF"/>
                </a:solidFill>
                <a:effectLst/>
                <a:uLnTx/>
                <a:uFillTx/>
                <a:latin typeface="ＭＳ ゴシック" panose="020B0609070205080204" pitchFamily="49" charset="-128"/>
                <a:ea typeface="ＭＳ ゴシック" panose="020B0609070205080204" pitchFamily="49" charset="-128"/>
                <a:cs typeface="+mn-cs"/>
              </a:rPr>
              <a:t>採 用</a:t>
            </a:r>
          </a:p>
        </p:txBody>
      </p:sp>
      <p:sp>
        <p:nvSpPr>
          <p:cNvPr id="31" name="四角形吹き出し 30"/>
          <p:cNvSpPr/>
          <p:nvPr/>
        </p:nvSpPr>
        <p:spPr>
          <a:xfrm>
            <a:off x="269018" y="1421771"/>
            <a:ext cx="7821686" cy="756000"/>
          </a:xfrm>
          <a:prstGeom prst="wedgeRectCallout">
            <a:avLst>
              <a:gd name="adj1" fmla="val 59648"/>
              <a:gd name="adj2" fmla="val 15730"/>
            </a:avLst>
          </a:prstGeom>
          <a:gradFill rotWithShape="1">
            <a:gsLst>
              <a:gs pos="0">
                <a:srgbClr val="FFF7F7"/>
              </a:gs>
              <a:gs pos="99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lvl="0">
              <a:defRPr/>
            </a:pPr>
            <a:r>
              <a:rPr kumimoji="1" lang="ja-JP" altLang="en-US" sz="1600" dirty="0">
                <a:solidFill>
                  <a:prstClr val="black"/>
                </a:solidFill>
                <a:latin typeface="ＭＳ Ｐゴシック" panose="020B0600070205080204" pitchFamily="50" charset="-128"/>
              </a:rPr>
              <a:t>個人情報を同一のデータベース等により一元的に管理せず、各情報の保有機関それぞれに分散して管理しています。</a:t>
            </a:r>
          </a:p>
        </p:txBody>
      </p:sp>
      <p:sp>
        <p:nvSpPr>
          <p:cNvPr id="26"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25</a:t>
            </a:r>
          </a:p>
        </p:txBody>
      </p:sp>
      <p:sp>
        <p:nvSpPr>
          <p:cNvPr id="25" name="角丸四角形吹き出し 24"/>
          <p:cNvSpPr/>
          <p:nvPr/>
        </p:nvSpPr>
        <p:spPr>
          <a:xfrm>
            <a:off x="7984181" y="4208196"/>
            <a:ext cx="1619863" cy="441863"/>
          </a:xfrm>
          <a:prstGeom prst="wedgeRoundRectCallout">
            <a:avLst>
              <a:gd name="adj1" fmla="val -86535"/>
              <a:gd name="adj2" fmla="val 48896"/>
              <a:gd name="adj3" fmla="val 16667"/>
            </a:avLst>
          </a:prstGeom>
        </p:spPr>
        <p:style>
          <a:lnRef idx="1">
            <a:schemeClr val="accent4"/>
          </a:lnRef>
          <a:fillRef idx="2">
            <a:schemeClr val="accent4"/>
          </a:fillRef>
          <a:effectRef idx="1">
            <a:schemeClr val="accent4"/>
          </a:effectRef>
          <a:fontRef idx="minor">
            <a:schemeClr val="dk1"/>
          </a:fontRef>
        </p:style>
        <p:txBody>
          <a:bodyPr rIns="66462" rtlCol="0" anchor="ctr"/>
          <a:lstStyle/>
          <a:p>
            <a:r>
              <a:rPr lang="ja-JP" altLang="en-US" sz="1023" dirty="0">
                <a:solidFill>
                  <a:prstClr val="black"/>
                </a:solidFill>
                <a:latin typeface="Calibri"/>
                <a:ea typeface="ＭＳ Ｐゴシック" panose="020B0600070205080204" pitchFamily="50" charset="-128"/>
              </a:rPr>
              <a:t>情報提供ネットワーク</a:t>
            </a:r>
            <a:endParaRPr lang="en-US" altLang="ja-JP" sz="1023" dirty="0">
              <a:solidFill>
                <a:prstClr val="black"/>
              </a:solidFill>
              <a:latin typeface="Calibri"/>
              <a:ea typeface="ＭＳ Ｐゴシック" panose="020B0600070205080204" pitchFamily="50" charset="-128"/>
            </a:endParaRPr>
          </a:p>
          <a:p>
            <a:r>
              <a:rPr lang="ja-JP" altLang="en-US" sz="1023" dirty="0">
                <a:solidFill>
                  <a:prstClr val="black"/>
                </a:solidFill>
                <a:latin typeface="Calibri"/>
                <a:ea typeface="ＭＳ Ｐゴシック" panose="020B0600070205080204" pitchFamily="50" charset="-128"/>
              </a:rPr>
              <a:t>システムを介してやりとり</a:t>
            </a:r>
          </a:p>
        </p:txBody>
      </p:sp>
      <p:sp>
        <p:nvSpPr>
          <p:cNvPr id="32" name="角丸四角形吹き出し 31"/>
          <p:cNvSpPr/>
          <p:nvPr/>
        </p:nvSpPr>
        <p:spPr>
          <a:xfrm>
            <a:off x="7981282" y="4213537"/>
            <a:ext cx="1619863" cy="441863"/>
          </a:xfrm>
          <a:prstGeom prst="wedgeRoundRectCallout">
            <a:avLst>
              <a:gd name="adj1" fmla="val -122332"/>
              <a:gd name="adj2" fmla="val -41957"/>
              <a:gd name="adj3" fmla="val 16667"/>
            </a:avLst>
          </a:prstGeom>
        </p:spPr>
        <p:style>
          <a:lnRef idx="1">
            <a:schemeClr val="accent4"/>
          </a:lnRef>
          <a:fillRef idx="2">
            <a:schemeClr val="accent4"/>
          </a:fillRef>
          <a:effectRef idx="1">
            <a:schemeClr val="accent4"/>
          </a:effectRef>
          <a:fontRef idx="minor">
            <a:schemeClr val="dk1"/>
          </a:fontRef>
        </p:style>
        <p:txBody>
          <a:bodyPr rIns="66462" rtlCol="0" anchor="ctr"/>
          <a:lstStyle/>
          <a:p>
            <a:r>
              <a:rPr lang="ja-JP" altLang="en-US" sz="1023" dirty="0">
                <a:solidFill>
                  <a:prstClr val="black"/>
                </a:solidFill>
                <a:latin typeface="Calibri"/>
                <a:ea typeface="ＭＳ Ｐゴシック" panose="020B0600070205080204" pitchFamily="50" charset="-128"/>
              </a:rPr>
              <a:t>情報提供ネットワーク</a:t>
            </a:r>
            <a:endParaRPr lang="en-US" altLang="ja-JP" sz="1023" dirty="0">
              <a:solidFill>
                <a:prstClr val="black"/>
              </a:solidFill>
              <a:latin typeface="Calibri"/>
              <a:ea typeface="ＭＳ Ｐゴシック" panose="020B0600070205080204" pitchFamily="50" charset="-128"/>
            </a:endParaRPr>
          </a:p>
          <a:p>
            <a:r>
              <a:rPr lang="ja-JP" altLang="en-US" sz="1023" dirty="0">
                <a:solidFill>
                  <a:prstClr val="black"/>
                </a:solidFill>
                <a:latin typeface="Calibri"/>
                <a:ea typeface="ＭＳ Ｐゴシック" panose="020B0600070205080204" pitchFamily="50" charset="-128"/>
              </a:rPr>
              <a:t>システムを介してやり取り</a:t>
            </a:r>
          </a:p>
        </p:txBody>
      </p:sp>
      <p:sp>
        <p:nvSpPr>
          <p:cNvPr id="34" name="テキスト ボックス 33"/>
          <p:cNvSpPr txBox="1"/>
          <p:nvPr/>
        </p:nvSpPr>
        <p:spPr>
          <a:xfrm>
            <a:off x="729580" y="6159398"/>
            <a:ext cx="8604920" cy="577081"/>
          </a:xfrm>
          <a:prstGeom prst="rect">
            <a:avLst/>
          </a:prstGeom>
          <a:noFill/>
          <a:ln w="12700" cap="flat" cmpd="sng" algn="ctr">
            <a:noFill/>
            <a:prstDash val="dash"/>
            <a:miter lim="800000"/>
          </a:ln>
          <a:effectLst/>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1" lang="en-US" altLang="ja-JP" sz="1050" b="0" i="0" u="none" strike="noStrike" kern="0" cap="none" spc="0" normalizeH="0" baseline="0" noProof="0" dirty="0">
                <a:ln>
                  <a:noFill/>
                </a:ln>
                <a:solidFill>
                  <a:prstClr val="black"/>
                </a:solidFill>
                <a:effectLst/>
                <a:uLnTx/>
                <a:uFillTx/>
                <a:latin typeface="+mj-ea"/>
                <a:ea typeface="+mj-ea"/>
                <a:cs typeface="+mn-cs"/>
              </a:rPr>
              <a:t>※</a:t>
            </a:r>
            <a:r>
              <a:rPr kumimoji="1" lang="ja-JP" altLang="en-US" sz="1050" b="0" i="0" u="none" strike="noStrike" kern="0" cap="none" spc="0" normalizeH="0" baseline="0" noProof="0" dirty="0">
                <a:ln>
                  <a:noFill/>
                </a:ln>
                <a:solidFill>
                  <a:prstClr val="black"/>
                </a:solidFill>
                <a:effectLst/>
                <a:uLnTx/>
                <a:uFillTx/>
                <a:latin typeface="+mj-ea"/>
                <a:ea typeface="+mj-ea"/>
                <a:cs typeface="+mn-cs"/>
              </a:rPr>
              <a:t>情報提供ネットワークシステムでの符号を利用した情報連携の詳細については、以下の政府ＣＩＯポータル掲載資料を参考にしてください。</a:t>
            </a:r>
            <a:endParaRPr kumimoji="1" lang="en-US" altLang="ja-JP" sz="1050" b="0" i="0" u="none" strike="noStrike" kern="0" cap="none" spc="0" normalizeH="0" baseline="0" noProof="0" dirty="0">
              <a:ln>
                <a:noFill/>
              </a:ln>
              <a:solidFill>
                <a:prstClr val="black"/>
              </a:solidFill>
              <a:effectLst/>
              <a:uLnTx/>
              <a:uFillTx/>
              <a:latin typeface="+mj-ea"/>
              <a:ea typeface="+mj-ea"/>
              <a:cs typeface="+mn-cs"/>
            </a:endParaRPr>
          </a:p>
          <a:p>
            <a:pPr lvl="0" defTabSz="914400">
              <a:lnSpc>
                <a:spcPct val="150000"/>
              </a:lnSpc>
              <a:defRPr/>
            </a:pPr>
            <a:r>
              <a:rPr kumimoji="1" lang="ja-JP" altLang="en-US" sz="1050" kern="0" dirty="0">
                <a:solidFill>
                  <a:prstClr val="black"/>
                </a:solidFill>
                <a:latin typeface="+mj-ea"/>
                <a:ea typeface="+mj-ea"/>
              </a:rPr>
              <a:t>（</a:t>
            </a:r>
            <a:r>
              <a:rPr kumimoji="1" lang="en-US" altLang="ja-JP" sz="1050" kern="0" dirty="0">
                <a:solidFill>
                  <a:prstClr val="black"/>
                </a:solidFill>
                <a:latin typeface="+mj-ea"/>
                <a:ea typeface="+mj-ea"/>
                <a:hlinkClick r:id="rId15"/>
              </a:rPr>
              <a:t>https://cio.go.jp/sites/default/files/uploads/documents/digital/20211116_policies_posts_mynumber_security_06.pdf</a:t>
            </a:r>
            <a:r>
              <a:rPr kumimoji="1" lang="ja-JP" altLang="en-US" sz="1050" kern="0" dirty="0">
                <a:solidFill>
                  <a:prstClr val="black"/>
                </a:solidFill>
                <a:latin typeface="+mj-ea"/>
                <a:ea typeface="+mj-ea"/>
              </a:rPr>
              <a:t>）</a:t>
            </a:r>
            <a:endParaRPr kumimoji="1" lang="ja-JP" altLang="en-US" sz="1050" b="0" i="0" u="none" strike="noStrike" kern="0" cap="none" spc="0" normalizeH="0" baseline="0" noProof="0" dirty="0">
              <a:ln>
                <a:noFill/>
              </a:ln>
              <a:solidFill>
                <a:prstClr val="black"/>
              </a:solidFill>
              <a:effectLst/>
              <a:uLnTx/>
              <a:uFillTx/>
              <a:latin typeface="+mj-ea"/>
              <a:ea typeface="+mj-ea"/>
              <a:cs typeface="+mn-cs"/>
            </a:endParaRPr>
          </a:p>
        </p:txBody>
      </p:sp>
    </p:spTree>
    <p:extLst>
      <p:ext uri="{BB962C8B-B14F-4D97-AF65-F5344CB8AC3E}">
        <p14:creationId xmlns:p14="http://schemas.microsoft.com/office/powerpoint/2010/main" val="3863442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258858" y="306006"/>
            <a:ext cx="4212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第２節　マイナンバー制度の安全対策</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5" name="角丸四角形 4"/>
          <p:cNvSpPr/>
          <p:nvPr/>
        </p:nvSpPr>
        <p:spPr>
          <a:xfrm>
            <a:off x="269018" y="741679"/>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r>
              <a:rPr lang="ja-JP" altLang="en-US" sz="2200" kern="0" dirty="0">
                <a:solidFill>
                  <a:prstClr val="black"/>
                </a:solidFill>
                <a:latin typeface="ＤＦ特太ゴシック体" panose="020B0509000000000000" pitchFamily="49" charset="-128"/>
                <a:ea typeface="ＤＦ特太ゴシック体" panose="020B0509000000000000" pitchFamily="49" charset="-128"/>
              </a:rPr>
              <a:t>２－９　システム面における保護措置（アクセス制御・暗号化）</a:t>
            </a:r>
            <a:endParaRPr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710931" y="1066762"/>
            <a:ext cx="900000" cy="1263831"/>
          </a:xfrm>
          <a:prstGeom prst="rect">
            <a:avLst/>
          </a:prstGeom>
        </p:spPr>
      </p:pic>
      <p:pic>
        <p:nvPicPr>
          <p:cNvPr id="18" name="図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619" y="2259685"/>
            <a:ext cx="1331316" cy="1968847"/>
          </a:xfrm>
          <a:prstGeom prst="rect">
            <a:avLst/>
          </a:prstGeom>
        </p:spPr>
      </p:pic>
      <p:sp>
        <p:nvSpPr>
          <p:cNvPr id="8" name="角丸四角形 7"/>
          <p:cNvSpPr/>
          <p:nvPr/>
        </p:nvSpPr>
        <p:spPr>
          <a:xfrm>
            <a:off x="473228" y="4228532"/>
            <a:ext cx="1880257" cy="33408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dirty="0">
                <a:solidFill>
                  <a:schemeClr val="tx1"/>
                </a:solidFill>
              </a:rPr>
              <a:t>アクセス権のある人</a:t>
            </a:r>
          </a:p>
        </p:txBody>
      </p:sp>
      <p:pic>
        <p:nvPicPr>
          <p:cNvPr id="16" name="図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0574" y="2221773"/>
            <a:ext cx="1457209" cy="2022119"/>
          </a:xfrm>
          <a:prstGeom prst="rect">
            <a:avLst/>
          </a:prstGeom>
        </p:spPr>
      </p:pic>
      <p:grpSp>
        <p:nvGrpSpPr>
          <p:cNvPr id="3" name="グループ化 2"/>
          <p:cNvGrpSpPr/>
          <p:nvPr/>
        </p:nvGrpSpPr>
        <p:grpSpPr>
          <a:xfrm>
            <a:off x="3643964" y="4543344"/>
            <a:ext cx="1079315" cy="1097128"/>
            <a:chOff x="4938287" y="3988605"/>
            <a:chExt cx="1079315" cy="1097128"/>
          </a:xfrm>
        </p:grpSpPr>
        <p:pic>
          <p:nvPicPr>
            <p:cNvPr id="14" name="Picture 17"/>
            <p:cNvPicPr>
              <a:picLocks noChangeAspect="1" noChangeArrowheads="1"/>
            </p:cNvPicPr>
            <p:nvPr/>
          </p:nvPicPr>
          <p:blipFill>
            <a:blip r:embed="rId6"/>
            <a:srcRect/>
            <a:stretch>
              <a:fillRect/>
            </a:stretch>
          </p:blipFill>
          <p:spPr bwMode="auto">
            <a:xfrm>
              <a:off x="4938287" y="3988605"/>
              <a:ext cx="544513" cy="977900"/>
            </a:xfrm>
            <a:prstGeom prst="rect">
              <a:avLst/>
            </a:prstGeom>
            <a:noFill/>
            <a:ln w="9525">
              <a:noFill/>
              <a:miter lim="800000"/>
              <a:headEnd/>
              <a:tailEnd/>
            </a:ln>
            <a:effectLst/>
          </p:spPr>
        </p:pic>
        <p:pic>
          <p:nvPicPr>
            <p:cNvPr id="12" name="Picture 6"/>
            <p:cNvPicPr>
              <a:picLocks noChangeAspect="1" noChangeArrowheads="1"/>
            </p:cNvPicPr>
            <p:nvPr/>
          </p:nvPicPr>
          <p:blipFill>
            <a:blip r:embed="rId7"/>
            <a:srcRect/>
            <a:stretch>
              <a:fillRect/>
            </a:stretch>
          </p:blipFill>
          <p:spPr bwMode="auto">
            <a:xfrm>
              <a:off x="5328627" y="4144345"/>
              <a:ext cx="688975" cy="941388"/>
            </a:xfrm>
            <a:prstGeom prst="rect">
              <a:avLst/>
            </a:prstGeom>
            <a:noFill/>
            <a:ln w="9525">
              <a:noFill/>
              <a:miter lim="800000"/>
              <a:headEnd/>
              <a:tailEnd/>
            </a:ln>
            <a:effectLst/>
          </p:spPr>
        </p:pic>
      </p:grpSp>
      <p:cxnSp>
        <p:nvCxnSpPr>
          <p:cNvPr id="25" name="直線コネクタ 24"/>
          <p:cNvCxnSpPr/>
          <p:nvPr/>
        </p:nvCxnSpPr>
        <p:spPr>
          <a:xfrm flipH="1">
            <a:off x="4667222" y="4096281"/>
            <a:ext cx="1604040" cy="7353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H="1" flipV="1">
            <a:off x="4667222" y="5303151"/>
            <a:ext cx="3345464" cy="68778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角丸四角形 30"/>
          <p:cNvSpPr/>
          <p:nvPr/>
        </p:nvSpPr>
        <p:spPr>
          <a:xfrm>
            <a:off x="3463407" y="5693886"/>
            <a:ext cx="1365053" cy="40049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dirty="0">
                <a:solidFill>
                  <a:schemeClr val="tx1"/>
                </a:solidFill>
              </a:rPr>
              <a:t>サーバ</a:t>
            </a:r>
          </a:p>
        </p:txBody>
      </p:sp>
      <p:sp>
        <p:nvSpPr>
          <p:cNvPr id="19" name="角丸四角形 18"/>
          <p:cNvSpPr/>
          <p:nvPr/>
        </p:nvSpPr>
        <p:spPr>
          <a:xfrm>
            <a:off x="5605320" y="4209258"/>
            <a:ext cx="2094754" cy="33408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dirty="0">
                <a:solidFill>
                  <a:schemeClr val="tx1"/>
                </a:solidFill>
              </a:rPr>
              <a:t>アクセス権のない人</a:t>
            </a:r>
          </a:p>
        </p:txBody>
      </p:sp>
      <p:sp>
        <p:nvSpPr>
          <p:cNvPr id="38" name="乗算記号 24"/>
          <p:cNvSpPr/>
          <p:nvPr/>
        </p:nvSpPr>
        <p:spPr>
          <a:xfrm>
            <a:off x="4673964" y="4056353"/>
            <a:ext cx="940333" cy="1100577"/>
          </a:xfrm>
          <a:prstGeom prst="mathMultiply">
            <a:avLst>
              <a:gd name="adj1" fmla="val 1417"/>
            </a:avLst>
          </a:prstGeom>
          <a:solidFill>
            <a:srgbClr val="FF0000"/>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fontAlgn="base">
              <a:spcBef>
                <a:spcPct val="0"/>
              </a:spcBef>
              <a:spcAft>
                <a:spcPct val="0"/>
              </a:spcAft>
            </a:pPr>
            <a:endParaRPr lang="ja-JP" altLang="en-US" sz="1534">
              <a:solidFill>
                <a:prstClr val="white"/>
              </a:solidFill>
              <a:latin typeface="Calibri"/>
              <a:ea typeface="ＭＳ Ｐゴシック" panose="020B0600070205080204" pitchFamily="50" charset="-128"/>
            </a:endParaRPr>
          </a:p>
        </p:txBody>
      </p:sp>
      <p:sp>
        <p:nvSpPr>
          <p:cNvPr id="39" name="乗算記号 24"/>
          <p:cNvSpPr/>
          <p:nvPr/>
        </p:nvSpPr>
        <p:spPr>
          <a:xfrm>
            <a:off x="4807475" y="4902245"/>
            <a:ext cx="940333" cy="1100577"/>
          </a:xfrm>
          <a:prstGeom prst="mathMultiply">
            <a:avLst>
              <a:gd name="adj1" fmla="val 1417"/>
            </a:avLst>
          </a:prstGeom>
          <a:solidFill>
            <a:srgbClr val="FF0000"/>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fontAlgn="base">
              <a:spcBef>
                <a:spcPct val="0"/>
              </a:spcBef>
              <a:spcAft>
                <a:spcPct val="0"/>
              </a:spcAft>
            </a:pPr>
            <a:endParaRPr lang="ja-JP" altLang="en-US" sz="1534">
              <a:solidFill>
                <a:prstClr val="white"/>
              </a:solidFill>
              <a:latin typeface="Calibri"/>
              <a:ea typeface="ＭＳ Ｐゴシック" panose="020B0600070205080204" pitchFamily="50" charset="-128"/>
            </a:endParaRPr>
          </a:p>
        </p:txBody>
      </p:sp>
      <p:sp>
        <p:nvSpPr>
          <p:cNvPr id="42" name="テキスト ボックス 41"/>
          <p:cNvSpPr txBox="1"/>
          <p:nvPr/>
        </p:nvSpPr>
        <p:spPr bwMode="auto">
          <a:xfrm>
            <a:off x="5684633" y="4730012"/>
            <a:ext cx="2561021" cy="618999"/>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ja-JP" altLang="en-US" b="1" dirty="0">
                <a:solidFill>
                  <a:srgbClr val="FF0000"/>
                </a:solidFill>
                <a:latin typeface="ＭＳ ゴシック" panose="020B0609070205080204" pitchFamily="49" charset="-128"/>
                <a:ea typeface="ＭＳ ゴシック" panose="020B0609070205080204" pitchFamily="49" charset="-128"/>
              </a:rPr>
              <a:t>アクセスできない！</a:t>
            </a:r>
          </a:p>
        </p:txBody>
      </p:sp>
      <p:sp>
        <p:nvSpPr>
          <p:cNvPr id="37" name="フリーフォーム 36"/>
          <p:cNvSpPr/>
          <p:nvPr/>
        </p:nvSpPr>
        <p:spPr>
          <a:xfrm>
            <a:off x="1687217" y="3954654"/>
            <a:ext cx="2347087" cy="1316803"/>
          </a:xfrm>
          <a:custGeom>
            <a:avLst/>
            <a:gdLst>
              <a:gd name="connsiteX0" fmla="*/ 0 w 2727918"/>
              <a:gd name="connsiteY0" fmla="*/ 39105 h 1316803"/>
              <a:gd name="connsiteX1" fmla="*/ 1253067 w 2727918"/>
              <a:gd name="connsiteY1" fmla="*/ 39105 h 1316803"/>
              <a:gd name="connsiteX2" fmla="*/ 2190045 w 2727918"/>
              <a:gd name="connsiteY2" fmla="*/ 445505 h 1316803"/>
              <a:gd name="connsiteX3" fmla="*/ 2664178 w 2727918"/>
              <a:gd name="connsiteY3" fmla="*/ 1314749 h 1316803"/>
              <a:gd name="connsiteX4" fmla="*/ 778934 w 2727918"/>
              <a:gd name="connsiteY4" fmla="*/ 682571 h 1316803"/>
              <a:gd name="connsiteX5" fmla="*/ 361245 w 2727918"/>
              <a:gd name="connsiteY5" fmla="*/ 535816 h 1316803"/>
              <a:gd name="connsiteX6" fmla="*/ 349956 w 2727918"/>
              <a:gd name="connsiteY6" fmla="*/ 524527 h 131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918" h="1316803">
                <a:moveTo>
                  <a:pt x="0" y="39105"/>
                </a:moveTo>
                <a:cubicBezTo>
                  <a:pt x="444030" y="5238"/>
                  <a:pt x="888060" y="-28628"/>
                  <a:pt x="1253067" y="39105"/>
                </a:cubicBezTo>
                <a:cubicBezTo>
                  <a:pt x="1618074" y="106838"/>
                  <a:pt x="1954860" y="232898"/>
                  <a:pt x="2190045" y="445505"/>
                </a:cubicBezTo>
                <a:cubicBezTo>
                  <a:pt x="2425230" y="658112"/>
                  <a:pt x="2899363" y="1275238"/>
                  <a:pt x="2664178" y="1314749"/>
                </a:cubicBezTo>
                <a:cubicBezTo>
                  <a:pt x="2428993" y="1354260"/>
                  <a:pt x="1162756" y="812393"/>
                  <a:pt x="778934" y="682571"/>
                </a:cubicBezTo>
                <a:cubicBezTo>
                  <a:pt x="395112" y="552749"/>
                  <a:pt x="432741" y="562157"/>
                  <a:pt x="361245" y="535816"/>
                </a:cubicBezTo>
                <a:cubicBezTo>
                  <a:pt x="289749" y="509475"/>
                  <a:pt x="319852" y="517001"/>
                  <a:pt x="349956" y="524527"/>
                </a:cubicBezTo>
              </a:path>
            </a:pathLst>
          </a:custGeom>
          <a:noFill/>
          <a:ln w="50800">
            <a:solidFill>
              <a:schemeClr val="tx2">
                <a:lumMod val="60000"/>
                <a:lumOff val="40000"/>
              </a:schemeClr>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ドーナツ 40"/>
          <p:cNvSpPr/>
          <p:nvPr/>
        </p:nvSpPr>
        <p:spPr>
          <a:xfrm>
            <a:off x="2366242" y="3672752"/>
            <a:ext cx="744784" cy="702872"/>
          </a:xfrm>
          <a:prstGeom prst="donut">
            <a:avLst>
              <a:gd name="adj" fmla="val 2032"/>
            </a:avLst>
          </a:prstGeom>
          <a:solidFill>
            <a:srgbClr val="FFC0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4">
              <a:solidFill>
                <a:prstClr val="black"/>
              </a:solidFill>
              <a:latin typeface="Calibri"/>
              <a:ea typeface="ＭＳ Ｐゴシック" panose="020B0600070205080204" pitchFamily="50" charset="-128"/>
            </a:endParaRPr>
          </a:p>
        </p:txBody>
      </p:sp>
      <p:sp>
        <p:nvSpPr>
          <p:cNvPr id="33" name="四角形吹き出し 32"/>
          <p:cNvSpPr/>
          <p:nvPr/>
        </p:nvSpPr>
        <p:spPr>
          <a:xfrm>
            <a:off x="274025" y="1392341"/>
            <a:ext cx="7670770" cy="756000"/>
          </a:xfrm>
          <a:prstGeom prst="wedgeRectCallout">
            <a:avLst>
              <a:gd name="adj1" fmla="val 60465"/>
              <a:gd name="adj2" fmla="val 6451"/>
            </a:avLst>
          </a:prstGeom>
          <a:gradFill rotWithShape="1">
            <a:gsLst>
              <a:gs pos="0">
                <a:srgbClr val="FFF7F7"/>
              </a:gs>
              <a:gs pos="99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r>
              <a:rPr kumimoji="1" lang="ja-JP" altLang="en-US" sz="1600" dirty="0">
                <a:latin typeface="ＭＳ Ｐゴシック" panose="020B0600070205080204" pitchFamily="50" charset="-128"/>
              </a:rPr>
              <a:t>特定個人情報を取り扱う情報システムでは、限られた者のみにアクセス権が与えられるので、アクセス権限がない者は情報照会ができません。</a:t>
            </a:r>
          </a:p>
        </p:txBody>
      </p:sp>
      <p:sp>
        <p:nvSpPr>
          <p:cNvPr id="29"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26</a:t>
            </a:r>
          </a:p>
        </p:txBody>
      </p:sp>
      <p:pic>
        <p:nvPicPr>
          <p:cNvPr id="32" name="図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44795" y="4562618"/>
            <a:ext cx="1222332" cy="1670080"/>
          </a:xfrm>
          <a:prstGeom prst="rect">
            <a:avLst/>
          </a:prstGeom>
        </p:spPr>
      </p:pic>
      <p:sp>
        <p:nvSpPr>
          <p:cNvPr id="20" name="角丸四角形 19"/>
          <p:cNvSpPr/>
          <p:nvPr/>
        </p:nvSpPr>
        <p:spPr>
          <a:xfrm>
            <a:off x="7396756" y="6106052"/>
            <a:ext cx="2060284" cy="33408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dirty="0">
                <a:solidFill>
                  <a:schemeClr val="tx1"/>
                </a:solidFill>
              </a:rPr>
              <a:t>不正アクセス者</a:t>
            </a:r>
          </a:p>
        </p:txBody>
      </p:sp>
      <p:sp>
        <p:nvSpPr>
          <p:cNvPr id="35" name="テキスト ボックス 34"/>
          <p:cNvSpPr txBox="1"/>
          <p:nvPr/>
        </p:nvSpPr>
        <p:spPr bwMode="auto">
          <a:xfrm>
            <a:off x="1034704" y="4953353"/>
            <a:ext cx="2561021" cy="618999"/>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ja-JP" altLang="en-US" b="1" dirty="0">
                <a:solidFill>
                  <a:srgbClr val="00B0F0"/>
                </a:solidFill>
                <a:latin typeface="ＭＳ ゴシック" panose="020B0609070205080204" pitchFamily="49" charset="-128"/>
                <a:ea typeface="ＭＳ ゴシック" panose="020B0609070205080204" pitchFamily="49" charset="-128"/>
              </a:rPr>
              <a:t>アクセスできる！</a:t>
            </a:r>
          </a:p>
        </p:txBody>
      </p:sp>
      <p:sp>
        <p:nvSpPr>
          <p:cNvPr id="36" name="テキスト ボックス 35"/>
          <p:cNvSpPr txBox="1"/>
          <p:nvPr/>
        </p:nvSpPr>
        <p:spPr bwMode="auto">
          <a:xfrm>
            <a:off x="5245634" y="5805425"/>
            <a:ext cx="2270184" cy="723537"/>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buNone/>
            </a:pPr>
            <a:r>
              <a:rPr kumimoji="1" lang="en-US" altLang="ja-JP" sz="1200" dirty="0">
                <a:latin typeface="ＭＳ ゴシック" panose="020B0609070205080204" pitchFamily="49" charset="-128"/>
                <a:ea typeface="ＭＳ ゴシック" panose="020B0609070205080204" pitchFamily="49" charset="-128"/>
              </a:rPr>
              <a:t>※</a:t>
            </a:r>
            <a:r>
              <a:rPr kumimoji="1" lang="ja-JP" altLang="en-US" sz="1200" dirty="0">
                <a:latin typeface="ＭＳ ゴシック" panose="020B0609070205080204" pitchFamily="49" charset="-128"/>
                <a:ea typeface="ＭＳ ゴシック" panose="020B0609070205080204" pitchFamily="49" charset="-128"/>
              </a:rPr>
              <a:t>アクセスできたとしても</a:t>
            </a:r>
            <a:endParaRPr kumimoji="1" lang="en-US" altLang="ja-JP" sz="1200" dirty="0">
              <a:latin typeface="ＭＳ ゴシック" panose="020B0609070205080204" pitchFamily="49" charset="-128"/>
              <a:ea typeface="ＭＳ ゴシック" panose="020B0609070205080204" pitchFamily="49" charset="-128"/>
            </a:endParaRPr>
          </a:p>
          <a:p>
            <a:pPr marL="266700" indent="-266700" eaLnBrk="0" hangingPunct="0">
              <a:buNone/>
            </a:pPr>
            <a:r>
              <a:rPr kumimoji="1" lang="ja-JP" altLang="en-US" sz="1200" dirty="0">
                <a:latin typeface="ＭＳ ゴシック" panose="020B0609070205080204" pitchFamily="49" charset="-128"/>
                <a:ea typeface="ＭＳ ゴシック" panose="020B0609070205080204" pitchFamily="49" charset="-128"/>
              </a:rPr>
              <a:t>　暗号化されている</a:t>
            </a:r>
            <a:endParaRPr kumimoji="1" lang="en-US" altLang="ja-JP"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60733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89338" y="265366"/>
            <a:ext cx="7200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第３節　特定個人情報の適正な取扱いのポイント～事例から学ぶ～</a:t>
            </a:r>
          </a:p>
        </p:txBody>
      </p:sp>
      <p:sp>
        <p:nvSpPr>
          <p:cNvPr id="5" name="テキスト ボックス 4"/>
          <p:cNvSpPr txBox="1"/>
          <p:nvPr/>
        </p:nvSpPr>
        <p:spPr bwMode="auto">
          <a:xfrm>
            <a:off x="1104180" y="2067654"/>
            <a:ext cx="7893169" cy="2116157"/>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700"/>
              </a:lnSpc>
              <a:buNone/>
            </a:pPr>
            <a:r>
              <a:rPr kumimoji="1" lang="ja-JP" altLang="en-US" sz="3200" dirty="0">
                <a:latin typeface="ＭＳ ゴシック" panose="020B0609070205080204" pitchFamily="49" charset="-128"/>
                <a:ea typeface="ＭＳ ゴシック" panose="020B0609070205080204" pitchFamily="49" charset="-128"/>
              </a:rPr>
              <a:t>第３節　　</a:t>
            </a:r>
            <a:endParaRPr kumimoji="1" lang="en-US" altLang="ja-JP" sz="3200" dirty="0">
              <a:latin typeface="ＭＳ ゴシック" panose="020B0609070205080204" pitchFamily="49" charset="-128"/>
              <a:ea typeface="ＭＳ ゴシック" panose="020B0609070205080204" pitchFamily="49" charset="-128"/>
            </a:endParaRPr>
          </a:p>
          <a:p>
            <a:pPr marL="266700" indent="-266700" eaLnBrk="0" hangingPunct="0">
              <a:lnSpc>
                <a:spcPts val="2700"/>
              </a:lnSpc>
              <a:buNone/>
            </a:pPr>
            <a:endParaRPr kumimoji="1" lang="en-US" altLang="ja-JP" sz="3200" dirty="0">
              <a:latin typeface="ＭＳ ゴシック" panose="020B0609070205080204" pitchFamily="49" charset="-128"/>
              <a:ea typeface="ＭＳ ゴシック" panose="020B0609070205080204" pitchFamily="49" charset="-128"/>
            </a:endParaRPr>
          </a:p>
          <a:p>
            <a:pPr marL="266700" indent="-266700" eaLnBrk="0" hangingPunct="0">
              <a:lnSpc>
                <a:spcPts val="2700"/>
              </a:lnSpc>
              <a:buNone/>
            </a:pPr>
            <a:r>
              <a:rPr kumimoji="1" lang="ja-JP" altLang="en-US" sz="3200" dirty="0">
                <a:latin typeface="ＭＳ ゴシック" panose="020B0609070205080204" pitchFamily="49" charset="-128"/>
                <a:ea typeface="ＭＳ ゴシック" panose="020B0609070205080204" pitchFamily="49" charset="-128"/>
              </a:rPr>
              <a:t>特定個人情報の適切な取扱いのポイント</a:t>
            </a:r>
            <a:endParaRPr kumimoji="1" lang="en-US" altLang="ja-JP" sz="3200" dirty="0">
              <a:latin typeface="ＭＳ ゴシック" panose="020B0609070205080204" pitchFamily="49" charset="-128"/>
              <a:ea typeface="ＭＳ ゴシック" panose="020B0609070205080204" pitchFamily="49" charset="-128"/>
            </a:endParaRPr>
          </a:p>
          <a:p>
            <a:pPr marL="266700" indent="-266700" eaLnBrk="0" hangingPunct="0">
              <a:lnSpc>
                <a:spcPts val="2700"/>
              </a:lnSpc>
              <a:buNone/>
            </a:pPr>
            <a:endParaRPr kumimoji="1" lang="en-US" altLang="ja-JP" sz="3200" dirty="0">
              <a:latin typeface="ＭＳ ゴシック" panose="020B0609070205080204" pitchFamily="49" charset="-128"/>
              <a:ea typeface="ＭＳ ゴシック" panose="020B0609070205080204" pitchFamily="49" charset="-128"/>
            </a:endParaRPr>
          </a:p>
          <a:p>
            <a:pPr marL="266700" indent="-266700" eaLnBrk="0" hangingPunct="0">
              <a:lnSpc>
                <a:spcPts val="2700"/>
              </a:lnSpc>
              <a:buNone/>
            </a:pPr>
            <a:r>
              <a:rPr kumimoji="1" lang="ja-JP" altLang="en-US" sz="3200" dirty="0">
                <a:latin typeface="ＭＳ ゴシック" panose="020B0609070205080204" pitchFamily="49" charset="-128"/>
                <a:ea typeface="ＭＳ ゴシック" panose="020B0609070205080204" pitchFamily="49" charset="-128"/>
              </a:rPr>
              <a:t>　　　　　　　～事例から学ぶ～</a:t>
            </a:r>
          </a:p>
        </p:txBody>
      </p:sp>
      <p:pic>
        <p:nvPicPr>
          <p:cNvPr id="6" name="Picture 25"/>
          <p:cNvPicPr>
            <a:picLocks noChangeAspect="1" noChangeArrowheads="1"/>
          </p:cNvPicPr>
          <p:nvPr/>
        </p:nvPicPr>
        <p:blipFill>
          <a:blip r:embed="rId3" cstate="print"/>
          <a:srcRect/>
          <a:stretch>
            <a:fillRect/>
          </a:stretch>
        </p:blipFill>
        <p:spPr bwMode="auto">
          <a:xfrm>
            <a:off x="722426" y="4746388"/>
            <a:ext cx="1088509" cy="1526793"/>
          </a:xfrm>
          <a:prstGeom prst="rect">
            <a:avLst/>
          </a:prstGeom>
          <a:noFill/>
          <a:ln w="9525">
            <a:noFill/>
            <a:miter lim="800000"/>
            <a:headEnd/>
            <a:tailEnd/>
          </a:ln>
        </p:spPr>
      </p:pic>
      <p:sp>
        <p:nvSpPr>
          <p:cNvPr id="3" name="角丸四角形吹き出し 2"/>
          <p:cNvSpPr/>
          <p:nvPr/>
        </p:nvSpPr>
        <p:spPr>
          <a:xfrm>
            <a:off x="2278661" y="4584700"/>
            <a:ext cx="7010305" cy="1615197"/>
          </a:xfrm>
          <a:prstGeom prst="wedgeRoundRectCallout">
            <a:avLst>
              <a:gd name="adj1" fmla="val -57985"/>
              <a:gd name="adj2" fmla="val 1381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nSpc>
                <a:spcPts val="2000"/>
              </a:lnSpc>
            </a:pPr>
            <a:r>
              <a:rPr kumimoji="1" lang="ja-JP" altLang="en-US" sz="1600" dirty="0"/>
              <a:t>第２節では、マイナンバー制度の安全対策について学びました。</a:t>
            </a:r>
            <a:endParaRPr kumimoji="1" lang="en-US" altLang="ja-JP" sz="1600" dirty="0"/>
          </a:p>
          <a:p>
            <a:pPr>
              <a:lnSpc>
                <a:spcPts val="2000"/>
              </a:lnSpc>
            </a:pPr>
            <a:r>
              <a:rPr kumimoji="1" lang="ja-JP" altLang="en-US" sz="1600" dirty="0"/>
              <a:t>第３節では、第２節の内容を振り返りながら、事例を通じて、特定個人情報の適正な取扱いについて学んでいきます。</a:t>
            </a:r>
            <a:endParaRPr kumimoji="1" lang="en-US" altLang="ja-JP" sz="1600" dirty="0"/>
          </a:p>
          <a:p>
            <a:pPr>
              <a:lnSpc>
                <a:spcPts val="2000"/>
              </a:lnSpc>
            </a:pPr>
            <a:r>
              <a:rPr kumimoji="1" lang="ja-JP" altLang="en-US" sz="1600" dirty="0"/>
              <a:t>個々の事例について、自分の組織だったらどのような防止策を講じるかなど、自身のことに置き換えて、適切な安全管理措置を考えてみましょう。</a:t>
            </a:r>
          </a:p>
        </p:txBody>
      </p:sp>
      <p:sp>
        <p:nvSpPr>
          <p:cNvPr id="8"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27</a:t>
            </a:r>
          </a:p>
        </p:txBody>
      </p:sp>
    </p:spTree>
    <p:extLst>
      <p:ext uri="{BB962C8B-B14F-4D97-AF65-F5344CB8AC3E}">
        <p14:creationId xmlns:p14="http://schemas.microsoft.com/office/powerpoint/2010/main" val="236236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89338" y="334816"/>
            <a:ext cx="7200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第３節　特定個人情報の適正な取扱いのポイント～事例から学ぶ～</a:t>
            </a:r>
          </a:p>
        </p:txBody>
      </p:sp>
      <p:sp>
        <p:nvSpPr>
          <p:cNvPr id="5" name="角丸四角形 4"/>
          <p:cNvSpPr/>
          <p:nvPr/>
        </p:nvSpPr>
        <p:spPr>
          <a:xfrm>
            <a:off x="297638" y="778621"/>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a:solidFill>
                  <a:prstClr val="black"/>
                </a:solidFill>
                <a:latin typeface="ＤＦ特太ゴシック体" panose="020B0509000000000000" pitchFamily="49" charset="-128"/>
                <a:ea typeface="ＤＦ特太ゴシック体" panose="020B0509000000000000" pitchFamily="49" charset="-128"/>
              </a:rPr>
              <a:t>事例１　マイナンバーカードの紛失</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6" name="角丸四角形 5"/>
          <p:cNvSpPr/>
          <p:nvPr/>
        </p:nvSpPr>
        <p:spPr>
          <a:xfrm>
            <a:off x="297638" y="1445610"/>
            <a:ext cx="9344202" cy="1857652"/>
          </a:xfrm>
          <a:prstGeom prst="roundRect">
            <a:avLst>
              <a:gd name="adj" fmla="val 7877"/>
            </a:avLst>
          </a:prstGeom>
        </p:spPr>
        <p:style>
          <a:lnRef idx="2">
            <a:schemeClr val="accent3"/>
          </a:lnRef>
          <a:fillRef idx="1">
            <a:schemeClr val="lt1"/>
          </a:fillRef>
          <a:effectRef idx="0">
            <a:schemeClr val="accent3"/>
          </a:effectRef>
          <a:fontRef idx="minor">
            <a:schemeClr val="dk1"/>
          </a:fontRef>
        </p:style>
        <p:txBody>
          <a:bodyPr lIns="144000" rIns="144000" rtlCol="0" anchor="ctr"/>
          <a:lstStyle/>
          <a:p>
            <a:pPr>
              <a:lnSpc>
                <a:spcPct val="150000"/>
              </a:lnSpc>
            </a:pPr>
            <a:r>
              <a:rPr kumimoji="1" lang="ja-JP" altLang="en-US" sz="1600" dirty="0"/>
              <a:t>Ａ市では、マイナンバーカード交付申請者が、カード受取のために来庁した際に、 担当職員において交付前のカードを確認したところカードが見当たらず、執務室内を捜索したものの見つからず紛失が発覚した。</a:t>
            </a:r>
          </a:p>
        </p:txBody>
      </p:sp>
      <p:grpSp>
        <p:nvGrpSpPr>
          <p:cNvPr id="13" name="グループ化 12"/>
          <p:cNvGrpSpPr/>
          <p:nvPr/>
        </p:nvGrpSpPr>
        <p:grpSpPr>
          <a:xfrm>
            <a:off x="2437425" y="4095717"/>
            <a:ext cx="474774" cy="2140769"/>
            <a:chOff x="0" y="-292919"/>
            <a:chExt cx="538678" cy="2140769"/>
          </a:xfrm>
        </p:grpSpPr>
        <p:sp>
          <p:nvSpPr>
            <p:cNvPr id="14" name="正方形/長方形 13"/>
            <p:cNvSpPr/>
            <p:nvPr/>
          </p:nvSpPr>
          <p:spPr>
            <a:xfrm>
              <a:off x="0" y="-292919"/>
              <a:ext cx="538678" cy="2140769"/>
            </a:xfrm>
            <a:prstGeom prst="rect">
              <a:avLst/>
            </a:prstGeom>
            <a:solidFill>
              <a:schemeClr val="bg1">
                <a:lumMod val="85000"/>
              </a:schemeClr>
            </a:solidFill>
            <a:ln w="63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15" name="テキスト ボックス 72"/>
            <p:cNvSpPr txBox="1"/>
            <p:nvPr/>
          </p:nvSpPr>
          <p:spPr>
            <a:xfrm>
              <a:off x="91528" y="387646"/>
              <a:ext cx="324171" cy="102140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b="1" dirty="0">
                  <a:latin typeface="ＭＳ Ｐゴシック" panose="020B0600070205080204" pitchFamily="50" charset="-128"/>
                  <a:ea typeface="ＭＳ Ｐゴシック" panose="020B0600070205080204" pitchFamily="50" charset="-128"/>
                </a:rPr>
                <a:t>受</a:t>
              </a:r>
              <a:endParaRPr kumimoji="1" lang="en-US" altLang="ja-JP" sz="1200" b="1" dirty="0">
                <a:latin typeface="ＭＳ Ｐゴシック" panose="020B0600070205080204" pitchFamily="50" charset="-128"/>
                <a:ea typeface="ＭＳ Ｐゴシック" panose="020B0600070205080204" pitchFamily="50" charset="-128"/>
              </a:endParaRPr>
            </a:p>
            <a:p>
              <a:r>
                <a:rPr kumimoji="1" lang="ja-JP" altLang="en-US" sz="1200" b="1" dirty="0">
                  <a:latin typeface="ＭＳ Ｐゴシック" panose="020B0600070205080204" pitchFamily="50" charset="-128"/>
                  <a:ea typeface="ＭＳ Ｐゴシック" panose="020B0600070205080204" pitchFamily="50" charset="-128"/>
                </a:rPr>
                <a:t>付</a:t>
              </a:r>
              <a:endParaRPr kumimoji="1" lang="en-US" altLang="ja-JP" sz="1200" b="1" dirty="0">
                <a:latin typeface="ＭＳ Ｐゴシック" panose="020B0600070205080204" pitchFamily="50" charset="-128"/>
                <a:ea typeface="ＭＳ Ｐゴシック" panose="020B0600070205080204" pitchFamily="50" charset="-128"/>
              </a:endParaRPr>
            </a:p>
            <a:p>
              <a:r>
                <a:rPr kumimoji="1" lang="ja-JP" altLang="en-US" sz="1200" b="1" dirty="0">
                  <a:latin typeface="ＭＳ Ｐゴシック" panose="020B0600070205080204" pitchFamily="50" charset="-128"/>
                  <a:ea typeface="ＭＳ Ｐゴシック" panose="020B0600070205080204" pitchFamily="50" charset="-128"/>
                </a:rPr>
                <a:t>窓</a:t>
              </a:r>
              <a:endParaRPr kumimoji="1" lang="en-US" altLang="ja-JP" sz="1200" b="1" dirty="0">
                <a:latin typeface="ＭＳ Ｐゴシック" panose="020B0600070205080204" pitchFamily="50" charset="-128"/>
                <a:ea typeface="ＭＳ Ｐゴシック" panose="020B0600070205080204" pitchFamily="50" charset="-128"/>
              </a:endParaRPr>
            </a:p>
            <a:p>
              <a:r>
                <a:rPr kumimoji="1" lang="ja-JP" altLang="en-US" sz="1200" b="1" dirty="0">
                  <a:latin typeface="ＭＳ Ｐゴシック" panose="020B0600070205080204" pitchFamily="50" charset="-128"/>
                  <a:ea typeface="ＭＳ Ｐゴシック" panose="020B0600070205080204" pitchFamily="50" charset="-128"/>
                </a:rPr>
                <a:t>口</a:t>
              </a:r>
            </a:p>
          </p:txBody>
        </p:sp>
      </p:grpSp>
      <p:pic>
        <p:nvPicPr>
          <p:cNvPr id="16" name="図 15"/>
          <p:cNvPicPr>
            <a:picLocks noChangeAspect="1"/>
          </p:cNvPicPr>
          <p:nvPr/>
        </p:nvPicPr>
        <p:blipFill rotWithShape="1">
          <a:blip r:embed="rId3"/>
          <a:srcRect l="44572" t="33475" r="44696" b="41072"/>
          <a:stretch/>
        </p:blipFill>
        <p:spPr>
          <a:xfrm>
            <a:off x="1197873" y="4915887"/>
            <a:ext cx="751837" cy="1002449"/>
          </a:xfrm>
          <a:prstGeom prst="rect">
            <a:avLst/>
          </a:prstGeom>
        </p:spPr>
      </p:pic>
      <p:sp>
        <p:nvSpPr>
          <p:cNvPr id="18" name="テキスト ボックス 72"/>
          <p:cNvSpPr txBox="1"/>
          <p:nvPr/>
        </p:nvSpPr>
        <p:spPr>
          <a:xfrm>
            <a:off x="1246522" y="5974193"/>
            <a:ext cx="871268" cy="2952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b="1" dirty="0">
                <a:latin typeface="ＭＳ Ｐゴシック" panose="020B0600070205080204" pitchFamily="50" charset="-128"/>
                <a:ea typeface="ＭＳ Ｐゴシック" panose="020B0600070205080204" pitchFamily="50" charset="-128"/>
              </a:rPr>
              <a:t>申請者</a:t>
            </a:r>
          </a:p>
        </p:txBody>
      </p:sp>
      <p:pic>
        <p:nvPicPr>
          <p:cNvPr id="19" name="Picture 44" descr="P:\backup\職員研修会\アバター\MC90043262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3333" y="4965554"/>
            <a:ext cx="883657" cy="883657"/>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グループ化 21"/>
          <p:cNvGrpSpPr/>
          <p:nvPr/>
        </p:nvGrpSpPr>
        <p:grpSpPr>
          <a:xfrm>
            <a:off x="5971119" y="3427962"/>
            <a:ext cx="3108681" cy="2729647"/>
            <a:chOff x="6211881" y="3574685"/>
            <a:chExt cx="3108681" cy="2729647"/>
          </a:xfrm>
        </p:grpSpPr>
        <p:sp>
          <p:nvSpPr>
            <p:cNvPr id="25" name="直方体 24"/>
            <p:cNvSpPr/>
            <p:nvPr/>
          </p:nvSpPr>
          <p:spPr>
            <a:xfrm>
              <a:off x="6211881" y="5396907"/>
              <a:ext cx="1285715" cy="907425"/>
            </a:xfrm>
            <a:prstGeom prst="cube">
              <a:avLst/>
            </a:prstGeom>
            <a:solidFill>
              <a:schemeClr val="accent6">
                <a:lumMod val="20000"/>
                <a:lumOff val="80000"/>
              </a:schemeClr>
            </a:solidFill>
            <a:ln>
              <a:solidFill>
                <a:srgbClr val="FFC000"/>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ja-JP" altLang="en-US" sz="1200" dirty="0">
                  <a:latin typeface="ＭＳ Ｐゴシック" panose="020B0600070205080204" pitchFamily="50" charset="-128"/>
                  <a:ea typeface="ＭＳ Ｐゴシック" panose="020B0600070205080204" pitchFamily="50" charset="-128"/>
                </a:rPr>
                <a:t>マイナンバーカード</a:t>
              </a:r>
            </a:p>
            <a:p>
              <a:pPr algn="l"/>
              <a:r>
                <a:rPr kumimoji="1" lang="ja-JP" altLang="en-US" sz="1200" dirty="0">
                  <a:latin typeface="ＭＳ Ｐゴシック" panose="020B0600070205080204" pitchFamily="50" charset="-128"/>
                  <a:ea typeface="ＭＳ Ｐゴシック" panose="020B0600070205080204" pitchFamily="50" charset="-128"/>
                </a:rPr>
                <a:t>保管ＢＯＸ</a:t>
              </a:r>
            </a:p>
          </p:txBody>
        </p:sp>
        <p:grpSp>
          <p:nvGrpSpPr>
            <p:cNvPr id="21" name="グループ化 20"/>
            <p:cNvGrpSpPr/>
            <p:nvPr/>
          </p:nvGrpSpPr>
          <p:grpSpPr>
            <a:xfrm>
              <a:off x="6860569" y="3574685"/>
              <a:ext cx="2459993" cy="1579188"/>
              <a:chOff x="6273936" y="3604700"/>
              <a:chExt cx="3136260" cy="2102048"/>
            </a:xfrm>
          </p:grpSpPr>
          <p:sp>
            <p:nvSpPr>
              <p:cNvPr id="32" name="テキスト ボックス 31"/>
              <p:cNvSpPr txBox="1"/>
              <p:nvPr/>
            </p:nvSpPr>
            <p:spPr bwMode="auto">
              <a:xfrm>
                <a:off x="7910423" y="4381077"/>
                <a:ext cx="914400" cy="914400"/>
              </a:xfrm>
              <a:prstGeom prst="rect">
                <a:avLst/>
              </a:prstGeom>
              <a:noFill/>
              <a:ln w="9525">
                <a:noFill/>
                <a:miter lim="800000"/>
                <a:headEnd/>
                <a:tailEnd/>
              </a:ln>
            </p:spPr>
            <p:txBody>
              <a:bodyPr vert="horz" wrap="none" lIns="36000" tIns="108000" rIns="36000" bIns="36000" numCol="1" rtlCol="0" anchor="t" anchorCtr="0" compatLnSpc="1">
                <a:prstTxWarp prst="textNoShape">
                  <a:avLst/>
                </a:prstTxWarp>
                <a:noAutofit/>
              </a:bodyPr>
              <a:lstStyle/>
              <a:p>
                <a:pPr marL="266700" indent="-266700" eaLnBrk="0" hangingPunct="0">
                  <a:lnSpc>
                    <a:spcPts val="2400"/>
                  </a:lnSpc>
                  <a:buNone/>
                </a:pPr>
                <a:endParaRPr kumimoji="1" lang="ja-JP" altLang="en-US" sz="1050" dirty="0">
                  <a:latin typeface="ＭＳ ゴシック" panose="020B0609070205080204" pitchFamily="49" charset="-128"/>
                  <a:ea typeface="ＭＳ ゴシック" panose="020B0609070205080204" pitchFamily="49" charset="-128"/>
                </a:endParaRPr>
              </a:p>
            </p:txBody>
          </p:sp>
          <p:sp>
            <p:nvSpPr>
              <p:cNvPr id="2" name="雲形吹き出し 1"/>
              <p:cNvSpPr/>
              <p:nvPr/>
            </p:nvSpPr>
            <p:spPr>
              <a:xfrm>
                <a:off x="6344909" y="3604700"/>
                <a:ext cx="3046031" cy="2102048"/>
              </a:xfrm>
              <a:prstGeom prst="cloudCallout">
                <a:avLst>
                  <a:gd name="adj1" fmla="val -36520"/>
                  <a:gd name="adj2" fmla="val 67639"/>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28" name="直線矢印コネクタ 27"/>
              <p:cNvCxnSpPr/>
              <p:nvPr/>
            </p:nvCxnSpPr>
            <p:spPr>
              <a:xfrm flipH="1">
                <a:off x="7639441" y="4401365"/>
                <a:ext cx="252285" cy="392383"/>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図 2"/>
              <p:cNvPicPr>
                <a:picLocks noChangeAspect="1"/>
              </p:cNvPicPr>
              <p:nvPr/>
            </p:nvPicPr>
            <p:blipFill>
              <a:blip r:embed="rId5"/>
              <a:stretch>
                <a:fillRect/>
              </a:stretch>
            </p:blipFill>
            <p:spPr>
              <a:xfrm>
                <a:off x="6467640" y="4609037"/>
                <a:ext cx="2260984" cy="772222"/>
              </a:xfrm>
              <a:prstGeom prst="rect">
                <a:avLst/>
              </a:prstGeom>
            </p:spPr>
          </p:pic>
          <p:sp>
            <p:nvSpPr>
              <p:cNvPr id="34" name="テキスト ボックス 33"/>
              <p:cNvSpPr txBox="1"/>
              <p:nvPr/>
            </p:nvSpPr>
            <p:spPr bwMode="auto">
              <a:xfrm>
                <a:off x="6273936" y="3997280"/>
                <a:ext cx="3136260" cy="534984"/>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eaLnBrk="0" hangingPunct="0">
                  <a:buNone/>
                </a:pPr>
                <a:r>
                  <a:rPr kumimoji="1" lang="ja-JP" altLang="en-US" sz="1050" b="1" dirty="0">
                    <a:latin typeface="ＭＳ ゴシック" panose="020B0609070205080204" pitchFamily="49" charset="-128"/>
                    <a:ea typeface="ＭＳ ゴシック" panose="020B0609070205080204" pitchFamily="49" charset="-128"/>
                  </a:rPr>
                  <a:t>申請者のマイナンバーカード紛失</a:t>
                </a:r>
              </a:p>
            </p:txBody>
          </p:sp>
        </p:grpSp>
      </p:grpSp>
      <p:pic>
        <p:nvPicPr>
          <p:cNvPr id="24" name="Picture 4"/>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198" b="100000" l="0" r="97778"/>
                    </a14:imgEffect>
                  </a14:imgLayer>
                </a14:imgProps>
              </a:ext>
              <a:ext uri="{28A0092B-C50C-407E-A947-70E740481C1C}">
                <a14:useLocalDpi xmlns:a14="http://schemas.microsoft.com/office/drawing/2010/main" val="0"/>
              </a:ext>
            </a:extLst>
          </a:blip>
          <a:srcRect/>
          <a:stretch>
            <a:fillRect/>
          </a:stretch>
        </p:blipFill>
        <p:spPr bwMode="auto">
          <a:xfrm>
            <a:off x="4446409" y="3155573"/>
            <a:ext cx="1739164" cy="1454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 name="グループ化 22"/>
          <p:cNvGrpSpPr/>
          <p:nvPr/>
        </p:nvGrpSpPr>
        <p:grpSpPr>
          <a:xfrm>
            <a:off x="4504677" y="3155573"/>
            <a:ext cx="1739164" cy="1743576"/>
            <a:chOff x="4504677" y="3155573"/>
            <a:chExt cx="1739164" cy="1743576"/>
          </a:xfrm>
        </p:grpSpPr>
        <p:pic>
          <p:nvPicPr>
            <p:cNvPr id="29" name="Picture 4"/>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198" b="100000" l="0" r="97778"/>
                      </a14:imgEffect>
                    </a14:imgLayer>
                  </a14:imgProps>
                </a:ext>
                <a:ext uri="{28A0092B-C50C-407E-A947-70E740481C1C}">
                  <a14:useLocalDpi xmlns:a14="http://schemas.microsoft.com/office/drawing/2010/main" val="0"/>
                </a:ext>
              </a:extLst>
            </a:blip>
            <a:srcRect/>
            <a:stretch>
              <a:fillRect/>
            </a:stretch>
          </p:blipFill>
          <p:spPr bwMode="auto">
            <a:xfrm>
              <a:off x="4504677" y="3155573"/>
              <a:ext cx="1739164" cy="1454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テキスト ボックス 72"/>
            <p:cNvSpPr txBox="1"/>
            <p:nvPr/>
          </p:nvSpPr>
          <p:spPr>
            <a:xfrm>
              <a:off x="4752011" y="4594420"/>
              <a:ext cx="979717" cy="304729"/>
            </a:xfrm>
            <a:prstGeom prst="rect">
              <a:avLst/>
            </a:prstGeom>
            <a:solidFill>
              <a:srgbClr val="FFFF00"/>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200" b="1" dirty="0">
                  <a:latin typeface="ＭＳ Ｐゴシック" panose="020B0600070205080204" pitchFamily="50" charset="-128"/>
                  <a:ea typeface="ＭＳ Ｐゴシック" panose="020B0600070205080204" pitchFamily="50" charset="-128"/>
                </a:rPr>
                <a:t>Ａ市</a:t>
              </a:r>
            </a:p>
          </p:txBody>
        </p:sp>
      </p:grpSp>
      <p:sp>
        <p:nvSpPr>
          <p:cNvPr id="27" name="テキスト ボックス 72"/>
          <p:cNvSpPr txBox="1"/>
          <p:nvPr/>
        </p:nvSpPr>
        <p:spPr>
          <a:xfrm>
            <a:off x="3501404" y="5983639"/>
            <a:ext cx="522362" cy="33157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b="1" dirty="0">
                <a:latin typeface="ＭＳ Ｐゴシック" panose="020B0600070205080204" pitchFamily="50" charset="-128"/>
                <a:ea typeface="ＭＳ Ｐゴシック" panose="020B0600070205080204" pitchFamily="50" charset="-128"/>
              </a:rPr>
              <a:t>職員</a:t>
            </a:r>
          </a:p>
        </p:txBody>
      </p:sp>
      <p:sp>
        <p:nvSpPr>
          <p:cNvPr id="31"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28</a:t>
            </a:r>
          </a:p>
        </p:txBody>
      </p:sp>
    </p:spTree>
    <p:extLst>
      <p:ext uri="{BB962C8B-B14F-4D97-AF65-F5344CB8AC3E}">
        <p14:creationId xmlns:p14="http://schemas.microsoft.com/office/powerpoint/2010/main" val="4293415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9646816" y="6257576"/>
            <a:ext cx="226763" cy="365125"/>
          </a:xfrm>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chemeClr val="tx1"/>
                </a:solidFill>
                <a:effectLst/>
                <a:uLnTx/>
                <a:uFillTx/>
                <a:latin typeface="+mj-ea"/>
                <a:ea typeface="+mj-ea"/>
                <a:cs typeface="+mn-cs"/>
              </a:rPr>
              <a:t>2</a:t>
            </a:r>
          </a:p>
        </p:txBody>
      </p:sp>
      <p:sp>
        <p:nvSpPr>
          <p:cNvPr id="2" name="タイトル 1"/>
          <p:cNvSpPr>
            <a:spLocks noGrp="1"/>
          </p:cNvSpPr>
          <p:nvPr>
            <p:ph type="ctrTitle" idx="4294967295"/>
          </p:nvPr>
        </p:nvSpPr>
        <p:spPr>
          <a:xfrm>
            <a:off x="121921" y="418148"/>
            <a:ext cx="1940560" cy="709612"/>
          </a:xfrm>
        </p:spPr>
        <p:txBody>
          <a:bodyPr>
            <a:normAutofit/>
          </a:bodyPr>
          <a:lstStyle/>
          <a:p>
            <a:r>
              <a:rPr kumimoji="1" lang="ja-JP" altLang="en-US" sz="2400" dirty="0"/>
              <a:t>はじめに</a:t>
            </a:r>
          </a:p>
        </p:txBody>
      </p:sp>
      <p:sp>
        <p:nvSpPr>
          <p:cNvPr id="3" name="テキスト ボックス 2"/>
          <p:cNvSpPr txBox="1"/>
          <p:nvPr/>
        </p:nvSpPr>
        <p:spPr>
          <a:xfrm>
            <a:off x="509415" y="1304045"/>
            <a:ext cx="8866080" cy="2862322"/>
          </a:xfrm>
          <a:prstGeom prst="rect">
            <a:avLst/>
          </a:prstGeom>
          <a:noFill/>
        </p:spPr>
        <p:txBody>
          <a:bodyPr wrap="square" rtlCol="0">
            <a:spAutoFit/>
          </a:bodyPr>
          <a:lstStyle/>
          <a:p>
            <a:pPr lvl="0" defTabSz="914400" fontAlgn="base">
              <a:lnSpc>
                <a:spcPct val="150000"/>
              </a:lnSpc>
              <a:spcBef>
                <a:spcPct val="0"/>
              </a:spcBef>
              <a:spcAft>
                <a:spcPct val="0"/>
              </a:spcAft>
              <a:defRPr/>
            </a:pPr>
            <a:r>
              <a:rPr kumimoji="1" lang="ja-JP" altLang="en-US" sz="1600" noProof="0" dirty="0">
                <a:solidFill>
                  <a:prstClr val="black"/>
                </a:solidFill>
                <a:latin typeface="+mj-ea"/>
                <a:ea typeface="+mj-ea"/>
              </a:rPr>
              <a:t>　</a:t>
            </a:r>
            <a:r>
              <a:rPr kumimoji="1" lang="ja-JP" altLang="en-US" sz="1600" dirty="0">
                <a:solidFill>
                  <a:prstClr val="black"/>
                </a:solidFill>
                <a:latin typeface="+mj-ea"/>
                <a:ea typeface="+mj-ea"/>
              </a:rPr>
              <a:t>　</a:t>
            </a:r>
            <a:r>
              <a:rPr kumimoji="1" lang="ja-JP" altLang="en-US" sz="2000" dirty="0">
                <a:solidFill>
                  <a:prstClr val="black"/>
                </a:solidFill>
                <a:latin typeface="+mj-ea"/>
                <a:ea typeface="+mj-ea"/>
              </a:rPr>
              <a:t>本研修資料は、特定個人情報等を取り扱う事務取扱担当者、保護責任者及び特定個人情報ファイルを取り扱う事務に従事する者を対象としており、特定個人情報等の漏えい、滅失、毀損の防止等のための安全管理措置に関する内容を中心に作成されています。</a:t>
            </a:r>
            <a:endParaRPr kumimoji="1" lang="en-US" altLang="ja-JP" sz="2000" dirty="0">
              <a:solidFill>
                <a:prstClr val="black"/>
              </a:solidFill>
              <a:latin typeface="+mj-ea"/>
              <a:ea typeface="+mj-ea"/>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2000" dirty="0">
                <a:solidFill>
                  <a:prstClr val="black"/>
                </a:solidFill>
                <a:latin typeface="+mj-ea"/>
                <a:ea typeface="+mj-ea"/>
              </a:rPr>
              <a:t>　各機関で作成している業務マニュアルと本研修資料をよく理解することで、各機関においてより適切に特定個人情報等が取り扱われることを期待しています。</a:t>
            </a:r>
            <a:endParaRPr kumimoji="1" lang="en-US" altLang="ja-JP" sz="2000" dirty="0">
              <a:solidFill>
                <a:prstClr val="black"/>
              </a:solidFill>
              <a:latin typeface="+mj-ea"/>
              <a:ea typeface="+mj-ea"/>
            </a:endParaRPr>
          </a:p>
        </p:txBody>
      </p:sp>
    </p:spTree>
    <p:extLst>
      <p:ext uri="{BB962C8B-B14F-4D97-AF65-F5344CB8AC3E}">
        <p14:creationId xmlns:p14="http://schemas.microsoft.com/office/powerpoint/2010/main" val="1564025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16007" y="1345378"/>
            <a:ext cx="2340000" cy="468000"/>
          </a:xfrm>
          <a:prstGeom prst="roundRect">
            <a:avLst/>
          </a:prstGeom>
          <a:solidFill>
            <a:srgbClr val="FFC000">
              <a:lumMod val="20000"/>
              <a:lumOff val="80000"/>
            </a:srgbClr>
          </a:solidFill>
          <a:ln w="381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mj-ea"/>
                <a:ea typeface="+mj-ea"/>
                <a:cs typeface="+mn-cs"/>
              </a:rPr>
              <a:t>防止策</a:t>
            </a:r>
          </a:p>
        </p:txBody>
      </p:sp>
      <p:sp>
        <p:nvSpPr>
          <p:cNvPr id="10" name="テキスト ボックス 9"/>
          <p:cNvSpPr txBox="1"/>
          <p:nvPr/>
        </p:nvSpPr>
        <p:spPr bwMode="auto">
          <a:xfrm>
            <a:off x="715609" y="1918758"/>
            <a:ext cx="8934531" cy="808631"/>
          </a:xfrm>
          <a:prstGeom prst="rect">
            <a:avLst/>
          </a:prstGeom>
          <a:noFill/>
          <a:ln w="9525">
            <a:noFill/>
            <a:miter lim="800000"/>
            <a:headEnd/>
            <a:tailEnd/>
          </a:ln>
        </p:spPr>
        <p:txBody>
          <a:bodyPr vert="horz" wrap="square" lIns="36000" tIns="36000" rIns="36000" bIns="36000" numCol="1" rtlCol="0" anchor="ctr" anchorCtr="0" compatLnSpc="1">
            <a:prstTxWarp prst="textNoShape">
              <a:avLst/>
            </a:prstTxWarp>
            <a:noAutofit/>
          </a:bodyPr>
          <a:lstStyle/>
          <a:p>
            <a:pPr marL="266700" eaLnBrk="0" hangingPunct="0">
              <a:lnSpc>
                <a:spcPts val="2400"/>
              </a:lnSpc>
              <a:buNone/>
            </a:pPr>
            <a:r>
              <a:rPr kumimoji="1" lang="ja-JP" altLang="en-US" sz="1600" dirty="0">
                <a:latin typeface="+mj-ea"/>
                <a:ea typeface="+mj-ea"/>
              </a:rPr>
              <a:t>紛失の直接の原因は不明ですが、マイナンバーカードの管理状況がよくなかったことが大きな要因と考えられますので、紛失が生じないような管理方法を検討する必要があります。</a:t>
            </a:r>
          </a:p>
        </p:txBody>
      </p:sp>
      <p:sp>
        <p:nvSpPr>
          <p:cNvPr id="14" name="角丸四角形 13"/>
          <p:cNvSpPr/>
          <p:nvPr/>
        </p:nvSpPr>
        <p:spPr>
          <a:xfrm>
            <a:off x="297638" y="752565"/>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a:solidFill>
                  <a:prstClr val="black"/>
                </a:solidFill>
                <a:latin typeface="ＤＦ特太ゴシック体" panose="020B0509000000000000" pitchFamily="49" charset="-128"/>
                <a:ea typeface="ＤＦ特太ゴシック体" panose="020B0509000000000000" pitchFamily="49" charset="-128"/>
              </a:rPr>
              <a:t>事例１　マイナンバーカードの紛失</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pic>
        <p:nvPicPr>
          <p:cNvPr id="11" name="図 10"/>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55556" y1="41379" x2="55556" y2="41379"/>
                        <a14:foregroundMark x1="78744" y1="41379" x2="78744" y2="41379"/>
                        <a14:foregroundMark x1="67633" y1="50345" x2="67633" y2="50345"/>
                        <a14:foregroundMark x1="60870" y1="51379" x2="60870" y2="51379"/>
                        <a14:foregroundMark x1="57971" y1="52759" x2="57971" y2="52759"/>
                        <a14:foregroundMark x1="57488" y1="52069" x2="57488" y2="52069"/>
                        <a14:foregroundMark x1="58937" y1="55172" x2="59903" y2="55517"/>
                        <a14:foregroundMark x1="59903" y1="55517" x2="59903" y2="55517"/>
                        <a14:foregroundMark x1="64251" y1="55517" x2="64251" y2="55517"/>
                        <a14:foregroundMark x1="71981" y1="55517" x2="71981" y2="55517"/>
                        <a14:foregroundMark x1="72464" y1="54483" x2="72464" y2="54483"/>
                        <a14:foregroundMark x1="27536" y1="22414" x2="27536" y2="22414"/>
                        <a14:foregroundMark x1="20290" y1="20345" x2="20290" y2="20345"/>
                        <a14:foregroundMark x1="15942" y1="20345" x2="15942" y2="20345"/>
                        <a14:foregroundMark x1="14493" y1="17586" x2="14493" y2="17586"/>
                        <a14:foregroundMark x1="20290" y1="14138" x2="20290" y2="14138"/>
                        <a14:foregroundMark x1="21256" y1="13103" x2="21256" y2="13103"/>
                        <a14:foregroundMark x1="26570" y1="13103" x2="26570" y2="13103"/>
                        <a14:foregroundMark x1="27536" y1="13103" x2="27536" y2="13103"/>
                        <a14:foregroundMark x1="33333" y1="16207" x2="33333" y2="16207"/>
                        <a14:foregroundMark x1="36715" y1="16897" x2="36715" y2="16897"/>
                        <a14:foregroundMark x1="37681" y1="22414" x2="37681" y2="22414"/>
                        <a14:foregroundMark x1="39130" y1="27241" x2="39130" y2="27241"/>
                        <a14:foregroundMark x1="44444" y1="27931" x2="44444" y2="27931"/>
                        <a14:foregroundMark x1="42995" y1="22069" x2="42995" y2="22069"/>
                        <a14:foregroundMark x1="28019" y1="25862" x2="28019" y2="27931"/>
                        <a14:foregroundMark x1="26570" y1="31379" x2="26570" y2="31379"/>
                        <a14:foregroundMark x1="23671" y1="34138" x2="23671" y2="34138"/>
                        <a14:foregroundMark x1="24638" y1="33793" x2="24638" y2="33793"/>
                        <a14:foregroundMark x1="23671" y1="30690" x2="23671" y2="30690"/>
                        <a14:foregroundMark x1="16425" y1="26897" x2="14493" y2="26897"/>
                        <a14:foregroundMark x1="11594" y1="24828" x2="11594" y2="24828"/>
                        <a14:foregroundMark x1="11594" y1="22414" x2="11594" y2="22414"/>
                        <a14:foregroundMark x1="8696" y1="20345" x2="8696" y2="20345"/>
                        <a14:foregroundMark x1="8213" y1="26207" x2="8213" y2="26207"/>
                        <a14:foregroundMark x1="8696" y1="27931" x2="8696" y2="27931"/>
                        <a14:foregroundMark x1="8213" y1="29310" x2="8213" y2="29310"/>
                        <a14:foregroundMark x1="7729" y1="29310" x2="7729" y2="29310"/>
                        <a14:foregroundMark x1="9662" y1="34138" x2="11111" y2="35517"/>
                        <a14:foregroundMark x1="11594" y1="35517" x2="11594" y2="35517"/>
                        <a14:foregroundMark x1="12077" y1="35517" x2="12077" y2="35517"/>
                        <a14:foregroundMark x1="12077" y1="35517" x2="12077" y2="35517"/>
                        <a14:foregroundMark x1="12077" y1="34138" x2="12077" y2="34138"/>
                        <a14:foregroundMark x1="13043" y1="33103" x2="13043" y2="33103"/>
                        <a14:foregroundMark x1="13527" y1="31724" x2="16425" y2="31379"/>
                        <a14:foregroundMark x1="16908" y1="30690" x2="16908" y2="30690"/>
                        <a14:foregroundMark x1="59420" y1="20345" x2="59420" y2="20345"/>
                        <a14:foregroundMark x1="59420" y1="16897" x2="59420" y2="16897"/>
                        <a14:foregroundMark x1="59420" y1="16897" x2="62319" y2="14828"/>
                        <a14:foregroundMark x1="62319" y1="14828" x2="62319" y2="14828"/>
                        <a14:foregroundMark x1="62319" y1="14138" x2="62319" y2="14138"/>
                        <a14:foregroundMark x1="63285" y1="13448" x2="68116" y2="11379"/>
                        <a14:foregroundMark x1="71014" y1="10690" x2="71014" y2="10690"/>
                        <a14:foregroundMark x1="67150" y1="12069" x2="67150" y2="12069"/>
                        <a14:foregroundMark x1="65217" y1="12069" x2="65217" y2="12069"/>
                        <a14:foregroundMark x1="79710" y1="16897" x2="79710" y2="22069"/>
                        <a14:foregroundMark x1="79710" y1="22069" x2="79710" y2="22069"/>
                        <a14:foregroundMark x1="81643" y1="21379" x2="81643" y2="21379"/>
                        <a14:foregroundMark x1="88406" y1="19655" x2="88406" y2="19655"/>
                        <a14:foregroundMark x1="88406" y1="19655" x2="88406" y2="19655"/>
                        <a14:foregroundMark x1="88406" y1="19655" x2="88406" y2="19655"/>
                        <a14:foregroundMark x1="83575" y1="24828" x2="83575" y2="24828"/>
                        <a14:foregroundMark x1="83575" y1="25517" x2="83575" y2="25517"/>
                        <a14:foregroundMark x1="83575" y1="26207" x2="83575" y2="26207"/>
                        <a14:foregroundMark x1="82609" y1="30345" x2="82609" y2="30345"/>
                        <a14:foregroundMark x1="82609" y1="30345" x2="82609" y2="30345"/>
                        <a14:foregroundMark x1="82609" y1="30345" x2="82609" y2="30345"/>
                        <a14:foregroundMark x1="56522" y1="44828" x2="56522" y2="44828"/>
                        <a14:foregroundMark x1="56522" y1="44828" x2="56522" y2="44828"/>
                        <a14:foregroundMark x1="47826" y1="42759" x2="47826" y2="42759"/>
                        <a14:foregroundMark x1="50725" y1="42759" x2="50725" y2="42759"/>
                        <a14:foregroundMark x1="50725" y1="42759" x2="50725" y2="42759"/>
                        <a14:foregroundMark x1="50725" y1="42759" x2="50725" y2="42759"/>
                        <a14:foregroundMark x1="50725" y1="45517" x2="50725" y2="45517"/>
                        <a14:foregroundMark x1="50725" y1="45517" x2="50725" y2="45517"/>
                        <a14:foregroundMark x1="50725" y1="45517" x2="51691" y2="47586"/>
                        <a14:foregroundMark x1="51691" y1="47586" x2="51691" y2="47586"/>
                        <a14:foregroundMark x1="51691" y1="47586" x2="51691" y2="47586"/>
                        <a14:foregroundMark x1="52657" y1="47586" x2="52657" y2="47586"/>
                        <a14:foregroundMark x1="52657" y1="47586" x2="56522" y2="48966"/>
                        <a14:foregroundMark x1="62319" y1="51034" x2="65217" y2="51034"/>
                        <a14:foregroundMark x1="66184" y1="51034" x2="66184" y2="51034"/>
                        <a14:foregroundMark x1="66184" y1="51034" x2="66184" y2="51034"/>
                        <a14:foregroundMark x1="66184" y1="51034" x2="66184" y2="51034"/>
                        <a14:foregroundMark x1="71981" y1="38621" x2="71981" y2="38621"/>
                        <a14:foregroundMark x1="71981" y1="38621" x2="71981" y2="38621"/>
                        <a14:foregroundMark x1="71981" y1="38621" x2="71981" y2="38621"/>
                        <a14:foregroundMark x1="71981" y1="38621" x2="71981" y2="38621"/>
                        <a14:foregroundMark x1="71981" y1="38621" x2="71981" y2="38621"/>
                        <a14:foregroundMark x1="63285" y1="42759" x2="63285" y2="42759"/>
                        <a14:foregroundMark x1="63285" y1="42759" x2="63285" y2="42759"/>
                        <a14:foregroundMark x1="63285" y1="42759" x2="63285" y2="42759"/>
                        <a14:foregroundMark x1="62319" y1="42759" x2="62319" y2="42759"/>
                        <a14:foregroundMark x1="61353" y1="42759" x2="61353" y2="42759"/>
                        <a14:foregroundMark x1="61353" y1="37241" x2="65217" y2="34483"/>
                        <a14:foregroundMark x1="68116" y1="34483" x2="68116" y2="34483"/>
                        <a14:foregroundMark x1="70048" y1="34483" x2="73913" y2="35862"/>
                        <a14:foregroundMark x1="73913" y1="35862" x2="73913" y2="35862"/>
                        <a14:foregroundMark x1="75845" y1="37241" x2="75845" y2="37241"/>
                        <a14:foregroundMark x1="75845" y1="40690" x2="75845" y2="40690"/>
                        <a14:foregroundMark x1="75845" y1="41379" x2="75845" y2="43448"/>
                        <a14:foregroundMark x1="75845" y1="43448" x2="75845" y2="43448"/>
                        <a14:foregroundMark x1="75845" y1="44828" x2="75845" y2="46897"/>
                        <a14:foregroundMark x1="75845" y1="46897" x2="75845" y2="46897"/>
                        <a14:foregroundMark x1="76812" y1="47586" x2="76812" y2="47586"/>
                        <a14:foregroundMark x1="79710" y1="48966" x2="79710" y2="48966"/>
                        <a14:foregroundMark x1="81643" y1="50345" x2="81643" y2="50345"/>
                        <a14:foregroundMark x1="82609" y1="51034" x2="82609" y2="51034"/>
                        <a14:foregroundMark x1="83575" y1="49655" x2="83575" y2="49655"/>
                        <a14:foregroundMark x1="86473" y1="47586" x2="86473" y2="47586"/>
                        <a14:foregroundMark x1="86473" y1="44828" x2="86473" y2="44828"/>
                        <a14:foregroundMark x1="86473" y1="44828" x2="86473" y2="44828"/>
                        <a14:foregroundMark x1="86473" y1="44138" x2="86473" y2="44138"/>
                        <a14:foregroundMark x1="55556" y1="69655" x2="55556" y2="69655"/>
                        <a14:foregroundMark x1="54589" y1="69655" x2="54589" y2="69655"/>
                        <a14:foregroundMark x1="54589" y1="69655" x2="54589" y2="69655"/>
                        <a14:foregroundMark x1="53623" y1="68966" x2="53623" y2="68966"/>
                        <a14:foregroundMark x1="53623" y1="68276" x2="53623" y2="68276"/>
                        <a14:foregroundMark x1="52657" y1="68276" x2="52657" y2="68276"/>
                        <a14:foregroundMark x1="51691" y1="69655" x2="51691" y2="69655"/>
                        <a14:foregroundMark x1="47826" y1="71034" x2="47826" y2="71034"/>
                        <a14:foregroundMark x1="47826" y1="71034" x2="47826" y2="71034"/>
                        <a14:foregroundMark x1="47826" y1="71034" x2="47826" y2="71034"/>
                        <a14:foregroundMark x1="48792" y1="70345" x2="48792" y2="70345"/>
                        <a14:foregroundMark x1="49758" y1="70345" x2="49758" y2="70345"/>
                        <a14:foregroundMark x1="55556" y1="65517" x2="55556" y2="65517"/>
                        <a14:foregroundMark x1="55556" y1="64828" x2="55556" y2="64828"/>
                        <a14:foregroundMark x1="52657" y1="64138" x2="52657" y2="64138"/>
                        <a14:foregroundMark x1="50725" y1="64138" x2="50725" y2="64138"/>
                        <a14:foregroundMark x1="46860" y1="60690" x2="46860" y2="60690"/>
                        <a14:foregroundMark x1="44928" y1="58621" x2="44928" y2="58621"/>
                        <a14:foregroundMark x1="42029" y1="55862" x2="42029" y2="55862"/>
                        <a14:foregroundMark x1="42029" y1="55862" x2="42029" y2="55862"/>
                        <a14:foregroundMark x1="42029" y1="55862" x2="42029" y2="55862"/>
                        <a14:foregroundMark x1="38164" y1="53793" x2="38164" y2="53793"/>
                        <a14:foregroundMark x1="38164" y1="53103" x2="38164" y2="53103"/>
                        <a14:foregroundMark x1="38164" y1="53103" x2="38164" y2="53103"/>
                        <a14:foregroundMark x1="43961" y1="56552" x2="48792" y2="59310"/>
                        <a14:foregroundMark x1="50725" y1="60000" x2="50725" y2="60000"/>
                        <a14:foregroundMark x1="52657" y1="60000" x2="56522" y2="60000"/>
                        <a14:foregroundMark x1="60386" y1="60000" x2="60386" y2="60000"/>
                        <a14:foregroundMark x1="60386" y1="60000" x2="60386" y2="60000"/>
                        <a14:foregroundMark x1="60386" y1="59310" x2="60386" y2="59310"/>
                        <a14:foregroundMark x1="63285" y1="58621" x2="63285" y2="58621"/>
                        <a14:foregroundMark x1="63285" y1="58621" x2="63285" y2="58621"/>
                        <a14:foregroundMark x1="63285" y1="58621" x2="67150" y2="58621"/>
                        <a14:foregroundMark x1="90338" y1="58621" x2="90338" y2="58621"/>
                        <a14:foregroundMark x1="89372" y1="58621" x2="89372" y2="58621"/>
                        <a14:foregroundMark x1="87440" y1="58621" x2="87440" y2="58621"/>
                        <a14:foregroundMark x1="86473" y1="59310" x2="86473" y2="59310"/>
                        <a14:foregroundMark x1="85507" y1="59310" x2="84541" y2="62069"/>
                        <a14:foregroundMark x1="84541" y1="62069" x2="84541" y2="62069"/>
                        <a14:foregroundMark x1="83575" y1="62759" x2="83575" y2="62759"/>
                        <a14:foregroundMark x1="81643" y1="62759" x2="77778" y2="63448"/>
                        <a14:foregroundMark x1="68116" y1="64138" x2="68116" y2="64138"/>
                        <a14:foregroundMark x1="66184" y1="64138" x2="66184" y2="64138"/>
                        <a14:foregroundMark x1="66184" y1="64138" x2="66184" y2="64138"/>
                        <a14:foregroundMark x1="67150" y1="64138" x2="67150" y2="64138"/>
                        <a14:foregroundMark x1="67150" y1="64138" x2="67150" y2="64138"/>
                        <a14:foregroundMark x1="68116" y1="64138" x2="76812" y2="64138"/>
                        <a14:foregroundMark x1="76812" y1="63448" x2="76812" y2="63448"/>
                        <a14:foregroundMark x1="73913" y1="63448" x2="73913" y2="63448"/>
                        <a14:foregroundMark x1="72947" y1="65517" x2="72947" y2="68276"/>
                        <a14:foregroundMark x1="72947" y1="71034" x2="72947" y2="71034"/>
                        <a14:foregroundMark x1="72947" y1="71724" x2="72947" y2="75172"/>
                        <a14:foregroundMark x1="72947" y1="75172" x2="72947" y2="75172"/>
                        <a14:foregroundMark x1="72947" y1="75172" x2="72947" y2="75172"/>
                        <a14:foregroundMark x1="64251" y1="71724" x2="64251" y2="71724"/>
                        <a14:foregroundMark x1="64251" y1="71724" x2="64251" y2="71724"/>
                        <a14:foregroundMark x1="82609" y1="73103" x2="82609" y2="73103"/>
                        <a14:foregroundMark x1="82609" y1="73103" x2="82609" y2="73103"/>
                      </a14:backgroundRemoval>
                    </a14:imgEffect>
                  </a14:imgLayer>
                </a14:imgProps>
              </a:ext>
            </a:extLst>
          </a:blip>
          <a:stretch>
            <a:fillRect/>
          </a:stretch>
        </p:blipFill>
        <p:spPr>
          <a:xfrm>
            <a:off x="297638" y="736677"/>
            <a:ext cx="887564" cy="1243447"/>
          </a:xfrm>
          <a:prstGeom prst="rect">
            <a:avLst/>
          </a:prstGeom>
        </p:spPr>
      </p:pic>
      <p:pic>
        <p:nvPicPr>
          <p:cNvPr id="15" name="図 14"/>
          <p:cNvPicPr>
            <a:picLocks noChangeAspect="1"/>
          </p:cNvPicPr>
          <p:nvPr/>
        </p:nvPicPr>
        <p:blipFill>
          <a:blip r:embed="rId5">
            <a:extLst>
              <a:ext uri="{BEBA8EAE-BF5A-486C-A8C5-ECC9F3942E4B}">
                <a14:imgProps xmlns:a14="http://schemas.microsoft.com/office/drawing/2010/main">
                  <a14:imgLayer r:embed="rId6">
                    <a14:imgEffect>
                      <a14:backgroundRemoval t="3614" b="91566" l="2410" r="100000"/>
                    </a14:imgEffect>
                  </a14:imgLayer>
                </a14:imgProps>
              </a:ext>
            </a:extLst>
          </a:blip>
          <a:stretch>
            <a:fillRect/>
          </a:stretch>
        </p:blipFill>
        <p:spPr>
          <a:xfrm rot="2563914">
            <a:off x="360000" y="1976447"/>
            <a:ext cx="506012" cy="506012"/>
          </a:xfrm>
          <a:prstGeom prst="rect">
            <a:avLst/>
          </a:prstGeom>
        </p:spPr>
      </p:pic>
      <p:pic>
        <p:nvPicPr>
          <p:cNvPr id="21" name="図 20"/>
          <p:cNvPicPr>
            <a:picLocks noChangeAspect="1"/>
          </p:cNvPicPr>
          <p:nvPr/>
        </p:nvPicPr>
        <p:blipFill>
          <a:blip r:embed="rId5">
            <a:extLst>
              <a:ext uri="{BEBA8EAE-BF5A-486C-A8C5-ECC9F3942E4B}">
                <a14:imgProps xmlns:a14="http://schemas.microsoft.com/office/drawing/2010/main">
                  <a14:imgLayer r:embed="rId6">
                    <a14:imgEffect>
                      <a14:backgroundRemoval t="3614" b="91566" l="2410" r="100000"/>
                    </a14:imgEffect>
                  </a14:imgLayer>
                </a14:imgProps>
              </a:ext>
            </a:extLst>
          </a:blip>
          <a:stretch>
            <a:fillRect/>
          </a:stretch>
        </p:blipFill>
        <p:spPr>
          <a:xfrm rot="2563914">
            <a:off x="360000" y="3960000"/>
            <a:ext cx="506012" cy="506012"/>
          </a:xfrm>
          <a:prstGeom prst="rect">
            <a:avLst/>
          </a:prstGeom>
        </p:spPr>
      </p:pic>
      <p:sp>
        <p:nvSpPr>
          <p:cNvPr id="22" name="テキスト ボックス 21"/>
          <p:cNvSpPr txBox="1"/>
          <p:nvPr/>
        </p:nvSpPr>
        <p:spPr bwMode="auto">
          <a:xfrm>
            <a:off x="741420" y="3888000"/>
            <a:ext cx="8934531" cy="902059"/>
          </a:xfrm>
          <a:prstGeom prst="rect">
            <a:avLst/>
          </a:prstGeom>
          <a:noFill/>
          <a:ln w="9525">
            <a:noFill/>
            <a:miter lim="800000"/>
            <a:headEnd/>
            <a:tailEnd/>
          </a:ln>
        </p:spPr>
        <p:txBody>
          <a:bodyPr vert="horz" wrap="square" lIns="36000" tIns="36000" rIns="36000" bIns="36000" numCol="1" rtlCol="0" anchor="ctr" anchorCtr="0" compatLnSpc="1">
            <a:prstTxWarp prst="textNoShape">
              <a:avLst/>
            </a:prstTxWarp>
            <a:noAutofit/>
          </a:bodyPr>
          <a:lstStyle/>
          <a:p>
            <a:pPr marL="266700" eaLnBrk="0" hangingPunct="0">
              <a:lnSpc>
                <a:spcPts val="2400"/>
              </a:lnSpc>
              <a:buNone/>
            </a:pPr>
            <a:r>
              <a:rPr kumimoji="1" lang="ja-JP" altLang="en-US" sz="1600" dirty="0">
                <a:latin typeface="+mj-ea"/>
                <a:ea typeface="+mj-ea"/>
              </a:rPr>
              <a:t>特定個人情報の取扱いに関する監査を行い、管理状況を定期的に確認し、必要な場合には、管理方法の見直しを行うことも重要です。</a:t>
            </a:r>
          </a:p>
        </p:txBody>
      </p:sp>
      <p:sp>
        <p:nvSpPr>
          <p:cNvPr id="27" name="角丸四角形 26"/>
          <p:cNvSpPr/>
          <p:nvPr/>
        </p:nvSpPr>
        <p:spPr>
          <a:xfrm>
            <a:off x="297637" y="324028"/>
            <a:ext cx="7200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第３節　特定個人情報の適正な取扱いのポイント～事例から学ぶ～</a:t>
            </a:r>
          </a:p>
        </p:txBody>
      </p:sp>
      <p:grpSp>
        <p:nvGrpSpPr>
          <p:cNvPr id="5" name="グループ化 4"/>
          <p:cNvGrpSpPr/>
          <p:nvPr/>
        </p:nvGrpSpPr>
        <p:grpSpPr>
          <a:xfrm>
            <a:off x="416007" y="2691459"/>
            <a:ext cx="9150024" cy="907901"/>
            <a:chOff x="416007" y="2552559"/>
            <a:chExt cx="9150024" cy="907901"/>
          </a:xfrm>
        </p:grpSpPr>
        <p:sp>
          <p:nvSpPr>
            <p:cNvPr id="20" name="テキスト ボックス 19"/>
            <p:cNvSpPr txBox="1"/>
            <p:nvPr/>
          </p:nvSpPr>
          <p:spPr bwMode="auto">
            <a:xfrm>
              <a:off x="4166102" y="2947066"/>
              <a:ext cx="819510" cy="336430"/>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en-US" altLang="ja-JP" sz="1600" dirty="0" err="1">
                  <a:latin typeface="ＭＳ ゴシック" panose="020B0609070205080204" pitchFamily="49" charset="-128"/>
                  <a:ea typeface="ＭＳ ゴシック" panose="020B0609070205080204" pitchFamily="49" charset="-128"/>
                </a:rPr>
                <a:t>etc</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3" name="正方形/長方形 2"/>
            <p:cNvSpPr/>
            <p:nvPr/>
          </p:nvSpPr>
          <p:spPr>
            <a:xfrm>
              <a:off x="741420" y="2695518"/>
              <a:ext cx="7274184" cy="323165"/>
            </a:xfrm>
            <a:prstGeom prst="rect">
              <a:avLst/>
            </a:prstGeom>
          </p:spPr>
          <p:txBody>
            <a:bodyPr wrap="square">
              <a:spAutoFit/>
            </a:bodyPr>
            <a:lstStyle/>
            <a:p>
              <a:pPr defTabSz="914400" fontAlgn="base">
                <a:lnSpc>
                  <a:spcPts val="1800"/>
                </a:lnSpc>
                <a:spcBef>
                  <a:spcPts val="600"/>
                </a:spcBef>
                <a:spcAft>
                  <a:spcPct val="0"/>
                </a:spcAft>
                <a:defRPr/>
              </a:pPr>
              <a:r>
                <a:rPr kumimoji="1" lang="ja-JP" altLang="en-US" sz="1400" kern="0" dirty="0">
                  <a:solidFill>
                    <a:prstClr val="black"/>
                  </a:solidFill>
                  <a:latin typeface="+mj-ea"/>
                </a:rPr>
                <a:t>・　持出し状況の記録（持出者、持出日、目的等）を確実に残す</a:t>
              </a:r>
              <a:endParaRPr kumimoji="1" lang="en-US" altLang="ja-JP" sz="1400" kern="0" dirty="0">
                <a:solidFill>
                  <a:prstClr val="black"/>
                </a:solidFill>
                <a:latin typeface="+mj-ea"/>
              </a:endParaRPr>
            </a:p>
          </p:txBody>
        </p:sp>
        <p:sp>
          <p:nvSpPr>
            <p:cNvPr id="6" name="正方形/長方形 5"/>
            <p:cNvSpPr/>
            <p:nvPr/>
          </p:nvSpPr>
          <p:spPr>
            <a:xfrm>
              <a:off x="754320" y="3055482"/>
              <a:ext cx="2642070" cy="323165"/>
            </a:xfrm>
            <a:prstGeom prst="rect">
              <a:avLst/>
            </a:prstGeom>
          </p:spPr>
          <p:txBody>
            <a:bodyPr wrap="none">
              <a:spAutoFit/>
            </a:bodyPr>
            <a:lstStyle/>
            <a:p>
              <a:pPr lvl="0" defTabSz="914400" fontAlgn="base">
                <a:lnSpc>
                  <a:spcPts val="1800"/>
                </a:lnSpc>
                <a:spcBef>
                  <a:spcPts val="600"/>
                </a:spcBef>
                <a:spcAft>
                  <a:spcPct val="0"/>
                </a:spcAft>
                <a:defRPr/>
              </a:pPr>
              <a:r>
                <a:rPr kumimoji="1" lang="ja-JP" altLang="en-US" sz="1400" kern="0" dirty="0">
                  <a:solidFill>
                    <a:prstClr val="black"/>
                  </a:solidFill>
                  <a:latin typeface="+mj-ea"/>
                </a:rPr>
                <a:t>・　鍵付きキャビネットで保管する</a:t>
              </a:r>
              <a:endParaRPr kumimoji="1" lang="en-US" altLang="ja-JP" sz="1400" kern="0" dirty="0">
                <a:solidFill>
                  <a:prstClr val="black"/>
                </a:solidFill>
                <a:latin typeface="+mj-ea"/>
              </a:endParaRPr>
            </a:p>
          </p:txBody>
        </p:sp>
        <p:sp>
          <p:nvSpPr>
            <p:cNvPr id="9" name="角丸四角形 8"/>
            <p:cNvSpPr/>
            <p:nvPr/>
          </p:nvSpPr>
          <p:spPr>
            <a:xfrm>
              <a:off x="416007" y="2552559"/>
              <a:ext cx="9150024" cy="907901"/>
            </a:xfrm>
            <a:prstGeom prst="round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29</a:t>
            </a:r>
          </a:p>
        </p:txBody>
      </p:sp>
      <p:grpSp>
        <p:nvGrpSpPr>
          <p:cNvPr id="2" name="グループ化 1"/>
          <p:cNvGrpSpPr/>
          <p:nvPr/>
        </p:nvGrpSpPr>
        <p:grpSpPr>
          <a:xfrm>
            <a:off x="421126" y="4788000"/>
            <a:ext cx="9343725" cy="1141607"/>
            <a:chOff x="395315" y="4849615"/>
            <a:chExt cx="9343725" cy="1141607"/>
          </a:xfrm>
        </p:grpSpPr>
        <p:sp>
          <p:nvSpPr>
            <p:cNvPr id="38" name="横巻き 37"/>
            <p:cNvSpPr/>
            <p:nvPr/>
          </p:nvSpPr>
          <p:spPr>
            <a:xfrm>
              <a:off x="395315" y="4849615"/>
              <a:ext cx="9170716" cy="1141607"/>
            </a:xfrm>
            <a:prstGeom prst="horizontalScroll">
              <a:avLst/>
            </a:prstGeom>
            <a:solidFill>
              <a:srgbClr val="FFFF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endParaRPr lang="ja-JP" altLang="en-US" dirty="0">
                <a:solidFill>
                  <a:schemeClr val="tx1"/>
                </a:solidFill>
              </a:endParaRPr>
            </a:p>
          </p:txBody>
        </p:sp>
        <p:sp>
          <p:nvSpPr>
            <p:cNvPr id="39" name="正方形/長方形 38"/>
            <p:cNvSpPr/>
            <p:nvPr/>
          </p:nvSpPr>
          <p:spPr>
            <a:xfrm>
              <a:off x="589232" y="5036804"/>
              <a:ext cx="9149808" cy="793630"/>
            </a:xfrm>
            <a:prstGeom prst="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監査は、事例１に限らず、漏えい等事案の防止のために有効です。</a:t>
              </a:r>
              <a:endParaRPr kumimoji="1" lang="en-US" altLang="ja-JP" sz="1400" dirty="0">
                <a:solidFill>
                  <a:schemeClr val="tx1"/>
                </a:solidFill>
              </a:endParaRPr>
            </a:p>
            <a:p>
              <a:r>
                <a:rPr kumimoji="1" lang="ja-JP" altLang="en-US" sz="1400" dirty="0">
                  <a:solidFill>
                    <a:schemeClr val="tx1"/>
                  </a:solidFill>
                </a:rPr>
                <a:t>定期的に監査を実施して、安全管理措置の状況を確認し、必要があれば見直しをしましょう！</a:t>
              </a:r>
            </a:p>
          </p:txBody>
        </p:sp>
      </p:grpSp>
    </p:spTree>
    <p:extLst>
      <p:ext uri="{BB962C8B-B14F-4D97-AF65-F5344CB8AC3E}">
        <p14:creationId xmlns:p14="http://schemas.microsoft.com/office/powerpoint/2010/main" val="1010594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9342" y="3818132"/>
            <a:ext cx="1290576" cy="1329776"/>
          </a:xfrm>
          <a:prstGeom prst="rect">
            <a:avLst/>
          </a:prstGeom>
        </p:spPr>
      </p:pic>
      <p:sp>
        <p:nvSpPr>
          <p:cNvPr id="4" name="角丸四角形 3"/>
          <p:cNvSpPr/>
          <p:nvPr/>
        </p:nvSpPr>
        <p:spPr>
          <a:xfrm>
            <a:off x="289338" y="265366"/>
            <a:ext cx="7200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第３節　特定個人情報の適正な取扱いのポイント～事例から学ぶ～</a:t>
            </a:r>
          </a:p>
        </p:txBody>
      </p:sp>
      <p:sp>
        <p:nvSpPr>
          <p:cNvPr id="5" name="角丸四角形 4"/>
          <p:cNvSpPr/>
          <p:nvPr/>
        </p:nvSpPr>
        <p:spPr>
          <a:xfrm>
            <a:off x="297638" y="778621"/>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a:solidFill>
                  <a:prstClr val="black"/>
                </a:solidFill>
                <a:latin typeface="ＤＦ特太ゴシック体" panose="020B0509000000000000" pitchFamily="49" charset="-128"/>
                <a:ea typeface="ＤＦ特太ゴシック体" panose="020B0509000000000000" pitchFamily="49" charset="-128"/>
              </a:rPr>
              <a:t>事例２　誤交付</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6" name="角丸四角形 5"/>
          <p:cNvSpPr/>
          <p:nvPr/>
        </p:nvSpPr>
        <p:spPr>
          <a:xfrm>
            <a:off x="302167" y="1445610"/>
            <a:ext cx="9301666" cy="1643278"/>
          </a:xfrm>
          <a:prstGeom prst="roundRect">
            <a:avLst>
              <a:gd name="adj" fmla="val 6068"/>
            </a:avLst>
          </a:prstGeom>
        </p:spPr>
        <p:style>
          <a:lnRef idx="2">
            <a:schemeClr val="accent3"/>
          </a:lnRef>
          <a:fillRef idx="1">
            <a:schemeClr val="lt1"/>
          </a:fillRef>
          <a:effectRef idx="0">
            <a:schemeClr val="accent3"/>
          </a:effectRef>
          <a:fontRef idx="minor">
            <a:schemeClr val="dk1"/>
          </a:fontRef>
        </p:style>
        <p:txBody>
          <a:bodyPr rtlCol="0" anchor="ctr"/>
          <a:lstStyle/>
          <a:p>
            <a:pPr>
              <a:lnSpc>
                <a:spcPct val="150000"/>
              </a:lnSpc>
            </a:pPr>
            <a:r>
              <a:rPr kumimoji="1" lang="ja-JP" altLang="en-US" sz="1600" dirty="0"/>
              <a:t>Ａ市では、郵便によりマイナンバーが記載された転出証明書を送付する際に、誤って転出者本人とは別人の証明書を送付してしまった。</a:t>
            </a:r>
          </a:p>
        </p:txBody>
      </p:sp>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064" y="3749847"/>
            <a:ext cx="1287261" cy="2182591"/>
          </a:xfrm>
          <a:prstGeom prst="rect">
            <a:avLst/>
          </a:prstGeom>
        </p:spPr>
      </p:pic>
      <p:sp>
        <p:nvSpPr>
          <p:cNvPr id="2" name="左矢印 1"/>
          <p:cNvSpPr/>
          <p:nvPr/>
        </p:nvSpPr>
        <p:spPr>
          <a:xfrm>
            <a:off x="2551593" y="5085130"/>
            <a:ext cx="4118837" cy="627672"/>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送付</a:t>
            </a:r>
          </a:p>
        </p:txBody>
      </p:sp>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6646" y="3792543"/>
            <a:ext cx="1365929" cy="2111695"/>
          </a:xfrm>
          <a:prstGeom prst="rect">
            <a:avLst/>
          </a:prstGeom>
        </p:spPr>
      </p:pic>
      <p:grpSp>
        <p:nvGrpSpPr>
          <p:cNvPr id="14" name="グループ化 13"/>
          <p:cNvGrpSpPr/>
          <p:nvPr/>
        </p:nvGrpSpPr>
        <p:grpSpPr>
          <a:xfrm>
            <a:off x="8152576" y="3088888"/>
            <a:ext cx="1446728" cy="1583472"/>
            <a:chOff x="4504677" y="3155573"/>
            <a:chExt cx="1739164" cy="1735970"/>
          </a:xfrm>
        </p:grpSpPr>
        <p:pic>
          <p:nvPicPr>
            <p:cNvPr id="15" name="Picture 4"/>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198" b="100000" l="0" r="97778"/>
                      </a14:imgEffect>
                    </a14:imgLayer>
                  </a14:imgProps>
                </a:ext>
                <a:ext uri="{28A0092B-C50C-407E-A947-70E740481C1C}">
                  <a14:useLocalDpi xmlns:a14="http://schemas.microsoft.com/office/drawing/2010/main" val="0"/>
                </a:ext>
              </a:extLst>
            </a:blip>
            <a:srcRect/>
            <a:stretch>
              <a:fillRect/>
            </a:stretch>
          </p:blipFill>
          <p:spPr bwMode="auto">
            <a:xfrm>
              <a:off x="4504677" y="3155573"/>
              <a:ext cx="1739164" cy="1454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テキスト ボックス 72"/>
            <p:cNvSpPr txBox="1"/>
            <p:nvPr/>
          </p:nvSpPr>
          <p:spPr>
            <a:xfrm>
              <a:off x="4674069" y="4560967"/>
              <a:ext cx="1156486" cy="330576"/>
            </a:xfrm>
            <a:prstGeom prst="rect">
              <a:avLst/>
            </a:prstGeom>
            <a:solidFill>
              <a:srgbClr val="FFFF00"/>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400" b="1" dirty="0">
                  <a:latin typeface="ＭＳ Ｐゴシック" panose="020B0600070205080204" pitchFamily="50" charset="-128"/>
                  <a:ea typeface="ＭＳ Ｐゴシック" panose="020B0600070205080204" pitchFamily="50" charset="-128"/>
                </a:rPr>
                <a:t>Ａ市</a:t>
              </a:r>
            </a:p>
          </p:txBody>
        </p:sp>
      </p:grpSp>
      <p:sp>
        <p:nvSpPr>
          <p:cNvPr id="19" name="テキスト ボックス 18"/>
          <p:cNvSpPr txBox="1"/>
          <p:nvPr/>
        </p:nvSpPr>
        <p:spPr bwMode="auto">
          <a:xfrm rot="585439">
            <a:off x="4462353" y="3923782"/>
            <a:ext cx="782759" cy="294647"/>
          </a:xfrm>
          <a:prstGeom prst="rect">
            <a:avLst/>
          </a:prstGeom>
          <a:solidFill>
            <a:schemeClr val="bg1"/>
          </a:solidFill>
          <a:ln w="9525">
            <a:noFill/>
            <a:miter lim="800000"/>
            <a:headEnd/>
            <a:tailEnd/>
          </a:ln>
        </p:spPr>
        <p:txBody>
          <a:bodyPr vert="horz" wrap="square" lIns="0" tIns="0" rIns="0" bIns="0" numCol="1" rtlCol="0" anchor="ctr" anchorCtr="0" compatLnSpc="1">
            <a:prstTxWarp prst="textNoShape">
              <a:avLst/>
            </a:prstTxWarp>
            <a:noAutofit/>
          </a:bodyPr>
          <a:lstStyle/>
          <a:p>
            <a:pPr marL="266700" indent="-266700" algn="ctr" eaLnBrk="0" hangingPunct="0">
              <a:lnSpc>
                <a:spcPts val="2400"/>
              </a:lnSpc>
              <a:buNone/>
            </a:pPr>
            <a:r>
              <a:rPr kumimoji="1" lang="ja-JP" altLang="en-US" sz="1200" dirty="0">
                <a:latin typeface="ＭＳ ゴシック" panose="020B0609070205080204" pitchFamily="49" charset="-128"/>
                <a:ea typeface="ＭＳ ゴシック" panose="020B0609070205080204" pitchFamily="49" charset="-128"/>
              </a:rPr>
              <a:t>転出者Ｙ</a:t>
            </a:r>
          </a:p>
        </p:txBody>
      </p:sp>
      <p:sp>
        <p:nvSpPr>
          <p:cNvPr id="20"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30</a:t>
            </a:r>
          </a:p>
        </p:txBody>
      </p:sp>
      <p:sp>
        <p:nvSpPr>
          <p:cNvPr id="17" name="テキスト ボックス 72"/>
          <p:cNvSpPr txBox="1"/>
          <p:nvPr/>
        </p:nvSpPr>
        <p:spPr>
          <a:xfrm>
            <a:off x="7208429" y="5970708"/>
            <a:ext cx="522362" cy="33157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b="1" dirty="0">
                <a:latin typeface="ＭＳ Ｐゴシック" panose="020B0600070205080204" pitchFamily="50" charset="-128"/>
                <a:ea typeface="ＭＳ Ｐゴシック" panose="020B0600070205080204" pitchFamily="50" charset="-128"/>
              </a:rPr>
              <a:t>職員</a:t>
            </a:r>
          </a:p>
        </p:txBody>
      </p:sp>
      <p:sp>
        <p:nvSpPr>
          <p:cNvPr id="21" name="テキスト ボックス 72"/>
          <p:cNvSpPr txBox="1"/>
          <p:nvPr/>
        </p:nvSpPr>
        <p:spPr>
          <a:xfrm>
            <a:off x="1253346" y="6044895"/>
            <a:ext cx="786468" cy="30901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200" b="1" dirty="0">
                <a:latin typeface="ＭＳ Ｐゴシック" panose="020B0600070205080204" pitchFamily="50" charset="-128"/>
                <a:ea typeface="ＭＳ Ｐゴシック" panose="020B0600070205080204" pitchFamily="50" charset="-128"/>
              </a:rPr>
              <a:t>転出者Ｘ</a:t>
            </a:r>
          </a:p>
        </p:txBody>
      </p:sp>
    </p:spTree>
    <p:extLst>
      <p:ext uri="{BB962C8B-B14F-4D97-AF65-F5344CB8AC3E}">
        <p14:creationId xmlns:p14="http://schemas.microsoft.com/office/powerpoint/2010/main" val="2720104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16007" y="1414828"/>
            <a:ext cx="2340000" cy="468000"/>
          </a:xfrm>
          <a:prstGeom prst="roundRect">
            <a:avLst/>
          </a:prstGeom>
          <a:solidFill>
            <a:srgbClr val="FFC000">
              <a:lumMod val="20000"/>
              <a:lumOff val="80000"/>
            </a:srgbClr>
          </a:solidFill>
          <a:ln w="381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mj-ea"/>
                <a:ea typeface="+mj-ea"/>
                <a:cs typeface="+mn-cs"/>
              </a:rPr>
              <a:t>防止策</a:t>
            </a:r>
          </a:p>
        </p:txBody>
      </p:sp>
      <p:sp>
        <p:nvSpPr>
          <p:cNvPr id="10" name="テキスト ボックス 9"/>
          <p:cNvSpPr txBox="1"/>
          <p:nvPr/>
        </p:nvSpPr>
        <p:spPr bwMode="auto">
          <a:xfrm>
            <a:off x="715609" y="1806821"/>
            <a:ext cx="8720491" cy="1105763"/>
          </a:xfrm>
          <a:prstGeom prst="rect">
            <a:avLst/>
          </a:prstGeom>
          <a:noFill/>
          <a:ln w="9525">
            <a:noFill/>
            <a:miter lim="800000"/>
            <a:headEnd/>
            <a:tailEnd/>
          </a:ln>
        </p:spPr>
        <p:txBody>
          <a:bodyPr vert="horz" wrap="square" lIns="36000" tIns="36000" rIns="36000" bIns="36000" numCol="1" rtlCol="0" anchor="ctr" anchorCtr="0" compatLnSpc="1">
            <a:prstTxWarp prst="textNoShape">
              <a:avLst/>
            </a:prstTxWarp>
            <a:noAutofit/>
          </a:bodyPr>
          <a:lstStyle/>
          <a:p>
            <a:pPr marL="266700" eaLnBrk="0" hangingPunct="0">
              <a:lnSpc>
                <a:spcPts val="2400"/>
              </a:lnSpc>
              <a:buNone/>
            </a:pPr>
            <a:r>
              <a:rPr kumimoji="1" lang="ja-JP" altLang="en-US" sz="1600" dirty="0">
                <a:latin typeface="+mj-ea"/>
                <a:ea typeface="+mj-ea"/>
              </a:rPr>
              <a:t>書類を封入する際のミスと考えられますので、このようなミスを防止するような対策を講じる必要があります。</a:t>
            </a:r>
          </a:p>
        </p:txBody>
      </p:sp>
      <p:sp>
        <p:nvSpPr>
          <p:cNvPr id="14" name="角丸四角形 13"/>
          <p:cNvSpPr/>
          <p:nvPr/>
        </p:nvSpPr>
        <p:spPr>
          <a:xfrm>
            <a:off x="297638" y="741679"/>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a:solidFill>
                  <a:prstClr val="black"/>
                </a:solidFill>
                <a:latin typeface="ＤＦ特太ゴシック体" panose="020B0509000000000000" pitchFamily="49" charset="-128"/>
                <a:ea typeface="ＤＦ特太ゴシック体" panose="020B0509000000000000" pitchFamily="49" charset="-128"/>
              </a:rPr>
              <a:t>事例２　誤交付</a:t>
            </a:r>
            <a:endParaRPr kumimoji="1" lang="ja-JP" altLang="en-US" sz="2400" kern="0" dirty="0">
              <a:solidFill>
                <a:prstClr val="black"/>
              </a:solidFill>
              <a:latin typeface="ＤＦ特太ゴシック体" panose="020B0509000000000000" pitchFamily="49" charset="-128"/>
              <a:ea typeface="ＤＦ特太ゴシック体" panose="020B0509000000000000" pitchFamily="49" charset="-128"/>
            </a:endParaRPr>
          </a:p>
        </p:txBody>
      </p:sp>
      <p:pic>
        <p:nvPicPr>
          <p:cNvPr id="11" name="図 10"/>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55556" y1="41379" x2="55556" y2="41379"/>
                        <a14:foregroundMark x1="78744" y1="41379" x2="78744" y2="41379"/>
                        <a14:foregroundMark x1="67633" y1="50345" x2="67633" y2="50345"/>
                        <a14:foregroundMark x1="60870" y1="51379" x2="60870" y2="51379"/>
                        <a14:foregroundMark x1="57971" y1="52759" x2="57971" y2="52759"/>
                        <a14:foregroundMark x1="57488" y1="52069" x2="57488" y2="52069"/>
                        <a14:foregroundMark x1="58937" y1="55172" x2="59903" y2="55517"/>
                        <a14:foregroundMark x1="59903" y1="55517" x2="59903" y2="55517"/>
                        <a14:foregroundMark x1="64251" y1="55517" x2="64251" y2="55517"/>
                        <a14:foregroundMark x1="71981" y1="55517" x2="71981" y2="55517"/>
                        <a14:foregroundMark x1="72464" y1="54483" x2="72464" y2="54483"/>
                        <a14:foregroundMark x1="27536" y1="22414" x2="27536" y2="22414"/>
                        <a14:foregroundMark x1="20290" y1="20345" x2="20290" y2="20345"/>
                        <a14:foregroundMark x1="15942" y1="20345" x2="15942" y2="20345"/>
                        <a14:foregroundMark x1="14493" y1="17586" x2="14493" y2="17586"/>
                        <a14:foregroundMark x1="20290" y1="14138" x2="20290" y2="14138"/>
                        <a14:foregroundMark x1="21256" y1="13103" x2="21256" y2="13103"/>
                        <a14:foregroundMark x1="26570" y1="13103" x2="26570" y2="13103"/>
                        <a14:foregroundMark x1="27536" y1="13103" x2="27536" y2="13103"/>
                        <a14:foregroundMark x1="33333" y1="16207" x2="33333" y2="16207"/>
                        <a14:foregroundMark x1="36715" y1="16897" x2="36715" y2="16897"/>
                        <a14:foregroundMark x1="37681" y1="22414" x2="37681" y2="22414"/>
                        <a14:foregroundMark x1="39130" y1="27241" x2="39130" y2="27241"/>
                        <a14:foregroundMark x1="44444" y1="27931" x2="44444" y2="27931"/>
                        <a14:foregroundMark x1="42995" y1="22069" x2="42995" y2="22069"/>
                        <a14:foregroundMark x1="28019" y1="25862" x2="28019" y2="27931"/>
                        <a14:foregroundMark x1="26570" y1="31379" x2="26570" y2="31379"/>
                        <a14:foregroundMark x1="23671" y1="34138" x2="23671" y2="34138"/>
                        <a14:foregroundMark x1="24638" y1="33793" x2="24638" y2="33793"/>
                        <a14:foregroundMark x1="23671" y1="30690" x2="23671" y2="30690"/>
                        <a14:foregroundMark x1="16425" y1="26897" x2="14493" y2="26897"/>
                        <a14:foregroundMark x1="11594" y1="24828" x2="11594" y2="24828"/>
                        <a14:foregroundMark x1="11594" y1="22414" x2="11594" y2="22414"/>
                        <a14:foregroundMark x1="8696" y1="20345" x2="8696" y2="20345"/>
                        <a14:foregroundMark x1="8213" y1="26207" x2="8213" y2="26207"/>
                        <a14:foregroundMark x1="8696" y1="27931" x2="8696" y2="27931"/>
                        <a14:foregroundMark x1="8213" y1="29310" x2="8213" y2="29310"/>
                        <a14:foregroundMark x1="7729" y1="29310" x2="7729" y2="29310"/>
                        <a14:foregroundMark x1="9662" y1="34138" x2="11111" y2="35517"/>
                        <a14:foregroundMark x1="11594" y1="35517" x2="11594" y2="35517"/>
                        <a14:foregroundMark x1="12077" y1="35517" x2="12077" y2="35517"/>
                        <a14:foregroundMark x1="12077" y1="35517" x2="12077" y2="35517"/>
                        <a14:foregroundMark x1="12077" y1="34138" x2="12077" y2="34138"/>
                        <a14:foregroundMark x1="13043" y1="33103" x2="13043" y2="33103"/>
                        <a14:foregroundMark x1="13527" y1="31724" x2="16425" y2="31379"/>
                        <a14:foregroundMark x1="16908" y1="30690" x2="16908" y2="30690"/>
                        <a14:foregroundMark x1="59420" y1="20345" x2="59420" y2="20345"/>
                        <a14:foregroundMark x1="59420" y1="16897" x2="59420" y2="16897"/>
                        <a14:foregroundMark x1="59420" y1="16897" x2="62319" y2="14828"/>
                        <a14:foregroundMark x1="62319" y1="14828" x2="62319" y2="14828"/>
                        <a14:foregroundMark x1="62319" y1="14138" x2="62319" y2="14138"/>
                        <a14:foregroundMark x1="63285" y1="13448" x2="68116" y2="11379"/>
                        <a14:foregroundMark x1="71014" y1="10690" x2="71014" y2="10690"/>
                        <a14:foregroundMark x1="67150" y1="12069" x2="67150" y2="12069"/>
                        <a14:foregroundMark x1="65217" y1="12069" x2="65217" y2="12069"/>
                        <a14:foregroundMark x1="79710" y1="16897" x2="79710" y2="22069"/>
                        <a14:foregroundMark x1="79710" y1="22069" x2="79710" y2="22069"/>
                        <a14:foregroundMark x1="81643" y1="21379" x2="81643" y2="21379"/>
                        <a14:foregroundMark x1="88406" y1="19655" x2="88406" y2="19655"/>
                        <a14:foregroundMark x1="88406" y1="19655" x2="88406" y2="19655"/>
                        <a14:foregroundMark x1="88406" y1="19655" x2="88406" y2="19655"/>
                        <a14:foregroundMark x1="83575" y1="24828" x2="83575" y2="24828"/>
                        <a14:foregroundMark x1="83575" y1="25517" x2="83575" y2="25517"/>
                        <a14:foregroundMark x1="83575" y1="26207" x2="83575" y2="26207"/>
                        <a14:foregroundMark x1="82609" y1="30345" x2="82609" y2="30345"/>
                        <a14:foregroundMark x1="82609" y1="30345" x2="82609" y2="30345"/>
                        <a14:foregroundMark x1="82609" y1="30345" x2="82609" y2="30345"/>
                        <a14:foregroundMark x1="56522" y1="44828" x2="56522" y2="44828"/>
                        <a14:foregroundMark x1="56522" y1="44828" x2="56522" y2="44828"/>
                        <a14:foregroundMark x1="47826" y1="42759" x2="47826" y2="42759"/>
                        <a14:foregroundMark x1="50725" y1="42759" x2="50725" y2="42759"/>
                        <a14:foregroundMark x1="50725" y1="42759" x2="50725" y2="42759"/>
                        <a14:foregroundMark x1="50725" y1="42759" x2="50725" y2="42759"/>
                        <a14:foregroundMark x1="50725" y1="45517" x2="50725" y2="45517"/>
                        <a14:foregroundMark x1="50725" y1="45517" x2="50725" y2="45517"/>
                        <a14:foregroundMark x1="50725" y1="45517" x2="51691" y2="47586"/>
                        <a14:foregroundMark x1="51691" y1="47586" x2="51691" y2="47586"/>
                        <a14:foregroundMark x1="51691" y1="47586" x2="51691" y2="47586"/>
                        <a14:foregroundMark x1="52657" y1="47586" x2="52657" y2="47586"/>
                        <a14:foregroundMark x1="52657" y1="47586" x2="56522" y2="48966"/>
                        <a14:foregroundMark x1="62319" y1="51034" x2="65217" y2="51034"/>
                        <a14:foregroundMark x1="66184" y1="51034" x2="66184" y2="51034"/>
                        <a14:foregroundMark x1="66184" y1="51034" x2="66184" y2="51034"/>
                        <a14:foregroundMark x1="66184" y1="51034" x2="66184" y2="51034"/>
                        <a14:foregroundMark x1="71981" y1="38621" x2="71981" y2="38621"/>
                        <a14:foregroundMark x1="71981" y1="38621" x2="71981" y2="38621"/>
                        <a14:foregroundMark x1="71981" y1="38621" x2="71981" y2="38621"/>
                        <a14:foregroundMark x1="71981" y1="38621" x2="71981" y2="38621"/>
                        <a14:foregroundMark x1="71981" y1="38621" x2="71981" y2="38621"/>
                        <a14:foregroundMark x1="63285" y1="42759" x2="63285" y2="42759"/>
                        <a14:foregroundMark x1="63285" y1="42759" x2="63285" y2="42759"/>
                        <a14:foregroundMark x1="63285" y1="42759" x2="63285" y2="42759"/>
                        <a14:foregroundMark x1="62319" y1="42759" x2="62319" y2="42759"/>
                        <a14:foregroundMark x1="61353" y1="42759" x2="61353" y2="42759"/>
                        <a14:foregroundMark x1="61353" y1="37241" x2="65217" y2="34483"/>
                        <a14:foregroundMark x1="68116" y1="34483" x2="68116" y2="34483"/>
                        <a14:foregroundMark x1="70048" y1="34483" x2="73913" y2="35862"/>
                        <a14:foregroundMark x1="73913" y1="35862" x2="73913" y2="35862"/>
                        <a14:foregroundMark x1="75845" y1="37241" x2="75845" y2="37241"/>
                        <a14:foregroundMark x1="75845" y1="40690" x2="75845" y2="40690"/>
                        <a14:foregroundMark x1="75845" y1="41379" x2="75845" y2="43448"/>
                        <a14:foregroundMark x1="75845" y1="43448" x2="75845" y2="43448"/>
                        <a14:foregroundMark x1="75845" y1="44828" x2="75845" y2="46897"/>
                        <a14:foregroundMark x1="75845" y1="46897" x2="75845" y2="46897"/>
                        <a14:foregroundMark x1="76812" y1="47586" x2="76812" y2="47586"/>
                        <a14:foregroundMark x1="79710" y1="48966" x2="79710" y2="48966"/>
                        <a14:foregroundMark x1="81643" y1="50345" x2="81643" y2="50345"/>
                        <a14:foregroundMark x1="82609" y1="51034" x2="82609" y2="51034"/>
                        <a14:foregroundMark x1="83575" y1="49655" x2="83575" y2="49655"/>
                        <a14:foregroundMark x1="86473" y1="47586" x2="86473" y2="47586"/>
                        <a14:foregroundMark x1="86473" y1="44828" x2="86473" y2="44828"/>
                        <a14:foregroundMark x1="86473" y1="44828" x2="86473" y2="44828"/>
                        <a14:foregroundMark x1="86473" y1="44138" x2="86473" y2="44138"/>
                        <a14:foregroundMark x1="55556" y1="69655" x2="55556" y2="69655"/>
                        <a14:foregroundMark x1="54589" y1="69655" x2="54589" y2="69655"/>
                        <a14:foregroundMark x1="54589" y1="69655" x2="54589" y2="69655"/>
                        <a14:foregroundMark x1="53623" y1="68966" x2="53623" y2="68966"/>
                        <a14:foregroundMark x1="53623" y1="68276" x2="53623" y2="68276"/>
                        <a14:foregroundMark x1="52657" y1="68276" x2="52657" y2="68276"/>
                        <a14:foregroundMark x1="51691" y1="69655" x2="51691" y2="69655"/>
                        <a14:foregroundMark x1="47826" y1="71034" x2="47826" y2="71034"/>
                        <a14:foregroundMark x1="47826" y1="71034" x2="47826" y2="71034"/>
                        <a14:foregroundMark x1="47826" y1="71034" x2="47826" y2="71034"/>
                        <a14:foregroundMark x1="48792" y1="70345" x2="48792" y2="70345"/>
                        <a14:foregroundMark x1="49758" y1="70345" x2="49758" y2="70345"/>
                        <a14:foregroundMark x1="55556" y1="65517" x2="55556" y2="65517"/>
                        <a14:foregroundMark x1="55556" y1="64828" x2="55556" y2="64828"/>
                        <a14:foregroundMark x1="52657" y1="64138" x2="52657" y2="64138"/>
                        <a14:foregroundMark x1="50725" y1="64138" x2="50725" y2="64138"/>
                        <a14:foregroundMark x1="46860" y1="60690" x2="46860" y2="60690"/>
                        <a14:foregroundMark x1="44928" y1="58621" x2="44928" y2="58621"/>
                        <a14:foregroundMark x1="42029" y1="55862" x2="42029" y2="55862"/>
                        <a14:foregroundMark x1="42029" y1="55862" x2="42029" y2="55862"/>
                        <a14:foregroundMark x1="42029" y1="55862" x2="42029" y2="55862"/>
                        <a14:foregroundMark x1="38164" y1="53793" x2="38164" y2="53793"/>
                        <a14:foregroundMark x1="38164" y1="53103" x2="38164" y2="53103"/>
                        <a14:foregroundMark x1="38164" y1="53103" x2="38164" y2="53103"/>
                        <a14:foregroundMark x1="43961" y1="56552" x2="48792" y2="59310"/>
                        <a14:foregroundMark x1="50725" y1="60000" x2="50725" y2="60000"/>
                        <a14:foregroundMark x1="52657" y1="60000" x2="56522" y2="60000"/>
                        <a14:foregroundMark x1="60386" y1="60000" x2="60386" y2="60000"/>
                        <a14:foregroundMark x1="60386" y1="60000" x2="60386" y2="60000"/>
                        <a14:foregroundMark x1="60386" y1="59310" x2="60386" y2="59310"/>
                        <a14:foregroundMark x1="63285" y1="58621" x2="63285" y2="58621"/>
                        <a14:foregroundMark x1="63285" y1="58621" x2="63285" y2="58621"/>
                        <a14:foregroundMark x1="63285" y1="58621" x2="67150" y2="58621"/>
                        <a14:foregroundMark x1="90338" y1="58621" x2="90338" y2="58621"/>
                        <a14:foregroundMark x1="89372" y1="58621" x2="89372" y2="58621"/>
                        <a14:foregroundMark x1="87440" y1="58621" x2="87440" y2="58621"/>
                        <a14:foregroundMark x1="86473" y1="59310" x2="86473" y2="59310"/>
                        <a14:foregroundMark x1="85507" y1="59310" x2="84541" y2="62069"/>
                        <a14:foregroundMark x1="84541" y1="62069" x2="84541" y2="62069"/>
                        <a14:foregroundMark x1="83575" y1="62759" x2="83575" y2="62759"/>
                        <a14:foregroundMark x1="81643" y1="62759" x2="77778" y2="63448"/>
                        <a14:foregroundMark x1="68116" y1="64138" x2="68116" y2="64138"/>
                        <a14:foregroundMark x1="66184" y1="64138" x2="66184" y2="64138"/>
                        <a14:foregroundMark x1="66184" y1="64138" x2="66184" y2="64138"/>
                        <a14:foregroundMark x1="67150" y1="64138" x2="67150" y2="64138"/>
                        <a14:foregroundMark x1="67150" y1="64138" x2="67150" y2="64138"/>
                        <a14:foregroundMark x1="68116" y1="64138" x2="76812" y2="64138"/>
                        <a14:foregroundMark x1="76812" y1="63448" x2="76812" y2="63448"/>
                        <a14:foregroundMark x1="73913" y1="63448" x2="73913" y2="63448"/>
                        <a14:foregroundMark x1="72947" y1="65517" x2="72947" y2="68276"/>
                        <a14:foregroundMark x1="72947" y1="71034" x2="72947" y2="71034"/>
                        <a14:foregroundMark x1="72947" y1="71724" x2="72947" y2="75172"/>
                        <a14:foregroundMark x1="72947" y1="75172" x2="72947" y2="75172"/>
                        <a14:foregroundMark x1="72947" y1="75172" x2="72947" y2="75172"/>
                        <a14:foregroundMark x1="64251" y1="71724" x2="64251" y2="71724"/>
                        <a14:foregroundMark x1="64251" y1="71724" x2="64251" y2="71724"/>
                        <a14:foregroundMark x1="82609" y1="73103" x2="82609" y2="73103"/>
                        <a14:foregroundMark x1="82609" y1="73103" x2="82609" y2="73103"/>
                      </a14:backgroundRemoval>
                    </a14:imgEffect>
                  </a14:imgLayer>
                </a14:imgProps>
              </a:ext>
            </a:extLst>
          </a:blip>
          <a:stretch>
            <a:fillRect/>
          </a:stretch>
        </p:blipFill>
        <p:spPr>
          <a:xfrm>
            <a:off x="297638" y="817702"/>
            <a:ext cx="887564" cy="1243447"/>
          </a:xfrm>
          <a:prstGeom prst="rect">
            <a:avLst/>
          </a:prstGeom>
        </p:spPr>
      </p:pic>
      <p:pic>
        <p:nvPicPr>
          <p:cNvPr id="15" name="図 14"/>
          <p:cNvPicPr>
            <a:picLocks noChangeAspect="1"/>
          </p:cNvPicPr>
          <p:nvPr/>
        </p:nvPicPr>
        <p:blipFill>
          <a:blip r:embed="rId5">
            <a:extLst>
              <a:ext uri="{BEBA8EAE-BF5A-486C-A8C5-ECC9F3942E4B}">
                <a14:imgProps xmlns:a14="http://schemas.microsoft.com/office/drawing/2010/main">
                  <a14:imgLayer r:embed="rId6">
                    <a14:imgEffect>
                      <a14:backgroundRemoval t="3614" b="91566" l="2410" r="100000"/>
                    </a14:imgEffect>
                  </a14:imgLayer>
                </a14:imgProps>
              </a:ext>
            </a:extLst>
          </a:blip>
          <a:stretch>
            <a:fillRect/>
          </a:stretch>
        </p:blipFill>
        <p:spPr>
          <a:xfrm rot="2563914">
            <a:off x="402156" y="1976442"/>
            <a:ext cx="506012" cy="506012"/>
          </a:xfrm>
          <a:prstGeom prst="rect">
            <a:avLst/>
          </a:prstGeom>
        </p:spPr>
      </p:pic>
      <p:pic>
        <p:nvPicPr>
          <p:cNvPr id="21" name="図 20"/>
          <p:cNvPicPr>
            <a:picLocks noChangeAspect="1"/>
          </p:cNvPicPr>
          <p:nvPr/>
        </p:nvPicPr>
        <p:blipFill>
          <a:blip r:embed="rId5">
            <a:extLst>
              <a:ext uri="{BEBA8EAE-BF5A-486C-A8C5-ECC9F3942E4B}">
                <a14:imgProps xmlns:a14="http://schemas.microsoft.com/office/drawing/2010/main">
                  <a14:imgLayer r:embed="rId6">
                    <a14:imgEffect>
                      <a14:backgroundRemoval t="3614" b="91566" l="2410" r="100000"/>
                    </a14:imgEffect>
                  </a14:imgLayer>
                </a14:imgProps>
              </a:ext>
            </a:extLst>
          </a:blip>
          <a:stretch>
            <a:fillRect/>
          </a:stretch>
        </p:blipFill>
        <p:spPr>
          <a:xfrm rot="2563914">
            <a:off x="367558" y="3774434"/>
            <a:ext cx="506012" cy="506012"/>
          </a:xfrm>
          <a:prstGeom prst="rect">
            <a:avLst/>
          </a:prstGeom>
        </p:spPr>
      </p:pic>
      <p:sp>
        <p:nvSpPr>
          <p:cNvPr id="22" name="テキスト ボックス 21"/>
          <p:cNvSpPr txBox="1"/>
          <p:nvPr/>
        </p:nvSpPr>
        <p:spPr bwMode="auto">
          <a:xfrm>
            <a:off x="690209" y="3835578"/>
            <a:ext cx="8879103" cy="902059"/>
          </a:xfrm>
          <a:prstGeom prst="rect">
            <a:avLst/>
          </a:prstGeom>
          <a:noFill/>
          <a:ln w="9525">
            <a:noFill/>
            <a:miter lim="800000"/>
            <a:headEnd/>
            <a:tailEnd/>
          </a:ln>
        </p:spPr>
        <p:txBody>
          <a:bodyPr vert="horz" wrap="square" lIns="36000" tIns="36000" rIns="36000" bIns="36000" numCol="1" rtlCol="0" anchor="ctr" anchorCtr="0" compatLnSpc="1">
            <a:prstTxWarp prst="textNoShape">
              <a:avLst/>
            </a:prstTxWarp>
            <a:noAutofit/>
          </a:bodyPr>
          <a:lstStyle/>
          <a:p>
            <a:pPr marL="266700" eaLnBrk="0" hangingPunct="0">
              <a:lnSpc>
                <a:spcPts val="2400"/>
              </a:lnSpc>
              <a:buNone/>
            </a:pPr>
            <a:r>
              <a:rPr kumimoji="1" lang="ja-JP" altLang="en-US" sz="1600" dirty="0">
                <a:latin typeface="+mj-ea"/>
                <a:ea typeface="+mj-ea"/>
              </a:rPr>
              <a:t>同様のミスが起きないように、総括責任者や保護責任者は、事務取扱担当者に対して適切に監督を行うとともに、事務取扱担当者に特定個人情報の取扱いについての教育研修を行い、特定個人情報の保護の意識を高めることも重要です。</a:t>
            </a:r>
          </a:p>
        </p:txBody>
      </p:sp>
      <p:sp>
        <p:nvSpPr>
          <p:cNvPr id="27" name="角丸四角形 26"/>
          <p:cNvSpPr/>
          <p:nvPr/>
        </p:nvSpPr>
        <p:spPr>
          <a:xfrm>
            <a:off x="297637" y="300878"/>
            <a:ext cx="7200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第３節　特定個人情報の適正な取扱いのポイント～事例から学ぶ～</a:t>
            </a:r>
          </a:p>
        </p:txBody>
      </p:sp>
      <p:grpSp>
        <p:nvGrpSpPr>
          <p:cNvPr id="6" name="グループ化 5"/>
          <p:cNvGrpSpPr/>
          <p:nvPr/>
        </p:nvGrpSpPr>
        <p:grpSpPr>
          <a:xfrm>
            <a:off x="437814" y="2707067"/>
            <a:ext cx="9072000" cy="900000"/>
            <a:chOff x="715609" y="2498720"/>
            <a:chExt cx="9072000" cy="900000"/>
          </a:xfrm>
        </p:grpSpPr>
        <p:sp>
          <p:nvSpPr>
            <p:cNvPr id="20" name="テキスト ボックス 19"/>
            <p:cNvSpPr txBox="1"/>
            <p:nvPr/>
          </p:nvSpPr>
          <p:spPr bwMode="auto">
            <a:xfrm>
              <a:off x="6523762" y="2828974"/>
              <a:ext cx="537124" cy="336430"/>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en-US" altLang="ja-JP" sz="1600" dirty="0" err="1">
                  <a:latin typeface="ＭＳ ゴシック" panose="020B0609070205080204" pitchFamily="49" charset="-128"/>
                  <a:ea typeface="ＭＳ ゴシック" panose="020B0609070205080204" pitchFamily="49" charset="-128"/>
                </a:rPr>
                <a:t>etc</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26" name="角丸四角形 25"/>
            <p:cNvSpPr/>
            <p:nvPr/>
          </p:nvSpPr>
          <p:spPr>
            <a:xfrm>
              <a:off x="715609" y="2498720"/>
              <a:ext cx="9072000" cy="900000"/>
            </a:xfrm>
            <a:prstGeom prst="round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1033795" y="2664692"/>
              <a:ext cx="7336608" cy="323165"/>
            </a:xfrm>
            <a:prstGeom prst="rect">
              <a:avLst/>
            </a:prstGeom>
          </p:spPr>
          <p:txBody>
            <a:bodyPr wrap="square">
              <a:spAutoFit/>
            </a:bodyPr>
            <a:lstStyle/>
            <a:p>
              <a:pPr lvl="0" defTabSz="914400" fontAlgn="base">
                <a:lnSpc>
                  <a:spcPts val="1800"/>
                </a:lnSpc>
                <a:spcBef>
                  <a:spcPts val="600"/>
                </a:spcBef>
                <a:spcAft>
                  <a:spcPct val="0"/>
                </a:spcAft>
                <a:defRPr/>
              </a:pPr>
              <a:r>
                <a:rPr kumimoji="1" lang="ja-JP" altLang="en-US" sz="1400" kern="0" dirty="0">
                  <a:solidFill>
                    <a:prstClr val="black"/>
                  </a:solidFill>
                  <a:latin typeface="+mj-ea"/>
                </a:rPr>
                <a:t>・　封入する書類の中身と封筒の宛先に誤りがないか、ダブルチェックする</a:t>
              </a:r>
              <a:endParaRPr kumimoji="1" lang="en-US" altLang="ja-JP" sz="1400" kern="0" dirty="0">
                <a:solidFill>
                  <a:prstClr val="black"/>
                </a:solidFill>
                <a:latin typeface="+mj-ea"/>
              </a:endParaRPr>
            </a:p>
          </p:txBody>
        </p:sp>
        <p:sp>
          <p:nvSpPr>
            <p:cNvPr id="3" name="正方形/長方形 2"/>
            <p:cNvSpPr/>
            <p:nvPr/>
          </p:nvSpPr>
          <p:spPr>
            <a:xfrm>
              <a:off x="1033795" y="2949605"/>
              <a:ext cx="7463522" cy="323165"/>
            </a:xfrm>
            <a:prstGeom prst="rect">
              <a:avLst/>
            </a:prstGeom>
          </p:spPr>
          <p:txBody>
            <a:bodyPr wrap="square">
              <a:spAutoFit/>
            </a:bodyPr>
            <a:lstStyle/>
            <a:p>
              <a:pPr lvl="0" defTabSz="914400" fontAlgn="base">
                <a:lnSpc>
                  <a:spcPts val="1800"/>
                </a:lnSpc>
                <a:spcBef>
                  <a:spcPts val="600"/>
                </a:spcBef>
                <a:spcAft>
                  <a:spcPct val="0"/>
                </a:spcAft>
                <a:defRPr/>
              </a:pPr>
              <a:r>
                <a:rPr kumimoji="1" lang="ja-JP" altLang="en-US" sz="1400" kern="0" dirty="0">
                  <a:solidFill>
                    <a:prstClr val="black"/>
                  </a:solidFill>
                  <a:latin typeface="+mj-ea"/>
                </a:rPr>
                <a:t>・　封入する際のチェック体制について、マニュアル等で整備する</a:t>
              </a:r>
              <a:endParaRPr kumimoji="1" lang="en-US" altLang="ja-JP" sz="1400" kern="0" dirty="0">
                <a:solidFill>
                  <a:prstClr val="black"/>
                </a:solidFill>
                <a:latin typeface="+mj-ea"/>
              </a:endParaRPr>
            </a:p>
          </p:txBody>
        </p:sp>
      </p:grpSp>
      <p:sp>
        <p:nvSpPr>
          <p:cNvPr id="39"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31</a:t>
            </a:r>
          </a:p>
        </p:txBody>
      </p:sp>
      <p:grpSp>
        <p:nvGrpSpPr>
          <p:cNvPr id="5" name="グループ化 4"/>
          <p:cNvGrpSpPr/>
          <p:nvPr/>
        </p:nvGrpSpPr>
        <p:grpSpPr>
          <a:xfrm>
            <a:off x="508000" y="4781618"/>
            <a:ext cx="9148051" cy="1533022"/>
            <a:chOff x="508000" y="4893128"/>
            <a:chExt cx="9148051" cy="1533022"/>
          </a:xfrm>
        </p:grpSpPr>
        <p:sp>
          <p:nvSpPr>
            <p:cNvPr id="40" name="横巻き 39"/>
            <p:cNvSpPr/>
            <p:nvPr/>
          </p:nvSpPr>
          <p:spPr>
            <a:xfrm>
              <a:off x="508000" y="4893128"/>
              <a:ext cx="9099412" cy="1533022"/>
            </a:xfrm>
            <a:prstGeom prst="horizontalScroll">
              <a:avLst/>
            </a:prstGeom>
            <a:solidFill>
              <a:srgbClr val="FFFF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endParaRPr lang="ja-JP" altLang="en-US" dirty="0">
                <a:solidFill>
                  <a:schemeClr val="tx1"/>
                </a:solidFill>
              </a:endParaRPr>
            </a:p>
          </p:txBody>
        </p:sp>
        <p:sp>
          <p:nvSpPr>
            <p:cNvPr id="41" name="正方形/長方形 40"/>
            <p:cNvSpPr/>
            <p:nvPr/>
          </p:nvSpPr>
          <p:spPr>
            <a:xfrm>
              <a:off x="690208" y="5169040"/>
              <a:ext cx="8965843" cy="1016075"/>
            </a:xfrm>
            <a:prstGeom prst="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特定個人情報を取り扱う上で、必要な安全管理措置が生じた場合には、取扱規程等を見直しましょう。</a:t>
              </a:r>
              <a:endParaRPr kumimoji="1" lang="en-US" altLang="ja-JP" sz="1400" dirty="0">
                <a:solidFill>
                  <a:schemeClr val="tx1"/>
                </a:solidFill>
              </a:endParaRPr>
            </a:p>
            <a:p>
              <a:r>
                <a:rPr kumimoji="1" lang="ja-JP" altLang="en-US" sz="1400" dirty="0">
                  <a:solidFill>
                    <a:schemeClr val="tx1"/>
                  </a:solidFill>
                </a:rPr>
                <a:t>取扱規程等に盛り込み、かつ、当該規程に基づく取扱いを徹底させることで、安全管理措置を確実に講じることができます。事例２の事案に限らず、他の事案でも同様です。</a:t>
              </a:r>
            </a:p>
          </p:txBody>
        </p:sp>
      </p:grpSp>
    </p:spTree>
    <p:extLst>
      <p:ext uri="{BB962C8B-B14F-4D97-AF65-F5344CB8AC3E}">
        <p14:creationId xmlns:p14="http://schemas.microsoft.com/office/powerpoint/2010/main" val="35761760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横巻き 11"/>
          <p:cNvSpPr/>
          <p:nvPr/>
        </p:nvSpPr>
        <p:spPr>
          <a:xfrm>
            <a:off x="419100" y="5038471"/>
            <a:ext cx="9109912" cy="1533022"/>
          </a:xfrm>
          <a:prstGeom prst="horizontalScroll">
            <a:avLst/>
          </a:prstGeom>
          <a:solidFill>
            <a:srgbClr val="FFFF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endParaRPr lang="ja-JP" altLang="en-US" sz="1600" dirty="0">
              <a:solidFill>
                <a:schemeClr val="tx1"/>
              </a:solidFill>
            </a:endParaRPr>
          </a:p>
        </p:txBody>
      </p:sp>
      <p:sp>
        <p:nvSpPr>
          <p:cNvPr id="14" name="角丸四角形 13"/>
          <p:cNvSpPr/>
          <p:nvPr/>
        </p:nvSpPr>
        <p:spPr>
          <a:xfrm>
            <a:off x="297638" y="741679"/>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a:solidFill>
                  <a:prstClr val="black"/>
                </a:solidFill>
                <a:latin typeface="ＤＦ特太ゴシック体" panose="020B0509000000000000" pitchFamily="49" charset="-128"/>
                <a:ea typeface="ＤＦ特太ゴシック体" panose="020B0509000000000000" pitchFamily="49" charset="-128"/>
              </a:rPr>
              <a:t>事例２　誤交付</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27" name="角丸四角形 26"/>
          <p:cNvSpPr/>
          <p:nvPr/>
        </p:nvSpPr>
        <p:spPr>
          <a:xfrm>
            <a:off x="297637" y="300878"/>
            <a:ext cx="7200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第３節　特定個人情報の適正な取扱いのポイント～事例から学ぶ～</a:t>
            </a:r>
          </a:p>
        </p:txBody>
      </p:sp>
      <p:grpSp>
        <p:nvGrpSpPr>
          <p:cNvPr id="4" name="グループ化 3"/>
          <p:cNvGrpSpPr/>
          <p:nvPr/>
        </p:nvGrpSpPr>
        <p:grpSpPr>
          <a:xfrm>
            <a:off x="278828" y="1566263"/>
            <a:ext cx="9365205" cy="1014102"/>
            <a:chOff x="284817" y="3042701"/>
            <a:chExt cx="9392665" cy="782253"/>
          </a:xfrm>
        </p:grpSpPr>
        <p:sp>
          <p:nvSpPr>
            <p:cNvPr id="31" name="テキスト ボックス 30"/>
            <p:cNvSpPr txBox="1"/>
            <p:nvPr/>
          </p:nvSpPr>
          <p:spPr bwMode="auto">
            <a:xfrm>
              <a:off x="297556" y="3476768"/>
              <a:ext cx="9379926" cy="348186"/>
            </a:xfrm>
            <a:prstGeom prst="roundRect">
              <a:avLst/>
            </a:prstGeom>
            <a:noFill/>
            <a:ln w="12700">
              <a:noFill/>
              <a:miter lim="800000"/>
              <a:headEnd/>
              <a:tailEnd/>
            </a:ln>
          </p:spPr>
          <p:txBody>
            <a:bodyPr vert="horz" wrap="square" lIns="36000" tIns="36000" rIns="36000" bIns="36000" numCol="1" rtlCol="0" anchor="t" anchorCtr="0" compatLnSpc="1">
              <a:prstTxWarp prst="textNoShape">
                <a:avLst/>
              </a:prstTxWarp>
              <a:noAutofit/>
            </a:bodyPr>
            <a:lstStyle/>
            <a:p>
              <a:pPr lvl="0" defTabSz="914400">
                <a:lnSpc>
                  <a:spcPts val="2500"/>
                </a:lnSpc>
                <a:defRPr/>
              </a:pPr>
              <a:r>
                <a:rPr kumimoji="1" lang="ja-JP" altLang="en-US" sz="1600" kern="0" dirty="0">
                  <a:solidFill>
                    <a:prstClr val="black"/>
                  </a:solidFill>
                  <a:latin typeface="+mj-ea"/>
                </a:rPr>
                <a:t>次表の教育研修を行うこととされています。</a:t>
              </a:r>
              <a:endParaRPr kumimoji="1" lang="en-US" altLang="ja-JP" sz="1600" kern="0" dirty="0">
                <a:solidFill>
                  <a:prstClr val="black"/>
                </a:solidFill>
                <a:latin typeface="+mj-ea"/>
              </a:endParaRPr>
            </a:p>
            <a:p>
              <a:pPr lvl="0" defTabSz="914400">
                <a:lnSpc>
                  <a:spcPts val="2500"/>
                </a:lnSpc>
                <a:defRPr/>
              </a:pPr>
              <a:endParaRPr kumimoji="1" lang="en-US" altLang="ja-JP" sz="1600" kern="0" dirty="0">
                <a:solidFill>
                  <a:prstClr val="black"/>
                </a:solidFill>
                <a:latin typeface="+mj-ea"/>
              </a:endParaRPr>
            </a:p>
          </p:txBody>
        </p:sp>
        <p:sp>
          <p:nvSpPr>
            <p:cNvPr id="32" name="角丸四角形 31"/>
            <p:cNvSpPr/>
            <p:nvPr/>
          </p:nvSpPr>
          <p:spPr>
            <a:xfrm>
              <a:off x="284817" y="3042701"/>
              <a:ext cx="4891672" cy="383310"/>
            </a:xfrm>
            <a:prstGeom prst="roundRect">
              <a:avLst/>
            </a:prstGeom>
            <a:solidFill>
              <a:sysClr val="window" lastClr="FFFFFF"/>
            </a:solidFill>
            <a:ln w="12700" cap="flat" cmpd="sng" algn="ctr">
              <a:solidFill>
                <a:srgbClr val="FF0000"/>
              </a:solidFill>
              <a:prstDash val="solid"/>
              <a:miter lim="800000"/>
            </a:ln>
            <a:effectLst/>
          </p:spPr>
          <p:txBody>
            <a:bodyPr lIns="36000" tIns="36000" rIns="36000" rtlCol="0" anchor="ctr"/>
            <a:lstStyle/>
            <a:p>
              <a:pPr marL="0" marR="0" lvl="0" indent="0" algn="ctr" defTabSz="914400" eaLnBrk="1" fontAlgn="base" latinLnBrk="0" hangingPunct="1">
                <a:lnSpc>
                  <a:spcPts val="1800"/>
                </a:lnSpc>
                <a:spcBef>
                  <a:spcPts val="600"/>
                </a:spcBef>
                <a:spcAft>
                  <a:spcPct val="0"/>
                </a:spcAft>
                <a:buClrTx/>
                <a:buSzTx/>
                <a:buFontTx/>
                <a:buNone/>
                <a:tabLst/>
                <a:defRPr/>
              </a:pPr>
              <a:r>
                <a:rPr kumimoji="1" lang="ja-JP" altLang="en-US" sz="1600" b="0" i="0" u="none" strike="noStrike" kern="0" cap="none" spc="0" normalizeH="0" baseline="0" noProof="0" dirty="0">
                  <a:ln>
                    <a:noFill/>
                  </a:ln>
                  <a:solidFill>
                    <a:prstClr val="black"/>
                  </a:solidFill>
                  <a:effectLst/>
                  <a:uLnTx/>
                  <a:uFillTx/>
                  <a:latin typeface="+mj-ea"/>
                  <a:ea typeface="+mj-ea"/>
                </a:rPr>
                <a:t>ガイドライン（別添１） ２ </a:t>
              </a:r>
              <a:r>
                <a:rPr kumimoji="1" lang="en-US" altLang="ja-JP" sz="1600" kern="0" noProof="0" dirty="0">
                  <a:solidFill>
                    <a:prstClr val="black"/>
                  </a:solidFill>
                  <a:latin typeface="+mj-ea"/>
                  <a:ea typeface="+mj-ea"/>
                </a:rPr>
                <a:t>D</a:t>
              </a:r>
              <a:r>
                <a:rPr kumimoji="1" lang="ja-JP" altLang="en-US" sz="1600" kern="0" noProof="0" dirty="0">
                  <a:solidFill>
                    <a:prstClr val="black"/>
                  </a:solidFill>
                  <a:latin typeface="+mj-ea"/>
                  <a:ea typeface="+mj-ea"/>
                </a:rPr>
                <a:t>ｂ</a:t>
              </a:r>
              <a:r>
                <a:rPr kumimoji="1" lang="ja-JP" altLang="en-US" sz="1600" b="0" i="0" u="none" strike="noStrike" kern="0" cap="none" spc="0" normalizeH="0" baseline="0" noProof="0" dirty="0">
                  <a:ln>
                    <a:noFill/>
                  </a:ln>
                  <a:solidFill>
                    <a:prstClr val="black"/>
                  </a:solidFill>
                  <a:effectLst/>
                  <a:uLnTx/>
                  <a:uFillTx/>
                  <a:latin typeface="+mj-ea"/>
                  <a:ea typeface="+mj-ea"/>
                </a:rPr>
                <a:t>　事務取扱担当者等の教育</a:t>
              </a:r>
              <a:endParaRPr kumimoji="1" lang="en-US" altLang="ja-JP" sz="1600" b="0" i="0" u="none" strike="noStrike" kern="0" cap="none" spc="0" normalizeH="0" baseline="0" noProof="0" dirty="0">
                <a:ln>
                  <a:noFill/>
                </a:ln>
                <a:solidFill>
                  <a:prstClr val="black"/>
                </a:solidFill>
                <a:effectLst/>
                <a:uLnTx/>
                <a:uFillTx/>
                <a:latin typeface="+mj-ea"/>
                <a:ea typeface="+mj-ea"/>
              </a:endParaRPr>
            </a:p>
          </p:txBody>
        </p:sp>
      </p:grpSp>
      <p:graphicFrame>
        <p:nvGraphicFramePr>
          <p:cNvPr id="8" name="表 7"/>
          <p:cNvGraphicFramePr>
            <a:graphicFrameLocks noGrp="1"/>
          </p:cNvGraphicFramePr>
          <p:nvPr>
            <p:extLst>
              <p:ext uri="{D42A27DB-BD31-4B8C-83A1-F6EECF244321}">
                <p14:modId xmlns:p14="http://schemas.microsoft.com/office/powerpoint/2010/main" val="3069166146"/>
              </p:ext>
            </p:extLst>
          </p:nvPr>
        </p:nvGraphicFramePr>
        <p:xfrm>
          <a:off x="312440" y="2586042"/>
          <a:ext cx="9257108" cy="2271821"/>
        </p:xfrm>
        <a:graphic>
          <a:graphicData uri="http://schemas.openxmlformats.org/drawingml/2006/table">
            <a:tbl>
              <a:tblPr firstRow="1" bandRow="1" bandCol="1">
                <a:tableStyleId>{912C8C85-51F0-491E-9774-3900AFEF0FD7}</a:tableStyleId>
              </a:tblPr>
              <a:tblGrid>
                <a:gridCol w="5224760">
                  <a:extLst>
                    <a:ext uri="{9D8B030D-6E8A-4147-A177-3AD203B41FA5}">
                      <a16:colId xmlns:a16="http://schemas.microsoft.com/office/drawing/2014/main" val="3234002757"/>
                    </a:ext>
                  </a:extLst>
                </a:gridCol>
                <a:gridCol w="4032348">
                  <a:extLst>
                    <a:ext uri="{9D8B030D-6E8A-4147-A177-3AD203B41FA5}">
                      <a16:colId xmlns:a16="http://schemas.microsoft.com/office/drawing/2014/main" val="917059436"/>
                    </a:ext>
                  </a:extLst>
                </a:gridCol>
              </a:tblGrid>
              <a:tr h="355910">
                <a:tc>
                  <a:txBody>
                    <a:bodyPr/>
                    <a:lstStyle/>
                    <a:p>
                      <a:pPr algn="ctr"/>
                      <a:r>
                        <a:rPr kumimoji="1" lang="ja-JP" altLang="en-US" sz="1600" dirty="0"/>
                        <a:t>研修内容</a:t>
                      </a:r>
                    </a:p>
                  </a:txBody>
                  <a:tcPr anchor="ctr"/>
                </a:tc>
                <a:tc>
                  <a:txBody>
                    <a:bodyPr/>
                    <a:lstStyle/>
                    <a:p>
                      <a:pPr algn="ctr"/>
                      <a:r>
                        <a:rPr kumimoji="1" lang="ja-JP" altLang="en-US" sz="1600" dirty="0"/>
                        <a:t>研修対象者</a:t>
                      </a:r>
                    </a:p>
                  </a:txBody>
                  <a:tcPr anchor="ctr"/>
                </a:tc>
                <a:extLst>
                  <a:ext uri="{0D108BD9-81ED-4DB2-BD59-A6C34878D82A}">
                    <a16:rowId xmlns:a16="http://schemas.microsoft.com/office/drawing/2014/main" val="2931416870"/>
                  </a:ext>
                </a:extLst>
              </a:tr>
              <a:tr h="436248">
                <a:tc>
                  <a:txBody>
                    <a:bodyPr/>
                    <a:lstStyle/>
                    <a:p>
                      <a:pPr algn="l"/>
                      <a:r>
                        <a:rPr kumimoji="1" lang="ja-JP" altLang="ja-JP" sz="1400" kern="1200" dirty="0">
                          <a:solidFill>
                            <a:schemeClr val="tx1"/>
                          </a:solidFill>
                          <a:effectLst/>
                          <a:latin typeface="+mn-lt"/>
                          <a:ea typeface="+mn-ea"/>
                          <a:cs typeface="+mn-cs"/>
                        </a:rPr>
                        <a:t>特定個人情報等の適正な取扱い</a:t>
                      </a:r>
                      <a:r>
                        <a:rPr kumimoji="1" lang="ja-JP" altLang="en-US" sz="1400" kern="1200" dirty="0">
                          <a:solidFill>
                            <a:schemeClr val="tx1"/>
                          </a:solidFill>
                          <a:effectLst/>
                          <a:latin typeface="+mn-lt"/>
                          <a:ea typeface="+mn-ea"/>
                          <a:cs typeface="+mn-cs"/>
                        </a:rPr>
                        <a:t>に関する研修</a:t>
                      </a:r>
                      <a:endParaRPr kumimoji="1" lang="ja-JP" altLang="en-US" sz="1400" dirty="0"/>
                    </a:p>
                  </a:txBody>
                  <a:tcPr anchor="ctr"/>
                </a:tc>
                <a:tc>
                  <a:txBody>
                    <a:bodyPr/>
                    <a:lstStyle/>
                    <a:p>
                      <a:pPr algn="l"/>
                      <a:r>
                        <a:rPr kumimoji="1" lang="ja-JP" altLang="en-US" sz="1400" b="0" i="0" u="none" strike="noStrike" kern="0" cap="none" spc="0" normalizeH="0" baseline="0" noProof="0" dirty="0">
                          <a:ln>
                            <a:noFill/>
                          </a:ln>
                          <a:solidFill>
                            <a:prstClr val="black"/>
                          </a:solidFill>
                          <a:effectLst/>
                          <a:uLnTx/>
                          <a:uFillTx/>
                          <a:latin typeface="+mj-ea"/>
                          <a:ea typeface="+mn-ea"/>
                          <a:cs typeface="+mn-cs"/>
                        </a:rPr>
                        <a:t>事務取扱担当者</a:t>
                      </a:r>
                      <a:endParaRPr kumimoji="1" lang="ja-JP" altLang="en-US" sz="1400" dirty="0"/>
                    </a:p>
                  </a:txBody>
                  <a:tcPr anchor="ctr"/>
                </a:tc>
                <a:extLst>
                  <a:ext uri="{0D108BD9-81ED-4DB2-BD59-A6C34878D82A}">
                    <a16:rowId xmlns:a16="http://schemas.microsoft.com/office/drawing/2014/main" val="3157168010"/>
                  </a:ext>
                </a:extLst>
              </a:tr>
              <a:tr h="508000">
                <a:tc>
                  <a:txBody>
                    <a:bodyPr/>
                    <a:lstStyle/>
                    <a:p>
                      <a:pPr algn="l"/>
                      <a:r>
                        <a:rPr kumimoji="1" lang="ja-JP" altLang="en-US" sz="1400" kern="1200" dirty="0">
                          <a:solidFill>
                            <a:schemeClr val="tx1"/>
                          </a:solidFill>
                          <a:effectLst/>
                          <a:latin typeface="+mn-lt"/>
                          <a:ea typeface="+mn-ea"/>
                          <a:cs typeface="+mn-cs"/>
                        </a:rPr>
                        <a:t>情報</a:t>
                      </a:r>
                      <a:r>
                        <a:rPr kumimoji="1" lang="ja-JP" altLang="ja-JP" sz="1400" kern="1200" dirty="0">
                          <a:solidFill>
                            <a:schemeClr val="tx1"/>
                          </a:solidFill>
                          <a:effectLst/>
                          <a:latin typeface="+mn-lt"/>
                          <a:ea typeface="+mn-ea"/>
                          <a:cs typeface="+mn-cs"/>
                        </a:rPr>
                        <a:t>システムの管理、運用及びセキュリティ対策に関</a:t>
                      </a:r>
                      <a:r>
                        <a:rPr kumimoji="1" lang="ja-JP" altLang="en-US" sz="1400" kern="1200" dirty="0">
                          <a:solidFill>
                            <a:schemeClr val="tx1"/>
                          </a:solidFill>
                          <a:effectLst/>
                          <a:latin typeface="+mn-lt"/>
                          <a:ea typeface="+mn-ea"/>
                          <a:cs typeface="+mn-cs"/>
                        </a:rPr>
                        <a:t>する研修</a:t>
                      </a:r>
                      <a:endParaRPr kumimoji="1" lang="ja-JP" altLang="en-US" sz="1400" dirty="0"/>
                    </a:p>
                  </a:txBody>
                  <a:tcPr anchor="ctr"/>
                </a:tc>
                <a:tc>
                  <a:txBody>
                    <a:bodyPr/>
                    <a:lstStyle/>
                    <a:p>
                      <a:pPr algn="l"/>
                      <a:r>
                        <a:rPr kumimoji="1" lang="ja-JP" altLang="ja-JP" sz="1400" kern="1200" dirty="0">
                          <a:solidFill>
                            <a:schemeClr val="tx1"/>
                          </a:solidFill>
                          <a:effectLst/>
                          <a:latin typeface="+mn-lt"/>
                          <a:ea typeface="+mn-ea"/>
                          <a:cs typeface="+mn-cs"/>
                        </a:rPr>
                        <a:t>特定個人情報等を取り扱う情報システムの管理</a:t>
                      </a:r>
                      <a:r>
                        <a:rPr kumimoji="1" lang="ja-JP" altLang="en-US" sz="1400" kern="1200" dirty="0">
                          <a:solidFill>
                            <a:schemeClr val="tx1"/>
                          </a:solidFill>
                          <a:effectLst/>
                          <a:latin typeface="+mn-lt"/>
                          <a:ea typeface="+mn-ea"/>
                          <a:cs typeface="+mn-cs"/>
                        </a:rPr>
                        <a:t>者</a:t>
                      </a:r>
                      <a:endParaRPr kumimoji="1" lang="ja-JP" altLang="en-US" sz="1400" dirty="0"/>
                    </a:p>
                  </a:txBody>
                  <a:tcPr anchor="ctr"/>
                </a:tc>
                <a:extLst>
                  <a:ext uri="{0D108BD9-81ED-4DB2-BD59-A6C34878D82A}">
                    <a16:rowId xmlns:a16="http://schemas.microsoft.com/office/drawing/2014/main" val="713789088"/>
                  </a:ext>
                </a:extLst>
              </a:tr>
              <a:tr h="495300">
                <a:tc>
                  <a:txBody>
                    <a:bodyPr/>
                    <a:lstStyle/>
                    <a:p>
                      <a:pPr algn="l"/>
                      <a:r>
                        <a:rPr kumimoji="1" lang="ja-JP" altLang="en-US" sz="1400" dirty="0"/>
                        <a:t>課室等における特定個人情報等の適切な管理のために必要な研修</a:t>
                      </a:r>
                    </a:p>
                  </a:txBody>
                  <a:tcPr anchor="ctr"/>
                </a:tc>
                <a:tc>
                  <a:txBody>
                    <a:bodyPr/>
                    <a:lstStyle/>
                    <a:p>
                      <a:pPr algn="l"/>
                      <a:r>
                        <a:rPr kumimoji="1" lang="ja-JP" altLang="en-US" sz="1400" dirty="0"/>
                        <a:t>保護責任者</a:t>
                      </a:r>
                    </a:p>
                  </a:txBody>
                  <a:tcPr anchor="ctr"/>
                </a:tc>
                <a:extLst>
                  <a:ext uri="{0D108BD9-81ED-4DB2-BD59-A6C34878D82A}">
                    <a16:rowId xmlns:a16="http://schemas.microsoft.com/office/drawing/2014/main" val="196493865"/>
                  </a:ext>
                </a:extLst>
              </a:tr>
              <a:tr h="476363">
                <a:tc>
                  <a:txBody>
                    <a:bodyPr/>
                    <a:lstStyle/>
                    <a:p>
                      <a:pPr algn="l"/>
                      <a:r>
                        <a:rPr kumimoji="1" lang="ja-JP" altLang="ja-JP" sz="1400" kern="1200" dirty="0">
                          <a:solidFill>
                            <a:schemeClr val="tx1"/>
                          </a:solidFill>
                          <a:effectLst/>
                          <a:latin typeface="+mn-lt"/>
                          <a:ea typeface="+mn-ea"/>
                          <a:cs typeface="+mn-cs"/>
                        </a:rPr>
                        <a:t>サイバーセキュリティ研修</a:t>
                      </a:r>
                      <a:endParaRPr kumimoji="1" lang="ja-JP" altLang="en-US" sz="1400" dirty="0"/>
                    </a:p>
                  </a:txBody>
                  <a:tcPr anchor="ctr"/>
                </a:tc>
                <a:tc>
                  <a:txBody>
                    <a:bodyPr/>
                    <a:lstStyle/>
                    <a:p>
                      <a:pPr algn="l"/>
                      <a:r>
                        <a:rPr kumimoji="1" lang="ja-JP" altLang="ja-JP" sz="1400" kern="1200" dirty="0">
                          <a:solidFill>
                            <a:schemeClr val="tx1"/>
                          </a:solidFill>
                          <a:effectLst/>
                          <a:latin typeface="+mn-lt"/>
                          <a:ea typeface="+mn-ea"/>
                          <a:cs typeface="+mn-cs"/>
                        </a:rPr>
                        <a:t>特定個人情報ファイルを取り扱う事務に従事する者</a:t>
                      </a:r>
                      <a:endParaRPr kumimoji="1" lang="ja-JP" altLang="en-US" sz="1400" dirty="0"/>
                    </a:p>
                  </a:txBody>
                  <a:tcPr anchor="ctr"/>
                </a:tc>
                <a:extLst>
                  <a:ext uri="{0D108BD9-81ED-4DB2-BD59-A6C34878D82A}">
                    <a16:rowId xmlns:a16="http://schemas.microsoft.com/office/drawing/2014/main" val="3084726701"/>
                  </a:ext>
                </a:extLst>
              </a:tr>
            </a:tbl>
          </a:graphicData>
        </a:graphic>
      </p:graphicFrame>
      <p:sp>
        <p:nvSpPr>
          <p:cNvPr id="15" name="正方形/長方形 14"/>
          <p:cNvSpPr/>
          <p:nvPr/>
        </p:nvSpPr>
        <p:spPr>
          <a:xfrm>
            <a:off x="647700" y="5365130"/>
            <a:ext cx="8881312" cy="939082"/>
          </a:xfrm>
          <a:prstGeom prst="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研修対象者は、受講対象となった研修は必ず受講しましょう。</a:t>
            </a:r>
            <a:endParaRPr kumimoji="1" lang="en-US" altLang="ja-JP" sz="1400" dirty="0">
              <a:solidFill>
                <a:schemeClr val="tx1"/>
              </a:solidFill>
            </a:endParaRPr>
          </a:p>
          <a:p>
            <a:r>
              <a:rPr kumimoji="1" lang="ja-JP" altLang="en-US" sz="1400" dirty="0">
                <a:solidFill>
                  <a:schemeClr val="tx1"/>
                </a:solidFill>
              </a:rPr>
              <a:t>また、総括責任者等は、受講対象者の受講漏れがないように、出欠状況の確認、未受講者へのフォローアップを確実に行いましょう。</a:t>
            </a:r>
          </a:p>
        </p:txBody>
      </p:sp>
      <p:sp>
        <p:nvSpPr>
          <p:cNvPr id="13"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32</a:t>
            </a:r>
          </a:p>
        </p:txBody>
      </p:sp>
      <p:sp>
        <p:nvSpPr>
          <p:cNvPr id="11" name="正方形/長方形 10"/>
          <p:cNvSpPr/>
          <p:nvPr/>
        </p:nvSpPr>
        <p:spPr>
          <a:xfrm>
            <a:off x="2177377" y="1711637"/>
            <a:ext cx="216000" cy="216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008835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89338" y="294550"/>
            <a:ext cx="7200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第３節　特定個人情報の適正な取扱いのポイント～事例から学ぶ～</a:t>
            </a:r>
          </a:p>
        </p:txBody>
      </p:sp>
      <p:sp>
        <p:nvSpPr>
          <p:cNvPr id="5" name="角丸四角形 4"/>
          <p:cNvSpPr/>
          <p:nvPr/>
        </p:nvSpPr>
        <p:spPr>
          <a:xfrm>
            <a:off x="297638" y="755471"/>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a:solidFill>
                  <a:prstClr val="black"/>
                </a:solidFill>
                <a:latin typeface="ＤＦ特太ゴシック体" panose="020B0509000000000000" pitchFamily="49" charset="-128"/>
                <a:ea typeface="ＤＦ特太ゴシック体" panose="020B0509000000000000" pitchFamily="49" charset="-128"/>
              </a:rPr>
              <a:t>事例３　文書の誤廃棄</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6" name="角丸四角形 5"/>
          <p:cNvSpPr/>
          <p:nvPr/>
        </p:nvSpPr>
        <p:spPr>
          <a:xfrm>
            <a:off x="301800" y="1445610"/>
            <a:ext cx="9302400" cy="1838862"/>
          </a:xfrm>
          <a:prstGeom prst="roundRect">
            <a:avLst>
              <a:gd name="adj" fmla="val 7787"/>
            </a:avLst>
          </a:prstGeom>
        </p:spPr>
        <p:style>
          <a:lnRef idx="2">
            <a:schemeClr val="accent3"/>
          </a:lnRef>
          <a:fillRef idx="1">
            <a:schemeClr val="lt1"/>
          </a:fillRef>
          <a:effectRef idx="0">
            <a:schemeClr val="accent3"/>
          </a:effectRef>
          <a:fontRef idx="minor">
            <a:schemeClr val="dk1"/>
          </a:fontRef>
        </p:style>
        <p:txBody>
          <a:bodyPr lIns="144000" rIns="144000" rtlCol="0" anchor="ctr"/>
          <a:lstStyle/>
          <a:p>
            <a:pPr>
              <a:lnSpc>
                <a:spcPct val="150000"/>
              </a:lnSpc>
            </a:pPr>
            <a:r>
              <a:rPr lang="ja-JP" altLang="en-US" sz="1600" dirty="0"/>
              <a:t>書</a:t>
            </a:r>
            <a:r>
              <a:rPr lang="ja-JP" altLang="ja-JP" sz="1600" dirty="0"/>
              <a:t>棚の整理の際に、職員から提出された特定個人情報が記録された申請書等を綴った文書ファイルの紛失が発覚した。</a:t>
            </a:r>
            <a:endParaRPr lang="en-US" altLang="ja-JP" sz="1600" dirty="0"/>
          </a:p>
          <a:p>
            <a:pPr>
              <a:lnSpc>
                <a:spcPct val="150000"/>
              </a:lnSpc>
            </a:pPr>
            <a:r>
              <a:rPr lang="ja-JP" altLang="ja-JP" sz="1600" dirty="0"/>
              <a:t>※年度末の不要文書の廃棄作業の際に、誤廃棄したと思われる。</a:t>
            </a:r>
            <a:endParaRPr kumimoji="1" lang="ja-JP" altLang="en-US" sz="1600" dirty="0"/>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8631" y="4252123"/>
            <a:ext cx="1172726" cy="2087453"/>
          </a:xfrm>
          <a:prstGeom prst="rect">
            <a:avLst/>
          </a:prstGeom>
        </p:spPr>
      </p:pic>
      <p:grpSp>
        <p:nvGrpSpPr>
          <p:cNvPr id="15" name="グループ化 14"/>
          <p:cNvGrpSpPr/>
          <p:nvPr/>
        </p:nvGrpSpPr>
        <p:grpSpPr>
          <a:xfrm>
            <a:off x="6419772" y="3755527"/>
            <a:ext cx="1820974" cy="2584049"/>
            <a:chOff x="5755020" y="3709495"/>
            <a:chExt cx="1820974" cy="2584049"/>
          </a:xfrm>
        </p:grpSpPr>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5020" y="3709495"/>
              <a:ext cx="1820974" cy="2584049"/>
            </a:xfrm>
            <a:prstGeom prst="rect">
              <a:avLst/>
            </a:prstGeom>
          </p:spPr>
        </p:pic>
        <p:sp>
          <p:nvSpPr>
            <p:cNvPr id="2" name="楕円 1"/>
            <p:cNvSpPr/>
            <p:nvPr/>
          </p:nvSpPr>
          <p:spPr>
            <a:xfrm>
              <a:off x="6270541" y="4747563"/>
              <a:ext cx="570271" cy="331126"/>
            </a:xfrm>
            <a:prstGeom prst="ellipse">
              <a:avLst/>
            </a:prstGeom>
            <a:noFill/>
            <a:ln>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grpSp>
      <p:grpSp>
        <p:nvGrpSpPr>
          <p:cNvPr id="19" name="グループ化 18"/>
          <p:cNvGrpSpPr/>
          <p:nvPr/>
        </p:nvGrpSpPr>
        <p:grpSpPr>
          <a:xfrm>
            <a:off x="3961357" y="3548140"/>
            <a:ext cx="2095502" cy="1720644"/>
            <a:chOff x="3961357" y="3548140"/>
            <a:chExt cx="2095502" cy="1720644"/>
          </a:xfrm>
        </p:grpSpPr>
        <p:sp>
          <p:nvSpPr>
            <p:cNvPr id="16" name="雲形吹き出し 15"/>
            <p:cNvSpPr/>
            <p:nvPr/>
          </p:nvSpPr>
          <p:spPr>
            <a:xfrm>
              <a:off x="3961357" y="3548140"/>
              <a:ext cx="2095502" cy="1720644"/>
            </a:xfrm>
            <a:prstGeom prst="cloudCallout">
              <a:avLst>
                <a:gd name="adj1" fmla="val -51264"/>
                <a:gd name="adj2" fmla="val 52605"/>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pic>
          <p:nvPicPr>
            <p:cNvPr id="18" name="図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4332" y="3857322"/>
              <a:ext cx="702513" cy="1101836"/>
            </a:xfrm>
            <a:prstGeom prst="rect">
              <a:avLst/>
            </a:prstGeom>
          </p:spPr>
        </p:pic>
      </p:grpSp>
      <p:sp>
        <p:nvSpPr>
          <p:cNvPr id="20"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33</a:t>
            </a:r>
          </a:p>
        </p:txBody>
      </p:sp>
    </p:spTree>
    <p:extLst>
      <p:ext uri="{BB962C8B-B14F-4D97-AF65-F5344CB8AC3E}">
        <p14:creationId xmlns:p14="http://schemas.microsoft.com/office/powerpoint/2010/main" val="30416081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16007" y="1345378"/>
            <a:ext cx="2340000" cy="468000"/>
          </a:xfrm>
          <a:prstGeom prst="roundRect">
            <a:avLst/>
          </a:prstGeom>
          <a:solidFill>
            <a:srgbClr val="FFC000">
              <a:lumMod val="20000"/>
              <a:lumOff val="80000"/>
            </a:srgbClr>
          </a:solidFill>
          <a:ln w="381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mj-ea"/>
                <a:ea typeface="+mj-ea"/>
                <a:cs typeface="+mn-cs"/>
              </a:rPr>
              <a:t>防止策</a:t>
            </a:r>
          </a:p>
        </p:txBody>
      </p:sp>
      <p:sp>
        <p:nvSpPr>
          <p:cNvPr id="10" name="テキスト ボックス 9"/>
          <p:cNvSpPr txBox="1"/>
          <p:nvPr/>
        </p:nvSpPr>
        <p:spPr bwMode="auto">
          <a:xfrm>
            <a:off x="715609" y="2015700"/>
            <a:ext cx="8934531" cy="468621"/>
          </a:xfrm>
          <a:prstGeom prst="rect">
            <a:avLst/>
          </a:prstGeom>
          <a:noFill/>
          <a:ln w="9525">
            <a:noFill/>
            <a:miter lim="800000"/>
            <a:headEnd/>
            <a:tailEnd/>
          </a:ln>
        </p:spPr>
        <p:txBody>
          <a:bodyPr vert="horz" wrap="square" lIns="36000" tIns="36000" rIns="36000" bIns="36000" numCol="1" rtlCol="0" anchor="ctr" anchorCtr="0" compatLnSpc="1">
            <a:prstTxWarp prst="textNoShape">
              <a:avLst/>
            </a:prstTxWarp>
            <a:noAutofit/>
          </a:bodyPr>
          <a:lstStyle/>
          <a:p>
            <a:pPr marL="266700" eaLnBrk="0" hangingPunct="0">
              <a:lnSpc>
                <a:spcPts val="2400"/>
              </a:lnSpc>
              <a:buNone/>
            </a:pPr>
            <a:r>
              <a:rPr kumimoji="1" lang="ja-JP" altLang="en-US" sz="1600" dirty="0">
                <a:latin typeface="+mj-ea"/>
                <a:ea typeface="+mj-ea"/>
              </a:rPr>
              <a:t>文書を誤廃棄した可能性があるということで、誤廃棄を防ぐための対策を講じる必要があります。</a:t>
            </a:r>
          </a:p>
        </p:txBody>
      </p:sp>
      <p:sp>
        <p:nvSpPr>
          <p:cNvPr id="14" name="角丸四角形 13"/>
          <p:cNvSpPr/>
          <p:nvPr/>
        </p:nvSpPr>
        <p:spPr>
          <a:xfrm>
            <a:off x="297638" y="741679"/>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a:solidFill>
                  <a:prstClr val="black"/>
                </a:solidFill>
                <a:latin typeface="ＤＦ特太ゴシック体" panose="020B0509000000000000" pitchFamily="49" charset="-128"/>
                <a:ea typeface="ＤＦ特太ゴシック体" panose="020B0509000000000000" pitchFamily="49" charset="-128"/>
              </a:rPr>
              <a:t>事例３　文書の誤廃棄</a:t>
            </a:r>
            <a:endParaRPr kumimoji="1" lang="ja-JP" altLang="en-US" sz="2400" kern="0" dirty="0">
              <a:solidFill>
                <a:prstClr val="black"/>
              </a:solidFill>
              <a:latin typeface="ＤＦ特太ゴシック体" panose="020B0509000000000000" pitchFamily="49" charset="-128"/>
              <a:ea typeface="ＤＦ特太ゴシック体" panose="020B0509000000000000" pitchFamily="49" charset="-128"/>
            </a:endParaRPr>
          </a:p>
        </p:txBody>
      </p:sp>
      <p:pic>
        <p:nvPicPr>
          <p:cNvPr id="11" name="図 10"/>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55556" y1="41379" x2="55556" y2="41379"/>
                        <a14:foregroundMark x1="78744" y1="41379" x2="78744" y2="41379"/>
                        <a14:foregroundMark x1="67633" y1="50345" x2="67633" y2="50345"/>
                        <a14:foregroundMark x1="60870" y1="51379" x2="60870" y2="51379"/>
                        <a14:foregroundMark x1="57971" y1="52759" x2="57971" y2="52759"/>
                        <a14:foregroundMark x1="57488" y1="52069" x2="57488" y2="52069"/>
                        <a14:foregroundMark x1="58937" y1="55172" x2="59903" y2="55517"/>
                        <a14:foregroundMark x1="59903" y1="55517" x2="59903" y2="55517"/>
                        <a14:foregroundMark x1="64251" y1="55517" x2="64251" y2="55517"/>
                        <a14:foregroundMark x1="71981" y1="55517" x2="71981" y2="55517"/>
                        <a14:foregroundMark x1="72464" y1="54483" x2="72464" y2="54483"/>
                        <a14:foregroundMark x1="27536" y1="22414" x2="27536" y2="22414"/>
                        <a14:foregroundMark x1="20290" y1="20345" x2="20290" y2="20345"/>
                        <a14:foregroundMark x1="15942" y1="20345" x2="15942" y2="20345"/>
                        <a14:foregroundMark x1="14493" y1="17586" x2="14493" y2="17586"/>
                        <a14:foregroundMark x1="20290" y1="14138" x2="20290" y2="14138"/>
                        <a14:foregroundMark x1="21256" y1="13103" x2="21256" y2="13103"/>
                        <a14:foregroundMark x1="26570" y1="13103" x2="26570" y2="13103"/>
                        <a14:foregroundMark x1="27536" y1="13103" x2="27536" y2="13103"/>
                        <a14:foregroundMark x1="33333" y1="16207" x2="33333" y2="16207"/>
                        <a14:foregroundMark x1="36715" y1="16897" x2="36715" y2="16897"/>
                        <a14:foregroundMark x1="37681" y1="22414" x2="37681" y2="22414"/>
                        <a14:foregroundMark x1="39130" y1="27241" x2="39130" y2="27241"/>
                        <a14:foregroundMark x1="44444" y1="27931" x2="44444" y2="27931"/>
                        <a14:foregroundMark x1="42995" y1="22069" x2="42995" y2="22069"/>
                        <a14:foregroundMark x1="28019" y1="25862" x2="28019" y2="27931"/>
                        <a14:foregroundMark x1="26570" y1="31379" x2="26570" y2="31379"/>
                        <a14:foregroundMark x1="23671" y1="34138" x2="23671" y2="34138"/>
                        <a14:foregroundMark x1="24638" y1="33793" x2="24638" y2="33793"/>
                        <a14:foregroundMark x1="23671" y1="30690" x2="23671" y2="30690"/>
                        <a14:foregroundMark x1="16425" y1="26897" x2="14493" y2="26897"/>
                        <a14:foregroundMark x1="11594" y1="24828" x2="11594" y2="24828"/>
                        <a14:foregroundMark x1="11594" y1="22414" x2="11594" y2="22414"/>
                        <a14:foregroundMark x1="8696" y1="20345" x2="8696" y2="20345"/>
                        <a14:foregroundMark x1="8213" y1="26207" x2="8213" y2="26207"/>
                        <a14:foregroundMark x1="8696" y1="27931" x2="8696" y2="27931"/>
                        <a14:foregroundMark x1="8213" y1="29310" x2="8213" y2="29310"/>
                        <a14:foregroundMark x1="7729" y1="29310" x2="7729" y2="29310"/>
                        <a14:foregroundMark x1="9662" y1="34138" x2="11111" y2="35517"/>
                        <a14:foregroundMark x1="11594" y1="35517" x2="11594" y2="35517"/>
                        <a14:foregroundMark x1="12077" y1="35517" x2="12077" y2="35517"/>
                        <a14:foregroundMark x1="12077" y1="35517" x2="12077" y2="35517"/>
                        <a14:foregroundMark x1="12077" y1="34138" x2="12077" y2="34138"/>
                        <a14:foregroundMark x1="13043" y1="33103" x2="13043" y2="33103"/>
                        <a14:foregroundMark x1="13527" y1="31724" x2="16425" y2="31379"/>
                        <a14:foregroundMark x1="16908" y1="30690" x2="16908" y2="30690"/>
                        <a14:foregroundMark x1="59420" y1="20345" x2="59420" y2="20345"/>
                        <a14:foregroundMark x1="59420" y1="16897" x2="59420" y2="16897"/>
                        <a14:foregroundMark x1="59420" y1="16897" x2="62319" y2="14828"/>
                        <a14:foregroundMark x1="62319" y1="14828" x2="62319" y2="14828"/>
                        <a14:foregroundMark x1="62319" y1="14138" x2="62319" y2="14138"/>
                        <a14:foregroundMark x1="63285" y1="13448" x2="68116" y2="11379"/>
                        <a14:foregroundMark x1="71014" y1="10690" x2="71014" y2="10690"/>
                        <a14:foregroundMark x1="67150" y1="12069" x2="67150" y2="12069"/>
                        <a14:foregroundMark x1="65217" y1="12069" x2="65217" y2="12069"/>
                        <a14:foregroundMark x1="79710" y1="16897" x2="79710" y2="22069"/>
                        <a14:foregroundMark x1="79710" y1="22069" x2="79710" y2="22069"/>
                        <a14:foregroundMark x1="81643" y1="21379" x2="81643" y2="21379"/>
                        <a14:foregroundMark x1="88406" y1="19655" x2="88406" y2="19655"/>
                        <a14:foregroundMark x1="88406" y1="19655" x2="88406" y2="19655"/>
                        <a14:foregroundMark x1="88406" y1="19655" x2="88406" y2="19655"/>
                        <a14:foregroundMark x1="83575" y1="24828" x2="83575" y2="24828"/>
                        <a14:foregroundMark x1="83575" y1="25517" x2="83575" y2="25517"/>
                        <a14:foregroundMark x1="83575" y1="26207" x2="83575" y2="26207"/>
                        <a14:foregroundMark x1="82609" y1="30345" x2="82609" y2="30345"/>
                        <a14:foregroundMark x1="82609" y1="30345" x2="82609" y2="30345"/>
                        <a14:foregroundMark x1="82609" y1="30345" x2="82609" y2="30345"/>
                        <a14:foregroundMark x1="56522" y1="44828" x2="56522" y2="44828"/>
                        <a14:foregroundMark x1="56522" y1="44828" x2="56522" y2="44828"/>
                        <a14:foregroundMark x1="47826" y1="42759" x2="47826" y2="42759"/>
                        <a14:foregroundMark x1="50725" y1="42759" x2="50725" y2="42759"/>
                        <a14:foregroundMark x1="50725" y1="42759" x2="50725" y2="42759"/>
                        <a14:foregroundMark x1="50725" y1="42759" x2="50725" y2="42759"/>
                        <a14:foregroundMark x1="50725" y1="45517" x2="50725" y2="45517"/>
                        <a14:foregroundMark x1="50725" y1="45517" x2="50725" y2="45517"/>
                        <a14:foregroundMark x1="50725" y1="45517" x2="51691" y2="47586"/>
                        <a14:foregroundMark x1="51691" y1="47586" x2="51691" y2="47586"/>
                        <a14:foregroundMark x1="51691" y1="47586" x2="51691" y2="47586"/>
                        <a14:foregroundMark x1="52657" y1="47586" x2="52657" y2="47586"/>
                        <a14:foregroundMark x1="52657" y1="47586" x2="56522" y2="48966"/>
                        <a14:foregroundMark x1="62319" y1="51034" x2="65217" y2="51034"/>
                        <a14:foregroundMark x1="66184" y1="51034" x2="66184" y2="51034"/>
                        <a14:foregroundMark x1="66184" y1="51034" x2="66184" y2="51034"/>
                        <a14:foregroundMark x1="66184" y1="51034" x2="66184" y2="51034"/>
                        <a14:foregroundMark x1="71981" y1="38621" x2="71981" y2="38621"/>
                        <a14:foregroundMark x1="71981" y1="38621" x2="71981" y2="38621"/>
                        <a14:foregroundMark x1="71981" y1="38621" x2="71981" y2="38621"/>
                        <a14:foregroundMark x1="71981" y1="38621" x2="71981" y2="38621"/>
                        <a14:foregroundMark x1="71981" y1="38621" x2="71981" y2="38621"/>
                        <a14:foregroundMark x1="63285" y1="42759" x2="63285" y2="42759"/>
                        <a14:foregroundMark x1="63285" y1="42759" x2="63285" y2="42759"/>
                        <a14:foregroundMark x1="63285" y1="42759" x2="63285" y2="42759"/>
                        <a14:foregroundMark x1="62319" y1="42759" x2="62319" y2="42759"/>
                        <a14:foregroundMark x1="61353" y1="42759" x2="61353" y2="42759"/>
                        <a14:foregroundMark x1="61353" y1="37241" x2="65217" y2="34483"/>
                        <a14:foregroundMark x1="68116" y1="34483" x2="68116" y2="34483"/>
                        <a14:foregroundMark x1="70048" y1="34483" x2="73913" y2="35862"/>
                        <a14:foregroundMark x1="73913" y1="35862" x2="73913" y2="35862"/>
                        <a14:foregroundMark x1="75845" y1="37241" x2="75845" y2="37241"/>
                        <a14:foregroundMark x1="75845" y1="40690" x2="75845" y2="40690"/>
                        <a14:foregroundMark x1="75845" y1="41379" x2="75845" y2="43448"/>
                        <a14:foregroundMark x1="75845" y1="43448" x2="75845" y2="43448"/>
                        <a14:foregroundMark x1="75845" y1="44828" x2="75845" y2="46897"/>
                        <a14:foregroundMark x1="75845" y1="46897" x2="75845" y2="46897"/>
                        <a14:foregroundMark x1="76812" y1="47586" x2="76812" y2="47586"/>
                        <a14:foregroundMark x1="79710" y1="48966" x2="79710" y2="48966"/>
                        <a14:foregroundMark x1="81643" y1="50345" x2="81643" y2="50345"/>
                        <a14:foregroundMark x1="82609" y1="51034" x2="82609" y2="51034"/>
                        <a14:foregroundMark x1="83575" y1="49655" x2="83575" y2="49655"/>
                        <a14:foregroundMark x1="86473" y1="47586" x2="86473" y2="47586"/>
                        <a14:foregroundMark x1="86473" y1="44828" x2="86473" y2="44828"/>
                        <a14:foregroundMark x1="86473" y1="44828" x2="86473" y2="44828"/>
                        <a14:foregroundMark x1="86473" y1="44138" x2="86473" y2="44138"/>
                        <a14:foregroundMark x1="55556" y1="69655" x2="55556" y2="69655"/>
                        <a14:foregroundMark x1="54589" y1="69655" x2="54589" y2="69655"/>
                        <a14:foregroundMark x1="54589" y1="69655" x2="54589" y2="69655"/>
                        <a14:foregroundMark x1="53623" y1="68966" x2="53623" y2="68966"/>
                        <a14:foregroundMark x1="53623" y1="68276" x2="53623" y2="68276"/>
                        <a14:foregroundMark x1="52657" y1="68276" x2="52657" y2="68276"/>
                        <a14:foregroundMark x1="51691" y1="69655" x2="51691" y2="69655"/>
                        <a14:foregroundMark x1="47826" y1="71034" x2="47826" y2="71034"/>
                        <a14:foregroundMark x1="47826" y1="71034" x2="47826" y2="71034"/>
                        <a14:foregroundMark x1="47826" y1="71034" x2="47826" y2="71034"/>
                        <a14:foregroundMark x1="48792" y1="70345" x2="48792" y2="70345"/>
                        <a14:foregroundMark x1="49758" y1="70345" x2="49758" y2="70345"/>
                        <a14:foregroundMark x1="55556" y1="65517" x2="55556" y2="65517"/>
                        <a14:foregroundMark x1="55556" y1="64828" x2="55556" y2="64828"/>
                        <a14:foregroundMark x1="52657" y1="64138" x2="52657" y2="64138"/>
                        <a14:foregroundMark x1="50725" y1="64138" x2="50725" y2="64138"/>
                        <a14:foregroundMark x1="46860" y1="60690" x2="46860" y2="60690"/>
                        <a14:foregroundMark x1="44928" y1="58621" x2="44928" y2="58621"/>
                        <a14:foregroundMark x1="42029" y1="55862" x2="42029" y2="55862"/>
                        <a14:foregroundMark x1="42029" y1="55862" x2="42029" y2="55862"/>
                        <a14:foregroundMark x1="42029" y1="55862" x2="42029" y2="55862"/>
                        <a14:foregroundMark x1="38164" y1="53793" x2="38164" y2="53793"/>
                        <a14:foregroundMark x1="38164" y1="53103" x2="38164" y2="53103"/>
                        <a14:foregroundMark x1="38164" y1="53103" x2="38164" y2="53103"/>
                        <a14:foregroundMark x1="43961" y1="56552" x2="48792" y2="59310"/>
                        <a14:foregroundMark x1="50725" y1="60000" x2="50725" y2="60000"/>
                        <a14:foregroundMark x1="52657" y1="60000" x2="56522" y2="60000"/>
                        <a14:foregroundMark x1="60386" y1="60000" x2="60386" y2="60000"/>
                        <a14:foregroundMark x1="60386" y1="60000" x2="60386" y2="60000"/>
                        <a14:foregroundMark x1="60386" y1="59310" x2="60386" y2="59310"/>
                        <a14:foregroundMark x1="63285" y1="58621" x2="63285" y2="58621"/>
                        <a14:foregroundMark x1="63285" y1="58621" x2="63285" y2="58621"/>
                        <a14:foregroundMark x1="63285" y1="58621" x2="67150" y2="58621"/>
                        <a14:foregroundMark x1="90338" y1="58621" x2="90338" y2="58621"/>
                        <a14:foregroundMark x1="89372" y1="58621" x2="89372" y2="58621"/>
                        <a14:foregroundMark x1="87440" y1="58621" x2="87440" y2="58621"/>
                        <a14:foregroundMark x1="86473" y1="59310" x2="86473" y2="59310"/>
                        <a14:foregroundMark x1="85507" y1="59310" x2="84541" y2="62069"/>
                        <a14:foregroundMark x1="84541" y1="62069" x2="84541" y2="62069"/>
                        <a14:foregroundMark x1="83575" y1="62759" x2="83575" y2="62759"/>
                        <a14:foregroundMark x1="81643" y1="62759" x2="77778" y2="63448"/>
                        <a14:foregroundMark x1="68116" y1="64138" x2="68116" y2="64138"/>
                        <a14:foregroundMark x1="66184" y1="64138" x2="66184" y2="64138"/>
                        <a14:foregroundMark x1="66184" y1="64138" x2="66184" y2="64138"/>
                        <a14:foregroundMark x1="67150" y1="64138" x2="67150" y2="64138"/>
                        <a14:foregroundMark x1="67150" y1="64138" x2="67150" y2="64138"/>
                        <a14:foregroundMark x1="68116" y1="64138" x2="76812" y2="64138"/>
                        <a14:foregroundMark x1="76812" y1="63448" x2="76812" y2="63448"/>
                        <a14:foregroundMark x1="73913" y1="63448" x2="73913" y2="63448"/>
                        <a14:foregroundMark x1="72947" y1="65517" x2="72947" y2="68276"/>
                        <a14:foregroundMark x1="72947" y1="71034" x2="72947" y2="71034"/>
                        <a14:foregroundMark x1="72947" y1="71724" x2="72947" y2="75172"/>
                        <a14:foregroundMark x1="72947" y1="75172" x2="72947" y2="75172"/>
                        <a14:foregroundMark x1="72947" y1="75172" x2="72947" y2="75172"/>
                        <a14:foregroundMark x1="64251" y1="71724" x2="64251" y2="71724"/>
                        <a14:foregroundMark x1="64251" y1="71724" x2="64251" y2="71724"/>
                        <a14:foregroundMark x1="82609" y1="73103" x2="82609" y2="73103"/>
                        <a14:foregroundMark x1="82609" y1="73103" x2="82609" y2="73103"/>
                      </a14:backgroundRemoval>
                    </a14:imgEffect>
                  </a14:imgLayer>
                </a14:imgProps>
              </a:ext>
            </a:extLst>
          </a:blip>
          <a:stretch>
            <a:fillRect/>
          </a:stretch>
        </p:blipFill>
        <p:spPr>
          <a:xfrm>
            <a:off x="297638" y="736677"/>
            <a:ext cx="887564" cy="1243447"/>
          </a:xfrm>
          <a:prstGeom prst="rect">
            <a:avLst/>
          </a:prstGeom>
        </p:spPr>
      </p:pic>
      <p:pic>
        <p:nvPicPr>
          <p:cNvPr id="15" name="図 14"/>
          <p:cNvPicPr>
            <a:picLocks noChangeAspect="1"/>
          </p:cNvPicPr>
          <p:nvPr/>
        </p:nvPicPr>
        <p:blipFill>
          <a:blip r:embed="rId5">
            <a:extLst>
              <a:ext uri="{BEBA8EAE-BF5A-486C-A8C5-ECC9F3942E4B}">
                <a14:imgProps xmlns:a14="http://schemas.microsoft.com/office/drawing/2010/main">
                  <a14:imgLayer r:embed="rId6">
                    <a14:imgEffect>
                      <a14:backgroundRemoval t="3614" b="91566" l="2410" r="100000"/>
                    </a14:imgEffect>
                  </a14:imgLayer>
                </a14:imgProps>
              </a:ext>
            </a:extLst>
          </a:blip>
          <a:stretch>
            <a:fillRect/>
          </a:stretch>
        </p:blipFill>
        <p:spPr>
          <a:xfrm rot="2563914">
            <a:off x="331818" y="2048117"/>
            <a:ext cx="506012" cy="506012"/>
          </a:xfrm>
          <a:prstGeom prst="rect">
            <a:avLst/>
          </a:prstGeom>
        </p:spPr>
      </p:pic>
      <p:pic>
        <p:nvPicPr>
          <p:cNvPr id="21" name="図 20"/>
          <p:cNvPicPr>
            <a:picLocks noChangeAspect="1"/>
          </p:cNvPicPr>
          <p:nvPr/>
        </p:nvPicPr>
        <p:blipFill>
          <a:blip r:embed="rId5">
            <a:extLst>
              <a:ext uri="{BEBA8EAE-BF5A-486C-A8C5-ECC9F3942E4B}">
                <a14:imgProps xmlns:a14="http://schemas.microsoft.com/office/drawing/2010/main">
                  <a14:imgLayer r:embed="rId6">
                    <a14:imgEffect>
                      <a14:backgroundRemoval t="3614" b="91566" l="2410" r="100000"/>
                    </a14:imgEffect>
                  </a14:imgLayer>
                </a14:imgProps>
              </a:ext>
            </a:extLst>
          </a:blip>
          <a:stretch>
            <a:fillRect/>
          </a:stretch>
        </p:blipFill>
        <p:spPr>
          <a:xfrm rot="2563914">
            <a:off x="347297" y="3653079"/>
            <a:ext cx="506012" cy="506012"/>
          </a:xfrm>
          <a:prstGeom prst="rect">
            <a:avLst/>
          </a:prstGeom>
        </p:spPr>
      </p:pic>
      <p:sp>
        <p:nvSpPr>
          <p:cNvPr id="22" name="テキスト ボックス 21"/>
          <p:cNvSpPr txBox="1"/>
          <p:nvPr/>
        </p:nvSpPr>
        <p:spPr bwMode="auto">
          <a:xfrm>
            <a:off x="715609" y="3560564"/>
            <a:ext cx="8934531" cy="902059"/>
          </a:xfrm>
          <a:prstGeom prst="rect">
            <a:avLst/>
          </a:prstGeom>
          <a:noFill/>
          <a:ln w="9525">
            <a:noFill/>
            <a:miter lim="800000"/>
            <a:headEnd/>
            <a:tailEnd/>
          </a:ln>
        </p:spPr>
        <p:txBody>
          <a:bodyPr vert="horz" wrap="square" lIns="36000" tIns="36000" rIns="36000" bIns="36000" numCol="1" rtlCol="0" anchor="ctr" anchorCtr="0" compatLnSpc="1">
            <a:prstTxWarp prst="textNoShape">
              <a:avLst/>
            </a:prstTxWarp>
            <a:noAutofit/>
          </a:bodyPr>
          <a:lstStyle/>
          <a:p>
            <a:pPr marL="266700" eaLnBrk="0" hangingPunct="0">
              <a:lnSpc>
                <a:spcPts val="2400"/>
              </a:lnSpc>
              <a:buNone/>
            </a:pPr>
            <a:r>
              <a:rPr kumimoji="1" lang="ja-JP" altLang="en-US" sz="1600" dirty="0">
                <a:latin typeface="+mj-ea"/>
                <a:ea typeface="+mj-ea"/>
              </a:rPr>
              <a:t>誤廃棄についても可能性にとどまり、明確には分からない状況ですので、文書の取扱状況を把握するための方法を検討する必要があります。</a:t>
            </a:r>
          </a:p>
        </p:txBody>
      </p:sp>
      <p:sp>
        <p:nvSpPr>
          <p:cNvPr id="27" name="角丸四角形 26"/>
          <p:cNvSpPr/>
          <p:nvPr/>
        </p:nvSpPr>
        <p:spPr>
          <a:xfrm>
            <a:off x="297637" y="324028"/>
            <a:ext cx="7200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第３節　特定個人情報の適正な取扱いのポイント～事例から学ぶ～</a:t>
            </a:r>
          </a:p>
        </p:txBody>
      </p:sp>
      <p:grpSp>
        <p:nvGrpSpPr>
          <p:cNvPr id="8" name="グループ化 7"/>
          <p:cNvGrpSpPr/>
          <p:nvPr/>
        </p:nvGrpSpPr>
        <p:grpSpPr>
          <a:xfrm>
            <a:off x="392103" y="2568552"/>
            <a:ext cx="9072000" cy="900000"/>
            <a:chOff x="612026" y="2499102"/>
            <a:chExt cx="9072000" cy="900000"/>
          </a:xfrm>
        </p:grpSpPr>
        <p:sp>
          <p:nvSpPr>
            <p:cNvPr id="20" name="テキスト ボックス 19"/>
            <p:cNvSpPr txBox="1"/>
            <p:nvPr/>
          </p:nvSpPr>
          <p:spPr bwMode="auto">
            <a:xfrm>
              <a:off x="5819431" y="2854437"/>
              <a:ext cx="531874" cy="395482"/>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en-US" altLang="ja-JP" sz="1600" dirty="0" err="1">
                  <a:latin typeface="ＭＳ ゴシック" panose="020B0609070205080204" pitchFamily="49" charset="-128"/>
                  <a:ea typeface="ＭＳ ゴシック" panose="020B0609070205080204" pitchFamily="49" charset="-128"/>
                </a:rPr>
                <a:t>etc</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26" name="角丸四角形 25"/>
            <p:cNvSpPr/>
            <p:nvPr/>
          </p:nvSpPr>
          <p:spPr>
            <a:xfrm>
              <a:off x="612026" y="2499102"/>
              <a:ext cx="9072000" cy="900000"/>
            </a:xfrm>
            <a:prstGeom prst="round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903923" y="2646739"/>
              <a:ext cx="7614668" cy="323165"/>
            </a:xfrm>
            <a:prstGeom prst="rect">
              <a:avLst/>
            </a:prstGeom>
          </p:spPr>
          <p:txBody>
            <a:bodyPr wrap="square">
              <a:spAutoFit/>
            </a:bodyPr>
            <a:lstStyle/>
            <a:p>
              <a:pPr lvl="0" defTabSz="914400" fontAlgn="base">
                <a:lnSpc>
                  <a:spcPts val="1800"/>
                </a:lnSpc>
                <a:spcBef>
                  <a:spcPts val="600"/>
                </a:spcBef>
                <a:spcAft>
                  <a:spcPct val="0"/>
                </a:spcAft>
                <a:defRPr/>
              </a:pPr>
              <a:r>
                <a:rPr kumimoji="1" lang="ja-JP" altLang="en-US" sz="1400" kern="0" dirty="0">
                  <a:solidFill>
                    <a:prstClr val="black"/>
                  </a:solidFill>
                  <a:latin typeface="+mj-ea"/>
                </a:rPr>
                <a:t>・　不要な文書を廃棄する際に、廃棄してはいけない書類が混入してないか、複数人でチェックする</a:t>
              </a:r>
              <a:endParaRPr kumimoji="1" lang="en-US" altLang="ja-JP" sz="1400" kern="0" dirty="0">
                <a:solidFill>
                  <a:prstClr val="black"/>
                </a:solidFill>
                <a:latin typeface="+mj-ea"/>
              </a:endParaRPr>
            </a:p>
          </p:txBody>
        </p:sp>
        <p:sp>
          <p:nvSpPr>
            <p:cNvPr id="3" name="正方形/長方形 2"/>
            <p:cNvSpPr/>
            <p:nvPr/>
          </p:nvSpPr>
          <p:spPr>
            <a:xfrm>
              <a:off x="903923" y="2969904"/>
              <a:ext cx="4395755" cy="323165"/>
            </a:xfrm>
            <a:prstGeom prst="rect">
              <a:avLst/>
            </a:prstGeom>
          </p:spPr>
          <p:txBody>
            <a:bodyPr wrap="none">
              <a:spAutoFit/>
            </a:bodyPr>
            <a:lstStyle/>
            <a:p>
              <a:pPr lvl="0" defTabSz="914400" fontAlgn="base">
                <a:lnSpc>
                  <a:spcPts val="1800"/>
                </a:lnSpc>
                <a:spcBef>
                  <a:spcPts val="600"/>
                </a:spcBef>
                <a:spcAft>
                  <a:spcPct val="0"/>
                </a:spcAft>
                <a:defRPr/>
              </a:pPr>
              <a:r>
                <a:rPr kumimoji="1" lang="ja-JP" altLang="en-US" sz="1400" kern="0" dirty="0">
                  <a:solidFill>
                    <a:prstClr val="black"/>
                  </a:solidFill>
                  <a:latin typeface="+mj-ea"/>
                </a:rPr>
                <a:t>・　必要な文書と不要な文書が混在しないように保管する</a:t>
              </a:r>
              <a:endParaRPr kumimoji="1" lang="en-US" altLang="ja-JP" sz="1400" kern="0" dirty="0">
                <a:solidFill>
                  <a:prstClr val="black"/>
                </a:solidFill>
                <a:latin typeface="+mj-ea"/>
              </a:endParaRPr>
            </a:p>
          </p:txBody>
        </p:sp>
      </p:grpSp>
      <p:grpSp>
        <p:nvGrpSpPr>
          <p:cNvPr id="9" name="グループ化 8"/>
          <p:cNvGrpSpPr/>
          <p:nvPr/>
        </p:nvGrpSpPr>
        <p:grpSpPr>
          <a:xfrm>
            <a:off x="416007" y="4330178"/>
            <a:ext cx="9048096" cy="864000"/>
            <a:chOff x="416007" y="4330178"/>
            <a:chExt cx="9048096" cy="864000"/>
          </a:xfrm>
        </p:grpSpPr>
        <p:sp>
          <p:nvSpPr>
            <p:cNvPr id="25" name="テキスト ボックス 24"/>
            <p:cNvSpPr txBox="1"/>
            <p:nvPr/>
          </p:nvSpPr>
          <p:spPr bwMode="auto">
            <a:xfrm>
              <a:off x="6290444" y="4674239"/>
              <a:ext cx="819510" cy="336430"/>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en-US" altLang="ja-JP" sz="1600" dirty="0" err="1">
                  <a:latin typeface="ＭＳ ゴシック" panose="020B0609070205080204" pitchFamily="49" charset="-128"/>
                  <a:ea typeface="ＭＳ ゴシック" panose="020B0609070205080204" pitchFamily="49" charset="-128"/>
                </a:rPr>
                <a:t>etc</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6" name="正方形/長方形 5"/>
            <p:cNvSpPr/>
            <p:nvPr/>
          </p:nvSpPr>
          <p:spPr>
            <a:xfrm>
              <a:off x="684000" y="4454350"/>
              <a:ext cx="6811490" cy="323165"/>
            </a:xfrm>
            <a:prstGeom prst="rect">
              <a:avLst/>
            </a:prstGeom>
          </p:spPr>
          <p:txBody>
            <a:bodyPr wrap="square">
              <a:spAutoFit/>
            </a:bodyPr>
            <a:lstStyle/>
            <a:p>
              <a:pPr lvl="0" defTabSz="914400" fontAlgn="base">
                <a:lnSpc>
                  <a:spcPts val="1800"/>
                </a:lnSpc>
                <a:spcBef>
                  <a:spcPts val="600"/>
                </a:spcBef>
                <a:spcAft>
                  <a:spcPct val="0"/>
                </a:spcAft>
                <a:defRPr/>
              </a:pPr>
              <a:r>
                <a:rPr kumimoji="1" lang="ja-JP" altLang="en-US" sz="1400" kern="0" dirty="0">
                  <a:solidFill>
                    <a:prstClr val="black"/>
                  </a:solidFill>
                  <a:latin typeface="+mj-ea"/>
                </a:rPr>
                <a:t>・　文書ファイルの管理簿を作成し、利用状況を把握する</a:t>
              </a:r>
              <a:endParaRPr kumimoji="1" lang="en-US" altLang="ja-JP" sz="1400" kern="0" dirty="0">
                <a:solidFill>
                  <a:prstClr val="black"/>
                </a:solidFill>
                <a:latin typeface="+mj-ea"/>
              </a:endParaRPr>
            </a:p>
          </p:txBody>
        </p:sp>
        <p:sp>
          <p:nvSpPr>
            <p:cNvPr id="34" name="角丸四角形 33"/>
            <p:cNvSpPr/>
            <p:nvPr/>
          </p:nvSpPr>
          <p:spPr>
            <a:xfrm>
              <a:off x="416007" y="4330178"/>
              <a:ext cx="9048096" cy="864000"/>
            </a:xfrm>
            <a:prstGeom prst="round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684000" y="4789696"/>
              <a:ext cx="5046574" cy="323165"/>
            </a:xfrm>
            <a:prstGeom prst="rect">
              <a:avLst/>
            </a:prstGeom>
          </p:spPr>
          <p:txBody>
            <a:bodyPr wrap="none">
              <a:spAutoFit/>
            </a:bodyPr>
            <a:lstStyle/>
            <a:p>
              <a:pPr lvl="0" defTabSz="914400" fontAlgn="base">
                <a:lnSpc>
                  <a:spcPts val="1800"/>
                </a:lnSpc>
                <a:spcBef>
                  <a:spcPts val="600"/>
                </a:spcBef>
                <a:spcAft>
                  <a:spcPct val="0"/>
                </a:spcAft>
                <a:defRPr/>
              </a:pPr>
              <a:r>
                <a:rPr kumimoji="1" lang="ja-JP" altLang="en-US" sz="1400" kern="0" dirty="0">
                  <a:solidFill>
                    <a:prstClr val="black"/>
                  </a:solidFill>
                  <a:latin typeface="+mj-ea"/>
                </a:rPr>
                <a:t>・　文書の廃棄伺いや廃棄目録を作成し、廃棄の記録を保存する</a:t>
              </a:r>
              <a:endParaRPr kumimoji="1" lang="en-US" altLang="ja-JP" sz="1400" kern="0" dirty="0">
                <a:solidFill>
                  <a:prstClr val="black"/>
                </a:solidFill>
                <a:latin typeface="+mj-ea"/>
              </a:endParaRPr>
            </a:p>
          </p:txBody>
        </p:sp>
      </p:grpSp>
      <p:sp>
        <p:nvSpPr>
          <p:cNvPr id="39"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34</a:t>
            </a:r>
          </a:p>
        </p:txBody>
      </p:sp>
      <p:grpSp>
        <p:nvGrpSpPr>
          <p:cNvPr id="5" name="グループ化 4"/>
          <p:cNvGrpSpPr/>
          <p:nvPr/>
        </p:nvGrpSpPr>
        <p:grpSpPr>
          <a:xfrm>
            <a:off x="440800" y="5229781"/>
            <a:ext cx="9387076" cy="1188000"/>
            <a:chOff x="102022" y="5235432"/>
            <a:chExt cx="9463768" cy="1270871"/>
          </a:xfrm>
        </p:grpSpPr>
        <p:sp>
          <p:nvSpPr>
            <p:cNvPr id="40" name="横巻き 39"/>
            <p:cNvSpPr/>
            <p:nvPr/>
          </p:nvSpPr>
          <p:spPr>
            <a:xfrm>
              <a:off x="102022" y="5235432"/>
              <a:ext cx="9094608" cy="1270871"/>
            </a:xfrm>
            <a:prstGeom prst="horizontalScroll">
              <a:avLst/>
            </a:prstGeom>
            <a:solidFill>
              <a:srgbClr val="FFFF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endParaRPr lang="ja-JP" altLang="en-US" dirty="0">
                <a:solidFill>
                  <a:schemeClr val="tx1"/>
                </a:solidFill>
              </a:endParaRPr>
            </a:p>
          </p:txBody>
        </p:sp>
        <p:sp>
          <p:nvSpPr>
            <p:cNvPr id="41" name="正方形/長方形 40"/>
            <p:cNvSpPr/>
            <p:nvPr/>
          </p:nvSpPr>
          <p:spPr>
            <a:xfrm>
              <a:off x="320099" y="5400214"/>
              <a:ext cx="9245691" cy="939082"/>
            </a:xfrm>
            <a:prstGeom prst="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r>
                <a:rPr kumimoji="1" lang="ja-JP" altLang="en-US" sz="1400" dirty="0">
                  <a:solidFill>
                    <a:schemeClr val="tx1"/>
                  </a:solidFill>
                </a:rPr>
                <a:t>保存期間が過ぎて不要になった書類は速やかに廃棄し、必ず廃棄の記録を残しましょう。</a:t>
              </a:r>
              <a:endParaRPr kumimoji="1" lang="en-US" altLang="ja-JP" sz="1400" dirty="0">
                <a:solidFill>
                  <a:schemeClr val="tx1"/>
                </a:solidFill>
              </a:endParaRPr>
            </a:p>
            <a:p>
              <a:r>
                <a:rPr kumimoji="1" lang="ja-JP" altLang="en-US" sz="1400" dirty="0">
                  <a:solidFill>
                    <a:schemeClr val="tx1"/>
                  </a:solidFill>
                </a:rPr>
                <a:t>廃棄を外部に委託する場合には、委託先が確実に廃棄を行ったか証明書等により必ず確認しましょう。</a:t>
              </a:r>
              <a:endParaRPr kumimoji="1" lang="en-US" altLang="ja-JP" sz="1400" dirty="0">
                <a:solidFill>
                  <a:schemeClr val="tx1"/>
                </a:solidFill>
              </a:endParaRPr>
            </a:p>
          </p:txBody>
        </p:sp>
      </p:grpSp>
    </p:spTree>
    <p:extLst>
      <p:ext uri="{BB962C8B-B14F-4D97-AF65-F5344CB8AC3E}">
        <p14:creationId xmlns:p14="http://schemas.microsoft.com/office/powerpoint/2010/main" val="17609535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89338" y="300091"/>
            <a:ext cx="7200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第３節　特定個人情報の適正な取扱いのポイント～事例から学ぶ～</a:t>
            </a:r>
          </a:p>
        </p:txBody>
      </p:sp>
      <p:sp>
        <p:nvSpPr>
          <p:cNvPr id="5" name="角丸四角形 4"/>
          <p:cNvSpPr/>
          <p:nvPr/>
        </p:nvSpPr>
        <p:spPr>
          <a:xfrm>
            <a:off x="297638" y="778621"/>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a:solidFill>
                  <a:prstClr val="black"/>
                </a:solidFill>
                <a:latin typeface="ＤＦ特太ゴシック体" panose="020B0509000000000000" pitchFamily="49" charset="-128"/>
                <a:ea typeface="ＤＦ特太ゴシック体" panose="020B0509000000000000" pitchFamily="49" charset="-128"/>
              </a:rPr>
              <a:t>事例４　ＵＳＢメモリの紛失</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6" name="角丸四角形 5"/>
          <p:cNvSpPr/>
          <p:nvPr/>
        </p:nvSpPr>
        <p:spPr>
          <a:xfrm>
            <a:off x="301800" y="1445610"/>
            <a:ext cx="9302400" cy="1643595"/>
          </a:xfrm>
          <a:prstGeom prst="roundRect">
            <a:avLst>
              <a:gd name="adj" fmla="val 12031"/>
            </a:avLst>
          </a:prstGeom>
        </p:spPr>
        <p:style>
          <a:lnRef idx="2">
            <a:schemeClr val="accent3"/>
          </a:lnRef>
          <a:fillRef idx="1">
            <a:schemeClr val="lt1"/>
          </a:fillRef>
          <a:effectRef idx="0">
            <a:schemeClr val="accent3"/>
          </a:effectRef>
          <a:fontRef idx="minor">
            <a:schemeClr val="dk1"/>
          </a:fontRef>
        </p:style>
        <p:txBody>
          <a:bodyPr lIns="144000" rIns="144000" rtlCol="0" anchor="ctr"/>
          <a:lstStyle/>
          <a:p>
            <a:pPr>
              <a:lnSpc>
                <a:spcPct val="150000"/>
              </a:lnSpc>
            </a:pPr>
            <a:r>
              <a:rPr lang="ja-JP" altLang="en-US" sz="1600" dirty="0"/>
              <a:t>従業員等の特定個人情報が記録された年末調整用のデータが入ったＵＳＢメモリを、持ち運ぶ際に紛失してしまった。</a:t>
            </a:r>
            <a:endParaRPr lang="en-US" altLang="ja-JP" sz="1600" dirty="0"/>
          </a:p>
        </p:txBody>
      </p:sp>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032" y="3612760"/>
            <a:ext cx="2656860" cy="2354506"/>
          </a:xfrm>
          <a:prstGeom prst="rect">
            <a:avLst/>
          </a:prstGeom>
          <a:effectLst>
            <a:glow rad="139700">
              <a:schemeClr val="accent1">
                <a:satMod val="175000"/>
                <a:alpha val="40000"/>
              </a:schemeClr>
            </a:glow>
          </a:effectLst>
        </p:spPr>
      </p:pic>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8463" y="3635235"/>
            <a:ext cx="2656860" cy="2354506"/>
          </a:xfrm>
          <a:prstGeom prst="rect">
            <a:avLst/>
          </a:prstGeom>
          <a:effectLst>
            <a:glow rad="228600">
              <a:schemeClr val="accent3">
                <a:satMod val="175000"/>
                <a:alpha val="40000"/>
              </a:schemeClr>
            </a:glow>
            <a:reflection endPos="0" dist="12700" dir="5400000" sy="-100000" algn="bl" rotWithShape="0"/>
          </a:effectLst>
        </p:spPr>
      </p:pic>
      <p:sp>
        <p:nvSpPr>
          <p:cNvPr id="13" name="テキスト ボックス 12"/>
          <p:cNvSpPr txBox="1"/>
          <p:nvPr/>
        </p:nvSpPr>
        <p:spPr bwMode="auto">
          <a:xfrm>
            <a:off x="1740654" y="5939400"/>
            <a:ext cx="757219" cy="430438"/>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ja-JP" altLang="en-US" sz="1600" dirty="0">
                <a:latin typeface="+mj-ea"/>
                <a:ea typeface="+mj-ea"/>
              </a:rPr>
              <a:t>部署Ａ</a:t>
            </a:r>
          </a:p>
        </p:txBody>
      </p:sp>
      <p:sp>
        <p:nvSpPr>
          <p:cNvPr id="14" name="テキスト ボックス 13"/>
          <p:cNvSpPr txBox="1"/>
          <p:nvPr/>
        </p:nvSpPr>
        <p:spPr bwMode="auto">
          <a:xfrm>
            <a:off x="7604747" y="6015864"/>
            <a:ext cx="853770" cy="365125"/>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ja-JP" altLang="en-US" sz="1600" dirty="0">
                <a:latin typeface="+mj-ea"/>
                <a:ea typeface="+mj-ea"/>
              </a:rPr>
              <a:t>部署Ｂ</a:t>
            </a:r>
          </a:p>
        </p:txBody>
      </p:sp>
      <p:sp>
        <p:nvSpPr>
          <p:cNvPr id="12" name="右矢印 11"/>
          <p:cNvSpPr/>
          <p:nvPr/>
        </p:nvSpPr>
        <p:spPr>
          <a:xfrm>
            <a:off x="3668387" y="3853079"/>
            <a:ext cx="2554360" cy="769939"/>
          </a:xfrm>
          <a:prstGeom prst="rightArrow">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kumimoji="1" lang="ja-JP" altLang="en-US" sz="1400" dirty="0"/>
              <a:t>運搬</a:t>
            </a:r>
          </a:p>
        </p:txBody>
      </p:sp>
      <p:pic>
        <p:nvPicPr>
          <p:cNvPr id="16" name="図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2232" y="4527197"/>
            <a:ext cx="1155285" cy="1304162"/>
          </a:xfrm>
          <a:prstGeom prst="rect">
            <a:avLst/>
          </a:prstGeom>
        </p:spPr>
      </p:pic>
      <p:pic>
        <p:nvPicPr>
          <p:cNvPr id="18" name="図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28712" y="5553900"/>
            <a:ext cx="644230" cy="458294"/>
          </a:xfrm>
          <a:prstGeom prst="rect">
            <a:avLst/>
          </a:prstGeom>
        </p:spPr>
      </p:pic>
      <p:sp>
        <p:nvSpPr>
          <p:cNvPr id="23" name="フリーフォーム 22"/>
          <p:cNvSpPr/>
          <p:nvPr/>
        </p:nvSpPr>
        <p:spPr>
          <a:xfrm>
            <a:off x="4968727" y="5311710"/>
            <a:ext cx="491371" cy="368589"/>
          </a:xfrm>
          <a:custGeom>
            <a:avLst/>
            <a:gdLst>
              <a:gd name="connsiteX0" fmla="*/ 0 w 589936"/>
              <a:gd name="connsiteY0" fmla="*/ 0 h 648929"/>
              <a:gd name="connsiteX1" fmla="*/ 58994 w 589936"/>
              <a:gd name="connsiteY1" fmla="*/ 29497 h 648929"/>
              <a:gd name="connsiteX2" fmla="*/ 108155 w 589936"/>
              <a:gd name="connsiteY2" fmla="*/ 39329 h 648929"/>
              <a:gd name="connsiteX3" fmla="*/ 167148 w 589936"/>
              <a:gd name="connsiteY3" fmla="*/ 78658 h 648929"/>
              <a:gd name="connsiteX4" fmla="*/ 226142 w 589936"/>
              <a:gd name="connsiteY4" fmla="*/ 98323 h 648929"/>
              <a:gd name="connsiteX5" fmla="*/ 314632 w 589936"/>
              <a:gd name="connsiteY5" fmla="*/ 147484 h 648929"/>
              <a:gd name="connsiteX6" fmla="*/ 363794 w 589936"/>
              <a:gd name="connsiteY6" fmla="*/ 216310 h 648929"/>
              <a:gd name="connsiteX7" fmla="*/ 383458 w 589936"/>
              <a:gd name="connsiteY7" fmla="*/ 245806 h 648929"/>
              <a:gd name="connsiteX8" fmla="*/ 403123 w 589936"/>
              <a:gd name="connsiteY8" fmla="*/ 294968 h 648929"/>
              <a:gd name="connsiteX9" fmla="*/ 432619 w 589936"/>
              <a:gd name="connsiteY9" fmla="*/ 373626 h 648929"/>
              <a:gd name="connsiteX10" fmla="*/ 422787 w 589936"/>
              <a:gd name="connsiteY10" fmla="*/ 432619 h 648929"/>
              <a:gd name="connsiteX11" fmla="*/ 255639 w 589936"/>
              <a:gd name="connsiteY11" fmla="*/ 412955 h 648929"/>
              <a:gd name="connsiteX12" fmla="*/ 226142 w 589936"/>
              <a:gd name="connsiteY12" fmla="*/ 383458 h 648929"/>
              <a:gd name="connsiteX13" fmla="*/ 196645 w 589936"/>
              <a:gd name="connsiteY13" fmla="*/ 363794 h 648929"/>
              <a:gd name="connsiteX14" fmla="*/ 186813 w 589936"/>
              <a:gd name="connsiteY14" fmla="*/ 334297 h 648929"/>
              <a:gd name="connsiteX15" fmla="*/ 196645 w 589936"/>
              <a:gd name="connsiteY15" fmla="*/ 275303 h 648929"/>
              <a:gd name="connsiteX16" fmla="*/ 275303 w 589936"/>
              <a:gd name="connsiteY16" fmla="*/ 275303 h 648929"/>
              <a:gd name="connsiteX17" fmla="*/ 304800 w 589936"/>
              <a:gd name="connsiteY17" fmla="*/ 304800 h 648929"/>
              <a:gd name="connsiteX18" fmla="*/ 363794 w 589936"/>
              <a:gd name="connsiteY18" fmla="*/ 324464 h 648929"/>
              <a:gd name="connsiteX19" fmla="*/ 432619 w 589936"/>
              <a:gd name="connsiteY19" fmla="*/ 373626 h 648929"/>
              <a:gd name="connsiteX20" fmla="*/ 462116 w 589936"/>
              <a:gd name="connsiteY20" fmla="*/ 383458 h 648929"/>
              <a:gd name="connsiteX21" fmla="*/ 481781 w 589936"/>
              <a:gd name="connsiteY21" fmla="*/ 412955 h 648929"/>
              <a:gd name="connsiteX22" fmla="*/ 511278 w 589936"/>
              <a:gd name="connsiteY22" fmla="*/ 442452 h 648929"/>
              <a:gd name="connsiteX23" fmla="*/ 521110 w 589936"/>
              <a:gd name="connsiteY23" fmla="*/ 471948 h 648929"/>
              <a:gd name="connsiteX24" fmla="*/ 540774 w 589936"/>
              <a:gd name="connsiteY24" fmla="*/ 521110 h 648929"/>
              <a:gd name="connsiteX25" fmla="*/ 560439 w 589936"/>
              <a:gd name="connsiteY25" fmla="*/ 580103 h 648929"/>
              <a:gd name="connsiteX26" fmla="*/ 580103 w 589936"/>
              <a:gd name="connsiteY26" fmla="*/ 609600 h 648929"/>
              <a:gd name="connsiteX27" fmla="*/ 589936 w 589936"/>
              <a:gd name="connsiteY27" fmla="*/ 648929 h 64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9936" h="648929">
                <a:moveTo>
                  <a:pt x="0" y="0"/>
                </a:moveTo>
                <a:cubicBezTo>
                  <a:pt x="19665" y="9832"/>
                  <a:pt x="38332" y="21984"/>
                  <a:pt x="58994" y="29497"/>
                </a:cubicBezTo>
                <a:cubicBezTo>
                  <a:pt x="74699" y="35208"/>
                  <a:pt x="92941" y="32414"/>
                  <a:pt x="108155" y="39329"/>
                </a:cubicBezTo>
                <a:cubicBezTo>
                  <a:pt x="129670" y="49109"/>
                  <a:pt x="144727" y="71184"/>
                  <a:pt x="167148" y="78658"/>
                </a:cubicBezTo>
                <a:cubicBezTo>
                  <a:pt x="186813" y="85213"/>
                  <a:pt x="208895" y="86825"/>
                  <a:pt x="226142" y="98323"/>
                </a:cubicBezTo>
                <a:cubicBezTo>
                  <a:pt x="293759" y="143401"/>
                  <a:pt x="262715" y="130178"/>
                  <a:pt x="314632" y="147484"/>
                </a:cubicBezTo>
                <a:cubicBezTo>
                  <a:pt x="360980" y="217005"/>
                  <a:pt x="302810" y="130933"/>
                  <a:pt x="363794" y="216310"/>
                </a:cubicBezTo>
                <a:cubicBezTo>
                  <a:pt x="370662" y="225926"/>
                  <a:pt x="378173" y="235237"/>
                  <a:pt x="383458" y="245806"/>
                </a:cubicBezTo>
                <a:cubicBezTo>
                  <a:pt x="391351" y="261592"/>
                  <a:pt x="395955" y="278839"/>
                  <a:pt x="403123" y="294968"/>
                </a:cubicBezTo>
                <a:cubicBezTo>
                  <a:pt x="432502" y="361071"/>
                  <a:pt x="415847" y="306536"/>
                  <a:pt x="432619" y="373626"/>
                </a:cubicBezTo>
                <a:cubicBezTo>
                  <a:pt x="429342" y="393290"/>
                  <a:pt x="441700" y="426315"/>
                  <a:pt x="422787" y="432619"/>
                </a:cubicBezTo>
                <a:cubicBezTo>
                  <a:pt x="364650" y="451998"/>
                  <a:pt x="308532" y="430585"/>
                  <a:pt x="255639" y="412955"/>
                </a:cubicBezTo>
                <a:cubicBezTo>
                  <a:pt x="245807" y="403123"/>
                  <a:pt x="236824" y="392360"/>
                  <a:pt x="226142" y="383458"/>
                </a:cubicBezTo>
                <a:cubicBezTo>
                  <a:pt x="217064" y="375893"/>
                  <a:pt x="204027" y="373021"/>
                  <a:pt x="196645" y="363794"/>
                </a:cubicBezTo>
                <a:cubicBezTo>
                  <a:pt x="190171" y="355701"/>
                  <a:pt x="190090" y="344129"/>
                  <a:pt x="186813" y="334297"/>
                </a:cubicBezTo>
                <a:cubicBezTo>
                  <a:pt x="190090" y="314632"/>
                  <a:pt x="185058" y="291526"/>
                  <a:pt x="196645" y="275303"/>
                </a:cubicBezTo>
                <a:cubicBezTo>
                  <a:pt x="212535" y="253057"/>
                  <a:pt x="259413" y="271331"/>
                  <a:pt x="275303" y="275303"/>
                </a:cubicBezTo>
                <a:cubicBezTo>
                  <a:pt x="285135" y="285135"/>
                  <a:pt x="292645" y="298047"/>
                  <a:pt x="304800" y="304800"/>
                </a:cubicBezTo>
                <a:cubicBezTo>
                  <a:pt x="322920" y="314866"/>
                  <a:pt x="363794" y="324464"/>
                  <a:pt x="363794" y="324464"/>
                </a:cubicBezTo>
                <a:cubicBezTo>
                  <a:pt x="372695" y="331140"/>
                  <a:pt x="418247" y="366440"/>
                  <a:pt x="432619" y="373626"/>
                </a:cubicBezTo>
                <a:cubicBezTo>
                  <a:pt x="441889" y="378261"/>
                  <a:pt x="452284" y="380181"/>
                  <a:pt x="462116" y="383458"/>
                </a:cubicBezTo>
                <a:cubicBezTo>
                  <a:pt x="468671" y="393290"/>
                  <a:pt x="474216" y="403877"/>
                  <a:pt x="481781" y="412955"/>
                </a:cubicBezTo>
                <a:cubicBezTo>
                  <a:pt x="490683" y="423637"/>
                  <a:pt x="503565" y="430882"/>
                  <a:pt x="511278" y="442452"/>
                </a:cubicBezTo>
                <a:cubicBezTo>
                  <a:pt x="517027" y="451075"/>
                  <a:pt x="517471" y="462244"/>
                  <a:pt x="521110" y="471948"/>
                </a:cubicBezTo>
                <a:cubicBezTo>
                  <a:pt x="527307" y="488474"/>
                  <a:pt x="534742" y="504523"/>
                  <a:pt x="540774" y="521110"/>
                </a:cubicBezTo>
                <a:cubicBezTo>
                  <a:pt x="547858" y="540590"/>
                  <a:pt x="548941" y="562856"/>
                  <a:pt x="560439" y="580103"/>
                </a:cubicBezTo>
                <a:lnTo>
                  <a:pt x="580103" y="609600"/>
                </a:lnTo>
                <a:lnTo>
                  <a:pt x="589936" y="648929"/>
                </a:lnTo>
              </a:path>
            </a:pathLst>
          </a:custGeom>
        </p:spPr>
        <p:style>
          <a:lnRef idx="1">
            <a:schemeClr val="dk1"/>
          </a:lnRef>
          <a:fillRef idx="0">
            <a:schemeClr val="dk1"/>
          </a:fillRef>
          <a:effectRef idx="0">
            <a:schemeClr val="dk1"/>
          </a:effectRef>
          <a:fontRef idx="minor">
            <a:schemeClr val="tx1"/>
          </a:fontRef>
        </p:style>
        <p:txBody>
          <a:bodyPr lIns="0" tIns="0" rIns="0" bIns="0" rtlCol="0" anchor="ctr"/>
          <a:lstStyle/>
          <a:p>
            <a:pPr algn="ctr"/>
            <a:endParaRPr kumimoji="1" lang="ja-JP" altLang="en-US"/>
          </a:p>
        </p:txBody>
      </p:sp>
      <p:sp>
        <p:nvSpPr>
          <p:cNvPr id="24" name="フリーフォーム 23"/>
          <p:cNvSpPr/>
          <p:nvPr/>
        </p:nvSpPr>
        <p:spPr>
          <a:xfrm>
            <a:off x="5085167" y="5111402"/>
            <a:ext cx="491371" cy="451198"/>
          </a:xfrm>
          <a:custGeom>
            <a:avLst/>
            <a:gdLst>
              <a:gd name="connsiteX0" fmla="*/ 0 w 589936"/>
              <a:gd name="connsiteY0" fmla="*/ 0 h 648929"/>
              <a:gd name="connsiteX1" fmla="*/ 58994 w 589936"/>
              <a:gd name="connsiteY1" fmla="*/ 29497 h 648929"/>
              <a:gd name="connsiteX2" fmla="*/ 108155 w 589936"/>
              <a:gd name="connsiteY2" fmla="*/ 39329 h 648929"/>
              <a:gd name="connsiteX3" fmla="*/ 167148 w 589936"/>
              <a:gd name="connsiteY3" fmla="*/ 78658 h 648929"/>
              <a:gd name="connsiteX4" fmla="*/ 226142 w 589936"/>
              <a:gd name="connsiteY4" fmla="*/ 98323 h 648929"/>
              <a:gd name="connsiteX5" fmla="*/ 314632 w 589936"/>
              <a:gd name="connsiteY5" fmla="*/ 147484 h 648929"/>
              <a:gd name="connsiteX6" fmla="*/ 363794 w 589936"/>
              <a:gd name="connsiteY6" fmla="*/ 216310 h 648929"/>
              <a:gd name="connsiteX7" fmla="*/ 383458 w 589936"/>
              <a:gd name="connsiteY7" fmla="*/ 245806 h 648929"/>
              <a:gd name="connsiteX8" fmla="*/ 403123 w 589936"/>
              <a:gd name="connsiteY8" fmla="*/ 294968 h 648929"/>
              <a:gd name="connsiteX9" fmla="*/ 432619 w 589936"/>
              <a:gd name="connsiteY9" fmla="*/ 373626 h 648929"/>
              <a:gd name="connsiteX10" fmla="*/ 422787 w 589936"/>
              <a:gd name="connsiteY10" fmla="*/ 432619 h 648929"/>
              <a:gd name="connsiteX11" fmla="*/ 255639 w 589936"/>
              <a:gd name="connsiteY11" fmla="*/ 412955 h 648929"/>
              <a:gd name="connsiteX12" fmla="*/ 226142 w 589936"/>
              <a:gd name="connsiteY12" fmla="*/ 383458 h 648929"/>
              <a:gd name="connsiteX13" fmla="*/ 196645 w 589936"/>
              <a:gd name="connsiteY13" fmla="*/ 363794 h 648929"/>
              <a:gd name="connsiteX14" fmla="*/ 186813 w 589936"/>
              <a:gd name="connsiteY14" fmla="*/ 334297 h 648929"/>
              <a:gd name="connsiteX15" fmla="*/ 196645 w 589936"/>
              <a:gd name="connsiteY15" fmla="*/ 275303 h 648929"/>
              <a:gd name="connsiteX16" fmla="*/ 275303 w 589936"/>
              <a:gd name="connsiteY16" fmla="*/ 275303 h 648929"/>
              <a:gd name="connsiteX17" fmla="*/ 304800 w 589936"/>
              <a:gd name="connsiteY17" fmla="*/ 304800 h 648929"/>
              <a:gd name="connsiteX18" fmla="*/ 363794 w 589936"/>
              <a:gd name="connsiteY18" fmla="*/ 324464 h 648929"/>
              <a:gd name="connsiteX19" fmla="*/ 432619 w 589936"/>
              <a:gd name="connsiteY19" fmla="*/ 373626 h 648929"/>
              <a:gd name="connsiteX20" fmla="*/ 462116 w 589936"/>
              <a:gd name="connsiteY20" fmla="*/ 383458 h 648929"/>
              <a:gd name="connsiteX21" fmla="*/ 481781 w 589936"/>
              <a:gd name="connsiteY21" fmla="*/ 412955 h 648929"/>
              <a:gd name="connsiteX22" fmla="*/ 511278 w 589936"/>
              <a:gd name="connsiteY22" fmla="*/ 442452 h 648929"/>
              <a:gd name="connsiteX23" fmla="*/ 521110 w 589936"/>
              <a:gd name="connsiteY23" fmla="*/ 471948 h 648929"/>
              <a:gd name="connsiteX24" fmla="*/ 540774 w 589936"/>
              <a:gd name="connsiteY24" fmla="*/ 521110 h 648929"/>
              <a:gd name="connsiteX25" fmla="*/ 560439 w 589936"/>
              <a:gd name="connsiteY25" fmla="*/ 580103 h 648929"/>
              <a:gd name="connsiteX26" fmla="*/ 580103 w 589936"/>
              <a:gd name="connsiteY26" fmla="*/ 609600 h 648929"/>
              <a:gd name="connsiteX27" fmla="*/ 589936 w 589936"/>
              <a:gd name="connsiteY27" fmla="*/ 648929 h 64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89936" h="648929">
                <a:moveTo>
                  <a:pt x="0" y="0"/>
                </a:moveTo>
                <a:cubicBezTo>
                  <a:pt x="19665" y="9832"/>
                  <a:pt x="38332" y="21984"/>
                  <a:pt x="58994" y="29497"/>
                </a:cubicBezTo>
                <a:cubicBezTo>
                  <a:pt x="74699" y="35208"/>
                  <a:pt x="92941" y="32414"/>
                  <a:pt x="108155" y="39329"/>
                </a:cubicBezTo>
                <a:cubicBezTo>
                  <a:pt x="129670" y="49109"/>
                  <a:pt x="144727" y="71184"/>
                  <a:pt x="167148" y="78658"/>
                </a:cubicBezTo>
                <a:cubicBezTo>
                  <a:pt x="186813" y="85213"/>
                  <a:pt x="208895" y="86825"/>
                  <a:pt x="226142" y="98323"/>
                </a:cubicBezTo>
                <a:cubicBezTo>
                  <a:pt x="293759" y="143401"/>
                  <a:pt x="262715" y="130178"/>
                  <a:pt x="314632" y="147484"/>
                </a:cubicBezTo>
                <a:cubicBezTo>
                  <a:pt x="360980" y="217005"/>
                  <a:pt x="302810" y="130933"/>
                  <a:pt x="363794" y="216310"/>
                </a:cubicBezTo>
                <a:cubicBezTo>
                  <a:pt x="370662" y="225926"/>
                  <a:pt x="378173" y="235237"/>
                  <a:pt x="383458" y="245806"/>
                </a:cubicBezTo>
                <a:cubicBezTo>
                  <a:pt x="391351" y="261592"/>
                  <a:pt x="395955" y="278839"/>
                  <a:pt x="403123" y="294968"/>
                </a:cubicBezTo>
                <a:cubicBezTo>
                  <a:pt x="432502" y="361071"/>
                  <a:pt x="415847" y="306536"/>
                  <a:pt x="432619" y="373626"/>
                </a:cubicBezTo>
                <a:cubicBezTo>
                  <a:pt x="429342" y="393290"/>
                  <a:pt x="441700" y="426315"/>
                  <a:pt x="422787" y="432619"/>
                </a:cubicBezTo>
                <a:cubicBezTo>
                  <a:pt x="364650" y="451998"/>
                  <a:pt x="308532" y="430585"/>
                  <a:pt x="255639" y="412955"/>
                </a:cubicBezTo>
                <a:cubicBezTo>
                  <a:pt x="245807" y="403123"/>
                  <a:pt x="236824" y="392360"/>
                  <a:pt x="226142" y="383458"/>
                </a:cubicBezTo>
                <a:cubicBezTo>
                  <a:pt x="217064" y="375893"/>
                  <a:pt x="204027" y="373021"/>
                  <a:pt x="196645" y="363794"/>
                </a:cubicBezTo>
                <a:cubicBezTo>
                  <a:pt x="190171" y="355701"/>
                  <a:pt x="190090" y="344129"/>
                  <a:pt x="186813" y="334297"/>
                </a:cubicBezTo>
                <a:cubicBezTo>
                  <a:pt x="190090" y="314632"/>
                  <a:pt x="185058" y="291526"/>
                  <a:pt x="196645" y="275303"/>
                </a:cubicBezTo>
                <a:cubicBezTo>
                  <a:pt x="212535" y="253057"/>
                  <a:pt x="259413" y="271331"/>
                  <a:pt x="275303" y="275303"/>
                </a:cubicBezTo>
                <a:cubicBezTo>
                  <a:pt x="285135" y="285135"/>
                  <a:pt x="292645" y="298047"/>
                  <a:pt x="304800" y="304800"/>
                </a:cubicBezTo>
                <a:cubicBezTo>
                  <a:pt x="322920" y="314866"/>
                  <a:pt x="363794" y="324464"/>
                  <a:pt x="363794" y="324464"/>
                </a:cubicBezTo>
                <a:cubicBezTo>
                  <a:pt x="372695" y="331140"/>
                  <a:pt x="418247" y="366440"/>
                  <a:pt x="432619" y="373626"/>
                </a:cubicBezTo>
                <a:cubicBezTo>
                  <a:pt x="441889" y="378261"/>
                  <a:pt x="452284" y="380181"/>
                  <a:pt x="462116" y="383458"/>
                </a:cubicBezTo>
                <a:cubicBezTo>
                  <a:pt x="468671" y="393290"/>
                  <a:pt x="474216" y="403877"/>
                  <a:pt x="481781" y="412955"/>
                </a:cubicBezTo>
                <a:cubicBezTo>
                  <a:pt x="490683" y="423637"/>
                  <a:pt x="503565" y="430882"/>
                  <a:pt x="511278" y="442452"/>
                </a:cubicBezTo>
                <a:cubicBezTo>
                  <a:pt x="517027" y="451075"/>
                  <a:pt x="517471" y="462244"/>
                  <a:pt x="521110" y="471948"/>
                </a:cubicBezTo>
                <a:cubicBezTo>
                  <a:pt x="527307" y="488474"/>
                  <a:pt x="534742" y="504523"/>
                  <a:pt x="540774" y="521110"/>
                </a:cubicBezTo>
                <a:cubicBezTo>
                  <a:pt x="547858" y="540590"/>
                  <a:pt x="548941" y="562856"/>
                  <a:pt x="560439" y="580103"/>
                </a:cubicBezTo>
                <a:lnTo>
                  <a:pt x="580103" y="609600"/>
                </a:lnTo>
                <a:lnTo>
                  <a:pt x="589936" y="648929"/>
                </a:lnTo>
              </a:path>
            </a:pathLst>
          </a:custGeom>
        </p:spPr>
        <p:style>
          <a:lnRef idx="1">
            <a:schemeClr val="dk1"/>
          </a:lnRef>
          <a:fillRef idx="0">
            <a:schemeClr val="dk1"/>
          </a:fillRef>
          <a:effectRef idx="0">
            <a:schemeClr val="dk1"/>
          </a:effectRef>
          <a:fontRef idx="minor">
            <a:schemeClr val="tx1"/>
          </a:fontRef>
        </p:style>
        <p:txBody>
          <a:bodyPr lIns="0" tIns="0" rIns="0" bIns="0" rtlCol="0" anchor="ctr"/>
          <a:lstStyle/>
          <a:p>
            <a:pPr algn="ctr"/>
            <a:endParaRPr kumimoji="1" lang="ja-JP" altLang="en-US"/>
          </a:p>
        </p:txBody>
      </p:sp>
      <p:sp>
        <p:nvSpPr>
          <p:cNvPr id="19"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35</a:t>
            </a:r>
          </a:p>
        </p:txBody>
      </p:sp>
    </p:spTree>
    <p:extLst>
      <p:ext uri="{BB962C8B-B14F-4D97-AF65-F5344CB8AC3E}">
        <p14:creationId xmlns:p14="http://schemas.microsoft.com/office/powerpoint/2010/main" val="34055855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16007" y="1299078"/>
            <a:ext cx="2340000" cy="468000"/>
          </a:xfrm>
          <a:prstGeom prst="roundRect">
            <a:avLst/>
          </a:prstGeom>
          <a:solidFill>
            <a:srgbClr val="FFC000">
              <a:lumMod val="20000"/>
              <a:lumOff val="80000"/>
            </a:srgbClr>
          </a:solidFill>
          <a:ln w="381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mj-ea"/>
                <a:ea typeface="+mj-ea"/>
                <a:cs typeface="+mn-cs"/>
              </a:rPr>
              <a:t>防止策</a:t>
            </a:r>
          </a:p>
        </p:txBody>
      </p:sp>
      <p:sp>
        <p:nvSpPr>
          <p:cNvPr id="10" name="テキスト ボックス 9"/>
          <p:cNvSpPr txBox="1"/>
          <p:nvPr/>
        </p:nvSpPr>
        <p:spPr bwMode="auto">
          <a:xfrm>
            <a:off x="741420" y="1873739"/>
            <a:ext cx="8934531" cy="764510"/>
          </a:xfrm>
          <a:prstGeom prst="rect">
            <a:avLst/>
          </a:prstGeom>
          <a:noFill/>
          <a:ln w="9525">
            <a:noFill/>
            <a:miter lim="800000"/>
            <a:headEnd/>
            <a:tailEnd/>
          </a:ln>
        </p:spPr>
        <p:txBody>
          <a:bodyPr vert="horz" wrap="square" lIns="36000" tIns="36000" rIns="36000" bIns="36000" numCol="1" rtlCol="0" anchor="ctr" anchorCtr="0" compatLnSpc="1">
            <a:prstTxWarp prst="textNoShape">
              <a:avLst/>
            </a:prstTxWarp>
            <a:noAutofit/>
          </a:bodyPr>
          <a:lstStyle/>
          <a:p>
            <a:pPr marL="266700" eaLnBrk="0" hangingPunct="0">
              <a:lnSpc>
                <a:spcPts val="2400"/>
              </a:lnSpc>
              <a:buNone/>
            </a:pPr>
            <a:r>
              <a:rPr kumimoji="1" lang="en-US" altLang="ja-JP" sz="1600" dirty="0">
                <a:latin typeface="+mj-ea"/>
                <a:ea typeface="+mj-ea"/>
              </a:rPr>
              <a:t>USB</a:t>
            </a:r>
            <a:r>
              <a:rPr kumimoji="1" lang="ja-JP" altLang="en-US" sz="1600" dirty="0">
                <a:latin typeface="+mj-ea"/>
                <a:ea typeface="+mj-ea"/>
              </a:rPr>
              <a:t>メモリを持ち運んだ際に紛失したということですので、安全に持ち運ぶための運搬方法を検討する必要があります。</a:t>
            </a:r>
          </a:p>
        </p:txBody>
      </p:sp>
      <p:sp>
        <p:nvSpPr>
          <p:cNvPr id="14" name="角丸四角形 13"/>
          <p:cNvSpPr/>
          <p:nvPr/>
        </p:nvSpPr>
        <p:spPr>
          <a:xfrm>
            <a:off x="297638" y="741679"/>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a:solidFill>
                  <a:prstClr val="black"/>
                </a:solidFill>
                <a:latin typeface="ＤＦ特太ゴシック体" panose="020B0509000000000000" pitchFamily="49" charset="-128"/>
                <a:ea typeface="ＤＦ特太ゴシック体" panose="020B0509000000000000" pitchFamily="49" charset="-128"/>
              </a:rPr>
              <a:t>事例４　ＵＳＢメモリの紛失</a:t>
            </a:r>
            <a:endParaRPr kumimoji="1" lang="ja-JP" altLang="en-US" sz="2400" kern="0" dirty="0">
              <a:solidFill>
                <a:prstClr val="black"/>
              </a:solidFill>
              <a:latin typeface="ＤＦ特太ゴシック体" panose="020B0509000000000000" pitchFamily="49" charset="-128"/>
              <a:ea typeface="ＤＦ特太ゴシック体" panose="020B0509000000000000" pitchFamily="49" charset="-128"/>
            </a:endParaRPr>
          </a:p>
        </p:txBody>
      </p:sp>
      <p:pic>
        <p:nvPicPr>
          <p:cNvPr id="11" name="図 10"/>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55556" y1="41379" x2="55556" y2="41379"/>
                        <a14:foregroundMark x1="78744" y1="41379" x2="78744" y2="41379"/>
                        <a14:foregroundMark x1="67633" y1="50345" x2="67633" y2="50345"/>
                        <a14:foregroundMark x1="60870" y1="51379" x2="60870" y2="51379"/>
                        <a14:foregroundMark x1="57971" y1="52759" x2="57971" y2="52759"/>
                        <a14:foregroundMark x1="57488" y1="52069" x2="57488" y2="52069"/>
                        <a14:foregroundMark x1="58937" y1="55172" x2="59903" y2="55517"/>
                        <a14:foregroundMark x1="59903" y1="55517" x2="59903" y2="55517"/>
                        <a14:foregroundMark x1="64251" y1="55517" x2="64251" y2="55517"/>
                        <a14:foregroundMark x1="71981" y1="55517" x2="71981" y2="55517"/>
                        <a14:foregroundMark x1="72464" y1="54483" x2="72464" y2="54483"/>
                        <a14:foregroundMark x1="27536" y1="22414" x2="27536" y2="22414"/>
                        <a14:foregroundMark x1="20290" y1="20345" x2="20290" y2="20345"/>
                        <a14:foregroundMark x1="15942" y1="20345" x2="15942" y2="20345"/>
                        <a14:foregroundMark x1="14493" y1="17586" x2="14493" y2="17586"/>
                        <a14:foregroundMark x1="20290" y1="14138" x2="20290" y2="14138"/>
                        <a14:foregroundMark x1="21256" y1="13103" x2="21256" y2="13103"/>
                        <a14:foregroundMark x1="26570" y1="13103" x2="26570" y2="13103"/>
                        <a14:foregroundMark x1="27536" y1="13103" x2="27536" y2="13103"/>
                        <a14:foregroundMark x1="33333" y1="16207" x2="33333" y2="16207"/>
                        <a14:foregroundMark x1="36715" y1="16897" x2="36715" y2="16897"/>
                        <a14:foregroundMark x1="37681" y1="22414" x2="37681" y2="22414"/>
                        <a14:foregroundMark x1="39130" y1="27241" x2="39130" y2="27241"/>
                        <a14:foregroundMark x1="44444" y1="27931" x2="44444" y2="27931"/>
                        <a14:foregroundMark x1="42995" y1="22069" x2="42995" y2="22069"/>
                        <a14:foregroundMark x1="28019" y1="25862" x2="28019" y2="27931"/>
                        <a14:foregroundMark x1="26570" y1="31379" x2="26570" y2="31379"/>
                        <a14:foregroundMark x1="23671" y1="34138" x2="23671" y2="34138"/>
                        <a14:foregroundMark x1="24638" y1="33793" x2="24638" y2="33793"/>
                        <a14:foregroundMark x1="23671" y1="30690" x2="23671" y2="30690"/>
                        <a14:foregroundMark x1="16425" y1="26897" x2="14493" y2="26897"/>
                        <a14:foregroundMark x1="11594" y1="24828" x2="11594" y2="24828"/>
                        <a14:foregroundMark x1="11594" y1="22414" x2="11594" y2="22414"/>
                        <a14:foregroundMark x1="8696" y1="20345" x2="8696" y2="20345"/>
                        <a14:foregroundMark x1="8213" y1="26207" x2="8213" y2="26207"/>
                        <a14:foregroundMark x1="8696" y1="27931" x2="8696" y2="27931"/>
                        <a14:foregroundMark x1="8213" y1="29310" x2="8213" y2="29310"/>
                        <a14:foregroundMark x1="7729" y1="29310" x2="7729" y2="29310"/>
                        <a14:foregroundMark x1="9662" y1="34138" x2="11111" y2="35517"/>
                        <a14:foregroundMark x1="11594" y1="35517" x2="11594" y2="35517"/>
                        <a14:foregroundMark x1="12077" y1="35517" x2="12077" y2="35517"/>
                        <a14:foregroundMark x1="12077" y1="35517" x2="12077" y2="35517"/>
                        <a14:foregroundMark x1="12077" y1="34138" x2="12077" y2="34138"/>
                        <a14:foregroundMark x1="13043" y1="33103" x2="13043" y2="33103"/>
                        <a14:foregroundMark x1="13527" y1="31724" x2="16425" y2="31379"/>
                        <a14:foregroundMark x1="16908" y1="30690" x2="16908" y2="30690"/>
                        <a14:foregroundMark x1="59420" y1="20345" x2="59420" y2="20345"/>
                        <a14:foregroundMark x1="59420" y1="16897" x2="59420" y2="16897"/>
                        <a14:foregroundMark x1="59420" y1="16897" x2="62319" y2="14828"/>
                        <a14:foregroundMark x1="62319" y1="14828" x2="62319" y2="14828"/>
                        <a14:foregroundMark x1="62319" y1="14138" x2="62319" y2="14138"/>
                        <a14:foregroundMark x1="63285" y1="13448" x2="68116" y2="11379"/>
                        <a14:foregroundMark x1="71014" y1="10690" x2="71014" y2="10690"/>
                        <a14:foregroundMark x1="67150" y1="12069" x2="67150" y2="12069"/>
                        <a14:foregroundMark x1="65217" y1="12069" x2="65217" y2="12069"/>
                        <a14:foregroundMark x1="79710" y1="16897" x2="79710" y2="22069"/>
                        <a14:foregroundMark x1="79710" y1="22069" x2="79710" y2="22069"/>
                        <a14:foregroundMark x1="81643" y1="21379" x2="81643" y2="21379"/>
                        <a14:foregroundMark x1="88406" y1="19655" x2="88406" y2="19655"/>
                        <a14:foregroundMark x1="88406" y1="19655" x2="88406" y2="19655"/>
                        <a14:foregroundMark x1="88406" y1="19655" x2="88406" y2="19655"/>
                        <a14:foregroundMark x1="83575" y1="24828" x2="83575" y2="24828"/>
                        <a14:foregroundMark x1="83575" y1="25517" x2="83575" y2="25517"/>
                        <a14:foregroundMark x1="83575" y1="26207" x2="83575" y2="26207"/>
                        <a14:foregroundMark x1="82609" y1="30345" x2="82609" y2="30345"/>
                        <a14:foregroundMark x1="82609" y1="30345" x2="82609" y2="30345"/>
                        <a14:foregroundMark x1="82609" y1="30345" x2="82609" y2="30345"/>
                        <a14:foregroundMark x1="56522" y1="44828" x2="56522" y2="44828"/>
                        <a14:foregroundMark x1="56522" y1="44828" x2="56522" y2="44828"/>
                        <a14:foregroundMark x1="47826" y1="42759" x2="47826" y2="42759"/>
                        <a14:foregroundMark x1="50725" y1="42759" x2="50725" y2="42759"/>
                        <a14:foregroundMark x1="50725" y1="42759" x2="50725" y2="42759"/>
                        <a14:foregroundMark x1="50725" y1="42759" x2="50725" y2="42759"/>
                        <a14:foregroundMark x1="50725" y1="45517" x2="50725" y2="45517"/>
                        <a14:foregroundMark x1="50725" y1="45517" x2="50725" y2="45517"/>
                        <a14:foregroundMark x1="50725" y1="45517" x2="51691" y2="47586"/>
                        <a14:foregroundMark x1="51691" y1="47586" x2="51691" y2="47586"/>
                        <a14:foregroundMark x1="51691" y1="47586" x2="51691" y2="47586"/>
                        <a14:foregroundMark x1="52657" y1="47586" x2="52657" y2="47586"/>
                        <a14:foregroundMark x1="52657" y1="47586" x2="56522" y2="48966"/>
                        <a14:foregroundMark x1="62319" y1="51034" x2="65217" y2="51034"/>
                        <a14:foregroundMark x1="66184" y1="51034" x2="66184" y2="51034"/>
                        <a14:foregroundMark x1="66184" y1="51034" x2="66184" y2="51034"/>
                        <a14:foregroundMark x1="66184" y1="51034" x2="66184" y2="51034"/>
                        <a14:foregroundMark x1="71981" y1="38621" x2="71981" y2="38621"/>
                        <a14:foregroundMark x1="71981" y1="38621" x2="71981" y2="38621"/>
                        <a14:foregroundMark x1="71981" y1="38621" x2="71981" y2="38621"/>
                        <a14:foregroundMark x1="71981" y1="38621" x2="71981" y2="38621"/>
                        <a14:foregroundMark x1="71981" y1="38621" x2="71981" y2="38621"/>
                        <a14:foregroundMark x1="63285" y1="42759" x2="63285" y2="42759"/>
                        <a14:foregroundMark x1="63285" y1="42759" x2="63285" y2="42759"/>
                        <a14:foregroundMark x1="63285" y1="42759" x2="63285" y2="42759"/>
                        <a14:foregroundMark x1="62319" y1="42759" x2="62319" y2="42759"/>
                        <a14:foregroundMark x1="61353" y1="42759" x2="61353" y2="42759"/>
                        <a14:foregroundMark x1="61353" y1="37241" x2="65217" y2="34483"/>
                        <a14:foregroundMark x1="68116" y1="34483" x2="68116" y2="34483"/>
                        <a14:foregroundMark x1="70048" y1="34483" x2="73913" y2="35862"/>
                        <a14:foregroundMark x1="73913" y1="35862" x2="73913" y2="35862"/>
                        <a14:foregroundMark x1="75845" y1="37241" x2="75845" y2="37241"/>
                        <a14:foregroundMark x1="75845" y1="40690" x2="75845" y2="40690"/>
                        <a14:foregroundMark x1="75845" y1="41379" x2="75845" y2="43448"/>
                        <a14:foregroundMark x1="75845" y1="43448" x2="75845" y2="43448"/>
                        <a14:foregroundMark x1="75845" y1="44828" x2="75845" y2="46897"/>
                        <a14:foregroundMark x1="75845" y1="46897" x2="75845" y2="46897"/>
                        <a14:foregroundMark x1="76812" y1="47586" x2="76812" y2="47586"/>
                        <a14:foregroundMark x1="79710" y1="48966" x2="79710" y2="48966"/>
                        <a14:foregroundMark x1="81643" y1="50345" x2="81643" y2="50345"/>
                        <a14:foregroundMark x1="82609" y1="51034" x2="82609" y2="51034"/>
                        <a14:foregroundMark x1="83575" y1="49655" x2="83575" y2="49655"/>
                        <a14:foregroundMark x1="86473" y1="47586" x2="86473" y2="47586"/>
                        <a14:foregroundMark x1="86473" y1="44828" x2="86473" y2="44828"/>
                        <a14:foregroundMark x1="86473" y1="44828" x2="86473" y2="44828"/>
                        <a14:foregroundMark x1="86473" y1="44138" x2="86473" y2="44138"/>
                        <a14:foregroundMark x1="55556" y1="69655" x2="55556" y2="69655"/>
                        <a14:foregroundMark x1="54589" y1="69655" x2="54589" y2="69655"/>
                        <a14:foregroundMark x1="54589" y1="69655" x2="54589" y2="69655"/>
                        <a14:foregroundMark x1="53623" y1="68966" x2="53623" y2="68966"/>
                        <a14:foregroundMark x1="53623" y1="68276" x2="53623" y2="68276"/>
                        <a14:foregroundMark x1="52657" y1="68276" x2="52657" y2="68276"/>
                        <a14:foregroundMark x1="51691" y1="69655" x2="51691" y2="69655"/>
                        <a14:foregroundMark x1="47826" y1="71034" x2="47826" y2="71034"/>
                        <a14:foregroundMark x1="47826" y1="71034" x2="47826" y2="71034"/>
                        <a14:foregroundMark x1="47826" y1="71034" x2="47826" y2="71034"/>
                        <a14:foregroundMark x1="48792" y1="70345" x2="48792" y2="70345"/>
                        <a14:foregroundMark x1="49758" y1="70345" x2="49758" y2="70345"/>
                        <a14:foregroundMark x1="55556" y1="65517" x2="55556" y2="65517"/>
                        <a14:foregroundMark x1="55556" y1="64828" x2="55556" y2="64828"/>
                        <a14:foregroundMark x1="52657" y1="64138" x2="52657" y2="64138"/>
                        <a14:foregroundMark x1="50725" y1="64138" x2="50725" y2="64138"/>
                        <a14:foregroundMark x1="46860" y1="60690" x2="46860" y2="60690"/>
                        <a14:foregroundMark x1="44928" y1="58621" x2="44928" y2="58621"/>
                        <a14:foregroundMark x1="42029" y1="55862" x2="42029" y2="55862"/>
                        <a14:foregroundMark x1="42029" y1="55862" x2="42029" y2="55862"/>
                        <a14:foregroundMark x1="42029" y1="55862" x2="42029" y2="55862"/>
                        <a14:foregroundMark x1="38164" y1="53793" x2="38164" y2="53793"/>
                        <a14:foregroundMark x1="38164" y1="53103" x2="38164" y2="53103"/>
                        <a14:foregroundMark x1="38164" y1="53103" x2="38164" y2="53103"/>
                        <a14:foregroundMark x1="43961" y1="56552" x2="48792" y2="59310"/>
                        <a14:foregroundMark x1="50725" y1="60000" x2="50725" y2="60000"/>
                        <a14:foregroundMark x1="52657" y1="60000" x2="56522" y2="60000"/>
                        <a14:foregroundMark x1="60386" y1="60000" x2="60386" y2="60000"/>
                        <a14:foregroundMark x1="60386" y1="60000" x2="60386" y2="60000"/>
                        <a14:foregroundMark x1="60386" y1="59310" x2="60386" y2="59310"/>
                        <a14:foregroundMark x1="63285" y1="58621" x2="63285" y2="58621"/>
                        <a14:foregroundMark x1="63285" y1="58621" x2="63285" y2="58621"/>
                        <a14:foregroundMark x1="63285" y1="58621" x2="67150" y2="58621"/>
                        <a14:foregroundMark x1="90338" y1="58621" x2="90338" y2="58621"/>
                        <a14:foregroundMark x1="89372" y1="58621" x2="89372" y2="58621"/>
                        <a14:foregroundMark x1="87440" y1="58621" x2="87440" y2="58621"/>
                        <a14:foregroundMark x1="86473" y1="59310" x2="86473" y2="59310"/>
                        <a14:foregroundMark x1="85507" y1="59310" x2="84541" y2="62069"/>
                        <a14:foregroundMark x1="84541" y1="62069" x2="84541" y2="62069"/>
                        <a14:foregroundMark x1="83575" y1="62759" x2="83575" y2="62759"/>
                        <a14:foregroundMark x1="81643" y1="62759" x2="77778" y2="63448"/>
                        <a14:foregroundMark x1="68116" y1="64138" x2="68116" y2="64138"/>
                        <a14:foregroundMark x1="66184" y1="64138" x2="66184" y2="64138"/>
                        <a14:foregroundMark x1="66184" y1="64138" x2="66184" y2="64138"/>
                        <a14:foregroundMark x1="67150" y1="64138" x2="67150" y2="64138"/>
                        <a14:foregroundMark x1="67150" y1="64138" x2="67150" y2="64138"/>
                        <a14:foregroundMark x1="68116" y1="64138" x2="76812" y2="64138"/>
                        <a14:foregroundMark x1="76812" y1="63448" x2="76812" y2="63448"/>
                        <a14:foregroundMark x1="73913" y1="63448" x2="73913" y2="63448"/>
                        <a14:foregroundMark x1="72947" y1="65517" x2="72947" y2="68276"/>
                        <a14:foregroundMark x1="72947" y1="71034" x2="72947" y2="71034"/>
                        <a14:foregroundMark x1="72947" y1="71724" x2="72947" y2="75172"/>
                        <a14:foregroundMark x1="72947" y1="75172" x2="72947" y2="75172"/>
                        <a14:foregroundMark x1="72947" y1="75172" x2="72947" y2="75172"/>
                        <a14:foregroundMark x1="64251" y1="71724" x2="64251" y2="71724"/>
                        <a14:foregroundMark x1="64251" y1="71724" x2="64251" y2="71724"/>
                        <a14:foregroundMark x1="82609" y1="73103" x2="82609" y2="73103"/>
                        <a14:foregroundMark x1="82609" y1="73103" x2="82609" y2="73103"/>
                      </a14:backgroundRemoval>
                    </a14:imgEffect>
                  </a14:imgLayer>
                </a14:imgProps>
              </a:ext>
            </a:extLst>
          </a:blip>
          <a:stretch>
            <a:fillRect/>
          </a:stretch>
        </p:blipFill>
        <p:spPr>
          <a:xfrm>
            <a:off x="297638" y="713527"/>
            <a:ext cx="887564" cy="1243447"/>
          </a:xfrm>
          <a:prstGeom prst="rect">
            <a:avLst/>
          </a:prstGeom>
        </p:spPr>
      </p:pic>
      <p:pic>
        <p:nvPicPr>
          <p:cNvPr id="15" name="図 14"/>
          <p:cNvPicPr>
            <a:picLocks noChangeAspect="1"/>
          </p:cNvPicPr>
          <p:nvPr/>
        </p:nvPicPr>
        <p:blipFill>
          <a:blip r:embed="rId5">
            <a:extLst>
              <a:ext uri="{BEBA8EAE-BF5A-486C-A8C5-ECC9F3942E4B}">
                <a14:imgProps xmlns:a14="http://schemas.microsoft.com/office/drawing/2010/main">
                  <a14:imgLayer r:embed="rId6">
                    <a14:imgEffect>
                      <a14:backgroundRemoval t="3614" b="91566" l="2410" r="100000"/>
                    </a14:imgEffect>
                  </a14:imgLayer>
                </a14:imgProps>
              </a:ext>
            </a:extLst>
          </a:blip>
          <a:stretch>
            <a:fillRect/>
          </a:stretch>
        </p:blipFill>
        <p:spPr>
          <a:xfrm rot="2563914">
            <a:off x="373457" y="1907280"/>
            <a:ext cx="506012" cy="506012"/>
          </a:xfrm>
          <a:prstGeom prst="rect">
            <a:avLst/>
          </a:prstGeom>
        </p:spPr>
      </p:pic>
      <p:sp>
        <p:nvSpPr>
          <p:cNvPr id="27" name="角丸四角形 26"/>
          <p:cNvSpPr/>
          <p:nvPr/>
        </p:nvSpPr>
        <p:spPr>
          <a:xfrm>
            <a:off x="297637" y="289303"/>
            <a:ext cx="7200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第３節　特定個人情報の適正な取扱いのポイント～事例から学ぶ～</a:t>
            </a:r>
          </a:p>
        </p:txBody>
      </p:sp>
      <p:sp>
        <p:nvSpPr>
          <p:cNvPr id="30" name="テキスト ボックス 29"/>
          <p:cNvSpPr txBox="1"/>
          <p:nvPr/>
        </p:nvSpPr>
        <p:spPr bwMode="auto">
          <a:xfrm>
            <a:off x="763450" y="3359328"/>
            <a:ext cx="8934531" cy="968105"/>
          </a:xfrm>
          <a:prstGeom prst="rect">
            <a:avLst/>
          </a:prstGeom>
          <a:noFill/>
          <a:ln w="9525">
            <a:noFill/>
            <a:miter lim="800000"/>
            <a:headEnd/>
            <a:tailEnd/>
          </a:ln>
        </p:spPr>
        <p:txBody>
          <a:bodyPr vert="horz" wrap="square" lIns="36000" tIns="36000" rIns="36000" bIns="36000" numCol="1" rtlCol="0" anchor="ctr" anchorCtr="0" compatLnSpc="1">
            <a:prstTxWarp prst="textNoShape">
              <a:avLst/>
            </a:prstTxWarp>
            <a:noAutofit/>
          </a:bodyPr>
          <a:lstStyle/>
          <a:p>
            <a:pPr marL="266700" eaLnBrk="0" hangingPunct="0">
              <a:lnSpc>
                <a:spcPts val="2400"/>
              </a:lnSpc>
              <a:buNone/>
            </a:pPr>
            <a:r>
              <a:rPr kumimoji="1" lang="en-US" altLang="ja-JP" sz="1600" dirty="0">
                <a:latin typeface="+mj-ea"/>
                <a:ea typeface="+mj-ea"/>
              </a:rPr>
              <a:t>USB</a:t>
            </a:r>
            <a:r>
              <a:rPr kumimoji="1" lang="ja-JP" altLang="en-US" sz="1600" dirty="0">
                <a:latin typeface="+mj-ea"/>
                <a:ea typeface="+mj-ea"/>
              </a:rPr>
              <a:t>メモリ等の電子媒体は大量のデータを保存できることから、紛失した際の影響も甚大となります。</a:t>
            </a:r>
            <a:endParaRPr kumimoji="1" lang="en-US" altLang="ja-JP" sz="1600" dirty="0">
              <a:latin typeface="+mj-ea"/>
              <a:ea typeface="+mj-ea"/>
            </a:endParaRPr>
          </a:p>
          <a:p>
            <a:pPr marL="266700" eaLnBrk="0" hangingPunct="0">
              <a:lnSpc>
                <a:spcPts val="2400"/>
              </a:lnSpc>
              <a:buNone/>
            </a:pPr>
            <a:r>
              <a:rPr kumimoji="1" lang="ja-JP" altLang="en-US" sz="1600" dirty="0">
                <a:latin typeface="+mj-ea"/>
                <a:ea typeface="+mj-ea"/>
              </a:rPr>
              <a:t>そのため、電子媒体の利用を必要最小限に限定するような体制を検討することも重要です。</a:t>
            </a:r>
          </a:p>
        </p:txBody>
      </p:sp>
      <p:pic>
        <p:nvPicPr>
          <p:cNvPr id="31" name="図 30"/>
          <p:cNvPicPr>
            <a:picLocks noChangeAspect="1"/>
          </p:cNvPicPr>
          <p:nvPr/>
        </p:nvPicPr>
        <p:blipFill>
          <a:blip r:embed="rId5">
            <a:extLst>
              <a:ext uri="{BEBA8EAE-BF5A-486C-A8C5-ECC9F3942E4B}">
                <a14:imgProps xmlns:a14="http://schemas.microsoft.com/office/drawing/2010/main">
                  <a14:imgLayer r:embed="rId6">
                    <a14:imgEffect>
                      <a14:backgroundRemoval t="3614" b="91566" l="2410" r="100000"/>
                    </a14:imgEffect>
                  </a14:imgLayer>
                </a14:imgProps>
              </a:ext>
            </a:extLst>
          </a:blip>
          <a:stretch>
            <a:fillRect/>
          </a:stretch>
        </p:blipFill>
        <p:spPr>
          <a:xfrm rot="2563914">
            <a:off x="358074" y="3481391"/>
            <a:ext cx="506012" cy="506012"/>
          </a:xfrm>
          <a:prstGeom prst="rect">
            <a:avLst/>
          </a:prstGeom>
        </p:spPr>
      </p:pic>
      <p:grpSp>
        <p:nvGrpSpPr>
          <p:cNvPr id="5" name="グループ化 4"/>
          <p:cNvGrpSpPr/>
          <p:nvPr/>
        </p:nvGrpSpPr>
        <p:grpSpPr>
          <a:xfrm>
            <a:off x="428901" y="2590660"/>
            <a:ext cx="9016039" cy="900000"/>
            <a:chOff x="741420" y="2405463"/>
            <a:chExt cx="8440680" cy="900000"/>
          </a:xfrm>
        </p:grpSpPr>
        <p:sp>
          <p:nvSpPr>
            <p:cNvPr id="20" name="テキスト ボックス 19"/>
            <p:cNvSpPr txBox="1"/>
            <p:nvPr/>
          </p:nvSpPr>
          <p:spPr bwMode="auto">
            <a:xfrm>
              <a:off x="6593281" y="2706990"/>
              <a:ext cx="819510" cy="336430"/>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en-US" altLang="ja-JP" sz="1600" dirty="0" err="1">
                  <a:latin typeface="ＭＳ ゴシック" panose="020B0609070205080204" pitchFamily="49" charset="-128"/>
                  <a:ea typeface="ＭＳ ゴシック" panose="020B0609070205080204" pitchFamily="49" charset="-128"/>
                </a:rPr>
                <a:t>etc</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22" name="角丸四角形 21"/>
            <p:cNvSpPr/>
            <p:nvPr/>
          </p:nvSpPr>
          <p:spPr>
            <a:xfrm>
              <a:off x="741420" y="2405463"/>
              <a:ext cx="8440680" cy="900000"/>
            </a:xfrm>
            <a:prstGeom prst="round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1047645" y="2544448"/>
              <a:ext cx="4098331" cy="323165"/>
            </a:xfrm>
            <a:prstGeom prst="rect">
              <a:avLst/>
            </a:prstGeom>
          </p:spPr>
          <p:txBody>
            <a:bodyPr wrap="square">
              <a:spAutoFit/>
            </a:bodyPr>
            <a:lstStyle/>
            <a:p>
              <a:pPr lvl="0" defTabSz="914400" fontAlgn="base">
                <a:lnSpc>
                  <a:spcPts val="1800"/>
                </a:lnSpc>
                <a:spcBef>
                  <a:spcPts val="600"/>
                </a:spcBef>
                <a:spcAft>
                  <a:spcPct val="0"/>
                </a:spcAft>
                <a:defRPr/>
              </a:pPr>
              <a:r>
                <a:rPr kumimoji="1" lang="ja-JP" altLang="en-US" sz="1400" kern="0" dirty="0">
                  <a:solidFill>
                    <a:prstClr val="black"/>
                  </a:solidFill>
                  <a:latin typeface="+mj-ea"/>
                </a:rPr>
                <a:t>・　専用の鍵付きの鞄などで運搬する</a:t>
              </a:r>
              <a:endParaRPr kumimoji="1" lang="en-US" altLang="ja-JP" sz="1400" kern="0" dirty="0">
                <a:solidFill>
                  <a:prstClr val="black"/>
                </a:solidFill>
                <a:latin typeface="+mj-ea"/>
              </a:endParaRPr>
            </a:p>
          </p:txBody>
        </p:sp>
        <p:sp>
          <p:nvSpPr>
            <p:cNvPr id="3" name="正方形/長方形 2"/>
            <p:cNvSpPr/>
            <p:nvPr/>
          </p:nvSpPr>
          <p:spPr>
            <a:xfrm>
              <a:off x="1047645" y="2848567"/>
              <a:ext cx="5995964" cy="323165"/>
            </a:xfrm>
            <a:prstGeom prst="rect">
              <a:avLst/>
            </a:prstGeom>
          </p:spPr>
          <p:txBody>
            <a:bodyPr wrap="square">
              <a:spAutoFit/>
            </a:bodyPr>
            <a:lstStyle/>
            <a:p>
              <a:pPr lvl="0" defTabSz="914400" fontAlgn="base">
                <a:lnSpc>
                  <a:spcPts val="1800"/>
                </a:lnSpc>
                <a:spcBef>
                  <a:spcPts val="600"/>
                </a:spcBef>
                <a:spcAft>
                  <a:spcPct val="0"/>
                </a:spcAft>
                <a:defRPr/>
              </a:pPr>
              <a:r>
                <a:rPr kumimoji="1" lang="ja-JP" altLang="en-US" sz="1400" kern="0" dirty="0">
                  <a:solidFill>
                    <a:prstClr val="black"/>
                  </a:solidFill>
                  <a:latin typeface="+mj-ea"/>
                </a:rPr>
                <a:t>・　紛失した際の漏えいを防ぐため、持ち運ぶデータの暗号化を行う</a:t>
              </a:r>
              <a:endParaRPr kumimoji="1" lang="en-US" altLang="ja-JP" sz="1400" kern="0" dirty="0">
                <a:solidFill>
                  <a:prstClr val="black"/>
                </a:solidFill>
                <a:latin typeface="+mj-ea"/>
              </a:endParaRPr>
            </a:p>
          </p:txBody>
        </p:sp>
      </p:grpSp>
      <p:grpSp>
        <p:nvGrpSpPr>
          <p:cNvPr id="6" name="グループ化 5"/>
          <p:cNvGrpSpPr/>
          <p:nvPr/>
        </p:nvGrpSpPr>
        <p:grpSpPr>
          <a:xfrm>
            <a:off x="431178" y="4192843"/>
            <a:ext cx="9013763" cy="900000"/>
            <a:chOff x="431179" y="4111818"/>
            <a:chExt cx="8605780" cy="900000"/>
          </a:xfrm>
        </p:grpSpPr>
        <p:sp>
          <p:nvSpPr>
            <p:cNvPr id="35" name="テキスト ボックス 34"/>
            <p:cNvSpPr txBox="1"/>
            <p:nvPr/>
          </p:nvSpPr>
          <p:spPr bwMode="auto">
            <a:xfrm>
              <a:off x="5971268" y="4448572"/>
              <a:ext cx="819510" cy="336430"/>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en-US" altLang="ja-JP" sz="1600" dirty="0" err="1">
                  <a:latin typeface="ＭＳ ゴシック" panose="020B0609070205080204" pitchFamily="49" charset="-128"/>
                  <a:ea typeface="ＭＳ ゴシック" panose="020B0609070205080204" pitchFamily="49" charset="-128"/>
                </a:rPr>
                <a:t>etc</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36" name="角丸四角形 35"/>
            <p:cNvSpPr/>
            <p:nvPr/>
          </p:nvSpPr>
          <p:spPr>
            <a:xfrm>
              <a:off x="431179" y="4111818"/>
              <a:ext cx="8605780" cy="900000"/>
            </a:xfrm>
            <a:prstGeom prst="round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741299" y="4264310"/>
              <a:ext cx="7250407" cy="323165"/>
            </a:xfrm>
            <a:prstGeom prst="rect">
              <a:avLst/>
            </a:prstGeom>
          </p:spPr>
          <p:txBody>
            <a:bodyPr wrap="square">
              <a:spAutoFit/>
            </a:bodyPr>
            <a:lstStyle/>
            <a:p>
              <a:pPr lvl="0" defTabSz="914400" fontAlgn="base">
                <a:lnSpc>
                  <a:spcPts val="1800"/>
                </a:lnSpc>
                <a:spcBef>
                  <a:spcPts val="600"/>
                </a:spcBef>
                <a:spcAft>
                  <a:spcPct val="0"/>
                </a:spcAft>
                <a:defRPr/>
              </a:pPr>
              <a:r>
                <a:rPr kumimoji="1" lang="ja-JP" altLang="en-US" sz="1400" kern="0" dirty="0">
                  <a:solidFill>
                    <a:prstClr val="black"/>
                  </a:solidFill>
                  <a:latin typeface="+mj-ea"/>
                </a:rPr>
                <a:t>・　電子媒体を管理者が管理し、使用する際にはルールに基づき許可を申請する</a:t>
              </a:r>
              <a:endParaRPr kumimoji="1" lang="en-US" altLang="ja-JP" sz="1400" kern="0" dirty="0">
                <a:solidFill>
                  <a:prstClr val="black"/>
                </a:solidFill>
                <a:latin typeface="+mj-ea"/>
              </a:endParaRPr>
            </a:p>
          </p:txBody>
        </p:sp>
        <p:sp>
          <p:nvSpPr>
            <p:cNvPr id="8" name="正方形/長方形 7"/>
            <p:cNvSpPr/>
            <p:nvPr/>
          </p:nvSpPr>
          <p:spPr>
            <a:xfrm>
              <a:off x="741299" y="4558705"/>
              <a:ext cx="4741163" cy="323165"/>
            </a:xfrm>
            <a:prstGeom prst="rect">
              <a:avLst/>
            </a:prstGeom>
          </p:spPr>
          <p:txBody>
            <a:bodyPr wrap="square">
              <a:spAutoFit/>
            </a:bodyPr>
            <a:lstStyle/>
            <a:p>
              <a:pPr lvl="0" defTabSz="914400" fontAlgn="base">
                <a:lnSpc>
                  <a:spcPts val="1800"/>
                </a:lnSpc>
                <a:spcBef>
                  <a:spcPts val="600"/>
                </a:spcBef>
                <a:spcAft>
                  <a:spcPct val="0"/>
                </a:spcAft>
                <a:defRPr/>
              </a:pPr>
              <a:r>
                <a:rPr kumimoji="1" lang="ja-JP" altLang="en-US" sz="1400" kern="0" dirty="0">
                  <a:solidFill>
                    <a:prstClr val="black"/>
                  </a:solidFill>
                  <a:latin typeface="+mj-ea"/>
                </a:rPr>
                <a:t>・　許可された電子媒体以外を接続できないように制御する</a:t>
              </a:r>
              <a:endParaRPr kumimoji="1" lang="en-US" altLang="ja-JP" sz="1400" kern="0" dirty="0">
                <a:solidFill>
                  <a:prstClr val="black"/>
                </a:solidFill>
                <a:latin typeface="+mj-ea"/>
              </a:endParaRPr>
            </a:p>
          </p:txBody>
        </p:sp>
      </p:grpSp>
      <p:sp>
        <p:nvSpPr>
          <p:cNvPr id="32"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36</a:t>
            </a:r>
          </a:p>
        </p:txBody>
      </p:sp>
      <p:sp>
        <p:nvSpPr>
          <p:cNvPr id="33" name="横巻き 32"/>
          <p:cNvSpPr/>
          <p:nvPr/>
        </p:nvSpPr>
        <p:spPr>
          <a:xfrm>
            <a:off x="465076" y="5129411"/>
            <a:ext cx="8979864" cy="1404000"/>
          </a:xfrm>
          <a:prstGeom prst="horizontalScroll">
            <a:avLst>
              <a:gd name="adj" fmla="val 9627"/>
            </a:avLst>
          </a:prstGeom>
          <a:solidFill>
            <a:srgbClr val="FFFF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endParaRPr lang="ja-JP" altLang="en-US" dirty="0">
              <a:solidFill>
                <a:schemeClr val="tx1"/>
              </a:solidFill>
            </a:endParaRPr>
          </a:p>
        </p:txBody>
      </p:sp>
      <p:sp>
        <p:nvSpPr>
          <p:cNvPr id="34" name="正方形/長方形 33"/>
          <p:cNvSpPr/>
          <p:nvPr/>
        </p:nvSpPr>
        <p:spPr>
          <a:xfrm>
            <a:off x="640689" y="5247143"/>
            <a:ext cx="8906081" cy="1169308"/>
          </a:xfrm>
          <a:prstGeom prst="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r>
              <a:rPr kumimoji="1" lang="ja-JP" altLang="en-US" sz="1400" dirty="0">
                <a:solidFill>
                  <a:schemeClr val="tx1"/>
                </a:solidFill>
              </a:rPr>
              <a:t>ＵＳＢメモリ等の電子媒体は膨大なデータが保存できるので、紛失した時の影響も甚大です。</a:t>
            </a:r>
            <a:endParaRPr kumimoji="1" lang="en-US" altLang="ja-JP" sz="1400" dirty="0">
              <a:solidFill>
                <a:schemeClr val="tx1"/>
              </a:solidFill>
            </a:endParaRPr>
          </a:p>
          <a:p>
            <a:r>
              <a:rPr kumimoji="1" lang="ja-JP" altLang="en-US" sz="1400" dirty="0">
                <a:solidFill>
                  <a:schemeClr val="tx1"/>
                </a:solidFill>
              </a:rPr>
              <a:t>許可された電子媒体以外の電子媒体の使用は制限するとともに、業務上やむを得ず電子媒体に特定個人情報を保存して持ち運ぶ必要がある場合には、紛失・盗難防止のための安全策を講じましょう！</a:t>
            </a:r>
            <a:endParaRPr kumimoji="1" lang="en-US" altLang="ja-JP" sz="1400" dirty="0">
              <a:solidFill>
                <a:schemeClr val="tx1"/>
              </a:solidFill>
            </a:endParaRPr>
          </a:p>
        </p:txBody>
      </p:sp>
    </p:spTree>
    <p:extLst>
      <p:ext uri="{BB962C8B-B14F-4D97-AF65-F5344CB8AC3E}">
        <p14:creationId xmlns:p14="http://schemas.microsoft.com/office/powerpoint/2010/main" val="105596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89338" y="265366"/>
            <a:ext cx="7200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第３節　特定個人情報の適正な取扱いのポイント～事例から学ぶ～</a:t>
            </a:r>
          </a:p>
        </p:txBody>
      </p:sp>
      <p:sp>
        <p:nvSpPr>
          <p:cNvPr id="5" name="角丸四角形 4"/>
          <p:cNvSpPr/>
          <p:nvPr/>
        </p:nvSpPr>
        <p:spPr>
          <a:xfrm>
            <a:off x="297638" y="755471"/>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a:solidFill>
                  <a:prstClr val="black"/>
                </a:solidFill>
                <a:latin typeface="ＤＦ特太ゴシック体" panose="020B0509000000000000" pitchFamily="49" charset="-128"/>
                <a:ea typeface="ＤＦ特太ゴシック体" panose="020B0509000000000000" pitchFamily="49" charset="-128"/>
              </a:rPr>
              <a:t>事例５　職員による不正な利用</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6" name="角丸四角形 5"/>
          <p:cNvSpPr/>
          <p:nvPr/>
        </p:nvSpPr>
        <p:spPr>
          <a:xfrm>
            <a:off x="301800" y="1445611"/>
            <a:ext cx="9302400" cy="1391322"/>
          </a:xfrm>
          <a:prstGeom prst="roundRect">
            <a:avLst>
              <a:gd name="adj" fmla="val 11973"/>
            </a:avLst>
          </a:prstGeom>
        </p:spPr>
        <p:style>
          <a:lnRef idx="2">
            <a:schemeClr val="accent3"/>
          </a:lnRef>
          <a:fillRef idx="1">
            <a:schemeClr val="lt1"/>
          </a:fillRef>
          <a:effectRef idx="0">
            <a:schemeClr val="accent3"/>
          </a:effectRef>
          <a:fontRef idx="minor">
            <a:schemeClr val="dk1"/>
          </a:fontRef>
        </p:style>
        <p:txBody>
          <a:bodyPr rtlCol="0" anchor="ctr"/>
          <a:lstStyle/>
          <a:p>
            <a:pPr>
              <a:lnSpc>
                <a:spcPct val="150000"/>
              </a:lnSpc>
            </a:pPr>
            <a:r>
              <a:rPr lang="ja-JP" altLang="en-US" sz="1600" dirty="0"/>
              <a:t>職員が業務に関係なくシステムを使って、有名スポーツ選手の特定個人情報を閲覧した。</a:t>
            </a:r>
            <a:endParaRPr lang="en-US" altLang="ja-JP" sz="1600" dirty="0"/>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069" y="3480750"/>
            <a:ext cx="1959247" cy="2675624"/>
          </a:xfrm>
          <a:prstGeom prst="rect">
            <a:avLst/>
          </a:prstGeom>
        </p:spPr>
      </p:pic>
      <p:sp>
        <p:nvSpPr>
          <p:cNvPr id="2" name="雲形吹き出し 1"/>
          <p:cNvSpPr/>
          <p:nvPr/>
        </p:nvSpPr>
        <p:spPr>
          <a:xfrm>
            <a:off x="2672618" y="3149774"/>
            <a:ext cx="2414557" cy="1199771"/>
          </a:xfrm>
          <a:prstGeom prst="cloudCallout">
            <a:avLst>
              <a:gd name="adj1" fmla="val -48055"/>
              <a:gd name="adj2" fmla="val 74649"/>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1400" dirty="0"/>
              <a:t>ちょっと閲覧するだけならいいかな</a:t>
            </a:r>
          </a:p>
        </p:txBody>
      </p:sp>
      <p:sp>
        <p:nvSpPr>
          <p:cNvPr id="12" name="上矢印 11"/>
          <p:cNvSpPr/>
          <p:nvPr/>
        </p:nvSpPr>
        <p:spPr>
          <a:xfrm rot="4351377">
            <a:off x="3794772" y="3683325"/>
            <a:ext cx="298839" cy="2316256"/>
          </a:xfrm>
          <a:prstGeom prst="up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grpSp>
        <p:nvGrpSpPr>
          <p:cNvPr id="16" name="グループ化 15"/>
          <p:cNvGrpSpPr/>
          <p:nvPr/>
        </p:nvGrpSpPr>
        <p:grpSpPr>
          <a:xfrm>
            <a:off x="5195267" y="3661517"/>
            <a:ext cx="3097036" cy="2316681"/>
            <a:chOff x="4741560" y="4070206"/>
            <a:chExt cx="3097036" cy="2316681"/>
          </a:xfrm>
        </p:grpSpPr>
        <p:pic>
          <p:nvPicPr>
            <p:cNvPr id="15" name="図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1560" y="4070206"/>
              <a:ext cx="3097036" cy="2316681"/>
            </a:xfrm>
            <a:prstGeom prst="rect">
              <a:avLst/>
            </a:prstGeom>
          </p:spPr>
        </p:pic>
        <p:sp>
          <p:nvSpPr>
            <p:cNvPr id="14" name="正方形/長方形 13"/>
            <p:cNvSpPr/>
            <p:nvPr/>
          </p:nvSpPr>
          <p:spPr>
            <a:xfrm>
              <a:off x="4849652" y="4216364"/>
              <a:ext cx="2880852" cy="20243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kumimoji="1" lang="en-US" altLang="ja-JP" dirty="0">
                <a:solidFill>
                  <a:schemeClr val="tx1"/>
                </a:solidFill>
              </a:endParaRPr>
            </a:p>
            <a:p>
              <a:pPr algn="ctr"/>
              <a:r>
                <a:rPr kumimoji="1" lang="ja-JP" altLang="en-US" sz="1600" dirty="0">
                  <a:solidFill>
                    <a:schemeClr val="tx1"/>
                  </a:solidFill>
                </a:rPr>
                <a:t>特定個人情報</a:t>
              </a:r>
            </a:p>
          </p:txBody>
        </p:sp>
        <p:pic>
          <p:nvPicPr>
            <p:cNvPr id="19" name="Picture 87" descr="P:\backup\職員研修会\アバター\MC90043487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9493" y="4828004"/>
              <a:ext cx="664615" cy="664615"/>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乗算 20"/>
          <p:cNvSpPr/>
          <p:nvPr/>
        </p:nvSpPr>
        <p:spPr>
          <a:xfrm>
            <a:off x="3005855" y="3775194"/>
            <a:ext cx="1743390" cy="1527981"/>
          </a:xfrm>
          <a:prstGeom prst="mathMultiply">
            <a:avLst>
              <a:gd name="adj1" fmla="val 947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37</a:t>
            </a:r>
          </a:p>
        </p:txBody>
      </p:sp>
      <p:sp>
        <p:nvSpPr>
          <p:cNvPr id="20" name="正方形/長方形 19"/>
          <p:cNvSpPr/>
          <p:nvPr/>
        </p:nvSpPr>
        <p:spPr>
          <a:xfrm>
            <a:off x="6001794" y="4431061"/>
            <a:ext cx="1681010" cy="1079153"/>
          </a:xfrm>
          <a:prstGeom prst="rect">
            <a:avLst/>
          </a:prstGeom>
          <a:noFill/>
          <a:ln w="12700" cap="flat" cmpd="sng" algn="ctr">
            <a:no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Text" lastClr="000000"/>
                </a:solidFill>
                <a:effectLst/>
                <a:uLnTx/>
                <a:uFillTx/>
                <a:latin typeface="+mj-ea"/>
                <a:ea typeface="+mj-ea"/>
                <a:cs typeface="+mn-cs"/>
              </a:rPr>
              <a:t>氏名　  　　〇〇〇〇</a:t>
            </a:r>
            <a:endParaRPr kumimoji="1" lang="en-US" altLang="ja-JP" sz="1200" b="0" i="0" u="none" strike="noStrike" kern="0" cap="none" spc="0" normalizeH="0" baseline="0" noProof="0" dirty="0">
              <a:ln>
                <a:noFill/>
              </a:ln>
              <a:solidFill>
                <a:sysClr val="windowText" lastClr="000000"/>
              </a:solidFill>
              <a:effectLst/>
              <a:uLnTx/>
              <a:uFillTx/>
              <a:latin typeface="+mj-ea"/>
              <a:ea typeface="+mj-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Text" lastClr="000000"/>
                </a:solidFill>
                <a:effectLst/>
                <a:uLnTx/>
                <a:uFillTx/>
                <a:latin typeface="+mj-ea"/>
                <a:ea typeface="+mj-ea"/>
                <a:cs typeface="+mn-cs"/>
              </a:rPr>
              <a:t>生年月日　□□□□　</a:t>
            </a:r>
            <a:endParaRPr kumimoji="1" lang="en-US" altLang="ja-JP" sz="1200" b="0" i="0" u="none" strike="noStrike" kern="0" cap="none" spc="0" normalizeH="0" baseline="0" noProof="0" dirty="0">
              <a:ln>
                <a:noFill/>
              </a:ln>
              <a:solidFill>
                <a:sysClr val="windowText" lastClr="000000"/>
              </a:solidFill>
              <a:effectLst/>
              <a:uLnTx/>
              <a:uFillTx/>
              <a:latin typeface="+mj-ea"/>
              <a:ea typeface="+mj-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Text" lastClr="000000"/>
                </a:solidFill>
                <a:effectLst/>
                <a:uLnTx/>
                <a:uFillTx/>
                <a:latin typeface="+mj-ea"/>
                <a:ea typeface="+mj-ea"/>
                <a:cs typeface="+mn-cs"/>
              </a:rPr>
              <a:t>住所  　　　☆☆☆☆</a:t>
            </a:r>
            <a:endParaRPr kumimoji="1" lang="en-US" altLang="ja-JP" sz="1200" b="0" i="0" u="none" strike="noStrike" kern="0" cap="none" spc="0" normalizeH="0" baseline="0" noProof="0" dirty="0">
              <a:ln>
                <a:noFill/>
              </a:ln>
              <a:solidFill>
                <a:sysClr val="windowText" lastClr="000000"/>
              </a:solidFill>
              <a:effectLst/>
              <a:uLnTx/>
              <a:uFillTx/>
              <a:latin typeface="+mj-ea"/>
              <a:ea typeface="+mj-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Text" lastClr="000000"/>
                </a:solidFill>
                <a:effectLst/>
                <a:uLnTx/>
                <a:uFillTx/>
                <a:latin typeface="+mj-ea"/>
                <a:ea typeface="+mj-ea"/>
                <a:cs typeface="+mn-cs"/>
              </a:rPr>
              <a:t>個人番号　△△△△</a:t>
            </a:r>
            <a:endParaRPr kumimoji="1" lang="en-US" altLang="ja-JP" sz="1200" b="0" i="0" u="none" strike="noStrike" kern="0" cap="none" spc="0" normalizeH="0" baseline="0" noProof="0" dirty="0">
              <a:ln>
                <a:noFill/>
              </a:ln>
              <a:solidFill>
                <a:sysClr val="windowText" lastClr="000000"/>
              </a:solidFill>
              <a:effectLst/>
              <a:uLnTx/>
              <a:uFillTx/>
              <a:latin typeface="+mj-ea"/>
              <a:ea typeface="+mj-ea"/>
              <a:cs typeface="+mn-cs"/>
            </a:endParaRPr>
          </a:p>
        </p:txBody>
      </p:sp>
    </p:spTree>
    <p:extLst>
      <p:ext uri="{BB962C8B-B14F-4D97-AF65-F5344CB8AC3E}">
        <p14:creationId xmlns:p14="http://schemas.microsoft.com/office/powerpoint/2010/main" val="19332926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16007" y="1309275"/>
            <a:ext cx="2340000" cy="468000"/>
          </a:xfrm>
          <a:prstGeom prst="roundRect">
            <a:avLst/>
          </a:prstGeom>
          <a:solidFill>
            <a:srgbClr val="FFC000">
              <a:lumMod val="20000"/>
              <a:lumOff val="80000"/>
            </a:srgbClr>
          </a:solidFill>
          <a:ln w="381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mj-ea"/>
                <a:ea typeface="+mj-ea"/>
                <a:cs typeface="+mn-cs"/>
              </a:rPr>
              <a:t>防止策</a:t>
            </a:r>
          </a:p>
        </p:txBody>
      </p:sp>
      <p:sp>
        <p:nvSpPr>
          <p:cNvPr id="10" name="テキスト ボックス 9"/>
          <p:cNvSpPr txBox="1"/>
          <p:nvPr/>
        </p:nvSpPr>
        <p:spPr bwMode="auto">
          <a:xfrm>
            <a:off x="741420" y="1897752"/>
            <a:ext cx="9143311" cy="439757"/>
          </a:xfrm>
          <a:prstGeom prst="rect">
            <a:avLst/>
          </a:prstGeom>
          <a:noFill/>
          <a:ln w="9525">
            <a:noFill/>
            <a:miter lim="800000"/>
            <a:headEnd/>
            <a:tailEnd/>
          </a:ln>
        </p:spPr>
        <p:txBody>
          <a:bodyPr vert="horz" wrap="square" lIns="36000" tIns="36000" rIns="36000" bIns="36000" numCol="1" rtlCol="0" anchor="ctr" anchorCtr="0" compatLnSpc="1">
            <a:prstTxWarp prst="textNoShape">
              <a:avLst/>
            </a:prstTxWarp>
            <a:noAutofit/>
          </a:bodyPr>
          <a:lstStyle/>
          <a:p>
            <a:pPr marL="266700" eaLnBrk="0" hangingPunct="0">
              <a:lnSpc>
                <a:spcPts val="2400"/>
              </a:lnSpc>
              <a:buNone/>
            </a:pPr>
            <a:r>
              <a:rPr kumimoji="1" lang="ja-JP" altLang="en-US" sz="1600" dirty="0">
                <a:latin typeface="+mj-ea"/>
                <a:ea typeface="+mj-ea"/>
              </a:rPr>
              <a:t>職員が不正利用をしないように、けん制するための対策などを検討する必要があります。</a:t>
            </a:r>
          </a:p>
        </p:txBody>
      </p:sp>
      <p:sp>
        <p:nvSpPr>
          <p:cNvPr id="14" name="角丸四角形 13"/>
          <p:cNvSpPr/>
          <p:nvPr/>
        </p:nvSpPr>
        <p:spPr>
          <a:xfrm>
            <a:off x="297638" y="741679"/>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a:solidFill>
                  <a:prstClr val="black"/>
                </a:solidFill>
                <a:latin typeface="ＤＦ特太ゴシック体" panose="020B0509000000000000" pitchFamily="49" charset="-128"/>
                <a:ea typeface="ＤＦ特太ゴシック体" panose="020B0509000000000000" pitchFamily="49" charset="-128"/>
              </a:rPr>
              <a:t>事例５　職員による不正な利用</a:t>
            </a:r>
            <a:endParaRPr kumimoji="1" lang="ja-JP" altLang="en-US" sz="2400" kern="0" dirty="0">
              <a:solidFill>
                <a:prstClr val="black"/>
              </a:solidFill>
              <a:latin typeface="ＤＦ特太ゴシック体" panose="020B0509000000000000" pitchFamily="49" charset="-128"/>
              <a:ea typeface="ＤＦ特太ゴシック体" panose="020B0509000000000000" pitchFamily="49" charset="-128"/>
            </a:endParaRPr>
          </a:p>
        </p:txBody>
      </p:sp>
      <p:pic>
        <p:nvPicPr>
          <p:cNvPr id="11" name="図 10"/>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55556" y1="41379" x2="55556" y2="41379"/>
                        <a14:foregroundMark x1="78744" y1="41379" x2="78744" y2="41379"/>
                        <a14:foregroundMark x1="67633" y1="50345" x2="67633" y2="50345"/>
                        <a14:foregroundMark x1="60870" y1="51379" x2="60870" y2="51379"/>
                        <a14:foregroundMark x1="57971" y1="52759" x2="57971" y2="52759"/>
                        <a14:foregroundMark x1="57488" y1="52069" x2="57488" y2="52069"/>
                        <a14:foregroundMark x1="58937" y1="55172" x2="59903" y2="55517"/>
                        <a14:foregroundMark x1="59903" y1="55517" x2="59903" y2="55517"/>
                        <a14:foregroundMark x1="64251" y1="55517" x2="64251" y2="55517"/>
                        <a14:foregroundMark x1="71981" y1="55517" x2="71981" y2="55517"/>
                        <a14:foregroundMark x1="72464" y1="54483" x2="72464" y2="54483"/>
                        <a14:foregroundMark x1="27536" y1="22414" x2="27536" y2="22414"/>
                        <a14:foregroundMark x1="20290" y1="20345" x2="20290" y2="20345"/>
                        <a14:foregroundMark x1="15942" y1="20345" x2="15942" y2="20345"/>
                        <a14:foregroundMark x1="14493" y1="17586" x2="14493" y2="17586"/>
                        <a14:foregroundMark x1="20290" y1="14138" x2="20290" y2="14138"/>
                        <a14:foregroundMark x1="21256" y1="13103" x2="21256" y2="13103"/>
                        <a14:foregroundMark x1="26570" y1="13103" x2="26570" y2="13103"/>
                        <a14:foregroundMark x1="27536" y1="13103" x2="27536" y2="13103"/>
                        <a14:foregroundMark x1="33333" y1="16207" x2="33333" y2="16207"/>
                        <a14:foregroundMark x1="36715" y1="16897" x2="36715" y2="16897"/>
                        <a14:foregroundMark x1="37681" y1="22414" x2="37681" y2="22414"/>
                        <a14:foregroundMark x1="39130" y1="27241" x2="39130" y2="27241"/>
                        <a14:foregroundMark x1="44444" y1="27931" x2="44444" y2="27931"/>
                        <a14:foregroundMark x1="42995" y1="22069" x2="42995" y2="22069"/>
                        <a14:foregroundMark x1="28019" y1="25862" x2="28019" y2="27931"/>
                        <a14:foregroundMark x1="26570" y1="31379" x2="26570" y2="31379"/>
                        <a14:foregroundMark x1="23671" y1="34138" x2="23671" y2="34138"/>
                        <a14:foregroundMark x1="24638" y1="33793" x2="24638" y2="33793"/>
                        <a14:foregroundMark x1="23671" y1="30690" x2="23671" y2="30690"/>
                        <a14:foregroundMark x1="16425" y1="26897" x2="14493" y2="26897"/>
                        <a14:foregroundMark x1="11594" y1="24828" x2="11594" y2="24828"/>
                        <a14:foregroundMark x1="11594" y1="22414" x2="11594" y2="22414"/>
                        <a14:foregroundMark x1="8696" y1="20345" x2="8696" y2="20345"/>
                        <a14:foregroundMark x1="8213" y1="26207" x2="8213" y2="26207"/>
                        <a14:foregroundMark x1="8696" y1="27931" x2="8696" y2="27931"/>
                        <a14:foregroundMark x1="8213" y1="29310" x2="8213" y2="29310"/>
                        <a14:foregroundMark x1="7729" y1="29310" x2="7729" y2="29310"/>
                        <a14:foregroundMark x1="9662" y1="34138" x2="11111" y2="35517"/>
                        <a14:foregroundMark x1="11594" y1="35517" x2="11594" y2="35517"/>
                        <a14:foregroundMark x1="12077" y1="35517" x2="12077" y2="35517"/>
                        <a14:foregroundMark x1="12077" y1="35517" x2="12077" y2="35517"/>
                        <a14:foregroundMark x1="12077" y1="34138" x2="12077" y2="34138"/>
                        <a14:foregroundMark x1="13043" y1="33103" x2="13043" y2="33103"/>
                        <a14:foregroundMark x1="13527" y1="31724" x2="16425" y2="31379"/>
                        <a14:foregroundMark x1="16908" y1="30690" x2="16908" y2="30690"/>
                        <a14:foregroundMark x1="59420" y1="20345" x2="59420" y2="20345"/>
                        <a14:foregroundMark x1="59420" y1="16897" x2="59420" y2="16897"/>
                        <a14:foregroundMark x1="59420" y1="16897" x2="62319" y2="14828"/>
                        <a14:foregroundMark x1="62319" y1="14828" x2="62319" y2="14828"/>
                        <a14:foregroundMark x1="62319" y1="14138" x2="62319" y2="14138"/>
                        <a14:foregroundMark x1="63285" y1="13448" x2="68116" y2="11379"/>
                        <a14:foregroundMark x1="71014" y1="10690" x2="71014" y2="10690"/>
                        <a14:foregroundMark x1="67150" y1="12069" x2="67150" y2="12069"/>
                        <a14:foregroundMark x1="65217" y1="12069" x2="65217" y2="12069"/>
                        <a14:foregroundMark x1="79710" y1="16897" x2="79710" y2="22069"/>
                        <a14:foregroundMark x1="79710" y1="22069" x2="79710" y2="22069"/>
                        <a14:foregroundMark x1="81643" y1="21379" x2="81643" y2="21379"/>
                        <a14:foregroundMark x1="88406" y1="19655" x2="88406" y2="19655"/>
                        <a14:foregroundMark x1="88406" y1="19655" x2="88406" y2="19655"/>
                        <a14:foregroundMark x1="88406" y1="19655" x2="88406" y2="19655"/>
                        <a14:foregroundMark x1="83575" y1="24828" x2="83575" y2="24828"/>
                        <a14:foregroundMark x1="83575" y1="25517" x2="83575" y2="25517"/>
                        <a14:foregroundMark x1="83575" y1="26207" x2="83575" y2="26207"/>
                        <a14:foregroundMark x1="82609" y1="30345" x2="82609" y2="30345"/>
                        <a14:foregroundMark x1="82609" y1="30345" x2="82609" y2="30345"/>
                        <a14:foregroundMark x1="82609" y1="30345" x2="82609" y2="30345"/>
                        <a14:foregroundMark x1="56522" y1="44828" x2="56522" y2="44828"/>
                        <a14:foregroundMark x1="56522" y1="44828" x2="56522" y2="44828"/>
                        <a14:foregroundMark x1="47826" y1="42759" x2="47826" y2="42759"/>
                        <a14:foregroundMark x1="50725" y1="42759" x2="50725" y2="42759"/>
                        <a14:foregroundMark x1="50725" y1="42759" x2="50725" y2="42759"/>
                        <a14:foregroundMark x1="50725" y1="42759" x2="50725" y2="42759"/>
                        <a14:foregroundMark x1="50725" y1="45517" x2="50725" y2="45517"/>
                        <a14:foregroundMark x1="50725" y1="45517" x2="50725" y2="45517"/>
                        <a14:foregroundMark x1="50725" y1="45517" x2="51691" y2="47586"/>
                        <a14:foregroundMark x1="51691" y1="47586" x2="51691" y2="47586"/>
                        <a14:foregroundMark x1="51691" y1="47586" x2="51691" y2="47586"/>
                        <a14:foregroundMark x1="52657" y1="47586" x2="52657" y2="47586"/>
                        <a14:foregroundMark x1="52657" y1="47586" x2="56522" y2="48966"/>
                        <a14:foregroundMark x1="62319" y1="51034" x2="65217" y2="51034"/>
                        <a14:foregroundMark x1="66184" y1="51034" x2="66184" y2="51034"/>
                        <a14:foregroundMark x1="66184" y1="51034" x2="66184" y2="51034"/>
                        <a14:foregroundMark x1="66184" y1="51034" x2="66184" y2="51034"/>
                        <a14:foregroundMark x1="71981" y1="38621" x2="71981" y2="38621"/>
                        <a14:foregroundMark x1="71981" y1="38621" x2="71981" y2="38621"/>
                        <a14:foregroundMark x1="71981" y1="38621" x2="71981" y2="38621"/>
                        <a14:foregroundMark x1="71981" y1="38621" x2="71981" y2="38621"/>
                        <a14:foregroundMark x1="71981" y1="38621" x2="71981" y2="38621"/>
                        <a14:foregroundMark x1="63285" y1="42759" x2="63285" y2="42759"/>
                        <a14:foregroundMark x1="63285" y1="42759" x2="63285" y2="42759"/>
                        <a14:foregroundMark x1="63285" y1="42759" x2="63285" y2="42759"/>
                        <a14:foregroundMark x1="62319" y1="42759" x2="62319" y2="42759"/>
                        <a14:foregroundMark x1="61353" y1="42759" x2="61353" y2="42759"/>
                        <a14:foregroundMark x1="61353" y1="37241" x2="65217" y2="34483"/>
                        <a14:foregroundMark x1="68116" y1="34483" x2="68116" y2="34483"/>
                        <a14:foregroundMark x1="70048" y1="34483" x2="73913" y2="35862"/>
                        <a14:foregroundMark x1="73913" y1="35862" x2="73913" y2="35862"/>
                        <a14:foregroundMark x1="75845" y1="37241" x2="75845" y2="37241"/>
                        <a14:foregroundMark x1="75845" y1="40690" x2="75845" y2="40690"/>
                        <a14:foregroundMark x1="75845" y1="41379" x2="75845" y2="43448"/>
                        <a14:foregroundMark x1="75845" y1="43448" x2="75845" y2="43448"/>
                        <a14:foregroundMark x1="75845" y1="44828" x2="75845" y2="46897"/>
                        <a14:foregroundMark x1="75845" y1="46897" x2="75845" y2="46897"/>
                        <a14:foregroundMark x1="76812" y1="47586" x2="76812" y2="47586"/>
                        <a14:foregroundMark x1="79710" y1="48966" x2="79710" y2="48966"/>
                        <a14:foregroundMark x1="81643" y1="50345" x2="81643" y2="50345"/>
                        <a14:foregroundMark x1="82609" y1="51034" x2="82609" y2="51034"/>
                        <a14:foregroundMark x1="83575" y1="49655" x2="83575" y2="49655"/>
                        <a14:foregroundMark x1="86473" y1="47586" x2="86473" y2="47586"/>
                        <a14:foregroundMark x1="86473" y1="44828" x2="86473" y2="44828"/>
                        <a14:foregroundMark x1="86473" y1="44828" x2="86473" y2="44828"/>
                        <a14:foregroundMark x1="86473" y1="44138" x2="86473" y2="44138"/>
                        <a14:foregroundMark x1="55556" y1="69655" x2="55556" y2="69655"/>
                        <a14:foregroundMark x1="54589" y1="69655" x2="54589" y2="69655"/>
                        <a14:foregroundMark x1="54589" y1="69655" x2="54589" y2="69655"/>
                        <a14:foregroundMark x1="53623" y1="68966" x2="53623" y2="68966"/>
                        <a14:foregroundMark x1="53623" y1="68276" x2="53623" y2="68276"/>
                        <a14:foregroundMark x1="52657" y1="68276" x2="52657" y2="68276"/>
                        <a14:foregroundMark x1="51691" y1="69655" x2="51691" y2="69655"/>
                        <a14:foregroundMark x1="47826" y1="71034" x2="47826" y2="71034"/>
                        <a14:foregroundMark x1="47826" y1="71034" x2="47826" y2="71034"/>
                        <a14:foregroundMark x1="47826" y1="71034" x2="47826" y2="71034"/>
                        <a14:foregroundMark x1="48792" y1="70345" x2="48792" y2="70345"/>
                        <a14:foregroundMark x1="49758" y1="70345" x2="49758" y2="70345"/>
                        <a14:foregroundMark x1="55556" y1="65517" x2="55556" y2="65517"/>
                        <a14:foregroundMark x1="55556" y1="64828" x2="55556" y2="64828"/>
                        <a14:foregroundMark x1="52657" y1="64138" x2="52657" y2="64138"/>
                        <a14:foregroundMark x1="50725" y1="64138" x2="50725" y2="64138"/>
                        <a14:foregroundMark x1="46860" y1="60690" x2="46860" y2="60690"/>
                        <a14:foregroundMark x1="44928" y1="58621" x2="44928" y2="58621"/>
                        <a14:foregroundMark x1="42029" y1="55862" x2="42029" y2="55862"/>
                        <a14:foregroundMark x1="42029" y1="55862" x2="42029" y2="55862"/>
                        <a14:foregroundMark x1="42029" y1="55862" x2="42029" y2="55862"/>
                        <a14:foregroundMark x1="38164" y1="53793" x2="38164" y2="53793"/>
                        <a14:foregroundMark x1="38164" y1="53103" x2="38164" y2="53103"/>
                        <a14:foregroundMark x1="38164" y1="53103" x2="38164" y2="53103"/>
                        <a14:foregroundMark x1="43961" y1="56552" x2="48792" y2="59310"/>
                        <a14:foregroundMark x1="50725" y1="60000" x2="50725" y2="60000"/>
                        <a14:foregroundMark x1="52657" y1="60000" x2="56522" y2="60000"/>
                        <a14:foregroundMark x1="60386" y1="60000" x2="60386" y2="60000"/>
                        <a14:foregroundMark x1="60386" y1="60000" x2="60386" y2="60000"/>
                        <a14:foregroundMark x1="60386" y1="59310" x2="60386" y2="59310"/>
                        <a14:foregroundMark x1="63285" y1="58621" x2="63285" y2="58621"/>
                        <a14:foregroundMark x1="63285" y1="58621" x2="63285" y2="58621"/>
                        <a14:foregroundMark x1="63285" y1="58621" x2="67150" y2="58621"/>
                        <a14:foregroundMark x1="90338" y1="58621" x2="90338" y2="58621"/>
                        <a14:foregroundMark x1="89372" y1="58621" x2="89372" y2="58621"/>
                        <a14:foregroundMark x1="87440" y1="58621" x2="87440" y2="58621"/>
                        <a14:foregroundMark x1="86473" y1="59310" x2="86473" y2="59310"/>
                        <a14:foregroundMark x1="85507" y1="59310" x2="84541" y2="62069"/>
                        <a14:foregroundMark x1="84541" y1="62069" x2="84541" y2="62069"/>
                        <a14:foregroundMark x1="83575" y1="62759" x2="83575" y2="62759"/>
                        <a14:foregroundMark x1="81643" y1="62759" x2="77778" y2="63448"/>
                        <a14:foregroundMark x1="68116" y1="64138" x2="68116" y2="64138"/>
                        <a14:foregroundMark x1="66184" y1="64138" x2="66184" y2="64138"/>
                        <a14:foregroundMark x1="66184" y1="64138" x2="66184" y2="64138"/>
                        <a14:foregroundMark x1="67150" y1="64138" x2="67150" y2="64138"/>
                        <a14:foregroundMark x1="67150" y1="64138" x2="67150" y2="64138"/>
                        <a14:foregroundMark x1="68116" y1="64138" x2="76812" y2="64138"/>
                        <a14:foregroundMark x1="76812" y1="63448" x2="76812" y2="63448"/>
                        <a14:foregroundMark x1="73913" y1="63448" x2="73913" y2="63448"/>
                        <a14:foregroundMark x1="72947" y1="65517" x2="72947" y2="68276"/>
                        <a14:foregroundMark x1="72947" y1="71034" x2="72947" y2="71034"/>
                        <a14:foregroundMark x1="72947" y1="71724" x2="72947" y2="75172"/>
                        <a14:foregroundMark x1="72947" y1="75172" x2="72947" y2="75172"/>
                        <a14:foregroundMark x1="72947" y1="75172" x2="72947" y2="75172"/>
                        <a14:foregroundMark x1="64251" y1="71724" x2="64251" y2="71724"/>
                        <a14:foregroundMark x1="64251" y1="71724" x2="64251" y2="71724"/>
                        <a14:foregroundMark x1="82609" y1="73103" x2="82609" y2="73103"/>
                        <a14:foregroundMark x1="82609" y1="73103" x2="82609" y2="73103"/>
                      </a14:backgroundRemoval>
                    </a14:imgEffect>
                  </a14:imgLayer>
                </a14:imgProps>
              </a:ext>
            </a:extLst>
          </a:blip>
          <a:stretch>
            <a:fillRect/>
          </a:stretch>
        </p:blipFill>
        <p:spPr>
          <a:xfrm>
            <a:off x="297638" y="690377"/>
            <a:ext cx="887564" cy="1243447"/>
          </a:xfrm>
          <a:prstGeom prst="rect">
            <a:avLst/>
          </a:prstGeom>
        </p:spPr>
      </p:pic>
      <p:pic>
        <p:nvPicPr>
          <p:cNvPr id="15" name="図 14"/>
          <p:cNvPicPr>
            <a:picLocks noChangeAspect="1"/>
          </p:cNvPicPr>
          <p:nvPr/>
        </p:nvPicPr>
        <p:blipFill>
          <a:blip r:embed="rId5">
            <a:extLst>
              <a:ext uri="{BEBA8EAE-BF5A-486C-A8C5-ECC9F3942E4B}">
                <a14:imgProps xmlns:a14="http://schemas.microsoft.com/office/drawing/2010/main">
                  <a14:imgLayer r:embed="rId6">
                    <a14:imgEffect>
                      <a14:backgroundRemoval t="3614" b="91566" l="2410" r="100000"/>
                    </a14:imgEffect>
                  </a14:imgLayer>
                </a14:imgProps>
              </a:ext>
            </a:extLst>
          </a:blip>
          <a:stretch>
            <a:fillRect/>
          </a:stretch>
        </p:blipFill>
        <p:spPr>
          <a:xfrm rot="2563914">
            <a:off x="378135" y="1890668"/>
            <a:ext cx="506012" cy="506012"/>
          </a:xfrm>
          <a:prstGeom prst="rect">
            <a:avLst/>
          </a:prstGeom>
        </p:spPr>
      </p:pic>
      <p:sp>
        <p:nvSpPr>
          <p:cNvPr id="27" name="角丸四角形 26"/>
          <p:cNvSpPr/>
          <p:nvPr/>
        </p:nvSpPr>
        <p:spPr>
          <a:xfrm>
            <a:off x="297637" y="300878"/>
            <a:ext cx="7200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第３節　特定個人情報の適正な取扱いのポイント～事例から学ぶ～</a:t>
            </a:r>
          </a:p>
        </p:txBody>
      </p:sp>
      <p:pic>
        <p:nvPicPr>
          <p:cNvPr id="22" name="図 21"/>
          <p:cNvPicPr>
            <a:picLocks noChangeAspect="1"/>
          </p:cNvPicPr>
          <p:nvPr/>
        </p:nvPicPr>
        <p:blipFill>
          <a:blip r:embed="rId5">
            <a:extLst>
              <a:ext uri="{BEBA8EAE-BF5A-486C-A8C5-ECC9F3942E4B}">
                <a14:imgProps xmlns:a14="http://schemas.microsoft.com/office/drawing/2010/main">
                  <a14:imgLayer r:embed="rId6">
                    <a14:imgEffect>
                      <a14:backgroundRemoval t="3614" b="91566" l="2410" r="100000"/>
                    </a14:imgEffect>
                  </a14:imgLayer>
                </a14:imgProps>
              </a:ext>
            </a:extLst>
          </a:blip>
          <a:stretch>
            <a:fillRect/>
          </a:stretch>
        </p:blipFill>
        <p:spPr>
          <a:xfrm rot="2563914">
            <a:off x="361631" y="3410729"/>
            <a:ext cx="506012" cy="506012"/>
          </a:xfrm>
          <a:prstGeom prst="rect">
            <a:avLst/>
          </a:prstGeom>
        </p:spPr>
      </p:pic>
      <p:sp>
        <p:nvSpPr>
          <p:cNvPr id="23" name="テキスト ボックス 22"/>
          <p:cNvSpPr txBox="1"/>
          <p:nvPr/>
        </p:nvSpPr>
        <p:spPr bwMode="auto">
          <a:xfrm>
            <a:off x="702909" y="3370257"/>
            <a:ext cx="8682391" cy="792055"/>
          </a:xfrm>
          <a:prstGeom prst="rect">
            <a:avLst/>
          </a:prstGeom>
          <a:noFill/>
          <a:ln w="9525">
            <a:noFill/>
            <a:miter lim="800000"/>
            <a:headEnd/>
            <a:tailEnd/>
          </a:ln>
        </p:spPr>
        <p:txBody>
          <a:bodyPr vert="horz" wrap="square" lIns="36000" tIns="36000" rIns="36000" bIns="36000" numCol="1" rtlCol="0" anchor="ctr" anchorCtr="0" compatLnSpc="1">
            <a:prstTxWarp prst="textNoShape">
              <a:avLst/>
            </a:prstTxWarp>
            <a:noAutofit/>
          </a:bodyPr>
          <a:lstStyle/>
          <a:p>
            <a:pPr marL="266700" eaLnBrk="0" hangingPunct="0">
              <a:lnSpc>
                <a:spcPts val="2400"/>
              </a:lnSpc>
              <a:buNone/>
            </a:pPr>
            <a:r>
              <a:rPr kumimoji="1" lang="ja-JP" altLang="en-US" sz="1600" dirty="0">
                <a:latin typeface="+mj-ea"/>
                <a:ea typeface="+mj-ea"/>
              </a:rPr>
              <a:t>業務上必要のない職員がアクセスしないように、システムへのアクセスを防止する対策を検討する必要もあります。</a:t>
            </a:r>
          </a:p>
        </p:txBody>
      </p:sp>
      <p:grpSp>
        <p:nvGrpSpPr>
          <p:cNvPr id="5" name="グループ化 4"/>
          <p:cNvGrpSpPr/>
          <p:nvPr/>
        </p:nvGrpSpPr>
        <p:grpSpPr>
          <a:xfrm>
            <a:off x="436688" y="2399271"/>
            <a:ext cx="9102250" cy="900000"/>
            <a:chOff x="436688" y="2422421"/>
            <a:chExt cx="9102250" cy="900000"/>
          </a:xfrm>
        </p:grpSpPr>
        <p:sp>
          <p:nvSpPr>
            <p:cNvPr id="20" name="テキスト ボックス 19"/>
            <p:cNvSpPr txBox="1"/>
            <p:nvPr/>
          </p:nvSpPr>
          <p:spPr bwMode="auto">
            <a:xfrm>
              <a:off x="5172366" y="2736846"/>
              <a:ext cx="819510" cy="336430"/>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en-US" altLang="ja-JP" sz="1600" dirty="0" err="1">
                  <a:latin typeface="ＭＳ ゴシック" panose="020B0609070205080204" pitchFamily="49" charset="-128"/>
                  <a:ea typeface="ＭＳ ゴシック" panose="020B0609070205080204" pitchFamily="49" charset="-128"/>
                </a:rPr>
                <a:t>etc</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30" name="角丸四角形 29"/>
            <p:cNvSpPr/>
            <p:nvPr/>
          </p:nvSpPr>
          <p:spPr>
            <a:xfrm>
              <a:off x="436688" y="2422421"/>
              <a:ext cx="9102250" cy="900000"/>
            </a:xfrm>
            <a:prstGeom prst="round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752624" y="2565649"/>
              <a:ext cx="4269267" cy="327323"/>
            </a:xfrm>
            <a:prstGeom prst="rect">
              <a:avLst/>
            </a:prstGeom>
          </p:spPr>
          <p:txBody>
            <a:bodyPr wrap="square">
              <a:spAutoFit/>
            </a:bodyPr>
            <a:lstStyle/>
            <a:p>
              <a:pPr lvl="0" defTabSz="914400" fontAlgn="base">
                <a:lnSpc>
                  <a:spcPts val="1800"/>
                </a:lnSpc>
                <a:spcBef>
                  <a:spcPts val="600"/>
                </a:spcBef>
                <a:spcAft>
                  <a:spcPct val="0"/>
                </a:spcAft>
                <a:defRPr/>
              </a:pPr>
              <a:r>
                <a:rPr kumimoji="1" lang="ja-JP" altLang="en-US" sz="1400" kern="0" dirty="0">
                  <a:solidFill>
                    <a:prstClr val="black"/>
                  </a:solidFill>
                  <a:latin typeface="+mj-ea"/>
                </a:rPr>
                <a:t>・　システムの利用状況（ログ）を定期的に確認する</a:t>
              </a:r>
              <a:endParaRPr kumimoji="1" lang="en-US" altLang="ja-JP" sz="1400" kern="0" dirty="0">
                <a:solidFill>
                  <a:prstClr val="black"/>
                </a:solidFill>
                <a:latin typeface="+mj-ea"/>
              </a:endParaRPr>
            </a:p>
          </p:txBody>
        </p:sp>
        <p:sp>
          <p:nvSpPr>
            <p:cNvPr id="3" name="正方形/長方形 2"/>
            <p:cNvSpPr/>
            <p:nvPr/>
          </p:nvSpPr>
          <p:spPr>
            <a:xfrm>
              <a:off x="757060" y="2889049"/>
              <a:ext cx="4253945" cy="323861"/>
            </a:xfrm>
            <a:prstGeom prst="rect">
              <a:avLst/>
            </a:prstGeom>
          </p:spPr>
          <p:txBody>
            <a:bodyPr wrap="square">
              <a:spAutoFit/>
            </a:bodyPr>
            <a:lstStyle/>
            <a:p>
              <a:pPr lvl="0" defTabSz="914400" fontAlgn="base">
                <a:lnSpc>
                  <a:spcPts val="1800"/>
                </a:lnSpc>
                <a:spcBef>
                  <a:spcPts val="600"/>
                </a:spcBef>
                <a:spcAft>
                  <a:spcPct val="0"/>
                </a:spcAft>
                <a:defRPr/>
              </a:pPr>
              <a:r>
                <a:rPr kumimoji="1" lang="ja-JP" altLang="en-US" sz="1400" kern="0" dirty="0">
                  <a:solidFill>
                    <a:prstClr val="black"/>
                  </a:solidFill>
                  <a:latin typeface="+mj-ea"/>
                </a:rPr>
                <a:t>・　不正利用をした職員に対して厳正な処分を行う</a:t>
              </a:r>
              <a:endParaRPr kumimoji="1" lang="en-US" altLang="ja-JP" sz="1400" kern="0" dirty="0">
                <a:solidFill>
                  <a:prstClr val="black"/>
                </a:solidFill>
                <a:latin typeface="+mj-ea"/>
              </a:endParaRPr>
            </a:p>
          </p:txBody>
        </p:sp>
      </p:grpSp>
      <p:grpSp>
        <p:nvGrpSpPr>
          <p:cNvPr id="8" name="グループ化 7"/>
          <p:cNvGrpSpPr/>
          <p:nvPr/>
        </p:nvGrpSpPr>
        <p:grpSpPr>
          <a:xfrm>
            <a:off x="471415" y="4078628"/>
            <a:ext cx="9067523" cy="900000"/>
            <a:chOff x="471415" y="4067053"/>
            <a:chExt cx="9067523" cy="900000"/>
          </a:xfrm>
        </p:grpSpPr>
        <p:sp>
          <p:nvSpPr>
            <p:cNvPr id="35" name="テキスト ボックス 34"/>
            <p:cNvSpPr txBox="1"/>
            <p:nvPr/>
          </p:nvSpPr>
          <p:spPr bwMode="auto">
            <a:xfrm>
              <a:off x="8292469" y="4392368"/>
              <a:ext cx="547933" cy="368262"/>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en-US" altLang="ja-JP" sz="1600" dirty="0" err="1">
                  <a:latin typeface="ＭＳ ゴシック" panose="020B0609070205080204" pitchFamily="49" charset="-128"/>
                  <a:ea typeface="ＭＳ ゴシック" panose="020B0609070205080204" pitchFamily="49" charset="-128"/>
                </a:rPr>
                <a:t>etc</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37" name="角丸四角形 36"/>
            <p:cNvSpPr/>
            <p:nvPr/>
          </p:nvSpPr>
          <p:spPr>
            <a:xfrm>
              <a:off x="471415" y="4067053"/>
              <a:ext cx="9067523" cy="900000"/>
            </a:xfrm>
            <a:prstGeom prst="round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797364" y="4208739"/>
              <a:ext cx="6646784" cy="323165"/>
            </a:xfrm>
            <a:prstGeom prst="rect">
              <a:avLst/>
            </a:prstGeom>
          </p:spPr>
          <p:txBody>
            <a:bodyPr wrap="square">
              <a:spAutoFit/>
            </a:bodyPr>
            <a:lstStyle/>
            <a:p>
              <a:pPr lvl="0" defTabSz="914400" fontAlgn="base">
                <a:lnSpc>
                  <a:spcPts val="1800"/>
                </a:lnSpc>
                <a:spcBef>
                  <a:spcPts val="600"/>
                </a:spcBef>
                <a:spcAft>
                  <a:spcPct val="0"/>
                </a:spcAft>
                <a:defRPr/>
              </a:pPr>
              <a:r>
                <a:rPr kumimoji="1" lang="ja-JP" altLang="en-US" sz="1400" kern="0" dirty="0">
                  <a:solidFill>
                    <a:prstClr val="black"/>
                  </a:solidFill>
                  <a:latin typeface="+mj-ea"/>
                </a:rPr>
                <a:t>・　システムのアクセス権を、業務上システムの利用が必要な職員にのみ付与する</a:t>
              </a:r>
              <a:endParaRPr kumimoji="1" lang="en-US" altLang="ja-JP" sz="1400" kern="0" dirty="0">
                <a:solidFill>
                  <a:prstClr val="black"/>
                </a:solidFill>
                <a:latin typeface="+mj-ea"/>
              </a:endParaRPr>
            </a:p>
          </p:txBody>
        </p:sp>
        <p:sp>
          <p:nvSpPr>
            <p:cNvPr id="7" name="正方形/長方形 6"/>
            <p:cNvSpPr/>
            <p:nvPr/>
          </p:nvSpPr>
          <p:spPr>
            <a:xfrm>
              <a:off x="803094" y="4521126"/>
              <a:ext cx="7264459" cy="323165"/>
            </a:xfrm>
            <a:prstGeom prst="rect">
              <a:avLst/>
            </a:prstGeom>
          </p:spPr>
          <p:txBody>
            <a:bodyPr wrap="square">
              <a:spAutoFit/>
            </a:bodyPr>
            <a:lstStyle/>
            <a:p>
              <a:pPr lvl="0" defTabSz="914400" fontAlgn="base">
                <a:lnSpc>
                  <a:spcPts val="1800"/>
                </a:lnSpc>
                <a:spcBef>
                  <a:spcPts val="600"/>
                </a:spcBef>
                <a:spcAft>
                  <a:spcPct val="0"/>
                </a:spcAft>
                <a:defRPr/>
              </a:pPr>
              <a:r>
                <a:rPr kumimoji="1" lang="ja-JP" altLang="en-US" sz="1400" kern="0" dirty="0">
                  <a:solidFill>
                    <a:prstClr val="black"/>
                  </a:solidFill>
                  <a:latin typeface="+mj-ea"/>
                </a:rPr>
                <a:t>・　システム上の権限を、担当する業務で必要となるものに限定し、アクセス権限を最小化する</a:t>
              </a:r>
              <a:endParaRPr kumimoji="1" lang="en-US" altLang="ja-JP" sz="1400" kern="0" dirty="0">
                <a:solidFill>
                  <a:prstClr val="black"/>
                </a:solidFill>
                <a:latin typeface="+mj-ea"/>
              </a:endParaRPr>
            </a:p>
          </p:txBody>
        </p:sp>
      </p:grpSp>
      <p:sp>
        <p:nvSpPr>
          <p:cNvPr id="42"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38</a:t>
            </a:r>
          </a:p>
        </p:txBody>
      </p:sp>
      <p:sp>
        <p:nvSpPr>
          <p:cNvPr id="29" name="横巻き 28"/>
          <p:cNvSpPr/>
          <p:nvPr/>
        </p:nvSpPr>
        <p:spPr>
          <a:xfrm>
            <a:off x="459128" y="5012839"/>
            <a:ext cx="9101561" cy="1548000"/>
          </a:xfrm>
          <a:prstGeom prst="horizontalScroll">
            <a:avLst>
              <a:gd name="adj" fmla="val 9627"/>
            </a:avLst>
          </a:prstGeom>
          <a:solidFill>
            <a:srgbClr val="FFFF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endParaRPr lang="ja-JP" altLang="en-US" dirty="0">
              <a:solidFill>
                <a:schemeClr val="tx1"/>
              </a:solidFill>
            </a:endParaRPr>
          </a:p>
        </p:txBody>
      </p:sp>
      <p:sp>
        <p:nvSpPr>
          <p:cNvPr id="43" name="正方形/長方形 42"/>
          <p:cNvSpPr/>
          <p:nvPr/>
        </p:nvSpPr>
        <p:spPr>
          <a:xfrm>
            <a:off x="680928" y="5140186"/>
            <a:ext cx="8937337" cy="1316473"/>
          </a:xfrm>
          <a:prstGeom prst="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r>
              <a:rPr kumimoji="1" lang="ja-JP" altLang="en-US" sz="1400" dirty="0">
                <a:solidFill>
                  <a:schemeClr val="tx1"/>
                </a:solidFill>
              </a:rPr>
              <a:t>システムを利用して特定個人情報を取り扱う事務を行っている場合には、システムのログについて定期的に分析・確認する必要があります。</a:t>
            </a:r>
            <a:endParaRPr kumimoji="1" lang="en-US" altLang="ja-JP" sz="1400" dirty="0">
              <a:solidFill>
                <a:schemeClr val="tx1"/>
              </a:solidFill>
            </a:endParaRPr>
          </a:p>
          <a:p>
            <a:r>
              <a:rPr kumimoji="1" lang="ja-JP" altLang="en-US" sz="1400" dirty="0">
                <a:solidFill>
                  <a:schemeClr val="tx1"/>
                </a:solidFill>
              </a:rPr>
              <a:t>また、ログの分析結果を職員に周知することで、不正行為の抑止・けん制となることも期待できます。</a:t>
            </a:r>
            <a:endParaRPr kumimoji="1" lang="en-US" altLang="ja-JP" sz="1400" dirty="0">
              <a:solidFill>
                <a:schemeClr val="tx1"/>
              </a:solidFill>
            </a:endParaRPr>
          </a:p>
          <a:p>
            <a:r>
              <a:rPr kumimoji="1" lang="ja-JP" altLang="en-US" sz="1400" dirty="0">
                <a:solidFill>
                  <a:schemeClr val="tx1"/>
                </a:solidFill>
              </a:rPr>
              <a:t>アクセス権の管理を適切に行うことも重要です。</a:t>
            </a:r>
            <a:endParaRPr kumimoji="1" lang="en-US" altLang="ja-JP" sz="1400" dirty="0">
              <a:solidFill>
                <a:schemeClr val="tx1"/>
              </a:solidFill>
            </a:endParaRPr>
          </a:p>
        </p:txBody>
      </p:sp>
    </p:spTree>
    <p:extLst>
      <p:ext uri="{BB962C8B-B14F-4D97-AF65-F5344CB8AC3E}">
        <p14:creationId xmlns:p14="http://schemas.microsoft.com/office/powerpoint/2010/main" val="1256146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bwMode="auto">
          <a:xfrm>
            <a:off x="1833880" y="3068320"/>
            <a:ext cx="6421120" cy="802640"/>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ja-JP" altLang="en-US" sz="3200" dirty="0">
                <a:latin typeface="ＭＳ ゴシック" panose="020B0609070205080204" pitchFamily="49" charset="-128"/>
                <a:ea typeface="ＭＳ ゴシック" panose="020B0609070205080204" pitchFamily="49" charset="-128"/>
              </a:rPr>
              <a:t>第１章　　事務取扱担当者研修</a:t>
            </a:r>
          </a:p>
        </p:txBody>
      </p:sp>
      <p:sp>
        <p:nvSpPr>
          <p:cNvPr id="4" name="スライド番号プレースホルダー 5"/>
          <p:cNvSpPr txBox="1">
            <a:spLocks/>
          </p:cNvSpPr>
          <p:nvPr/>
        </p:nvSpPr>
        <p:spPr>
          <a:xfrm>
            <a:off x="9646816" y="6257576"/>
            <a:ext cx="226763"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3</a:t>
            </a: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2820" y="3968057"/>
            <a:ext cx="1632388" cy="2289519"/>
          </a:xfrm>
          <a:prstGeom prst="rect">
            <a:avLst/>
          </a:prstGeom>
        </p:spPr>
      </p:pic>
    </p:spTree>
    <p:extLst>
      <p:ext uri="{BB962C8B-B14F-4D97-AF65-F5344CB8AC3E}">
        <p14:creationId xmlns:p14="http://schemas.microsoft.com/office/powerpoint/2010/main" val="399481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58858" y="804501"/>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a:solidFill>
                  <a:prstClr val="black"/>
                </a:solidFill>
                <a:latin typeface="ＤＦ特太ゴシック体" panose="020B0509000000000000" pitchFamily="49" charset="-128"/>
                <a:ea typeface="ＤＦ特太ゴシック体" panose="020B0509000000000000" pitchFamily="49" charset="-128"/>
              </a:rPr>
              <a:t>事例６　ＨＤＤの流出</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9" name="角丸四角形 8"/>
          <p:cNvSpPr/>
          <p:nvPr/>
        </p:nvSpPr>
        <p:spPr>
          <a:xfrm>
            <a:off x="297637" y="324028"/>
            <a:ext cx="7200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第３節　特定個人情報の適正な取扱いのポイント～事例から学ぶ～</a:t>
            </a:r>
          </a:p>
        </p:txBody>
      </p:sp>
      <p:sp>
        <p:nvSpPr>
          <p:cNvPr id="8" name="角丸四角形 7"/>
          <p:cNvSpPr/>
          <p:nvPr/>
        </p:nvSpPr>
        <p:spPr>
          <a:xfrm>
            <a:off x="297636" y="1460046"/>
            <a:ext cx="9302400" cy="1735705"/>
          </a:xfrm>
          <a:prstGeom prst="roundRect">
            <a:avLst>
              <a:gd name="adj" fmla="val 9141"/>
            </a:avLst>
          </a:prstGeom>
        </p:spPr>
        <p:style>
          <a:lnRef idx="2">
            <a:schemeClr val="accent3"/>
          </a:lnRef>
          <a:fillRef idx="1">
            <a:schemeClr val="lt1"/>
          </a:fillRef>
          <a:effectRef idx="0">
            <a:schemeClr val="accent3"/>
          </a:effectRef>
          <a:fontRef idx="minor">
            <a:schemeClr val="dk1"/>
          </a:fontRef>
        </p:style>
        <p:txBody>
          <a:bodyPr rtlCol="0" anchor="ctr"/>
          <a:lstStyle/>
          <a:p>
            <a:pPr>
              <a:lnSpc>
                <a:spcPct val="150000"/>
              </a:lnSpc>
            </a:pPr>
            <a:r>
              <a:rPr lang="en-US" altLang="ja-JP" sz="1600" dirty="0">
                <a:latin typeface="+mn-ea"/>
              </a:rPr>
              <a:t>A</a:t>
            </a:r>
            <a:r>
              <a:rPr lang="ja-JP" altLang="en-US" sz="1600" dirty="0">
                <a:latin typeface="+mn-ea"/>
              </a:rPr>
              <a:t>市では、特定個人情報を保存した</a:t>
            </a:r>
            <a:r>
              <a:rPr lang="en-US" altLang="ja-JP" sz="1600" dirty="0">
                <a:latin typeface="+mn-ea"/>
              </a:rPr>
              <a:t>HDD</a:t>
            </a:r>
            <a:r>
              <a:rPr lang="ja-JP" altLang="en-US" sz="1600" dirty="0">
                <a:latin typeface="+mn-ea"/>
              </a:rPr>
              <a:t>のデータ削除及び廃棄を委託していたところ、当該</a:t>
            </a:r>
            <a:r>
              <a:rPr lang="en-US" altLang="ja-JP" sz="1600" dirty="0">
                <a:latin typeface="+mn-ea"/>
              </a:rPr>
              <a:t>HDD</a:t>
            </a:r>
            <a:r>
              <a:rPr lang="ja-JP" altLang="en-US" sz="1600" dirty="0">
                <a:latin typeface="+mn-ea"/>
              </a:rPr>
              <a:t>が流出していたことが、後日発覚した。</a:t>
            </a:r>
            <a:endParaRPr lang="en-US" altLang="ja-JP" sz="1600" dirty="0">
              <a:latin typeface="+mn-ea"/>
            </a:endParaRPr>
          </a:p>
        </p:txBody>
      </p:sp>
      <p:grpSp>
        <p:nvGrpSpPr>
          <p:cNvPr id="11" name="グループ化 10"/>
          <p:cNvGrpSpPr/>
          <p:nvPr/>
        </p:nvGrpSpPr>
        <p:grpSpPr>
          <a:xfrm>
            <a:off x="1016744" y="4065792"/>
            <a:ext cx="1687127" cy="1719724"/>
            <a:chOff x="4504677" y="3155573"/>
            <a:chExt cx="1739164" cy="1743327"/>
          </a:xfrm>
        </p:grpSpPr>
        <p:pic>
          <p:nvPicPr>
            <p:cNvPr id="12"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198" b="100000" l="0" r="97778"/>
                      </a14:imgEffect>
                    </a14:imgLayer>
                  </a14:imgProps>
                </a:ext>
                <a:ext uri="{28A0092B-C50C-407E-A947-70E740481C1C}">
                  <a14:useLocalDpi xmlns:a14="http://schemas.microsoft.com/office/drawing/2010/main" val="0"/>
                </a:ext>
              </a:extLst>
            </a:blip>
            <a:srcRect/>
            <a:stretch>
              <a:fillRect/>
            </a:stretch>
          </p:blipFill>
          <p:spPr bwMode="auto">
            <a:xfrm>
              <a:off x="4504677" y="3155573"/>
              <a:ext cx="1739164" cy="1454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テキスト ボックス 72"/>
            <p:cNvSpPr txBox="1"/>
            <p:nvPr/>
          </p:nvSpPr>
          <p:spPr>
            <a:xfrm>
              <a:off x="4796653" y="4590866"/>
              <a:ext cx="935962" cy="308034"/>
            </a:xfrm>
            <a:prstGeom prst="rect">
              <a:avLst/>
            </a:prstGeom>
            <a:solidFill>
              <a:srgbClr val="FFFF00"/>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600" b="1" dirty="0">
                  <a:latin typeface="ＭＳ Ｐゴシック" panose="020B0600070205080204" pitchFamily="50" charset="-128"/>
                  <a:ea typeface="ＭＳ Ｐゴシック" panose="020B0600070205080204" pitchFamily="50" charset="-128"/>
                </a:rPr>
                <a:t>Ａ市</a:t>
              </a:r>
            </a:p>
          </p:txBody>
        </p:sp>
      </p:grpSp>
      <p:sp>
        <p:nvSpPr>
          <p:cNvPr id="2" name="右矢印 1"/>
          <p:cNvSpPr/>
          <p:nvPr/>
        </p:nvSpPr>
        <p:spPr>
          <a:xfrm>
            <a:off x="2592371" y="4595667"/>
            <a:ext cx="1958357" cy="698091"/>
          </a:xfrm>
          <a:prstGeom prst="rightArrow">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400" dirty="0"/>
              <a:t>廃棄を委託</a:t>
            </a:r>
          </a:p>
        </p:txBody>
      </p:sp>
      <p:grpSp>
        <p:nvGrpSpPr>
          <p:cNvPr id="3" name="グループ化 2"/>
          <p:cNvGrpSpPr/>
          <p:nvPr/>
        </p:nvGrpSpPr>
        <p:grpSpPr>
          <a:xfrm>
            <a:off x="4681601" y="4065787"/>
            <a:ext cx="1516146" cy="1719727"/>
            <a:chOff x="4681601" y="4065787"/>
            <a:chExt cx="1516146" cy="1719727"/>
          </a:xfrm>
        </p:grpSpPr>
        <p:sp>
          <p:nvSpPr>
            <p:cNvPr id="16" name="テキスト ボックス 72"/>
            <p:cNvSpPr txBox="1"/>
            <p:nvPr/>
          </p:nvSpPr>
          <p:spPr>
            <a:xfrm>
              <a:off x="4935109" y="5457044"/>
              <a:ext cx="919281" cy="328470"/>
            </a:xfrm>
            <a:prstGeom prst="rect">
              <a:avLst/>
            </a:prstGeom>
            <a:solidFill>
              <a:srgbClr val="FFFF00"/>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600" b="1" dirty="0">
                  <a:latin typeface="ＭＳ Ｐゴシック" panose="020B0600070205080204" pitchFamily="50" charset="-128"/>
                  <a:ea typeface="ＭＳ Ｐゴシック" panose="020B0600070205080204" pitchFamily="50" charset="-128"/>
                </a:rPr>
                <a:t>委託先</a:t>
              </a:r>
            </a:p>
          </p:txBody>
        </p:sp>
        <p:pic>
          <p:nvPicPr>
            <p:cNvPr id="18" name="Picture 4"/>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796" b="98802" l="0" r="95556"/>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681601" y="4065787"/>
              <a:ext cx="1516146" cy="1406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 name="グループ化 5"/>
          <p:cNvGrpSpPr/>
          <p:nvPr/>
        </p:nvGrpSpPr>
        <p:grpSpPr>
          <a:xfrm>
            <a:off x="2951017" y="3643997"/>
            <a:ext cx="2044899" cy="1062522"/>
            <a:chOff x="2930496" y="3957447"/>
            <a:chExt cx="2044899" cy="1062522"/>
          </a:xfrm>
        </p:grpSpPr>
        <p:pic>
          <p:nvPicPr>
            <p:cNvPr id="20" name="図 19" descr="MH900236697.JPG"/>
            <p:cNvPicPr>
              <a:picLocks noChangeAspect="1"/>
            </p:cNvPicPr>
            <p:nvPr/>
          </p:nvPicPr>
          <p:blipFill>
            <a:blip r:embed="rId7" cstate="print"/>
            <a:stretch>
              <a:fillRect/>
            </a:stretch>
          </p:blipFill>
          <p:spPr>
            <a:xfrm>
              <a:off x="2930496" y="3957447"/>
              <a:ext cx="1062522" cy="1062522"/>
            </a:xfrm>
            <a:prstGeom prst="rect">
              <a:avLst/>
            </a:prstGeom>
          </p:spPr>
        </p:pic>
        <p:sp>
          <p:nvSpPr>
            <p:cNvPr id="21" name="テキスト ボックス 20"/>
            <p:cNvSpPr txBox="1"/>
            <p:nvPr/>
          </p:nvSpPr>
          <p:spPr bwMode="auto">
            <a:xfrm>
              <a:off x="3169333" y="4262074"/>
              <a:ext cx="1806062" cy="365125"/>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en-US" altLang="ja-JP" sz="1600" dirty="0">
                  <a:latin typeface="+mj-ea"/>
                  <a:ea typeface="+mj-ea"/>
                </a:rPr>
                <a:t>HDD</a:t>
              </a:r>
              <a:endParaRPr kumimoji="1" lang="ja-JP" altLang="en-US" sz="1600" dirty="0">
                <a:latin typeface="+mj-ea"/>
                <a:ea typeface="+mj-ea"/>
              </a:endParaRPr>
            </a:p>
          </p:txBody>
        </p:sp>
      </p:grpSp>
      <p:sp>
        <p:nvSpPr>
          <p:cNvPr id="23" name="右矢印 22"/>
          <p:cNvSpPr/>
          <p:nvPr/>
        </p:nvSpPr>
        <p:spPr>
          <a:xfrm rot="20734613">
            <a:off x="6291043" y="4058999"/>
            <a:ext cx="1581152" cy="708537"/>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sp>
        <p:nvSpPr>
          <p:cNvPr id="24" name="右矢印 23"/>
          <p:cNvSpPr/>
          <p:nvPr/>
        </p:nvSpPr>
        <p:spPr>
          <a:xfrm rot="1521159">
            <a:off x="6224860" y="5128034"/>
            <a:ext cx="1668143" cy="698091"/>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dirty="0"/>
          </a:p>
        </p:txBody>
      </p:sp>
      <p:grpSp>
        <p:nvGrpSpPr>
          <p:cNvPr id="26" name="グループ化 25"/>
          <p:cNvGrpSpPr/>
          <p:nvPr/>
        </p:nvGrpSpPr>
        <p:grpSpPr>
          <a:xfrm>
            <a:off x="8070702" y="4173111"/>
            <a:ext cx="2030912" cy="1062522"/>
            <a:chOff x="2930496" y="3957447"/>
            <a:chExt cx="2030912" cy="1062522"/>
          </a:xfrm>
        </p:grpSpPr>
        <p:pic>
          <p:nvPicPr>
            <p:cNvPr id="27" name="図 26" descr="MH900236697.JPG"/>
            <p:cNvPicPr>
              <a:picLocks noChangeAspect="1"/>
            </p:cNvPicPr>
            <p:nvPr/>
          </p:nvPicPr>
          <p:blipFill>
            <a:blip r:embed="rId7" cstate="print"/>
            <a:stretch>
              <a:fillRect/>
            </a:stretch>
          </p:blipFill>
          <p:spPr>
            <a:xfrm>
              <a:off x="2930496" y="3957447"/>
              <a:ext cx="1062522" cy="1062522"/>
            </a:xfrm>
            <a:prstGeom prst="rect">
              <a:avLst/>
            </a:prstGeom>
          </p:spPr>
        </p:pic>
        <p:sp>
          <p:nvSpPr>
            <p:cNvPr id="28" name="テキスト ボックス 27"/>
            <p:cNvSpPr txBox="1"/>
            <p:nvPr/>
          </p:nvSpPr>
          <p:spPr bwMode="auto">
            <a:xfrm>
              <a:off x="3155346" y="4243425"/>
              <a:ext cx="1806062" cy="365125"/>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en-US" altLang="ja-JP" sz="1600" dirty="0">
                  <a:latin typeface="+mj-ea"/>
                  <a:ea typeface="+mj-ea"/>
                </a:rPr>
                <a:t>HDD</a:t>
              </a:r>
              <a:endParaRPr kumimoji="1" lang="ja-JP" altLang="en-US" sz="1600" dirty="0">
                <a:latin typeface="+mj-ea"/>
                <a:ea typeface="+mj-ea"/>
              </a:endParaRPr>
            </a:p>
          </p:txBody>
        </p:sp>
      </p:grpSp>
      <p:sp>
        <p:nvSpPr>
          <p:cNvPr id="30" name="星 12 29"/>
          <p:cNvSpPr/>
          <p:nvPr/>
        </p:nvSpPr>
        <p:spPr>
          <a:xfrm>
            <a:off x="7928331" y="5038922"/>
            <a:ext cx="1439624" cy="746595"/>
          </a:xfrm>
          <a:prstGeom prst="star12">
            <a:avLst/>
          </a:prstGeom>
          <a:solidFill>
            <a:srgbClr val="FF0000"/>
          </a:solid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dirty="0">
                <a:solidFill>
                  <a:schemeClr val="bg1"/>
                </a:solidFill>
              </a:rPr>
              <a:t>流出</a:t>
            </a:r>
          </a:p>
        </p:txBody>
      </p:sp>
      <p:sp>
        <p:nvSpPr>
          <p:cNvPr id="25"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39</a:t>
            </a:r>
          </a:p>
        </p:txBody>
      </p:sp>
    </p:spTree>
    <p:extLst>
      <p:ext uri="{BB962C8B-B14F-4D97-AF65-F5344CB8AC3E}">
        <p14:creationId xmlns:p14="http://schemas.microsoft.com/office/powerpoint/2010/main" val="4637086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横巻き 25"/>
          <p:cNvSpPr/>
          <p:nvPr/>
        </p:nvSpPr>
        <p:spPr>
          <a:xfrm>
            <a:off x="440978" y="4205852"/>
            <a:ext cx="9067986" cy="1548000"/>
          </a:xfrm>
          <a:prstGeom prst="horizontalScroll">
            <a:avLst>
              <a:gd name="adj" fmla="val 9627"/>
            </a:avLst>
          </a:prstGeom>
          <a:solidFill>
            <a:srgbClr val="FFFF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endParaRPr lang="ja-JP" altLang="en-US" dirty="0">
              <a:solidFill>
                <a:schemeClr val="tx1"/>
              </a:solidFill>
            </a:endParaRPr>
          </a:p>
        </p:txBody>
      </p:sp>
      <p:sp>
        <p:nvSpPr>
          <p:cNvPr id="34" name="正方形/長方形 33"/>
          <p:cNvSpPr/>
          <p:nvPr/>
        </p:nvSpPr>
        <p:spPr>
          <a:xfrm>
            <a:off x="617677" y="4525043"/>
            <a:ext cx="8853187" cy="898301"/>
          </a:xfrm>
          <a:prstGeom prst="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r>
              <a:rPr kumimoji="1" lang="ja-JP" altLang="en-US" sz="1400" dirty="0">
                <a:solidFill>
                  <a:schemeClr val="tx1"/>
                </a:solidFill>
              </a:rPr>
              <a:t>本事例のように、データ削除・媒体廃棄の作業を委託する際は、復元不可能な状態で削除・廃棄するとともに、確実に削除・廃棄が実施された事実を証明書等により確認する必要があります。</a:t>
            </a:r>
            <a:endParaRPr kumimoji="1" lang="en-US" altLang="ja-JP" sz="1400" dirty="0">
              <a:solidFill>
                <a:schemeClr val="tx1"/>
              </a:solidFill>
            </a:endParaRPr>
          </a:p>
          <a:p>
            <a:r>
              <a:rPr kumimoji="1" lang="ja-JP" altLang="en-US" sz="1400" dirty="0">
                <a:solidFill>
                  <a:schemeClr val="tx1"/>
                </a:solidFill>
              </a:rPr>
              <a:t>また、自身でデータ削除・媒体廃棄をする際は、復元不可能な手段で削除・廃棄し、削除・廃棄した記録を保存する必要があります。</a:t>
            </a:r>
            <a:endParaRPr kumimoji="1" lang="en-US" altLang="ja-JP" sz="1400" dirty="0">
              <a:solidFill>
                <a:schemeClr val="tx1"/>
              </a:solidFill>
            </a:endParaRPr>
          </a:p>
        </p:txBody>
      </p:sp>
      <p:sp>
        <p:nvSpPr>
          <p:cNvPr id="4" name="角丸四角形 3"/>
          <p:cNvSpPr/>
          <p:nvPr/>
        </p:nvSpPr>
        <p:spPr>
          <a:xfrm>
            <a:off x="416007" y="1310653"/>
            <a:ext cx="2340000" cy="468000"/>
          </a:xfrm>
          <a:prstGeom prst="roundRect">
            <a:avLst/>
          </a:prstGeom>
          <a:solidFill>
            <a:srgbClr val="FFC000">
              <a:lumMod val="20000"/>
              <a:lumOff val="80000"/>
            </a:srgbClr>
          </a:solidFill>
          <a:ln w="381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mj-ea"/>
                <a:ea typeface="+mj-ea"/>
                <a:cs typeface="+mn-cs"/>
              </a:rPr>
              <a:t>防止策</a:t>
            </a:r>
          </a:p>
        </p:txBody>
      </p:sp>
      <p:sp>
        <p:nvSpPr>
          <p:cNvPr id="10" name="テキスト ボックス 9"/>
          <p:cNvSpPr txBox="1"/>
          <p:nvPr/>
        </p:nvSpPr>
        <p:spPr bwMode="auto">
          <a:xfrm>
            <a:off x="685665" y="2079652"/>
            <a:ext cx="8748267" cy="833071"/>
          </a:xfrm>
          <a:prstGeom prst="rect">
            <a:avLst/>
          </a:prstGeom>
          <a:noFill/>
          <a:ln w="9525">
            <a:noFill/>
            <a:miter lim="800000"/>
            <a:headEnd/>
            <a:tailEnd/>
          </a:ln>
        </p:spPr>
        <p:txBody>
          <a:bodyPr vert="horz" wrap="square" lIns="36000" tIns="36000" rIns="36000" bIns="36000" numCol="1" rtlCol="0" anchor="ctr" anchorCtr="0" compatLnSpc="1">
            <a:prstTxWarp prst="textNoShape">
              <a:avLst/>
            </a:prstTxWarp>
            <a:noAutofit/>
          </a:bodyPr>
          <a:lstStyle/>
          <a:p>
            <a:pPr marL="266700" eaLnBrk="0" hangingPunct="0">
              <a:lnSpc>
                <a:spcPts val="2400"/>
              </a:lnSpc>
              <a:buNone/>
            </a:pPr>
            <a:r>
              <a:rPr kumimoji="1" lang="ja-JP" altLang="en-US" sz="1600" dirty="0">
                <a:latin typeface="+mj-ea"/>
                <a:ea typeface="+mj-ea"/>
              </a:rPr>
              <a:t>電子媒体が流出すると、大量の特定個人情報等の漏えいにつながることがあります。そのため、委託先等でのデータ削除・媒体廃棄を確実に把握する必要があります。</a:t>
            </a:r>
          </a:p>
        </p:txBody>
      </p:sp>
      <p:sp>
        <p:nvSpPr>
          <p:cNvPr id="14" name="角丸四角形 13"/>
          <p:cNvSpPr/>
          <p:nvPr/>
        </p:nvSpPr>
        <p:spPr>
          <a:xfrm>
            <a:off x="297638" y="741679"/>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a:solidFill>
                  <a:prstClr val="black"/>
                </a:solidFill>
                <a:latin typeface="ＤＦ特太ゴシック体" panose="020B0509000000000000" pitchFamily="49" charset="-128"/>
                <a:ea typeface="ＤＦ特太ゴシック体" panose="020B0509000000000000" pitchFamily="49" charset="-128"/>
              </a:rPr>
              <a:t>事例６　ＨＤＤの流出</a:t>
            </a:r>
            <a:endParaRPr kumimoji="1" lang="ja-JP" altLang="en-US" sz="2400" kern="0" dirty="0">
              <a:solidFill>
                <a:prstClr val="black"/>
              </a:solidFill>
              <a:latin typeface="ＤＦ特太ゴシック体" panose="020B0509000000000000" pitchFamily="49" charset="-128"/>
              <a:ea typeface="ＤＦ特太ゴシック体" panose="020B0509000000000000" pitchFamily="49" charset="-128"/>
            </a:endParaRPr>
          </a:p>
        </p:txBody>
      </p:sp>
      <p:pic>
        <p:nvPicPr>
          <p:cNvPr id="11" name="図 10"/>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55556" y1="41379" x2="55556" y2="41379"/>
                        <a14:foregroundMark x1="78744" y1="41379" x2="78744" y2="41379"/>
                        <a14:foregroundMark x1="67633" y1="50345" x2="67633" y2="50345"/>
                        <a14:foregroundMark x1="60870" y1="51379" x2="60870" y2="51379"/>
                        <a14:foregroundMark x1="57971" y1="52759" x2="57971" y2="52759"/>
                        <a14:foregroundMark x1="57488" y1="52069" x2="57488" y2="52069"/>
                        <a14:foregroundMark x1="58937" y1="55172" x2="59903" y2="55517"/>
                        <a14:foregroundMark x1="59903" y1="55517" x2="59903" y2="55517"/>
                        <a14:foregroundMark x1="64251" y1="55517" x2="64251" y2="55517"/>
                        <a14:foregroundMark x1="71981" y1="55517" x2="71981" y2="55517"/>
                        <a14:foregroundMark x1="72464" y1="54483" x2="72464" y2="54483"/>
                        <a14:foregroundMark x1="27536" y1="22414" x2="27536" y2="22414"/>
                        <a14:foregroundMark x1="20290" y1="20345" x2="20290" y2="20345"/>
                        <a14:foregroundMark x1="15942" y1="20345" x2="15942" y2="20345"/>
                        <a14:foregroundMark x1="14493" y1="17586" x2="14493" y2="17586"/>
                        <a14:foregroundMark x1="20290" y1="14138" x2="20290" y2="14138"/>
                        <a14:foregroundMark x1="21256" y1="13103" x2="21256" y2="13103"/>
                        <a14:foregroundMark x1="26570" y1="13103" x2="26570" y2="13103"/>
                        <a14:foregroundMark x1="27536" y1="13103" x2="27536" y2="13103"/>
                        <a14:foregroundMark x1="33333" y1="16207" x2="33333" y2="16207"/>
                        <a14:foregroundMark x1="36715" y1="16897" x2="36715" y2="16897"/>
                        <a14:foregroundMark x1="37681" y1="22414" x2="37681" y2="22414"/>
                        <a14:foregroundMark x1="39130" y1="27241" x2="39130" y2="27241"/>
                        <a14:foregroundMark x1="44444" y1="27931" x2="44444" y2="27931"/>
                        <a14:foregroundMark x1="42995" y1="22069" x2="42995" y2="22069"/>
                        <a14:foregroundMark x1="28019" y1="25862" x2="28019" y2="27931"/>
                        <a14:foregroundMark x1="26570" y1="31379" x2="26570" y2="31379"/>
                        <a14:foregroundMark x1="23671" y1="34138" x2="23671" y2="34138"/>
                        <a14:foregroundMark x1="24638" y1="33793" x2="24638" y2="33793"/>
                        <a14:foregroundMark x1="23671" y1="30690" x2="23671" y2="30690"/>
                        <a14:foregroundMark x1="16425" y1="26897" x2="14493" y2="26897"/>
                        <a14:foregroundMark x1="11594" y1="24828" x2="11594" y2="24828"/>
                        <a14:foregroundMark x1="11594" y1="22414" x2="11594" y2="22414"/>
                        <a14:foregroundMark x1="8696" y1="20345" x2="8696" y2="20345"/>
                        <a14:foregroundMark x1="8213" y1="26207" x2="8213" y2="26207"/>
                        <a14:foregroundMark x1="8696" y1="27931" x2="8696" y2="27931"/>
                        <a14:foregroundMark x1="8213" y1="29310" x2="8213" y2="29310"/>
                        <a14:foregroundMark x1="7729" y1="29310" x2="7729" y2="29310"/>
                        <a14:foregroundMark x1="9662" y1="34138" x2="11111" y2="35517"/>
                        <a14:foregroundMark x1="11594" y1="35517" x2="11594" y2="35517"/>
                        <a14:foregroundMark x1="12077" y1="35517" x2="12077" y2="35517"/>
                        <a14:foregroundMark x1="12077" y1="35517" x2="12077" y2="35517"/>
                        <a14:foregroundMark x1="12077" y1="34138" x2="12077" y2="34138"/>
                        <a14:foregroundMark x1="13043" y1="33103" x2="13043" y2="33103"/>
                        <a14:foregroundMark x1="13527" y1="31724" x2="16425" y2="31379"/>
                        <a14:foregroundMark x1="16908" y1="30690" x2="16908" y2="30690"/>
                        <a14:foregroundMark x1="59420" y1="20345" x2="59420" y2="20345"/>
                        <a14:foregroundMark x1="59420" y1="16897" x2="59420" y2="16897"/>
                        <a14:foregroundMark x1="59420" y1="16897" x2="62319" y2="14828"/>
                        <a14:foregroundMark x1="62319" y1="14828" x2="62319" y2="14828"/>
                        <a14:foregroundMark x1="62319" y1="14138" x2="62319" y2="14138"/>
                        <a14:foregroundMark x1="63285" y1="13448" x2="68116" y2="11379"/>
                        <a14:foregroundMark x1="71014" y1="10690" x2="71014" y2="10690"/>
                        <a14:foregroundMark x1="67150" y1="12069" x2="67150" y2="12069"/>
                        <a14:foregroundMark x1="65217" y1="12069" x2="65217" y2="12069"/>
                        <a14:foregroundMark x1="79710" y1="16897" x2="79710" y2="22069"/>
                        <a14:foregroundMark x1="79710" y1="22069" x2="79710" y2="22069"/>
                        <a14:foregroundMark x1="81643" y1="21379" x2="81643" y2="21379"/>
                        <a14:foregroundMark x1="88406" y1="19655" x2="88406" y2="19655"/>
                        <a14:foregroundMark x1="88406" y1="19655" x2="88406" y2="19655"/>
                        <a14:foregroundMark x1="88406" y1="19655" x2="88406" y2="19655"/>
                        <a14:foregroundMark x1="83575" y1="24828" x2="83575" y2="24828"/>
                        <a14:foregroundMark x1="83575" y1="25517" x2="83575" y2="25517"/>
                        <a14:foregroundMark x1="83575" y1="26207" x2="83575" y2="26207"/>
                        <a14:foregroundMark x1="82609" y1="30345" x2="82609" y2="30345"/>
                        <a14:foregroundMark x1="82609" y1="30345" x2="82609" y2="30345"/>
                        <a14:foregroundMark x1="82609" y1="30345" x2="82609" y2="30345"/>
                        <a14:foregroundMark x1="56522" y1="44828" x2="56522" y2="44828"/>
                        <a14:foregroundMark x1="56522" y1="44828" x2="56522" y2="44828"/>
                        <a14:foregroundMark x1="47826" y1="42759" x2="47826" y2="42759"/>
                        <a14:foregroundMark x1="50725" y1="42759" x2="50725" y2="42759"/>
                        <a14:foregroundMark x1="50725" y1="42759" x2="50725" y2="42759"/>
                        <a14:foregroundMark x1="50725" y1="42759" x2="50725" y2="42759"/>
                        <a14:foregroundMark x1="50725" y1="45517" x2="50725" y2="45517"/>
                        <a14:foregroundMark x1="50725" y1="45517" x2="50725" y2="45517"/>
                        <a14:foregroundMark x1="50725" y1="45517" x2="51691" y2="47586"/>
                        <a14:foregroundMark x1="51691" y1="47586" x2="51691" y2="47586"/>
                        <a14:foregroundMark x1="51691" y1="47586" x2="51691" y2="47586"/>
                        <a14:foregroundMark x1="52657" y1="47586" x2="52657" y2="47586"/>
                        <a14:foregroundMark x1="52657" y1="47586" x2="56522" y2="48966"/>
                        <a14:foregroundMark x1="62319" y1="51034" x2="65217" y2="51034"/>
                        <a14:foregroundMark x1="66184" y1="51034" x2="66184" y2="51034"/>
                        <a14:foregroundMark x1="66184" y1="51034" x2="66184" y2="51034"/>
                        <a14:foregroundMark x1="66184" y1="51034" x2="66184" y2="51034"/>
                        <a14:foregroundMark x1="71981" y1="38621" x2="71981" y2="38621"/>
                        <a14:foregroundMark x1="71981" y1="38621" x2="71981" y2="38621"/>
                        <a14:foregroundMark x1="71981" y1="38621" x2="71981" y2="38621"/>
                        <a14:foregroundMark x1="71981" y1="38621" x2="71981" y2="38621"/>
                        <a14:foregroundMark x1="71981" y1="38621" x2="71981" y2="38621"/>
                        <a14:foregroundMark x1="63285" y1="42759" x2="63285" y2="42759"/>
                        <a14:foregroundMark x1="63285" y1="42759" x2="63285" y2="42759"/>
                        <a14:foregroundMark x1="63285" y1="42759" x2="63285" y2="42759"/>
                        <a14:foregroundMark x1="62319" y1="42759" x2="62319" y2="42759"/>
                        <a14:foregroundMark x1="61353" y1="42759" x2="61353" y2="42759"/>
                        <a14:foregroundMark x1="61353" y1="37241" x2="65217" y2="34483"/>
                        <a14:foregroundMark x1="68116" y1="34483" x2="68116" y2="34483"/>
                        <a14:foregroundMark x1="70048" y1="34483" x2="73913" y2="35862"/>
                        <a14:foregroundMark x1="73913" y1="35862" x2="73913" y2="35862"/>
                        <a14:foregroundMark x1="75845" y1="37241" x2="75845" y2="37241"/>
                        <a14:foregroundMark x1="75845" y1="40690" x2="75845" y2="40690"/>
                        <a14:foregroundMark x1="75845" y1="41379" x2="75845" y2="43448"/>
                        <a14:foregroundMark x1="75845" y1="43448" x2="75845" y2="43448"/>
                        <a14:foregroundMark x1="75845" y1="44828" x2="75845" y2="46897"/>
                        <a14:foregroundMark x1="75845" y1="46897" x2="75845" y2="46897"/>
                        <a14:foregroundMark x1="76812" y1="47586" x2="76812" y2="47586"/>
                        <a14:foregroundMark x1="79710" y1="48966" x2="79710" y2="48966"/>
                        <a14:foregroundMark x1="81643" y1="50345" x2="81643" y2="50345"/>
                        <a14:foregroundMark x1="82609" y1="51034" x2="82609" y2="51034"/>
                        <a14:foregroundMark x1="83575" y1="49655" x2="83575" y2="49655"/>
                        <a14:foregroundMark x1="86473" y1="47586" x2="86473" y2="47586"/>
                        <a14:foregroundMark x1="86473" y1="44828" x2="86473" y2="44828"/>
                        <a14:foregroundMark x1="86473" y1="44828" x2="86473" y2="44828"/>
                        <a14:foregroundMark x1="86473" y1="44138" x2="86473" y2="44138"/>
                        <a14:foregroundMark x1="55556" y1="69655" x2="55556" y2="69655"/>
                        <a14:foregroundMark x1="54589" y1="69655" x2="54589" y2="69655"/>
                        <a14:foregroundMark x1="54589" y1="69655" x2="54589" y2="69655"/>
                        <a14:foregroundMark x1="53623" y1="68966" x2="53623" y2="68966"/>
                        <a14:foregroundMark x1="53623" y1="68276" x2="53623" y2="68276"/>
                        <a14:foregroundMark x1="52657" y1="68276" x2="52657" y2="68276"/>
                        <a14:foregroundMark x1="51691" y1="69655" x2="51691" y2="69655"/>
                        <a14:foregroundMark x1="47826" y1="71034" x2="47826" y2="71034"/>
                        <a14:foregroundMark x1="47826" y1="71034" x2="47826" y2="71034"/>
                        <a14:foregroundMark x1="47826" y1="71034" x2="47826" y2="71034"/>
                        <a14:foregroundMark x1="48792" y1="70345" x2="48792" y2="70345"/>
                        <a14:foregroundMark x1="49758" y1="70345" x2="49758" y2="70345"/>
                        <a14:foregroundMark x1="55556" y1="65517" x2="55556" y2="65517"/>
                        <a14:foregroundMark x1="55556" y1="64828" x2="55556" y2="64828"/>
                        <a14:foregroundMark x1="52657" y1="64138" x2="52657" y2="64138"/>
                        <a14:foregroundMark x1="50725" y1="64138" x2="50725" y2="64138"/>
                        <a14:foregroundMark x1="46860" y1="60690" x2="46860" y2="60690"/>
                        <a14:foregroundMark x1="44928" y1="58621" x2="44928" y2="58621"/>
                        <a14:foregroundMark x1="42029" y1="55862" x2="42029" y2="55862"/>
                        <a14:foregroundMark x1="42029" y1="55862" x2="42029" y2="55862"/>
                        <a14:foregroundMark x1="42029" y1="55862" x2="42029" y2="55862"/>
                        <a14:foregroundMark x1="38164" y1="53793" x2="38164" y2="53793"/>
                        <a14:foregroundMark x1="38164" y1="53103" x2="38164" y2="53103"/>
                        <a14:foregroundMark x1="38164" y1="53103" x2="38164" y2="53103"/>
                        <a14:foregroundMark x1="43961" y1="56552" x2="48792" y2="59310"/>
                        <a14:foregroundMark x1="50725" y1="60000" x2="50725" y2="60000"/>
                        <a14:foregroundMark x1="52657" y1="60000" x2="56522" y2="60000"/>
                        <a14:foregroundMark x1="60386" y1="60000" x2="60386" y2="60000"/>
                        <a14:foregroundMark x1="60386" y1="60000" x2="60386" y2="60000"/>
                        <a14:foregroundMark x1="60386" y1="59310" x2="60386" y2="59310"/>
                        <a14:foregroundMark x1="63285" y1="58621" x2="63285" y2="58621"/>
                        <a14:foregroundMark x1="63285" y1="58621" x2="63285" y2="58621"/>
                        <a14:foregroundMark x1="63285" y1="58621" x2="67150" y2="58621"/>
                        <a14:foregroundMark x1="90338" y1="58621" x2="90338" y2="58621"/>
                        <a14:foregroundMark x1="89372" y1="58621" x2="89372" y2="58621"/>
                        <a14:foregroundMark x1="87440" y1="58621" x2="87440" y2="58621"/>
                        <a14:foregroundMark x1="86473" y1="59310" x2="86473" y2="59310"/>
                        <a14:foregroundMark x1="85507" y1="59310" x2="84541" y2="62069"/>
                        <a14:foregroundMark x1="84541" y1="62069" x2="84541" y2="62069"/>
                        <a14:foregroundMark x1="83575" y1="62759" x2="83575" y2="62759"/>
                        <a14:foregroundMark x1="81643" y1="62759" x2="77778" y2="63448"/>
                        <a14:foregroundMark x1="68116" y1="64138" x2="68116" y2="64138"/>
                        <a14:foregroundMark x1="66184" y1="64138" x2="66184" y2="64138"/>
                        <a14:foregroundMark x1="66184" y1="64138" x2="66184" y2="64138"/>
                        <a14:foregroundMark x1="67150" y1="64138" x2="67150" y2="64138"/>
                        <a14:foregroundMark x1="67150" y1="64138" x2="67150" y2="64138"/>
                        <a14:foregroundMark x1="68116" y1="64138" x2="76812" y2="64138"/>
                        <a14:foregroundMark x1="76812" y1="63448" x2="76812" y2="63448"/>
                        <a14:foregroundMark x1="73913" y1="63448" x2="73913" y2="63448"/>
                        <a14:foregroundMark x1="72947" y1="65517" x2="72947" y2="68276"/>
                        <a14:foregroundMark x1="72947" y1="71034" x2="72947" y2="71034"/>
                        <a14:foregroundMark x1="72947" y1="71724" x2="72947" y2="75172"/>
                        <a14:foregroundMark x1="72947" y1="75172" x2="72947" y2="75172"/>
                        <a14:foregroundMark x1="72947" y1="75172" x2="72947" y2="75172"/>
                        <a14:foregroundMark x1="64251" y1="71724" x2="64251" y2="71724"/>
                        <a14:foregroundMark x1="64251" y1="71724" x2="64251" y2="71724"/>
                        <a14:foregroundMark x1="82609" y1="73103" x2="82609" y2="73103"/>
                        <a14:foregroundMark x1="82609" y1="73103" x2="82609" y2="73103"/>
                      </a14:backgroundRemoval>
                    </a14:imgEffect>
                  </a14:imgLayer>
                </a14:imgProps>
              </a:ext>
            </a:extLst>
          </a:blip>
          <a:stretch>
            <a:fillRect/>
          </a:stretch>
        </p:blipFill>
        <p:spPr>
          <a:xfrm>
            <a:off x="297638" y="701952"/>
            <a:ext cx="887564" cy="1243447"/>
          </a:xfrm>
          <a:prstGeom prst="rect">
            <a:avLst/>
          </a:prstGeom>
        </p:spPr>
      </p:pic>
      <p:pic>
        <p:nvPicPr>
          <p:cNvPr id="15" name="図 14"/>
          <p:cNvPicPr>
            <a:picLocks noChangeAspect="1"/>
          </p:cNvPicPr>
          <p:nvPr/>
        </p:nvPicPr>
        <p:blipFill>
          <a:blip r:embed="rId5">
            <a:extLst>
              <a:ext uri="{BEBA8EAE-BF5A-486C-A8C5-ECC9F3942E4B}">
                <a14:imgProps xmlns:a14="http://schemas.microsoft.com/office/drawing/2010/main">
                  <a14:imgLayer r:embed="rId6">
                    <a14:imgEffect>
                      <a14:backgroundRemoval t="3614" b="91566" l="2410" r="100000"/>
                    </a14:imgEffect>
                  </a14:imgLayer>
                </a14:imgProps>
              </a:ext>
            </a:extLst>
          </a:blip>
          <a:stretch>
            <a:fillRect/>
          </a:stretch>
        </p:blipFill>
        <p:spPr>
          <a:xfrm rot="2563914">
            <a:off x="363329" y="2129113"/>
            <a:ext cx="506012" cy="506012"/>
          </a:xfrm>
          <a:prstGeom prst="rect">
            <a:avLst/>
          </a:prstGeom>
        </p:spPr>
      </p:pic>
      <p:sp>
        <p:nvSpPr>
          <p:cNvPr id="27" name="角丸四角形 26"/>
          <p:cNvSpPr/>
          <p:nvPr/>
        </p:nvSpPr>
        <p:spPr>
          <a:xfrm>
            <a:off x="297637" y="300878"/>
            <a:ext cx="7200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第３節　特定個人情報の適正な取扱いのポイント～事例から学ぶ～</a:t>
            </a:r>
          </a:p>
        </p:txBody>
      </p:sp>
      <p:grpSp>
        <p:nvGrpSpPr>
          <p:cNvPr id="3" name="グループ化 2"/>
          <p:cNvGrpSpPr/>
          <p:nvPr/>
        </p:nvGrpSpPr>
        <p:grpSpPr>
          <a:xfrm>
            <a:off x="446403" y="2950109"/>
            <a:ext cx="9091136" cy="900000"/>
            <a:chOff x="446403" y="2873909"/>
            <a:chExt cx="9091136" cy="900000"/>
          </a:xfrm>
        </p:grpSpPr>
        <p:sp>
          <p:nvSpPr>
            <p:cNvPr id="20" name="テキスト ボックス 19"/>
            <p:cNvSpPr txBox="1"/>
            <p:nvPr/>
          </p:nvSpPr>
          <p:spPr bwMode="auto">
            <a:xfrm>
              <a:off x="5499667" y="3233673"/>
              <a:ext cx="552856" cy="336430"/>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en-US" altLang="ja-JP" sz="1600" dirty="0" err="1">
                  <a:latin typeface="ＭＳ ゴシック" panose="020B0609070205080204" pitchFamily="49" charset="-128"/>
                  <a:ea typeface="ＭＳ ゴシック" panose="020B0609070205080204" pitchFamily="49" charset="-128"/>
                </a:rPr>
                <a:t>etc</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18" name="角丸四角形 17"/>
            <p:cNvSpPr/>
            <p:nvPr/>
          </p:nvSpPr>
          <p:spPr>
            <a:xfrm>
              <a:off x="446403" y="2873909"/>
              <a:ext cx="9091136" cy="900000"/>
            </a:xfrm>
            <a:prstGeom prst="round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756000" y="3027105"/>
              <a:ext cx="5618307" cy="323165"/>
            </a:xfrm>
            <a:prstGeom prst="rect">
              <a:avLst/>
            </a:prstGeom>
          </p:spPr>
          <p:txBody>
            <a:bodyPr wrap="square">
              <a:spAutoFit/>
            </a:bodyPr>
            <a:lstStyle/>
            <a:p>
              <a:pPr lvl="0" defTabSz="914400" fontAlgn="base">
                <a:lnSpc>
                  <a:spcPts val="1800"/>
                </a:lnSpc>
                <a:spcBef>
                  <a:spcPts val="600"/>
                </a:spcBef>
                <a:spcAft>
                  <a:spcPct val="0"/>
                </a:spcAft>
                <a:defRPr/>
              </a:pPr>
              <a:r>
                <a:rPr kumimoji="1" lang="ja-JP" altLang="en-US" sz="1400" kern="0" dirty="0">
                  <a:solidFill>
                    <a:prstClr val="black"/>
                  </a:solidFill>
                  <a:latin typeface="+mj-ea"/>
                </a:rPr>
                <a:t>・　データ削除・媒体廃棄の完了についての報告書等の証跡を求める</a:t>
              </a:r>
              <a:endParaRPr kumimoji="1" lang="en-US" altLang="ja-JP" sz="1400" kern="0" dirty="0">
                <a:solidFill>
                  <a:prstClr val="black"/>
                </a:solidFill>
                <a:latin typeface="+mj-ea"/>
              </a:endParaRPr>
            </a:p>
          </p:txBody>
        </p:sp>
        <p:sp>
          <p:nvSpPr>
            <p:cNvPr id="6" name="正方形/長方形 5"/>
            <p:cNvSpPr/>
            <p:nvPr/>
          </p:nvSpPr>
          <p:spPr>
            <a:xfrm>
              <a:off x="756000" y="3357745"/>
              <a:ext cx="6062383" cy="323165"/>
            </a:xfrm>
            <a:prstGeom prst="rect">
              <a:avLst/>
            </a:prstGeom>
          </p:spPr>
          <p:txBody>
            <a:bodyPr wrap="square">
              <a:spAutoFit/>
            </a:bodyPr>
            <a:lstStyle/>
            <a:p>
              <a:pPr lvl="0" defTabSz="914400" fontAlgn="base">
                <a:lnSpc>
                  <a:spcPts val="1800"/>
                </a:lnSpc>
                <a:spcBef>
                  <a:spcPts val="600"/>
                </a:spcBef>
                <a:spcAft>
                  <a:spcPct val="0"/>
                </a:spcAft>
                <a:defRPr/>
              </a:pPr>
              <a:r>
                <a:rPr kumimoji="1" lang="ja-JP" altLang="en-US" sz="1400" kern="0" dirty="0">
                  <a:solidFill>
                    <a:prstClr val="black"/>
                  </a:solidFill>
                  <a:latin typeface="+mj-ea"/>
                </a:rPr>
                <a:t>・　委託先でデータ削除・媒体廃棄に立会い確認する</a:t>
              </a:r>
              <a:endParaRPr kumimoji="1" lang="en-US" altLang="ja-JP" sz="1400" kern="0" dirty="0">
                <a:solidFill>
                  <a:prstClr val="black"/>
                </a:solidFill>
                <a:latin typeface="+mj-ea"/>
              </a:endParaRPr>
            </a:p>
          </p:txBody>
        </p:sp>
      </p:grpSp>
      <p:sp>
        <p:nvSpPr>
          <p:cNvPr id="28"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40</a:t>
            </a:r>
          </a:p>
        </p:txBody>
      </p:sp>
    </p:spTree>
    <p:extLst>
      <p:ext uri="{BB962C8B-B14F-4D97-AF65-F5344CB8AC3E}">
        <p14:creationId xmlns:p14="http://schemas.microsoft.com/office/powerpoint/2010/main" val="3710520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58858" y="781351"/>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a:solidFill>
                  <a:prstClr val="black"/>
                </a:solidFill>
                <a:latin typeface="ＤＦ特太ゴシック体" panose="020B0509000000000000" pitchFamily="49" charset="-128"/>
                <a:ea typeface="ＤＦ特太ゴシック体" panose="020B0509000000000000" pitchFamily="49" charset="-128"/>
              </a:rPr>
              <a:t>事例７　無許諾の再委託</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9" name="角丸四角形 8"/>
          <p:cNvSpPr/>
          <p:nvPr/>
        </p:nvSpPr>
        <p:spPr>
          <a:xfrm>
            <a:off x="251337" y="324028"/>
            <a:ext cx="7200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第３節　特定個人情報の適正な取扱いのポイント～事例から学ぶ～</a:t>
            </a:r>
          </a:p>
        </p:txBody>
      </p:sp>
      <p:sp>
        <p:nvSpPr>
          <p:cNvPr id="8" name="角丸四角形 7"/>
          <p:cNvSpPr/>
          <p:nvPr/>
        </p:nvSpPr>
        <p:spPr>
          <a:xfrm>
            <a:off x="301800" y="1464954"/>
            <a:ext cx="9302400" cy="1666644"/>
          </a:xfrm>
          <a:prstGeom prst="roundRect">
            <a:avLst>
              <a:gd name="adj" fmla="val 8829"/>
            </a:avLst>
          </a:prstGeom>
        </p:spPr>
        <p:style>
          <a:lnRef idx="2">
            <a:schemeClr val="accent3"/>
          </a:lnRef>
          <a:fillRef idx="1">
            <a:schemeClr val="lt1"/>
          </a:fillRef>
          <a:effectRef idx="0">
            <a:schemeClr val="accent3"/>
          </a:effectRef>
          <a:fontRef idx="minor">
            <a:schemeClr val="dk1"/>
          </a:fontRef>
        </p:style>
        <p:txBody>
          <a:bodyPr rtlCol="0" anchor="ctr"/>
          <a:lstStyle/>
          <a:p>
            <a:pPr>
              <a:lnSpc>
                <a:spcPct val="150000"/>
              </a:lnSpc>
            </a:pPr>
            <a:r>
              <a:rPr lang="ja-JP" altLang="en-US" sz="1600" dirty="0"/>
              <a:t>Ａ市は、事業者Ｘに特定個人情報の入力業務を委託していた。</a:t>
            </a:r>
            <a:endParaRPr lang="en-US" altLang="ja-JP" sz="1600" dirty="0"/>
          </a:p>
          <a:p>
            <a:pPr>
              <a:lnSpc>
                <a:spcPct val="150000"/>
              </a:lnSpc>
            </a:pPr>
            <a:r>
              <a:rPr lang="ja-JP" altLang="en-US" sz="1600" dirty="0"/>
              <a:t>事業者Ｘは、特定個人情報の入力業務の一部について、Ａ市の許諾を得ずに、事業者Ｙに再委託していた。</a:t>
            </a:r>
            <a:endParaRPr lang="en-US" altLang="ja-JP" sz="1600" dirty="0"/>
          </a:p>
        </p:txBody>
      </p:sp>
      <p:grpSp>
        <p:nvGrpSpPr>
          <p:cNvPr id="11" name="グループ化 10"/>
          <p:cNvGrpSpPr/>
          <p:nvPr/>
        </p:nvGrpSpPr>
        <p:grpSpPr>
          <a:xfrm>
            <a:off x="911481" y="3929407"/>
            <a:ext cx="1687127" cy="1787327"/>
            <a:chOff x="4504677" y="3155573"/>
            <a:chExt cx="1739164" cy="1811859"/>
          </a:xfrm>
        </p:grpSpPr>
        <p:pic>
          <p:nvPicPr>
            <p:cNvPr id="12"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198" b="100000" l="0" r="97778"/>
                      </a14:imgEffect>
                    </a14:imgLayer>
                  </a14:imgProps>
                </a:ext>
                <a:ext uri="{28A0092B-C50C-407E-A947-70E740481C1C}">
                  <a14:useLocalDpi xmlns:a14="http://schemas.microsoft.com/office/drawing/2010/main" val="0"/>
                </a:ext>
              </a:extLst>
            </a:blip>
            <a:srcRect/>
            <a:stretch>
              <a:fillRect/>
            </a:stretch>
          </p:blipFill>
          <p:spPr bwMode="auto">
            <a:xfrm>
              <a:off x="4504677" y="3155573"/>
              <a:ext cx="1739164" cy="1454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テキスト ボックス 72"/>
            <p:cNvSpPr txBox="1"/>
            <p:nvPr/>
          </p:nvSpPr>
          <p:spPr>
            <a:xfrm>
              <a:off x="4790963" y="4662703"/>
              <a:ext cx="924311" cy="304729"/>
            </a:xfrm>
            <a:prstGeom prst="rect">
              <a:avLst/>
            </a:prstGeom>
            <a:solidFill>
              <a:srgbClr val="FFFF00"/>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400" b="1" dirty="0">
                  <a:latin typeface="ＭＳ Ｐゴシック" panose="020B0600070205080204" pitchFamily="50" charset="-128"/>
                  <a:ea typeface="ＭＳ Ｐゴシック" panose="020B0600070205080204" pitchFamily="50" charset="-128"/>
                </a:rPr>
                <a:t>Ａ市</a:t>
              </a:r>
            </a:p>
          </p:txBody>
        </p:sp>
      </p:grpSp>
      <p:grpSp>
        <p:nvGrpSpPr>
          <p:cNvPr id="14" name="グループ化 13"/>
          <p:cNvGrpSpPr/>
          <p:nvPr/>
        </p:nvGrpSpPr>
        <p:grpSpPr>
          <a:xfrm>
            <a:off x="4485345" y="4051750"/>
            <a:ext cx="1516146" cy="1796457"/>
            <a:chOff x="4681601" y="4065787"/>
            <a:chExt cx="1516146" cy="1796457"/>
          </a:xfrm>
        </p:grpSpPr>
        <p:sp>
          <p:nvSpPr>
            <p:cNvPr id="15" name="テキスト ボックス 72"/>
            <p:cNvSpPr txBox="1"/>
            <p:nvPr/>
          </p:nvSpPr>
          <p:spPr>
            <a:xfrm>
              <a:off x="4920232" y="5494255"/>
              <a:ext cx="948268" cy="367989"/>
            </a:xfrm>
            <a:prstGeom prst="rect">
              <a:avLst/>
            </a:prstGeom>
            <a:solidFill>
              <a:srgbClr val="FFFF00"/>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400" b="1" dirty="0">
                  <a:latin typeface="ＭＳ Ｐゴシック" panose="020B0600070205080204" pitchFamily="50" charset="-128"/>
                  <a:ea typeface="ＭＳ Ｐゴシック" panose="020B0600070205080204" pitchFamily="50" charset="-128"/>
                </a:rPr>
                <a:t>事業者</a:t>
              </a:r>
              <a:r>
                <a:rPr kumimoji="1" lang="en-US" altLang="ja-JP" sz="1400" b="1" dirty="0">
                  <a:latin typeface="ＭＳ Ｐゴシック" panose="020B0600070205080204" pitchFamily="50" charset="-128"/>
                  <a:ea typeface="ＭＳ Ｐゴシック" panose="020B0600070205080204" pitchFamily="50" charset="-128"/>
                </a:rPr>
                <a:t>X</a:t>
              </a:r>
              <a:endParaRPr kumimoji="1" lang="ja-JP" altLang="en-US" sz="1400" b="1" dirty="0">
                <a:latin typeface="ＭＳ Ｐゴシック" panose="020B0600070205080204" pitchFamily="50" charset="-128"/>
                <a:ea typeface="ＭＳ Ｐゴシック" panose="020B0600070205080204" pitchFamily="50" charset="-128"/>
              </a:endParaRPr>
            </a:p>
          </p:txBody>
        </p:sp>
        <p:pic>
          <p:nvPicPr>
            <p:cNvPr id="16" name="Picture 4"/>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796" b="98802" l="0" r="95556"/>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681601" y="4065787"/>
              <a:ext cx="1516146" cy="1406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8" name="グループ化 17"/>
          <p:cNvGrpSpPr/>
          <p:nvPr/>
        </p:nvGrpSpPr>
        <p:grpSpPr>
          <a:xfrm>
            <a:off x="7918774" y="3991304"/>
            <a:ext cx="1516146" cy="1784668"/>
            <a:chOff x="4681601" y="4065787"/>
            <a:chExt cx="1516146" cy="1784668"/>
          </a:xfrm>
        </p:grpSpPr>
        <p:sp>
          <p:nvSpPr>
            <p:cNvPr id="19" name="テキスト ボックス 72"/>
            <p:cNvSpPr txBox="1"/>
            <p:nvPr/>
          </p:nvSpPr>
          <p:spPr>
            <a:xfrm>
              <a:off x="4961183" y="5501289"/>
              <a:ext cx="904811" cy="349166"/>
            </a:xfrm>
            <a:prstGeom prst="rect">
              <a:avLst/>
            </a:prstGeom>
            <a:solidFill>
              <a:srgbClr val="FFFF00"/>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400" b="1" dirty="0">
                  <a:latin typeface="ＭＳ Ｐゴシック" panose="020B0600070205080204" pitchFamily="50" charset="-128"/>
                  <a:ea typeface="ＭＳ Ｐゴシック" panose="020B0600070205080204" pitchFamily="50" charset="-128"/>
                </a:rPr>
                <a:t>事業者</a:t>
              </a:r>
              <a:r>
                <a:rPr kumimoji="1" lang="en-US" altLang="ja-JP" sz="1400" b="1" dirty="0">
                  <a:latin typeface="ＭＳ Ｐゴシック" panose="020B0600070205080204" pitchFamily="50" charset="-128"/>
                  <a:ea typeface="ＭＳ Ｐゴシック" panose="020B0600070205080204" pitchFamily="50" charset="-128"/>
                </a:rPr>
                <a:t>Y</a:t>
              </a:r>
              <a:endParaRPr kumimoji="1" lang="ja-JP" altLang="en-US" sz="1400" b="1" dirty="0">
                <a:latin typeface="ＭＳ Ｐゴシック" panose="020B0600070205080204" pitchFamily="50" charset="-128"/>
                <a:ea typeface="ＭＳ Ｐゴシック" panose="020B0600070205080204" pitchFamily="50" charset="-128"/>
              </a:endParaRPr>
            </a:p>
          </p:txBody>
        </p:sp>
        <p:pic>
          <p:nvPicPr>
            <p:cNvPr id="20" name="Picture 4"/>
            <p:cNvPicPr>
              <a:picLocks noChangeAspect="1" noChangeArrowheads="1"/>
            </p:cNvPicPr>
            <p:nvPr/>
          </p:nvPicPr>
          <p:blipFill>
            <a:blip r:embed="rId5">
              <a:grayscl/>
              <a:extLst>
                <a:ext uri="{BEBA8EAE-BF5A-486C-A8C5-ECC9F3942E4B}">
                  <a14:imgProps xmlns:a14="http://schemas.microsoft.com/office/drawing/2010/main">
                    <a14:imgLayer r:embed="rId6">
                      <a14:imgEffect>
                        <a14:backgroundRemoval t="1796" b="98802" l="0" r="95556"/>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681601" y="4065787"/>
              <a:ext cx="1516146" cy="1406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1" name="右矢印 20"/>
          <p:cNvSpPr/>
          <p:nvPr/>
        </p:nvSpPr>
        <p:spPr>
          <a:xfrm>
            <a:off x="2458789" y="4617681"/>
            <a:ext cx="1958357" cy="698091"/>
          </a:xfrm>
          <a:prstGeom prst="rightArrow">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400" dirty="0"/>
              <a:t>委託</a:t>
            </a:r>
          </a:p>
        </p:txBody>
      </p:sp>
      <p:sp>
        <p:nvSpPr>
          <p:cNvPr id="22" name="右矢印 21"/>
          <p:cNvSpPr/>
          <p:nvPr/>
        </p:nvSpPr>
        <p:spPr>
          <a:xfrm>
            <a:off x="5929871" y="4574472"/>
            <a:ext cx="1958357" cy="698091"/>
          </a:xfrm>
          <a:prstGeom prst="rightArrow">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400" dirty="0"/>
              <a:t>再委託</a:t>
            </a:r>
          </a:p>
        </p:txBody>
      </p:sp>
      <p:sp>
        <p:nvSpPr>
          <p:cNvPr id="3" name="フローチャート: 処理 2"/>
          <p:cNvSpPr/>
          <p:nvPr/>
        </p:nvSpPr>
        <p:spPr>
          <a:xfrm>
            <a:off x="2401153" y="4047850"/>
            <a:ext cx="2008951" cy="399637"/>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400" dirty="0"/>
              <a:t>再委託の許諾なし</a:t>
            </a:r>
          </a:p>
        </p:txBody>
      </p:sp>
      <p:sp>
        <p:nvSpPr>
          <p:cNvPr id="23" name="乗算 22"/>
          <p:cNvSpPr/>
          <p:nvPr/>
        </p:nvSpPr>
        <p:spPr>
          <a:xfrm>
            <a:off x="6283320" y="4857655"/>
            <a:ext cx="1004983" cy="981685"/>
          </a:xfrm>
          <a:prstGeom prst="mathMultiply">
            <a:avLst>
              <a:gd name="adj1" fmla="val 1069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41</a:t>
            </a:r>
          </a:p>
        </p:txBody>
      </p:sp>
    </p:spTree>
    <p:extLst>
      <p:ext uri="{BB962C8B-B14F-4D97-AF65-F5344CB8AC3E}">
        <p14:creationId xmlns:p14="http://schemas.microsoft.com/office/powerpoint/2010/main" val="7919806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横巻き 17"/>
          <p:cNvSpPr/>
          <p:nvPr/>
        </p:nvSpPr>
        <p:spPr>
          <a:xfrm>
            <a:off x="415653" y="4645514"/>
            <a:ext cx="9067986" cy="1107586"/>
          </a:xfrm>
          <a:prstGeom prst="horizontalScroll">
            <a:avLst>
              <a:gd name="adj" fmla="val 9627"/>
            </a:avLst>
          </a:prstGeom>
          <a:solidFill>
            <a:srgbClr val="FFFF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endParaRPr lang="ja-JP" altLang="en-US" dirty="0">
              <a:solidFill>
                <a:schemeClr val="tx1"/>
              </a:solidFill>
            </a:endParaRPr>
          </a:p>
        </p:txBody>
      </p:sp>
      <p:sp>
        <p:nvSpPr>
          <p:cNvPr id="4" name="角丸四角形 3"/>
          <p:cNvSpPr/>
          <p:nvPr/>
        </p:nvSpPr>
        <p:spPr>
          <a:xfrm>
            <a:off x="416007" y="1310653"/>
            <a:ext cx="2340000" cy="468000"/>
          </a:xfrm>
          <a:prstGeom prst="roundRect">
            <a:avLst/>
          </a:prstGeom>
          <a:solidFill>
            <a:srgbClr val="FFC000">
              <a:lumMod val="20000"/>
              <a:lumOff val="80000"/>
            </a:srgbClr>
          </a:solidFill>
          <a:ln w="381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mj-ea"/>
                <a:ea typeface="+mj-ea"/>
                <a:cs typeface="+mn-cs"/>
              </a:rPr>
              <a:t>防止策</a:t>
            </a:r>
          </a:p>
        </p:txBody>
      </p:sp>
      <p:sp>
        <p:nvSpPr>
          <p:cNvPr id="10" name="テキスト ボックス 9"/>
          <p:cNvSpPr txBox="1"/>
          <p:nvPr/>
        </p:nvSpPr>
        <p:spPr bwMode="auto">
          <a:xfrm>
            <a:off x="741420" y="2008814"/>
            <a:ext cx="8742219" cy="925437"/>
          </a:xfrm>
          <a:prstGeom prst="rect">
            <a:avLst/>
          </a:prstGeom>
          <a:noFill/>
          <a:ln w="9525">
            <a:noFill/>
            <a:miter lim="800000"/>
            <a:headEnd/>
            <a:tailEnd/>
          </a:ln>
        </p:spPr>
        <p:txBody>
          <a:bodyPr vert="horz" wrap="square" lIns="36000" tIns="36000" rIns="36000" bIns="36000" numCol="1" rtlCol="0" anchor="ctr" anchorCtr="0" compatLnSpc="1">
            <a:prstTxWarp prst="textNoShape">
              <a:avLst/>
            </a:prstTxWarp>
            <a:noAutofit/>
          </a:bodyPr>
          <a:lstStyle/>
          <a:p>
            <a:pPr marL="266700" eaLnBrk="0" hangingPunct="0">
              <a:lnSpc>
                <a:spcPts val="2400"/>
              </a:lnSpc>
              <a:buNone/>
            </a:pPr>
            <a:r>
              <a:rPr kumimoji="1" lang="ja-JP" altLang="en-US" sz="1600" dirty="0">
                <a:latin typeface="+mj-ea"/>
                <a:ea typeface="+mj-ea"/>
              </a:rPr>
              <a:t>事業者Ｘが再委託の要件（再委託できる場合についての取決め）を把握してなかったことが要因かもしれませんので、再委託の要件を双方で認識するための検討が必要です。</a:t>
            </a:r>
            <a:endParaRPr kumimoji="1" lang="en-US" altLang="ja-JP" sz="1600" dirty="0">
              <a:latin typeface="+mj-ea"/>
              <a:ea typeface="+mj-ea"/>
            </a:endParaRPr>
          </a:p>
          <a:p>
            <a:pPr marL="266700" eaLnBrk="0" hangingPunct="0">
              <a:lnSpc>
                <a:spcPts val="2400"/>
              </a:lnSpc>
              <a:buNone/>
            </a:pPr>
            <a:r>
              <a:rPr kumimoji="1" lang="ja-JP" altLang="en-US" sz="1600" dirty="0">
                <a:latin typeface="+mj-ea"/>
                <a:ea typeface="+mj-ea"/>
              </a:rPr>
              <a:t>また、委託先の作業状況の確認不足の可能性もあるので、確認体制も整備する必要があります。</a:t>
            </a:r>
          </a:p>
        </p:txBody>
      </p:sp>
      <p:sp>
        <p:nvSpPr>
          <p:cNvPr id="14" name="角丸四角形 13"/>
          <p:cNvSpPr/>
          <p:nvPr/>
        </p:nvSpPr>
        <p:spPr>
          <a:xfrm>
            <a:off x="297638" y="741679"/>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a:solidFill>
                  <a:prstClr val="black"/>
                </a:solidFill>
                <a:latin typeface="ＤＦ特太ゴシック体" panose="020B0509000000000000" pitchFamily="49" charset="-128"/>
                <a:ea typeface="ＤＦ特太ゴシック体" panose="020B0509000000000000" pitchFamily="49" charset="-128"/>
              </a:rPr>
              <a:t>事例７　無許諾の再委託</a:t>
            </a:r>
            <a:endParaRPr kumimoji="1" lang="ja-JP" altLang="en-US" sz="2400" kern="0" dirty="0">
              <a:solidFill>
                <a:prstClr val="black"/>
              </a:solidFill>
              <a:latin typeface="ＤＦ特太ゴシック体" panose="020B0509000000000000" pitchFamily="49" charset="-128"/>
              <a:ea typeface="ＤＦ特太ゴシック体" panose="020B0509000000000000" pitchFamily="49" charset="-128"/>
            </a:endParaRPr>
          </a:p>
        </p:txBody>
      </p:sp>
      <p:pic>
        <p:nvPicPr>
          <p:cNvPr id="11" name="図 10"/>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55556" y1="41379" x2="55556" y2="41379"/>
                        <a14:foregroundMark x1="78744" y1="41379" x2="78744" y2="41379"/>
                        <a14:foregroundMark x1="67633" y1="50345" x2="67633" y2="50345"/>
                        <a14:foregroundMark x1="60870" y1="51379" x2="60870" y2="51379"/>
                        <a14:foregroundMark x1="57971" y1="52759" x2="57971" y2="52759"/>
                        <a14:foregroundMark x1="57488" y1="52069" x2="57488" y2="52069"/>
                        <a14:foregroundMark x1="58937" y1="55172" x2="59903" y2="55517"/>
                        <a14:foregroundMark x1="59903" y1="55517" x2="59903" y2="55517"/>
                        <a14:foregroundMark x1="64251" y1="55517" x2="64251" y2="55517"/>
                        <a14:foregroundMark x1="71981" y1="55517" x2="71981" y2="55517"/>
                        <a14:foregroundMark x1="72464" y1="54483" x2="72464" y2="54483"/>
                        <a14:foregroundMark x1="27536" y1="22414" x2="27536" y2="22414"/>
                        <a14:foregroundMark x1="20290" y1="20345" x2="20290" y2="20345"/>
                        <a14:foregroundMark x1="15942" y1="20345" x2="15942" y2="20345"/>
                        <a14:foregroundMark x1="14493" y1="17586" x2="14493" y2="17586"/>
                        <a14:foregroundMark x1="20290" y1="14138" x2="20290" y2="14138"/>
                        <a14:foregroundMark x1="21256" y1="13103" x2="21256" y2="13103"/>
                        <a14:foregroundMark x1="26570" y1="13103" x2="26570" y2="13103"/>
                        <a14:foregroundMark x1="27536" y1="13103" x2="27536" y2="13103"/>
                        <a14:foregroundMark x1="33333" y1="16207" x2="33333" y2="16207"/>
                        <a14:foregroundMark x1="36715" y1="16897" x2="36715" y2="16897"/>
                        <a14:foregroundMark x1="37681" y1="22414" x2="37681" y2="22414"/>
                        <a14:foregroundMark x1="39130" y1="27241" x2="39130" y2="27241"/>
                        <a14:foregroundMark x1="44444" y1="27931" x2="44444" y2="27931"/>
                        <a14:foregroundMark x1="42995" y1="22069" x2="42995" y2="22069"/>
                        <a14:foregroundMark x1="28019" y1="25862" x2="28019" y2="27931"/>
                        <a14:foregroundMark x1="26570" y1="31379" x2="26570" y2="31379"/>
                        <a14:foregroundMark x1="23671" y1="34138" x2="23671" y2="34138"/>
                        <a14:foregroundMark x1="24638" y1="33793" x2="24638" y2="33793"/>
                        <a14:foregroundMark x1="23671" y1="30690" x2="23671" y2="30690"/>
                        <a14:foregroundMark x1="16425" y1="26897" x2="14493" y2="26897"/>
                        <a14:foregroundMark x1="11594" y1="24828" x2="11594" y2="24828"/>
                        <a14:foregroundMark x1="11594" y1="22414" x2="11594" y2="22414"/>
                        <a14:foregroundMark x1="8696" y1="20345" x2="8696" y2="20345"/>
                        <a14:foregroundMark x1="8213" y1="26207" x2="8213" y2="26207"/>
                        <a14:foregroundMark x1="8696" y1="27931" x2="8696" y2="27931"/>
                        <a14:foregroundMark x1="8213" y1="29310" x2="8213" y2="29310"/>
                        <a14:foregroundMark x1="7729" y1="29310" x2="7729" y2="29310"/>
                        <a14:foregroundMark x1="9662" y1="34138" x2="11111" y2="35517"/>
                        <a14:foregroundMark x1="11594" y1="35517" x2="11594" y2="35517"/>
                        <a14:foregroundMark x1="12077" y1="35517" x2="12077" y2="35517"/>
                        <a14:foregroundMark x1="12077" y1="35517" x2="12077" y2="35517"/>
                        <a14:foregroundMark x1="12077" y1="34138" x2="12077" y2="34138"/>
                        <a14:foregroundMark x1="13043" y1="33103" x2="13043" y2="33103"/>
                        <a14:foregroundMark x1="13527" y1="31724" x2="16425" y2="31379"/>
                        <a14:foregroundMark x1="16908" y1="30690" x2="16908" y2="30690"/>
                        <a14:foregroundMark x1="59420" y1="20345" x2="59420" y2="20345"/>
                        <a14:foregroundMark x1="59420" y1="16897" x2="59420" y2="16897"/>
                        <a14:foregroundMark x1="59420" y1="16897" x2="62319" y2="14828"/>
                        <a14:foregroundMark x1="62319" y1="14828" x2="62319" y2="14828"/>
                        <a14:foregroundMark x1="62319" y1="14138" x2="62319" y2="14138"/>
                        <a14:foregroundMark x1="63285" y1="13448" x2="68116" y2="11379"/>
                        <a14:foregroundMark x1="71014" y1="10690" x2="71014" y2="10690"/>
                        <a14:foregroundMark x1="67150" y1="12069" x2="67150" y2="12069"/>
                        <a14:foregroundMark x1="65217" y1="12069" x2="65217" y2="12069"/>
                        <a14:foregroundMark x1="79710" y1="16897" x2="79710" y2="22069"/>
                        <a14:foregroundMark x1="79710" y1="22069" x2="79710" y2="22069"/>
                        <a14:foregroundMark x1="81643" y1="21379" x2="81643" y2="21379"/>
                        <a14:foregroundMark x1="88406" y1="19655" x2="88406" y2="19655"/>
                        <a14:foregroundMark x1="88406" y1="19655" x2="88406" y2="19655"/>
                        <a14:foregroundMark x1="88406" y1="19655" x2="88406" y2="19655"/>
                        <a14:foregroundMark x1="83575" y1="24828" x2="83575" y2="24828"/>
                        <a14:foregroundMark x1="83575" y1="25517" x2="83575" y2="25517"/>
                        <a14:foregroundMark x1="83575" y1="26207" x2="83575" y2="26207"/>
                        <a14:foregroundMark x1="82609" y1="30345" x2="82609" y2="30345"/>
                        <a14:foregroundMark x1="82609" y1="30345" x2="82609" y2="30345"/>
                        <a14:foregroundMark x1="82609" y1="30345" x2="82609" y2="30345"/>
                        <a14:foregroundMark x1="56522" y1="44828" x2="56522" y2="44828"/>
                        <a14:foregroundMark x1="56522" y1="44828" x2="56522" y2="44828"/>
                        <a14:foregroundMark x1="47826" y1="42759" x2="47826" y2="42759"/>
                        <a14:foregroundMark x1="50725" y1="42759" x2="50725" y2="42759"/>
                        <a14:foregroundMark x1="50725" y1="42759" x2="50725" y2="42759"/>
                        <a14:foregroundMark x1="50725" y1="42759" x2="50725" y2="42759"/>
                        <a14:foregroundMark x1="50725" y1="45517" x2="50725" y2="45517"/>
                        <a14:foregroundMark x1="50725" y1="45517" x2="50725" y2="45517"/>
                        <a14:foregroundMark x1="50725" y1="45517" x2="51691" y2="47586"/>
                        <a14:foregroundMark x1="51691" y1="47586" x2="51691" y2="47586"/>
                        <a14:foregroundMark x1="51691" y1="47586" x2="51691" y2="47586"/>
                        <a14:foregroundMark x1="52657" y1="47586" x2="52657" y2="47586"/>
                        <a14:foregroundMark x1="52657" y1="47586" x2="56522" y2="48966"/>
                        <a14:foregroundMark x1="62319" y1="51034" x2="65217" y2="51034"/>
                        <a14:foregroundMark x1="66184" y1="51034" x2="66184" y2="51034"/>
                        <a14:foregroundMark x1="66184" y1="51034" x2="66184" y2="51034"/>
                        <a14:foregroundMark x1="66184" y1="51034" x2="66184" y2="51034"/>
                        <a14:foregroundMark x1="71981" y1="38621" x2="71981" y2="38621"/>
                        <a14:foregroundMark x1="71981" y1="38621" x2="71981" y2="38621"/>
                        <a14:foregroundMark x1="71981" y1="38621" x2="71981" y2="38621"/>
                        <a14:foregroundMark x1="71981" y1="38621" x2="71981" y2="38621"/>
                        <a14:foregroundMark x1="71981" y1="38621" x2="71981" y2="38621"/>
                        <a14:foregroundMark x1="63285" y1="42759" x2="63285" y2="42759"/>
                        <a14:foregroundMark x1="63285" y1="42759" x2="63285" y2="42759"/>
                        <a14:foregroundMark x1="63285" y1="42759" x2="63285" y2="42759"/>
                        <a14:foregroundMark x1="62319" y1="42759" x2="62319" y2="42759"/>
                        <a14:foregroundMark x1="61353" y1="42759" x2="61353" y2="42759"/>
                        <a14:foregroundMark x1="61353" y1="37241" x2="65217" y2="34483"/>
                        <a14:foregroundMark x1="68116" y1="34483" x2="68116" y2="34483"/>
                        <a14:foregroundMark x1="70048" y1="34483" x2="73913" y2="35862"/>
                        <a14:foregroundMark x1="73913" y1="35862" x2="73913" y2="35862"/>
                        <a14:foregroundMark x1="75845" y1="37241" x2="75845" y2="37241"/>
                        <a14:foregroundMark x1="75845" y1="40690" x2="75845" y2="40690"/>
                        <a14:foregroundMark x1="75845" y1="41379" x2="75845" y2="43448"/>
                        <a14:foregroundMark x1="75845" y1="43448" x2="75845" y2="43448"/>
                        <a14:foregroundMark x1="75845" y1="44828" x2="75845" y2="46897"/>
                        <a14:foregroundMark x1="75845" y1="46897" x2="75845" y2="46897"/>
                        <a14:foregroundMark x1="76812" y1="47586" x2="76812" y2="47586"/>
                        <a14:foregroundMark x1="79710" y1="48966" x2="79710" y2="48966"/>
                        <a14:foregroundMark x1="81643" y1="50345" x2="81643" y2="50345"/>
                        <a14:foregroundMark x1="82609" y1="51034" x2="82609" y2="51034"/>
                        <a14:foregroundMark x1="83575" y1="49655" x2="83575" y2="49655"/>
                        <a14:foregroundMark x1="86473" y1="47586" x2="86473" y2="47586"/>
                        <a14:foregroundMark x1="86473" y1="44828" x2="86473" y2="44828"/>
                        <a14:foregroundMark x1="86473" y1="44828" x2="86473" y2="44828"/>
                        <a14:foregroundMark x1="86473" y1="44138" x2="86473" y2="44138"/>
                        <a14:foregroundMark x1="55556" y1="69655" x2="55556" y2="69655"/>
                        <a14:foregroundMark x1="54589" y1="69655" x2="54589" y2="69655"/>
                        <a14:foregroundMark x1="54589" y1="69655" x2="54589" y2="69655"/>
                        <a14:foregroundMark x1="53623" y1="68966" x2="53623" y2="68966"/>
                        <a14:foregroundMark x1="53623" y1="68276" x2="53623" y2="68276"/>
                        <a14:foregroundMark x1="52657" y1="68276" x2="52657" y2="68276"/>
                        <a14:foregroundMark x1="51691" y1="69655" x2="51691" y2="69655"/>
                        <a14:foregroundMark x1="47826" y1="71034" x2="47826" y2="71034"/>
                        <a14:foregroundMark x1="47826" y1="71034" x2="47826" y2="71034"/>
                        <a14:foregroundMark x1="47826" y1="71034" x2="47826" y2="71034"/>
                        <a14:foregroundMark x1="48792" y1="70345" x2="48792" y2="70345"/>
                        <a14:foregroundMark x1="49758" y1="70345" x2="49758" y2="70345"/>
                        <a14:foregroundMark x1="55556" y1="65517" x2="55556" y2="65517"/>
                        <a14:foregroundMark x1="55556" y1="64828" x2="55556" y2="64828"/>
                        <a14:foregroundMark x1="52657" y1="64138" x2="52657" y2="64138"/>
                        <a14:foregroundMark x1="50725" y1="64138" x2="50725" y2="64138"/>
                        <a14:foregroundMark x1="46860" y1="60690" x2="46860" y2="60690"/>
                        <a14:foregroundMark x1="44928" y1="58621" x2="44928" y2="58621"/>
                        <a14:foregroundMark x1="42029" y1="55862" x2="42029" y2="55862"/>
                        <a14:foregroundMark x1="42029" y1="55862" x2="42029" y2="55862"/>
                        <a14:foregroundMark x1="42029" y1="55862" x2="42029" y2="55862"/>
                        <a14:foregroundMark x1="38164" y1="53793" x2="38164" y2="53793"/>
                        <a14:foregroundMark x1="38164" y1="53103" x2="38164" y2="53103"/>
                        <a14:foregroundMark x1="38164" y1="53103" x2="38164" y2="53103"/>
                        <a14:foregroundMark x1="43961" y1="56552" x2="48792" y2="59310"/>
                        <a14:foregroundMark x1="50725" y1="60000" x2="50725" y2="60000"/>
                        <a14:foregroundMark x1="52657" y1="60000" x2="56522" y2="60000"/>
                        <a14:foregroundMark x1="60386" y1="60000" x2="60386" y2="60000"/>
                        <a14:foregroundMark x1="60386" y1="60000" x2="60386" y2="60000"/>
                        <a14:foregroundMark x1="60386" y1="59310" x2="60386" y2="59310"/>
                        <a14:foregroundMark x1="63285" y1="58621" x2="63285" y2="58621"/>
                        <a14:foregroundMark x1="63285" y1="58621" x2="63285" y2="58621"/>
                        <a14:foregroundMark x1="63285" y1="58621" x2="67150" y2="58621"/>
                        <a14:foregroundMark x1="90338" y1="58621" x2="90338" y2="58621"/>
                        <a14:foregroundMark x1="89372" y1="58621" x2="89372" y2="58621"/>
                        <a14:foregroundMark x1="87440" y1="58621" x2="87440" y2="58621"/>
                        <a14:foregroundMark x1="86473" y1="59310" x2="86473" y2="59310"/>
                        <a14:foregroundMark x1="85507" y1="59310" x2="84541" y2="62069"/>
                        <a14:foregroundMark x1="84541" y1="62069" x2="84541" y2="62069"/>
                        <a14:foregroundMark x1="83575" y1="62759" x2="83575" y2="62759"/>
                        <a14:foregroundMark x1="81643" y1="62759" x2="77778" y2="63448"/>
                        <a14:foregroundMark x1="68116" y1="64138" x2="68116" y2="64138"/>
                        <a14:foregroundMark x1="66184" y1="64138" x2="66184" y2="64138"/>
                        <a14:foregroundMark x1="66184" y1="64138" x2="66184" y2="64138"/>
                        <a14:foregroundMark x1="67150" y1="64138" x2="67150" y2="64138"/>
                        <a14:foregroundMark x1="67150" y1="64138" x2="67150" y2="64138"/>
                        <a14:foregroundMark x1="68116" y1="64138" x2="76812" y2="64138"/>
                        <a14:foregroundMark x1="76812" y1="63448" x2="76812" y2="63448"/>
                        <a14:foregroundMark x1="73913" y1="63448" x2="73913" y2="63448"/>
                        <a14:foregroundMark x1="72947" y1="65517" x2="72947" y2="68276"/>
                        <a14:foregroundMark x1="72947" y1="71034" x2="72947" y2="71034"/>
                        <a14:foregroundMark x1="72947" y1="71724" x2="72947" y2="75172"/>
                        <a14:foregroundMark x1="72947" y1="75172" x2="72947" y2="75172"/>
                        <a14:foregroundMark x1="72947" y1="75172" x2="72947" y2="75172"/>
                        <a14:foregroundMark x1="64251" y1="71724" x2="64251" y2="71724"/>
                        <a14:foregroundMark x1="64251" y1="71724" x2="64251" y2="71724"/>
                        <a14:foregroundMark x1="82609" y1="73103" x2="82609" y2="73103"/>
                        <a14:foregroundMark x1="82609" y1="73103" x2="82609" y2="73103"/>
                      </a14:backgroundRemoval>
                    </a14:imgEffect>
                  </a14:imgLayer>
                </a14:imgProps>
              </a:ext>
            </a:extLst>
          </a:blip>
          <a:stretch>
            <a:fillRect/>
          </a:stretch>
        </p:blipFill>
        <p:spPr>
          <a:xfrm>
            <a:off x="297638" y="725102"/>
            <a:ext cx="887564" cy="1243447"/>
          </a:xfrm>
          <a:prstGeom prst="rect">
            <a:avLst/>
          </a:prstGeom>
        </p:spPr>
      </p:pic>
      <p:pic>
        <p:nvPicPr>
          <p:cNvPr id="15" name="図 14"/>
          <p:cNvPicPr>
            <a:picLocks noChangeAspect="1"/>
          </p:cNvPicPr>
          <p:nvPr/>
        </p:nvPicPr>
        <p:blipFill>
          <a:blip r:embed="rId5">
            <a:extLst>
              <a:ext uri="{BEBA8EAE-BF5A-486C-A8C5-ECC9F3942E4B}">
                <a14:imgProps xmlns:a14="http://schemas.microsoft.com/office/drawing/2010/main">
                  <a14:imgLayer r:embed="rId6">
                    <a14:imgEffect>
                      <a14:backgroundRemoval t="3614" b="91566" l="2410" r="100000"/>
                    </a14:imgEffect>
                  </a14:imgLayer>
                </a14:imgProps>
              </a:ext>
            </a:extLst>
          </a:blip>
          <a:stretch>
            <a:fillRect/>
          </a:stretch>
        </p:blipFill>
        <p:spPr>
          <a:xfrm rot="2563914">
            <a:off x="373336" y="1950610"/>
            <a:ext cx="506012" cy="506012"/>
          </a:xfrm>
          <a:prstGeom prst="rect">
            <a:avLst/>
          </a:prstGeom>
        </p:spPr>
      </p:pic>
      <p:sp>
        <p:nvSpPr>
          <p:cNvPr id="27" name="角丸四角形 26"/>
          <p:cNvSpPr/>
          <p:nvPr/>
        </p:nvSpPr>
        <p:spPr>
          <a:xfrm>
            <a:off x="297637" y="312453"/>
            <a:ext cx="7200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第３節　特定個人情報の適正な取扱いのポイント～事例から学ぶ～</a:t>
            </a:r>
          </a:p>
        </p:txBody>
      </p:sp>
      <p:grpSp>
        <p:nvGrpSpPr>
          <p:cNvPr id="8" name="グループ化 7"/>
          <p:cNvGrpSpPr/>
          <p:nvPr/>
        </p:nvGrpSpPr>
        <p:grpSpPr>
          <a:xfrm>
            <a:off x="462495" y="3037298"/>
            <a:ext cx="9021144" cy="1379779"/>
            <a:chOff x="705570" y="2855591"/>
            <a:chExt cx="9021144" cy="1379779"/>
          </a:xfrm>
        </p:grpSpPr>
        <p:sp>
          <p:nvSpPr>
            <p:cNvPr id="20" name="テキスト ボックス 19"/>
            <p:cNvSpPr txBox="1"/>
            <p:nvPr/>
          </p:nvSpPr>
          <p:spPr bwMode="auto">
            <a:xfrm>
              <a:off x="3988641" y="3715460"/>
              <a:ext cx="560572" cy="336430"/>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en-US" altLang="ja-JP" sz="1600" dirty="0" err="1">
                  <a:latin typeface="ＭＳ ゴシック" panose="020B0609070205080204" pitchFamily="49" charset="-128"/>
                  <a:ea typeface="ＭＳ ゴシック" panose="020B0609070205080204" pitchFamily="49" charset="-128"/>
                </a:rPr>
                <a:t>etc</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22" name="角丸四角形 21"/>
            <p:cNvSpPr/>
            <p:nvPr/>
          </p:nvSpPr>
          <p:spPr>
            <a:xfrm>
              <a:off x="705570" y="2855591"/>
              <a:ext cx="9021144" cy="1379779"/>
            </a:xfrm>
            <a:prstGeom prst="round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1034364" y="2933508"/>
              <a:ext cx="6770167" cy="323165"/>
            </a:xfrm>
            <a:prstGeom prst="rect">
              <a:avLst/>
            </a:prstGeom>
          </p:spPr>
          <p:txBody>
            <a:bodyPr wrap="square">
              <a:spAutoFit/>
            </a:bodyPr>
            <a:lstStyle/>
            <a:p>
              <a:pPr lvl="0" defTabSz="914400" fontAlgn="base">
                <a:lnSpc>
                  <a:spcPts val="1800"/>
                </a:lnSpc>
                <a:spcBef>
                  <a:spcPts val="600"/>
                </a:spcBef>
                <a:spcAft>
                  <a:spcPct val="0"/>
                </a:spcAft>
                <a:defRPr/>
              </a:pPr>
              <a:r>
                <a:rPr kumimoji="1" lang="ja-JP" altLang="en-US" sz="1400" kern="0" dirty="0">
                  <a:solidFill>
                    <a:prstClr val="black"/>
                  </a:solidFill>
                  <a:latin typeface="+mj-ea"/>
                </a:rPr>
                <a:t>・　再委託の要件について契約書に確実に盛り込む</a:t>
              </a:r>
              <a:endParaRPr kumimoji="1" lang="en-US" altLang="ja-JP" sz="1400" kern="0" dirty="0">
                <a:solidFill>
                  <a:prstClr val="black"/>
                </a:solidFill>
                <a:latin typeface="+mj-ea"/>
              </a:endParaRPr>
            </a:p>
          </p:txBody>
        </p:sp>
        <p:sp>
          <p:nvSpPr>
            <p:cNvPr id="3" name="正方形/長方形 2"/>
            <p:cNvSpPr/>
            <p:nvPr/>
          </p:nvSpPr>
          <p:spPr>
            <a:xfrm>
              <a:off x="1035805" y="3224806"/>
              <a:ext cx="6768725" cy="323165"/>
            </a:xfrm>
            <a:prstGeom prst="rect">
              <a:avLst/>
            </a:prstGeom>
          </p:spPr>
          <p:txBody>
            <a:bodyPr wrap="square">
              <a:spAutoFit/>
            </a:bodyPr>
            <a:lstStyle/>
            <a:p>
              <a:pPr lvl="0" defTabSz="914400" fontAlgn="base">
                <a:lnSpc>
                  <a:spcPts val="1800"/>
                </a:lnSpc>
                <a:spcBef>
                  <a:spcPts val="600"/>
                </a:spcBef>
                <a:spcAft>
                  <a:spcPct val="0"/>
                </a:spcAft>
                <a:defRPr/>
              </a:pPr>
              <a:r>
                <a:rPr kumimoji="1" lang="ja-JP" altLang="en-US" sz="1400" kern="0" dirty="0">
                  <a:solidFill>
                    <a:prstClr val="black"/>
                  </a:solidFill>
                  <a:latin typeface="+mj-ea"/>
                </a:rPr>
                <a:t>・　再委託を実施する際には、書面で許諾申請を受け、書面で許諾の可否を通知する</a:t>
              </a:r>
              <a:endParaRPr kumimoji="1" lang="en-US" altLang="ja-JP" sz="1400" kern="0" dirty="0">
                <a:solidFill>
                  <a:prstClr val="black"/>
                </a:solidFill>
                <a:latin typeface="+mj-ea"/>
              </a:endParaRPr>
            </a:p>
          </p:txBody>
        </p:sp>
        <p:sp>
          <p:nvSpPr>
            <p:cNvPr id="6" name="正方形/長方形 5"/>
            <p:cNvSpPr/>
            <p:nvPr/>
          </p:nvSpPr>
          <p:spPr>
            <a:xfrm>
              <a:off x="1045935" y="3526681"/>
              <a:ext cx="5963653" cy="323165"/>
            </a:xfrm>
            <a:prstGeom prst="rect">
              <a:avLst/>
            </a:prstGeom>
          </p:spPr>
          <p:txBody>
            <a:bodyPr wrap="square">
              <a:spAutoFit/>
            </a:bodyPr>
            <a:lstStyle/>
            <a:p>
              <a:pPr lvl="0" defTabSz="914400" fontAlgn="base">
                <a:lnSpc>
                  <a:spcPts val="1800"/>
                </a:lnSpc>
                <a:spcBef>
                  <a:spcPts val="600"/>
                </a:spcBef>
                <a:spcAft>
                  <a:spcPct val="0"/>
                </a:spcAft>
                <a:defRPr/>
              </a:pPr>
              <a:r>
                <a:rPr kumimoji="1" lang="ja-JP" altLang="en-US" sz="1400" kern="0" dirty="0">
                  <a:solidFill>
                    <a:prstClr val="black"/>
                  </a:solidFill>
                  <a:latin typeface="+mj-ea"/>
                </a:rPr>
                <a:t>・　委託先に定期的な報告を求めることにより、作業の進捗等を確認する</a:t>
              </a:r>
              <a:endParaRPr kumimoji="1" lang="en-US" altLang="ja-JP" sz="1400" kern="0" dirty="0">
                <a:solidFill>
                  <a:prstClr val="black"/>
                </a:solidFill>
                <a:latin typeface="+mj-ea"/>
              </a:endParaRPr>
            </a:p>
          </p:txBody>
        </p:sp>
        <p:sp>
          <p:nvSpPr>
            <p:cNvPr id="7" name="正方形/長方形 6"/>
            <p:cNvSpPr/>
            <p:nvPr/>
          </p:nvSpPr>
          <p:spPr>
            <a:xfrm>
              <a:off x="1050511" y="3818267"/>
              <a:ext cx="3186809" cy="295787"/>
            </a:xfrm>
            <a:prstGeom prst="rect">
              <a:avLst/>
            </a:prstGeom>
          </p:spPr>
          <p:txBody>
            <a:bodyPr wrap="square">
              <a:spAutoFit/>
            </a:bodyPr>
            <a:lstStyle/>
            <a:p>
              <a:pPr lvl="0" defTabSz="914400" fontAlgn="base">
                <a:lnSpc>
                  <a:spcPts val="1800"/>
                </a:lnSpc>
                <a:spcBef>
                  <a:spcPts val="600"/>
                </a:spcBef>
                <a:spcAft>
                  <a:spcPct val="0"/>
                </a:spcAft>
                <a:defRPr/>
              </a:pPr>
              <a:r>
                <a:rPr kumimoji="1" lang="ja-JP" altLang="en-US" sz="1400" kern="0" dirty="0">
                  <a:solidFill>
                    <a:prstClr val="black"/>
                  </a:solidFill>
                  <a:latin typeface="+mj-ea"/>
                </a:rPr>
                <a:t>・　委託先の現地確認をする</a:t>
              </a:r>
              <a:endParaRPr kumimoji="1" lang="en-US" altLang="ja-JP" sz="1400" kern="0" dirty="0">
                <a:solidFill>
                  <a:prstClr val="black"/>
                </a:solidFill>
                <a:latin typeface="+mj-ea"/>
              </a:endParaRPr>
            </a:p>
          </p:txBody>
        </p:sp>
      </p:grpSp>
      <p:sp>
        <p:nvSpPr>
          <p:cNvPr id="28"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42</a:t>
            </a:r>
          </a:p>
        </p:txBody>
      </p:sp>
      <p:sp>
        <p:nvSpPr>
          <p:cNvPr id="5" name="正方形/長方形 4"/>
          <p:cNvSpPr/>
          <p:nvPr/>
        </p:nvSpPr>
        <p:spPr>
          <a:xfrm>
            <a:off x="589666" y="4949621"/>
            <a:ext cx="8459035" cy="523220"/>
          </a:xfrm>
          <a:prstGeom prst="rect">
            <a:avLst/>
          </a:prstGeom>
        </p:spPr>
        <p:txBody>
          <a:bodyPr wrap="square">
            <a:spAutoFit/>
          </a:bodyPr>
          <a:lstStyle/>
          <a:p>
            <a:r>
              <a:rPr kumimoji="1" lang="ja-JP" altLang="en-US" sz="1400" dirty="0"/>
              <a:t>再委託を実施する際には、委託者の許諾を必ず得る必要があります。</a:t>
            </a:r>
            <a:endParaRPr kumimoji="1" lang="en-US" altLang="ja-JP" sz="1400" dirty="0"/>
          </a:p>
          <a:p>
            <a:r>
              <a:rPr kumimoji="1" lang="ja-JP" altLang="en-US" sz="1400" u="sng" dirty="0"/>
              <a:t>委託者の許諾を得ない状態での特定個人情報の再委託先への提供は漏えいに該当します。</a:t>
            </a:r>
            <a:endParaRPr kumimoji="1" lang="en-US" altLang="ja-JP" sz="1400" u="sng" dirty="0"/>
          </a:p>
        </p:txBody>
      </p:sp>
    </p:spTree>
    <p:extLst>
      <p:ext uri="{BB962C8B-B14F-4D97-AF65-F5344CB8AC3E}">
        <p14:creationId xmlns:p14="http://schemas.microsoft.com/office/powerpoint/2010/main" val="25505758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58858" y="804501"/>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a:solidFill>
                  <a:prstClr val="black"/>
                </a:solidFill>
                <a:latin typeface="ＤＦ特太ゴシック体" panose="020B0509000000000000" pitchFamily="49" charset="-128"/>
                <a:ea typeface="ＤＦ特太ゴシック体" panose="020B0509000000000000" pitchFamily="49" charset="-128"/>
              </a:rPr>
              <a:t>事例８　漏えい等事案が発生した際の報告体制</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9" name="角丸四角形 8"/>
          <p:cNvSpPr/>
          <p:nvPr/>
        </p:nvSpPr>
        <p:spPr>
          <a:xfrm>
            <a:off x="297637" y="324028"/>
            <a:ext cx="7200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第３節　特定個人情報の適正な取扱いのポイント～事例から学ぶ～</a:t>
            </a:r>
          </a:p>
        </p:txBody>
      </p:sp>
      <p:sp>
        <p:nvSpPr>
          <p:cNvPr id="8" name="角丸四角形 7"/>
          <p:cNvSpPr/>
          <p:nvPr/>
        </p:nvSpPr>
        <p:spPr>
          <a:xfrm>
            <a:off x="251999" y="1481120"/>
            <a:ext cx="5407062" cy="1848661"/>
          </a:xfrm>
          <a:prstGeom prst="roundRect">
            <a:avLst>
              <a:gd name="adj" fmla="val 7834"/>
            </a:avLst>
          </a:prstGeom>
        </p:spPr>
        <p:style>
          <a:lnRef idx="2">
            <a:schemeClr val="accent3"/>
          </a:lnRef>
          <a:fillRef idx="1">
            <a:schemeClr val="lt1"/>
          </a:fillRef>
          <a:effectRef idx="0">
            <a:schemeClr val="accent3"/>
          </a:effectRef>
          <a:fontRef idx="minor">
            <a:schemeClr val="dk1"/>
          </a:fontRef>
        </p:style>
        <p:txBody>
          <a:bodyPr rtlCol="0" anchor="ctr"/>
          <a:lstStyle/>
          <a:p>
            <a:pPr>
              <a:lnSpc>
                <a:spcPct val="150000"/>
              </a:lnSpc>
            </a:pPr>
            <a:r>
              <a:rPr lang="ja-JP" altLang="en-US" sz="1600" dirty="0">
                <a:solidFill>
                  <a:schemeClr val="tx1"/>
                </a:solidFill>
              </a:rPr>
              <a:t>Ａ機構において、漏えい等事案が発生した際の体制を整備していたが、セキュリティ管理者が不在であったため、セキュリティ管理者への報告が事案発生の３日後となった。</a:t>
            </a:r>
            <a:endParaRPr lang="en-US" altLang="ja-JP" sz="1600" dirty="0">
              <a:solidFill>
                <a:schemeClr val="tx1"/>
              </a:solidFill>
            </a:endParaRPr>
          </a:p>
        </p:txBody>
      </p:sp>
      <p:grpSp>
        <p:nvGrpSpPr>
          <p:cNvPr id="22" name="グループ化 21"/>
          <p:cNvGrpSpPr/>
          <p:nvPr/>
        </p:nvGrpSpPr>
        <p:grpSpPr>
          <a:xfrm>
            <a:off x="5863387" y="1370754"/>
            <a:ext cx="3696411" cy="4830420"/>
            <a:chOff x="6594746" y="1631101"/>
            <a:chExt cx="3042413" cy="3194472"/>
          </a:xfrm>
        </p:grpSpPr>
        <p:sp>
          <p:nvSpPr>
            <p:cNvPr id="23" name="正方形/長方形 22"/>
            <p:cNvSpPr/>
            <p:nvPr/>
          </p:nvSpPr>
          <p:spPr>
            <a:xfrm>
              <a:off x="6594746" y="1631101"/>
              <a:ext cx="3042413" cy="3194472"/>
            </a:xfrm>
            <a:prstGeom prst="rect">
              <a:avLst/>
            </a:prstGeom>
            <a:solidFill>
              <a:srgbClr val="FFFFCC">
                <a:alpha val="5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63" b="0" i="0" u="none" strike="noStrike" kern="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4" name="正方形/長方形 23"/>
            <p:cNvSpPr/>
            <p:nvPr/>
          </p:nvSpPr>
          <p:spPr>
            <a:xfrm>
              <a:off x="7824596" y="4136446"/>
              <a:ext cx="638524" cy="220749"/>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38"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職員</a:t>
              </a:r>
            </a:p>
          </p:txBody>
        </p:sp>
        <p:sp>
          <p:nvSpPr>
            <p:cNvPr id="25" name="正方形/長方形 24"/>
            <p:cNvSpPr/>
            <p:nvPr/>
          </p:nvSpPr>
          <p:spPr>
            <a:xfrm>
              <a:off x="7317358" y="2470359"/>
              <a:ext cx="1566096" cy="221966"/>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38"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総括セキュリティ責任者</a:t>
              </a:r>
            </a:p>
          </p:txBody>
        </p:sp>
        <p:sp>
          <p:nvSpPr>
            <p:cNvPr id="26" name="正方形/長方形 25"/>
            <p:cNvSpPr/>
            <p:nvPr/>
          </p:nvSpPr>
          <p:spPr>
            <a:xfrm>
              <a:off x="7734626" y="2002226"/>
              <a:ext cx="699505" cy="231254"/>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38"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理事長</a:t>
              </a:r>
            </a:p>
          </p:txBody>
        </p:sp>
        <p:sp>
          <p:nvSpPr>
            <p:cNvPr id="27" name="上矢印 26"/>
            <p:cNvSpPr>
              <a:spLocks noChangeAspect="1"/>
            </p:cNvSpPr>
            <p:nvPr/>
          </p:nvSpPr>
          <p:spPr>
            <a:xfrm>
              <a:off x="7553223" y="2726155"/>
              <a:ext cx="222294" cy="175500"/>
            </a:xfrm>
            <a:prstGeom prst="upArrow">
              <a:avLst/>
            </a:prstGeom>
            <a:gradFill rotWithShape="1">
              <a:gsLst>
                <a:gs pos="0">
                  <a:srgbClr val="0070C0"/>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63" b="0" i="0" u="none" strike="noStrike" kern="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8" name="上矢印 27"/>
            <p:cNvSpPr>
              <a:spLocks noChangeAspect="1"/>
            </p:cNvSpPr>
            <p:nvPr/>
          </p:nvSpPr>
          <p:spPr>
            <a:xfrm>
              <a:off x="7998700" y="2255377"/>
              <a:ext cx="222294" cy="175500"/>
            </a:xfrm>
            <a:prstGeom prst="upArrow">
              <a:avLst/>
            </a:prstGeom>
            <a:gradFill rotWithShape="1">
              <a:gsLst>
                <a:gs pos="0">
                  <a:srgbClr val="0070C0"/>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63" b="0" i="0" u="none" strike="noStrike" kern="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9" name="正方形/長方形 28"/>
            <p:cNvSpPr/>
            <p:nvPr/>
          </p:nvSpPr>
          <p:spPr>
            <a:xfrm>
              <a:off x="7208724" y="2942808"/>
              <a:ext cx="867025" cy="331377"/>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ts val="975"/>
                </a:lnSpc>
                <a:spcBef>
                  <a:spcPts val="0"/>
                </a:spcBef>
                <a:spcAft>
                  <a:spcPts val="0"/>
                </a:spcAft>
                <a:buClrTx/>
                <a:buSzTx/>
                <a:buFontTx/>
                <a:buNone/>
                <a:tabLst/>
                <a:defRPr/>
              </a:pPr>
              <a:r>
                <a:rPr kumimoji="0" lang="ja-JP" altLang="en-US" sz="1138"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セキュリティ</a:t>
              </a:r>
              <a:endParaRPr kumimoji="0" lang="en-US" altLang="ja-JP" sz="1138"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eaLnBrk="1" fontAlgn="auto" latinLnBrk="0" hangingPunct="1">
                <a:lnSpc>
                  <a:spcPts val="975"/>
                </a:lnSpc>
                <a:spcBef>
                  <a:spcPts val="0"/>
                </a:spcBef>
                <a:spcAft>
                  <a:spcPts val="0"/>
                </a:spcAft>
                <a:buClrTx/>
                <a:buSzTx/>
                <a:buFontTx/>
                <a:buNone/>
                <a:tabLst/>
                <a:defRPr/>
              </a:pPr>
              <a:r>
                <a:rPr kumimoji="0" lang="ja-JP" altLang="en-US" sz="1138"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責任者</a:t>
              </a:r>
            </a:p>
          </p:txBody>
        </p:sp>
        <p:sp>
          <p:nvSpPr>
            <p:cNvPr id="30" name="正方形/長方形 29"/>
            <p:cNvSpPr/>
            <p:nvPr/>
          </p:nvSpPr>
          <p:spPr>
            <a:xfrm>
              <a:off x="8156928" y="2942678"/>
              <a:ext cx="836016" cy="331506"/>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ts val="975"/>
                </a:lnSpc>
                <a:spcBef>
                  <a:spcPts val="0"/>
                </a:spcBef>
                <a:spcAft>
                  <a:spcPts val="0"/>
                </a:spcAft>
                <a:buClrTx/>
                <a:buSzTx/>
                <a:buFontTx/>
                <a:buNone/>
                <a:tabLst/>
                <a:defRPr/>
              </a:pPr>
              <a:r>
                <a:rPr kumimoji="0" lang="ja-JP" altLang="en-US" sz="1138"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システム</a:t>
              </a:r>
              <a:endParaRPr kumimoji="0" lang="en-US" altLang="ja-JP" sz="1138"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eaLnBrk="1" fontAlgn="auto" latinLnBrk="0" hangingPunct="1">
                <a:lnSpc>
                  <a:spcPts val="975"/>
                </a:lnSpc>
                <a:spcBef>
                  <a:spcPts val="0"/>
                </a:spcBef>
                <a:spcAft>
                  <a:spcPts val="0"/>
                </a:spcAft>
                <a:buClrTx/>
                <a:buSzTx/>
                <a:buFontTx/>
                <a:buNone/>
                <a:tabLst/>
                <a:defRPr/>
              </a:pPr>
              <a:r>
                <a:rPr kumimoji="0" lang="ja-JP" altLang="en-US" sz="1138"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管理者</a:t>
              </a:r>
            </a:p>
          </p:txBody>
        </p:sp>
        <p:sp>
          <p:nvSpPr>
            <p:cNvPr id="31" name="上矢印 30"/>
            <p:cNvSpPr>
              <a:spLocks noChangeAspect="1"/>
            </p:cNvSpPr>
            <p:nvPr/>
          </p:nvSpPr>
          <p:spPr>
            <a:xfrm>
              <a:off x="8425362" y="2725956"/>
              <a:ext cx="222294" cy="175500"/>
            </a:xfrm>
            <a:prstGeom prst="upArrow">
              <a:avLst/>
            </a:prstGeom>
            <a:gradFill rotWithShape="1">
              <a:gsLst>
                <a:gs pos="0">
                  <a:srgbClr val="00B0F0"/>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63" b="0" i="0" u="none" strike="noStrike" kern="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2" name="上矢印 31"/>
            <p:cNvSpPr>
              <a:spLocks noChangeAspect="1"/>
            </p:cNvSpPr>
            <p:nvPr/>
          </p:nvSpPr>
          <p:spPr>
            <a:xfrm>
              <a:off x="7666262" y="3313016"/>
              <a:ext cx="222294" cy="175500"/>
            </a:xfrm>
            <a:prstGeom prst="upArrow">
              <a:avLst/>
            </a:prstGeom>
            <a:gradFill rotWithShape="1">
              <a:gsLst>
                <a:gs pos="0">
                  <a:srgbClr val="0070C0"/>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63" b="0" i="0" u="none" strike="noStrike" kern="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3" name="正方形/長方形 32"/>
            <p:cNvSpPr/>
            <p:nvPr/>
          </p:nvSpPr>
          <p:spPr>
            <a:xfrm>
              <a:off x="7624041" y="3552322"/>
              <a:ext cx="952984" cy="333770"/>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ts val="975"/>
                </a:lnSpc>
                <a:spcBef>
                  <a:spcPts val="0"/>
                </a:spcBef>
                <a:spcAft>
                  <a:spcPts val="0"/>
                </a:spcAft>
                <a:buClrTx/>
                <a:buSzTx/>
                <a:buFontTx/>
                <a:buNone/>
                <a:tabLst/>
                <a:defRPr/>
              </a:pPr>
              <a:r>
                <a:rPr kumimoji="0" lang="ja-JP" altLang="en-US" sz="1138"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セキュリティ</a:t>
              </a:r>
              <a:endParaRPr kumimoji="0" lang="en-US" altLang="ja-JP" sz="1138"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eaLnBrk="1" fontAlgn="auto" latinLnBrk="0" hangingPunct="1">
                <a:lnSpc>
                  <a:spcPts val="975"/>
                </a:lnSpc>
                <a:spcBef>
                  <a:spcPts val="0"/>
                </a:spcBef>
                <a:spcAft>
                  <a:spcPts val="0"/>
                </a:spcAft>
                <a:buClrTx/>
                <a:buSzTx/>
                <a:buFontTx/>
                <a:buNone/>
                <a:tabLst/>
                <a:defRPr/>
              </a:pPr>
              <a:r>
                <a:rPr kumimoji="0" lang="ja-JP" altLang="en-US" sz="1138"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管理者</a:t>
              </a:r>
            </a:p>
          </p:txBody>
        </p:sp>
        <p:sp>
          <p:nvSpPr>
            <p:cNvPr id="34" name="上矢印 33"/>
            <p:cNvSpPr>
              <a:spLocks noChangeAspect="1"/>
            </p:cNvSpPr>
            <p:nvPr/>
          </p:nvSpPr>
          <p:spPr>
            <a:xfrm>
              <a:off x="8017416" y="3916281"/>
              <a:ext cx="222294" cy="175500"/>
            </a:xfrm>
            <a:prstGeom prst="upArrow">
              <a:avLst/>
            </a:prstGeom>
            <a:gradFill rotWithShape="1">
              <a:gsLst>
                <a:gs pos="0">
                  <a:srgbClr val="0070C0"/>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63" b="0" i="0" u="none" strike="noStrike" kern="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7" name="正方形/長方形 36"/>
            <p:cNvSpPr/>
            <p:nvPr/>
          </p:nvSpPr>
          <p:spPr>
            <a:xfrm>
              <a:off x="7595365" y="1723139"/>
              <a:ext cx="1023750" cy="175500"/>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連絡体制図</a:t>
              </a:r>
            </a:p>
          </p:txBody>
        </p:sp>
        <p:sp>
          <p:nvSpPr>
            <p:cNvPr id="38" name="爆発 2 37"/>
            <p:cNvSpPr/>
            <p:nvPr/>
          </p:nvSpPr>
          <p:spPr>
            <a:xfrm>
              <a:off x="7643848" y="4329773"/>
              <a:ext cx="1061105" cy="492306"/>
            </a:xfrm>
            <a:prstGeom prst="irregularSeal2">
              <a:avLst/>
            </a:prstGeom>
            <a:solidFill>
              <a:srgbClr val="FF0000"/>
            </a:solid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38" i="0" u="none" strike="noStrike" kern="0" cap="none" spc="0" normalizeH="0" baseline="0" noProof="0" dirty="0">
                  <a:ln w="10160">
                    <a:noFill/>
                    <a:prstDash val="solid"/>
                  </a:ln>
                  <a:solidFill>
                    <a:schemeClr val="bg1"/>
                  </a:solidFill>
                  <a:uLnTx/>
                  <a:uFillTx/>
                  <a:latin typeface="Calibri" panose="020F0502020204030204"/>
                  <a:ea typeface="ＭＳ Ｐゴシック" panose="020B0600070205080204" pitchFamily="50" charset="-128"/>
                  <a:cs typeface="+mn-cs"/>
                </a:rPr>
                <a:t>事案発生</a:t>
              </a:r>
            </a:p>
          </p:txBody>
        </p:sp>
        <p:sp>
          <p:nvSpPr>
            <p:cNvPr id="41" name="乗算記号 31"/>
            <p:cNvSpPr>
              <a:spLocks noChangeAspect="1"/>
            </p:cNvSpPr>
            <p:nvPr/>
          </p:nvSpPr>
          <p:spPr>
            <a:xfrm>
              <a:off x="7625041" y="3259739"/>
              <a:ext cx="337607" cy="337607"/>
            </a:xfrm>
            <a:prstGeom prst="mathMultiply">
              <a:avLst>
                <a:gd name="adj1" fmla="val 13414"/>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63"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42" name="乗算記号 31"/>
          <p:cNvSpPr>
            <a:spLocks noChangeAspect="1"/>
          </p:cNvSpPr>
          <p:nvPr/>
        </p:nvSpPr>
        <p:spPr>
          <a:xfrm>
            <a:off x="7524364" y="4734652"/>
            <a:ext cx="410179" cy="510502"/>
          </a:xfrm>
          <a:prstGeom prst="mathMultiply">
            <a:avLst>
              <a:gd name="adj1" fmla="val 13414"/>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63"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2" name="上矢印 61"/>
          <p:cNvSpPr>
            <a:spLocks noChangeAspect="1"/>
          </p:cNvSpPr>
          <p:nvPr/>
        </p:nvSpPr>
        <p:spPr>
          <a:xfrm>
            <a:off x="7943882" y="3914102"/>
            <a:ext cx="270078" cy="265377"/>
          </a:xfrm>
          <a:prstGeom prst="upArrow">
            <a:avLst/>
          </a:prstGeom>
          <a:gradFill rotWithShape="1">
            <a:gsLst>
              <a:gs pos="0">
                <a:srgbClr val="0070C0"/>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63" b="0" i="0" u="none" strike="noStrike" kern="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3" name="乗算記号 31"/>
          <p:cNvSpPr>
            <a:spLocks noChangeAspect="1"/>
          </p:cNvSpPr>
          <p:nvPr/>
        </p:nvSpPr>
        <p:spPr>
          <a:xfrm>
            <a:off x="7917860" y="3833447"/>
            <a:ext cx="410179" cy="510502"/>
          </a:xfrm>
          <a:prstGeom prst="mathMultiply">
            <a:avLst>
              <a:gd name="adj1" fmla="val 13414"/>
            </a:avLst>
          </a:prstGeom>
          <a:solidFill>
            <a:srgbClr val="FF0000"/>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63"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4" name="角丸四角形 63"/>
          <p:cNvSpPr/>
          <p:nvPr/>
        </p:nvSpPr>
        <p:spPr>
          <a:xfrm>
            <a:off x="252000" y="4180250"/>
            <a:ext cx="5407062" cy="1991332"/>
          </a:xfrm>
          <a:prstGeom prst="roundRect">
            <a:avLst>
              <a:gd name="adj" fmla="val 9014"/>
            </a:avLst>
          </a:prstGeom>
        </p:spPr>
        <p:style>
          <a:lnRef idx="2">
            <a:schemeClr val="accent3"/>
          </a:lnRef>
          <a:fillRef idx="1">
            <a:schemeClr val="lt1"/>
          </a:fillRef>
          <a:effectRef idx="0">
            <a:schemeClr val="accent3"/>
          </a:effectRef>
          <a:fontRef idx="minor">
            <a:schemeClr val="dk1"/>
          </a:fontRef>
        </p:style>
        <p:txBody>
          <a:bodyPr rtlCol="0" anchor="ctr"/>
          <a:lstStyle/>
          <a:p>
            <a:pPr>
              <a:lnSpc>
                <a:spcPct val="150000"/>
              </a:lnSpc>
            </a:pPr>
            <a:r>
              <a:rPr lang="ja-JP" altLang="en-US" sz="1600" dirty="0">
                <a:solidFill>
                  <a:schemeClr val="tx1"/>
                </a:solidFill>
              </a:rPr>
              <a:t>セキュリティ管理者に報告後、次の連絡先であるセキュリティ責任者及びシステム管理者が不在であったため、総括セキュリティ責任者と理事長への報告が事案発生の７日後になった。</a:t>
            </a:r>
            <a:endParaRPr lang="en-US" altLang="ja-JP" sz="1600" dirty="0">
              <a:solidFill>
                <a:schemeClr val="tx1"/>
              </a:solidFill>
            </a:endParaRPr>
          </a:p>
        </p:txBody>
      </p:sp>
      <p:sp>
        <p:nvSpPr>
          <p:cNvPr id="65" name="正方形/長方形 64"/>
          <p:cNvSpPr/>
          <p:nvPr/>
        </p:nvSpPr>
        <p:spPr>
          <a:xfrm>
            <a:off x="8034352" y="1939569"/>
            <a:ext cx="1432652" cy="349683"/>
          </a:xfrm>
          <a:prstGeom prst="rect">
            <a:avLst/>
          </a:prstGeom>
          <a:no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ja-JP" sz="1050" kern="0" dirty="0">
                <a:solidFill>
                  <a:prstClr val="black"/>
                </a:solidFill>
                <a:latin typeface="Calibri" panose="020F0502020204030204"/>
                <a:ea typeface="ＭＳ Ｐゴシック" panose="020B0600070205080204" pitchFamily="50" charset="-128"/>
              </a:rPr>
              <a:t>※</a:t>
            </a:r>
            <a:r>
              <a:rPr lang="ja-JP" altLang="en-US" sz="1050" kern="0" dirty="0">
                <a:solidFill>
                  <a:prstClr val="black"/>
                </a:solidFill>
                <a:latin typeface="Calibri" panose="020F0502020204030204"/>
                <a:ea typeface="ＭＳ Ｐゴシック" panose="020B0600070205080204" pitchFamily="50" charset="-128"/>
              </a:rPr>
              <a:t>知ったのは７日後</a:t>
            </a:r>
            <a:endParaRPr kumimoji="0" lang="ja-JP" altLang="en-US" sz="105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endParaRPr>
          </a:p>
        </p:txBody>
      </p:sp>
      <p:sp>
        <p:nvSpPr>
          <p:cNvPr id="66" name="正方形/長方形 65"/>
          <p:cNvSpPr/>
          <p:nvPr/>
        </p:nvSpPr>
        <p:spPr>
          <a:xfrm>
            <a:off x="5852765" y="1392759"/>
            <a:ext cx="957109" cy="349683"/>
          </a:xfrm>
          <a:prstGeom prst="rect">
            <a:avLst/>
          </a:prstGeom>
          <a:no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endParaRPr>
          </a:p>
        </p:txBody>
      </p:sp>
      <p:sp>
        <p:nvSpPr>
          <p:cNvPr id="67" name="正方形/長方形 66"/>
          <p:cNvSpPr/>
          <p:nvPr/>
        </p:nvSpPr>
        <p:spPr>
          <a:xfrm>
            <a:off x="8178708" y="4352918"/>
            <a:ext cx="1432652" cy="349683"/>
          </a:xfrm>
          <a:prstGeom prst="rect">
            <a:avLst/>
          </a:prstGeom>
          <a:no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ja-JP" sz="1050" kern="0" dirty="0">
                <a:solidFill>
                  <a:prstClr val="black"/>
                </a:solidFill>
                <a:latin typeface="Calibri" panose="020F0502020204030204"/>
                <a:ea typeface="ＭＳ Ｐゴシック" panose="020B0600070205080204" pitchFamily="50" charset="-128"/>
              </a:rPr>
              <a:t>※</a:t>
            </a:r>
            <a:r>
              <a:rPr lang="ja-JP" altLang="en-US" sz="1050" kern="0" dirty="0">
                <a:solidFill>
                  <a:prstClr val="black"/>
                </a:solidFill>
                <a:latin typeface="Calibri" panose="020F0502020204030204"/>
                <a:ea typeface="ＭＳ Ｐゴシック" panose="020B0600070205080204" pitchFamily="50" charset="-128"/>
              </a:rPr>
              <a:t>知ったのは３日後</a:t>
            </a:r>
            <a:endParaRPr kumimoji="0" lang="ja-JP" altLang="en-US" sz="105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endParaRPr>
          </a:p>
        </p:txBody>
      </p:sp>
      <p:sp>
        <p:nvSpPr>
          <p:cNvPr id="2" name="下矢印 1"/>
          <p:cNvSpPr/>
          <p:nvPr/>
        </p:nvSpPr>
        <p:spPr>
          <a:xfrm>
            <a:off x="2676732" y="3538400"/>
            <a:ext cx="557595" cy="4554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43</a:t>
            </a:r>
          </a:p>
        </p:txBody>
      </p:sp>
    </p:spTree>
    <p:extLst>
      <p:ext uri="{BB962C8B-B14F-4D97-AF65-F5344CB8AC3E}">
        <p14:creationId xmlns:p14="http://schemas.microsoft.com/office/powerpoint/2010/main" val="9723453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横巻き 35"/>
          <p:cNvSpPr/>
          <p:nvPr/>
        </p:nvSpPr>
        <p:spPr>
          <a:xfrm>
            <a:off x="450924" y="4856098"/>
            <a:ext cx="9028739" cy="1464994"/>
          </a:xfrm>
          <a:prstGeom prst="horizontalScroll">
            <a:avLst>
              <a:gd name="adj" fmla="val 6253"/>
            </a:avLst>
          </a:prstGeom>
          <a:solidFill>
            <a:srgbClr val="FFFF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endParaRPr lang="ja-JP" altLang="en-US" dirty="0">
              <a:solidFill>
                <a:schemeClr val="tx1"/>
              </a:solidFill>
            </a:endParaRPr>
          </a:p>
        </p:txBody>
      </p:sp>
      <p:sp>
        <p:nvSpPr>
          <p:cNvPr id="4" name="角丸四角形 3"/>
          <p:cNvSpPr/>
          <p:nvPr/>
        </p:nvSpPr>
        <p:spPr>
          <a:xfrm>
            <a:off x="416007" y="1322226"/>
            <a:ext cx="2340000" cy="468000"/>
          </a:xfrm>
          <a:prstGeom prst="roundRect">
            <a:avLst/>
          </a:prstGeom>
          <a:solidFill>
            <a:srgbClr val="FFC000">
              <a:lumMod val="20000"/>
              <a:lumOff val="80000"/>
            </a:srgbClr>
          </a:solidFill>
          <a:ln w="381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b="0" i="0" u="none" strike="noStrike" kern="0" cap="none" spc="0" normalizeH="0" baseline="0" noProof="0" dirty="0">
                <a:ln>
                  <a:noFill/>
                </a:ln>
                <a:solidFill>
                  <a:prstClr val="black"/>
                </a:solidFill>
                <a:effectLst/>
                <a:uLnTx/>
                <a:uFillTx/>
                <a:latin typeface="+mj-ea"/>
                <a:ea typeface="+mj-ea"/>
                <a:cs typeface="+mn-cs"/>
              </a:rPr>
              <a:t>防止策</a:t>
            </a:r>
          </a:p>
        </p:txBody>
      </p:sp>
      <p:sp>
        <p:nvSpPr>
          <p:cNvPr id="10" name="テキスト ボックス 9"/>
          <p:cNvSpPr txBox="1"/>
          <p:nvPr/>
        </p:nvSpPr>
        <p:spPr bwMode="auto">
          <a:xfrm>
            <a:off x="728721" y="1772311"/>
            <a:ext cx="8908720" cy="925437"/>
          </a:xfrm>
          <a:prstGeom prst="rect">
            <a:avLst/>
          </a:prstGeom>
          <a:noFill/>
          <a:ln w="9525">
            <a:noFill/>
            <a:miter lim="800000"/>
            <a:headEnd/>
            <a:tailEnd/>
          </a:ln>
        </p:spPr>
        <p:txBody>
          <a:bodyPr vert="horz" wrap="square" lIns="36000" tIns="36000" rIns="36000" bIns="36000" numCol="1" rtlCol="0" anchor="ctr" anchorCtr="0" compatLnSpc="1">
            <a:prstTxWarp prst="textNoShape">
              <a:avLst/>
            </a:prstTxWarp>
            <a:noAutofit/>
          </a:bodyPr>
          <a:lstStyle/>
          <a:p>
            <a:pPr marL="266700" eaLnBrk="0" hangingPunct="0">
              <a:lnSpc>
                <a:spcPts val="2400"/>
              </a:lnSpc>
              <a:buNone/>
            </a:pPr>
            <a:r>
              <a:rPr kumimoji="1" lang="ja-JP" altLang="en-US" sz="1600" dirty="0">
                <a:latin typeface="+mj-ea"/>
                <a:ea typeface="+mj-ea"/>
              </a:rPr>
              <a:t>報告先となっている職員が不在時の対応について、ルールが定められていなかったことが要因ですので、報告ルールを確立する必要があります。</a:t>
            </a:r>
          </a:p>
        </p:txBody>
      </p:sp>
      <p:sp>
        <p:nvSpPr>
          <p:cNvPr id="14" name="角丸四角形 13"/>
          <p:cNvSpPr/>
          <p:nvPr/>
        </p:nvSpPr>
        <p:spPr>
          <a:xfrm>
            <a:off x="297638" y="753254"/>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a:solidFill>
                  <a:prstClr val="black"/>
                </a:solidFill>
                <a:latin typeface="ＤＦ特太ゴシック体" panose="020B0509000000000000" pitchFamily="49" charset="-128"/>
                <a:ea typeface="ＤＦ特太ゴシック体" panose="020B0509000000000000" pitchFamily="49" charset="-128"/>
              </a:rPr>
              <a:t>事例８　漏えい等事案が発生した際の報告体制</a:t>
            </a:r>
            <a:endParaRPr kumimoji="1" lang="ja-JP" altLang="en-US" sz="2400" kern="0" dirty="0">
              <a:solidFill>
                <a:prstClr val="black"/>
              </a:solidFill>
              <a:latin typeface="ＤＦ特太ゴシック体" panose="020B0509000000000000" pitchFamily="49" charset="-128"/>
              <a:ea typeface="ＤＦ特太ゴシック体" panose="020B0509000000000000" pitchFamily="49" charset="-128"/>
            </a:endParaRPr>
          </a:p>
        </p:txBody>
      </p:sp>
      <p:pic>
        <p:nvPicPr>
          <p:cNvPr id="11" name="図 10"/>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55556" y1="41379" x2="55556" y2="41379"/>
                        <a14:foregroundMark x1="78744" y1="41379" x2="78744" y2="41379"/>
                        <a14:foregroundMark x1="67633" y1="50345" x2="67633" y2="50345"/>
                        <a14:foregroundMark x1="60870" y1="51379" x2="60870" y2="51379"/>
                        <a14:foregroundMark x1="57971" y1="52759" x2="57971" y2="52759"/>
                        <a14:foregroundMark x1="57488" y1="52069" x2="57488" y2="52069"/>
                        <a14:foregroundMark x1="58937" y1="55172" x2="59903" y2="55517"/>
                        <a14:foregroundMark x1="59903" y1="55517" x2="59903" y2="55517"/>
                        <a14:foregroundMark x1="64251" y1="55517" x2="64251" y2="55517"/>
                        <a14:foregroundMark x1="71981" y1="55517" x2="71981" y2="55517"/>
                        <a14:foregroundMark x1="72464" y1="54483" x2="72464" y2="54483"/>
                        <a14:foregroundMark x1="27536" y1="22414" x2="27536" y2="22414"/>
                        <a14:foregroundMark x1="20290" y1="20345" x2="20290" y2="20345"/>
                        <a14:foregroundMark x1="15942" y1="20345" x2="15942" y2="20345"/>
                        <a14:foregroundMark x1="14493" y1="17586" x2="14493" y2="17586"/>
                        <a14:foregroundMark x1="20290" y1="14138" x2="20290" y2="14138"/>
                        <a14:foregroundMark x1="21256" y1="13103" x2="21256" y2="13103"/>
                        <a14:foregroundMark x1="26570" y1="13103" x2="26570" y2="13103"/>
                        <a14:foregroundMark x1="27536" y1="13103" x2="27536" y2="13103"/>
                        <a14:foregroundMark x1="33333" y1="16207" x2="33333" y2="16207"/>
                        <a14:foregroundMark x1="36715" y1="16897" x2="36715" y2="16897"/>
                        <a14:foregroundMark x1="37681" y1="22414" x2="37681" y2="22414"/>
                        <a14:foregroundMark x1="39130" y1="27241" x2="39130" y2="27241"/>
                        <a14:foregroundMark x1="44444" y1="27931" x2="44444" y2="27931"/>
                        <a14:foregroundMark x1="42995" y1="22069" x2="42995" y2="22069"/>
                        <a14:foregroundMark x1="28019" y1="25862" x2="28019" y2="27931"/>
                        <a14:foregroundMark x1="26570" y1="31379" x2="26570" y2="31379"/>
                        <a14:foregroundMark x1="23671" y1="34138" x2="23671" y2="34138"/>
                        <a14:foregroundMark x1="24638" y1="33793" x2="24638" y2="33793"/>
                        <a14:foregroundMark x1="23671" y1="30690" x2="23671" y2="30690"/>
                        <a14:foregroundMark x1="16425" y1="26897" x2="14493" y2="26897"/>
                        <a14:foregroundMark x1="11594" y1="24828" x2="11594" y2="24828"/>
                        <a14:foregroundMark x1="11594" y1="22414" x2="11594" y2="22414"/>
                        <a14:foregroundMark x1="8696" y1="20345" x2="8696" y2="20345"/>
                        <a14:foregroundMark x1="8213" y1="26207" x2="8213" y2="26207"/>
                        <a14:foregroundMark x1="8696" y1="27931" x2="8696" y2="27931"/>
                        <a14:foregroundMark x1="8213" y1="29310" x2="8213" y2="29310"/>
                        <a14:foregroundMark x1="7729" y1="29310" x2="7729" y2="29310"/>
                        <a14:foregroundMark x1="9662" y1="34138" x2="11111" y2="35517"/>
                        <a14:foregroundMark x1="11594" y1="35517" x2="11594" y2="35517"/>
                        <a14:foregroundMark x1="12077" y1="35517" x2="12077" y2="35517"/>
                        <a14:foregroundMark x1="12077" y1="35517" x2="12077" y2="35517"/>
                        <a14:foregroundMark x1="12077" y1="34138" x2="12077" y2="34138"/>
                        <a14:foregroundMark x1="13043" y1="33103" x2="13043" y2="33103"/>
                        <a14:foregroundMark x1="13527" y1="31724" x2="16425" y2="31379"/>
                        <a14:foregroundMark x1="16908" y1="30690" x2="16908" y2="30690"/>
                        <a14:foregroundMark x1="59420" y1="20345" x2="59420" y2="20345"/>
                        <a14:foregroundMark x1="59420" y1="16897" x2="59420" y2="16897"/>
                        <a14:foregroundMark x1="59420" y1="16897" x2="62319" y2="14828"/>
                        <a14:foregroundMark x1="62319" y1="14828" x2="62319" y2="14828"/>
                        <a14:foregroundMark x1="62319" y1="14138" x2="62319" y2="14138"/>
                        <a14:foregroundMark x1="63285" y1="13448" x2="68116" y2="11379"/>
                        <a14:foregroundMark x1="71014" y1="10690" x2="71014" y2="10690"/>
                        <a14:foregroundMark x1="67150" y1="12069" x2="67150" y2="12069"/>
                        <a14:foregroundMark x1="65217" y1="12069" x2="65217" y2="12069"/>
                        <a14:foregroundMark x1="79710" y1="16897" x2="79710" y2="22069"/>
                        <a14:foregroundMark x1="79710" y1="22069" x2="79710" y2="22069"/>
                        <a14:foregroundMark x1="81643" y1="21379" x2="81643" y2="21379"/>
                        <a14:foregroundMark x1="88406" y1="19655" x2="88406" y2="19655"/>
                        <a14:foregroundMark x1="88406" y1="19655" x2="88406" y2="19655"/>
                        <a14:foregroundMark x1="88406" y1="19655" x2="88406" y2="19655"/>
                        <a14:foregroundMark x1="83575" y1="24828" x2="83575" y2="24828"/>
                        <a14:foregroundMark x1="83575" y1="25517" x2="83575" y2="25517"/>
                        <a14:foregroundMark x1="83575" y1="26207" x2="83575" y2="26207"/>
                        <a14:foregroundMark x1="82609" y1="30345" x2="82609" y2="30345"/>
                        <a14:foregroundMark x1="82609" y1="30345" x2="82609" y2="30345"/>
                        <a14:foregroundMark x1="82609" y1="30345" x2="82609" y2="30345"/>
                        <a14:foregroundMark x1="56522" y1="44828" x2="56522" y2="44828"/>
                        <a14:foregroundMark x1="56522" y1="44828" x2="56522" y2="44828"/>
                        <a14:foregroundMark x1="47826" y1="42759" x2="47826" y2="42759"/>
                        <a14:foregroundMark x1="50725" y1="42759" x2="50725" y2="42759"/>
                        <a14:foregroundMark x1="50725" y1="42759" x2="50725" y2="42759"/>
                        <a14:foregroundMark x1="50725" y1="42759" x2="50725" y2="42759"/>
                        <a14:foregroundMark x1="50725" y1="45517" x2="50725" y2="45517"/>
                        <a14:foregroundMark x1="50725" y1="45517" x2="50725" y2="45517"/>
                        <a14:foregroundMark x1="50725" y1="45517" x2="51691" y2="47586"/>
                        <a14:foregroundMark x1="51691" y1="47586" x2="51691" y2="47586"/>
                        <a14:foregroundMark x1="51691" y1="47586" x2="51691" y2="47586"/>
                        <a14:foregroundMark x1="52657" y1="47586" x2="52657" y2="47586"/>
                        <a14:foregroundMark x1="52657" y1="47586" x2="56522" y2="48966"/>
                        <a14:foregroundMark x1="62319" y1="51034" x2="65217" y2="51034"/>
                        <a14:foregroundMark x1="66184" y1="51034" x2="66184" y2="51034"/>
                        <a14:foregroundMark x1="66184" y1="51034" x2="66184" y2="51034"/>
                        <a14:foregroundMark x1="66184" y1="51034" x2="66184" y2="51034"/>
                        <a14:foregroundMark x1="71981" y1="38621" x2="71981" y2="38621"/>
                        <a14:foregroundMark x1="71981" y1="38621" x2="71981" y2="38621"/>
                        <a14:foregroundMark x1="71981" y1="38621" x2="71981" y2="38621"/>
                        <a14:foregroundMark x1="71981" y1="38621" x2="71981" y2="38621"/>
                        <a14:foregroundMark x1="71981" y1="38621" x2="71981" y2="38621"/>
                        <a14:foregroundMark x1="63285" y1="42759" x2="63285" y2="42759"/>
                        <a14:foregroundMark x1="63285" y1="42759" x2="63285" y2="42759"/>
                        <a14:foregroundMark x1="63285" y1="42759" x2="63285" y2="42759"/>
                        <a14:foregroundMark x1="62319" y1="42759" x2="62319" y2="42759"/>
                        <a14:foregroundMark x1="61353" y1="42759" x2="61353" y2="42759"/>
                        <a14:foregroundMark x1="61353" y1="37241" x2="65217" y2="34483"/>
                        <a14:foregroundMark x1="68116" y1="34483" x2="68116" y2="34483"/>
                        <a14:foregroundMark x1="70048" y1="34483" x2="73913" y2="35862"/>
                        <a14:foregroundMark x1="73913" y1="35862" x2="73913" y2="35862"/>
                        <a14:foregroundMark x1="75845" y1="37241" x2="75845" y2="37241"/>
                        <a14:foregroundMark x1="75845" y1="40690" x2="75845" y2="40690"/>
                        <a14:foregroundMark x1="75845" y1="41379" x2="75845" y2="43448"/>
                        <a14:foregroundMark x1="75845" y1="43448" x2="75845" y2="43448"/>
                        <a14:foregroundMark x1="75845" y1="44828" x2="75845" y2="46897"/>
                        <a14:foregroundMark x1="75845" y1="46897" x2="75845" y2="46897"/>
                        <a14:foregroundMark x1="76812" y1="47586" x2="76812" y2="47586"/>
                        <a14:foregroundMark x1="79710" y1="48966" x2="79710" y2="48966"/>
                        <a14:foregroundMark x1="81643" y1="50345" x2="81643" y2="50345"/>
                        <a14:foregroundMark x1="82609" y1="51034" x2="82609" y2="51034"/>
                        <a14:foregroundMark x1="83575" y1="49655" x2="83575" y2="49655"/>
                        <a14:foregroundMark x1="86473" y1="47586" x2="86473" y2="47586"/>
                        <a14:foregroundMark x1="86473" y1="44828" x2="86473" y2="44828"/>
                        <a14:foregroundMark x1="86473" y1="44828" x2="86473" y2="44828"/>
                        <a14:foregroundMark x1="86473" y1="44138" x2="86473" y2="44138"/>
                        <a14:foregroundMark x1="55556" y1="69655" x2="55556" y2="69655"/>
                        <a14:foregroundMark x1="54589" y1="69655" x2="54589" y2="69655"/>
                        <a14:foregroundMark x1="54589" y1="69655" x2="54589" y2="69655"/>
                        <a14:foregroundMark x1="53623" y1="68966" x2="53623" y2="68966"/>
                        <a14:foregroundMark x1="53623" y1="68276" x2="53623" y2="68276"/>
                        <a14:foregroundMark x1="52657" y1="68276" x2="52657" y2="68276"/>
                        <a14:foregroundMark x1="51691" y1="69655" x2="51691" y2="69655"/>
                        <a14:foregroundMark x1="47826" y1="71034" x2="47826" y2="71034"/>
                        <a14:foregroundMark x1="47826" y1="71034" x2="47826" y2="71034"/>
                        <a14:foregroundMark x1="47826" y1="71034" x2="47826" y2="71034"/>
                        <a14:foregroundMark x1="48792" y1="70345" x2="48792" y2="70345"/>
                        <a14:foregroundMark x1="49758" y1="70345" x2="49758" y2="70345"/>
                        <a14:foregroundMark x1="55556" y1="65517" x2="55556" y2="65517"/>
                        <a14:foregroundMark x1="55556" y1="64828" x2="55556" y2="64828"/>
                        <a14:foregroundMark x1="52657" y1="64138" x2="52657" y2="64138"/>
                        <a14:foregroundMark x1="50725" y1="64138" x2="50725" y2="64138"/>
                        <a14:foregroundMark x1="46860" y1="60690" x2="46860" y2="60690"/>
                        <a14:foregroundMark x1="44928" y1="58621" x2="44928" y2="58621"/>
                        <a14:foregroundMark x1="42029" y1="55862" x2="42029" y2="55862"/>
                        <a14:foregroundMark x1="42029" y1="55862" x2="42029" y2="55862"/>
                        <a14:foregroundMark x1="42029" y1="55862" x2="42029" y2="55862"/>
                        <a14:foregroundMark x1="38164" y1="53793" x2="38164" y2="53793"/>
                        <a14:foregroundMark x1="38164" y1="53103" x2="38164" y2="53103"/>
                        <a14:foregroundMark x1="38164" y1="53103" x2="38164" y2="53103"/>
                        <a14:foregroundMark x1="43961" y1="56552" x2="48792" y2="59310"/>
                        <a14:foregroundMark x1="50725" y1="60000" x2="50725" y2="60000"/>
                        <a14:foregroundMark x1="52657" y1="60000" x2="56522" y2="60000"/>
                        <a14:foregroundMark x1="60386" y1="60000" x2="60386" y2="60000"/>
                        <a14:foregroundMark x1="60386" y1="60000" x2="60386" y2="60000"/>
                        <a14:foregroundMark x1="60386" y1="59310" x2="60386" y2="59310"/>
                        <a14:foregroundMark x1="63285" y1="58621" x2="63285" y2="58621"/>
                        <a14:foregroundMark x1="63285" y1="58621" x2="63285" y2="58621"/>
                        <a14:foregroundMark x1="63285" y1="58621" x2="67150" y2="58621"/>
                        <a14:foregroundMark x1="90338" y1="58621" x2="90338" y2="58621"/>
                        <a14:foregroundMark x1="89372" y1="58621" x2="89372" y2="58621"/>
                        <a14:foregroundMark x1="87440" y1="58621" x2="87440" y2="58621"/>
                        <a14:foregroundMark x1="86473" y1="59310" x2="86473" y2="59310"/>
                        <a14:foregroundMark x1="85507" y1="59310" x2="84541" y2="62069"/>
                        <a14:foregroundMark x1="84541" y1="62069" x2="84541" y2="62069"/>
                        <a14:foregroundMark x1="83575" y1="62759" x2="83575" y2="62759"/>
                        <a14:foregroundMark x1="81643" y1="62759" x2="77778" y2="63448"/>
                        <a14:foregroundMark x1="68116" y1="64138" x2="68116" y2="64138"/>
                        <a14:foregroundMark x1="66184" y1="64138" x2="66184" y2="64138"/>
                        <a14:foregroundMark x1="66184" y1="64138" x2="66184" y2="64138"/>
                        <a14:foregroundMark x1="67150" y1="64138" x2="67150" y2="64138"/>
                        <a14:foregroundMark x1="67150" y1="64138" x2="67150" y2="64138"/>
                        <a14:foregroundMark x1="68116" y1="64138" x2="76812" y2="64138"/>
                        <a14:foregroundMark x1="76812" y1="63448" x2="76812" y2="63448"/>
                        <a14:foregroundMark x1="73913" y1="63448" x2="73913" y2="63448"/>
                        <a14:foregroundMark x1="72947" y1="65517" x2="72947" y2="68276"/>
                        <a14:foregroundMark x1="72947" y1="71034" x2="72947" y2="71034"/>
                        <a14:foregroundMark x1="72947" y1="71724" x2="72947" y2="75172"/>
                        <a14:foregroundMark x1="72947" y1="75172" x2="72947" y2="75172"/>
                        <a14:foregroundMark x1="72947" y1="75172" x2="72947" y2="75172"/>
                        <a14:foregroundMark x1="64251" y1="71724" x2="64251" y2="71724"/>
                        <a14:foregroundMark x1="64251" y1="71724" x2="64251" y2="71724"/>
                        <a14:foregroundMark x1="82609" y1="73103" x2="82609" y2="73103"/>
                        <a14:foregroundMark x1="82609" y1="73103" x2="82609" y2="73103"/>
                      </a14:backgroundRemoval>
                    </a14:imgEffect>
                  </a14:imgLayer>
                </a14:imgProps>
              </a:ext>
            </a:extLst>
          </a:blip>
          <a:stretch>
            <a:fillRect/>
          </a:stretch>
        </p:blipFill>
        <p:spPr>
          <a:xfrm>
            <a:off x="297638" y="713527"/>
            <a:ext cx="887564" cy="1243447"/>
          </a:xfrm>
          <a:prstGeom prst="rect">
            <a:avLst/>
          </a:prstGeom>
        </p:spPr>
      </p:pic>
      <p:pic>
        <p:nvPicPr>
          <p:cNvPr id="15" name="図 14"/>
          <p:cNvPicPr>
            <a:picLocks noChangeAspect="1"/>
          </p:cNvPicPr>
          <p:nvPr/>
        </p:nvPicPr>
        <p:blipFill>
          <a:blip r:embed="rId5">
            <a:extLst>
              <a:ext uri="{BEBA8EAE-BF5A-486C-A8C5-ECC9F3942E4B}">
                <a14:imgProps xmlns:a14="http://schemas.microsoft.com/office/drawing/2010/main">
                  <a14:imgLayer r:embed="rId6">
                    <a14:imgEffect>
                      <a14:backgroundRemoval t="3614" b="91566" l="2410" r="100000"/>
                    </a14:imgEffect>
                  </a14:imgLayer>
                </a14:imgProps>
              </a:ext>
            </a:extLst>
          </a:blip>
          <a:stretch>
            <a:fillRect/>
          </a:stretch>
        </p:blipFill>
        <p:spPr>
          <a:xfrm rot="2563914">
            <a:off x="373336" y="1881308"/>
            <a:ext cx="506012" cy="506012"/>
          </a:xfrm>
          <a:prstGeom prst="rect">
            <a:avLst/>
          </a:prstGeom>
        </p:spPr>
      </p:pic>
      <p:sp>
        <p:nvSpPr>
          <p:cNvPr id="20" name="テキスト ボックス 19"/>
          <p:cNvSpPr txBox="1"/>
          <p:nvPr/>
        </p:nvSpPr>
        <p:spPr bwMode="auto">
          <a:xfrm>
            <a:off x="6966355" y="2592244"/>
            <a:ext cx="557555" cy="368210"/>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en-US" altLang="ja-JP" sz="1600" dirty="0" err="1">
                <a:latin typeface="ＭＳ ゴシック" panose="020B0609070205080204" pitchFamily="49" charset="-128"/>
                <a:ea typeface="ＭＳ ゴシック" panose="020B0609070205080204" pitchFamily="49" charset="-128"/>
              </a:rPr>
              <a:t>etc</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27" name="角丸四角形 26"/>
          <p:cNvSpPr/>
          <p:nvPr/>
        </p:nvSpPr>
        <p:spPr>
          <a:xfrm>
            <a:off x="297637" y="324028"/>
            <a:ext cx="7200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第３節　特定個人情報の適正な取扱いのポイント～事例から学ぶ～</a:t>
            </a:r>
          </a:p>
        </p:txBody>
      </p:sp>
      <p:sp>
        <p:nvSpPr>
          <p:cNvPr id="19" name="テキスト ボックス 18"/>
          <p:cNvSpPr txBox="1"/>
          <p:nvPr/>
        </p:nvSpPr>
        <p:spPr bwMode="auto">
          <a:xfrm>
            <a:off x="747393" y="3320152"/>
            <a:ext cx="9089354" cy="538307"/>
          </a:xfrm>
          <a:prstGeom prst="rect">
            <a:avLst/>
          </a:prstGeom>
          <a:noFill/>
          <a:ln w="9525">
            <a:noFill/>
            <a:miter lim="800000"/>
            <a:headEnd/>
            <a:tailEnd/>
          </a:ln>
        </p:spPr>
        <p:txBody>
          <a:bodyPr vert="horz" wrap="square" lIns="36000" tIns="36000" rIns="36000" bIns="36000" numCol="1" rtlCol="0" anchor="ctr" anchorCtr="0" compatLnSpc="1">
            <a:prstTxWarp prst="textNoShape">
              <a:avLst/>
            </a:prstTxWarp>
            <a:noAutofit/>
          </a:bodyPr>
          <a:lstStyle/>
          <a:p>
            <a:pPr marL="266700" eaLnBrk="0" hangingPunct="0">
              <a:lnSpc>
                <a:spcPts val="2400"/>
              </a:lnSpc>
              <a:buNone/>
            </a:pPr>
            <a:r>
              <a:rPr kumimoji="1" lang="ja-JP" altLang="en-US" sz="1600" dirty="0">
                <a:latin typeface="+mj-ea"/>
                <a:ea typeface="+mj-ea"/>
              </a:rPr>
              <a:t>職員等が、報告ルールに基づいて迅速に対応できるような対策も検討する必要があります。</a:t>
            </a:r>
          </a:p>
        </p:txBody>
      </p:sp>
      <p:pic>
        <p:nvPicPr>
          <p:cNvPr id="22" name="図 21"/>
          <p:cNvPicPr>
            <a:picLocks noChangeAspect="1"/>
          </p:cNvPicPr>
          <p:nvPr/>
        </p:nvPicPr>
        <p:blipFill>
          <a:blip r:embed="rId5">
            <a:extLst>
              <a:ext uri="{BEBA8EAE-BF5A-486C-A8C5-ECC9F3942E4B}">
                <a14:imgProps xmlns:a14="http://schemas.microsoft.com/office/drawing/2010/main">
                  <a14:imgLayer r:embed="rId6">
                    <a14:imgEffect>
                      <a14:backgroundRemoval t="3614" b="91566" l="2410" r="100000"/>
                    </a14:imgEffect>
                  </a14:imgLayer>
                </a14:imgProps>
              </a:ext>
            </a:extLst>
          </a:blip>
          <a:stretch>
            <a:fillRect/>
          </a:stretch>
        </p:blipFill>
        <p:spPr>
          <a:xfrm rot="2563914">
            <a:off x="396782" y="3371994"/>
            <a:ext cx="506012" cy="506012"/>
          </a:xfrm>
          <a:prstGeom prst="rect">
            <a:avLst/>
          </a:prstGeom>
        </p:spPr>
      </p:pic>
      <p:sp>
        <p:nvSpPr>
          <p:cNvPr id="21" name="角丸四角形 20"/>
          <p:cNvSpPr/>
          <p:nvPr/>
        </p:nvSpPr>
        <p:spPr>
          <a:xfrm>
            <a:off x="427780" y="2585903"/>
            <a:ext cx="9051883" cy="549836"/>
          </a:xfrm>
          <a:prstGeom prst="round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819729" y="2720263"/>
            <a:ext cx="7206149" cy="323165"/>
          </a:xfrm>
          <a:prstGeom prst="rect">
            <a:avLst/>
          </a:prstGeom>
        </p:spPr>
        <p:txBody>
          <a:bodyPr wrap="square">
            <a:spAutoFit/>
          </a:bodyPr>
          <a:lstStyle/>
          <a:p>
            <a:pPr lvl="0" defTabSz="914400" fontAlgn="base">
              <a:lnSpc>
                <a:spcPts val="1800"/>
              </a:lnSpc>
              <a:spcBef>
                <a:spcPts val="600"/>
              </a:spcBef>
              <a:spcAft>
                <a:spcPct val="0"/>
              </a:spcAft>
              <a:defRPr/>
            </a:pPr>
            <a:r>
              <a:rPr kumimoji="1" lang="ja-JP" altLang="en-US" sz="1400" kern="0" dirty="0">
                <a:solidFill>
                  <a:prstClr val="black"/>
                </a:solidFill>
                <a:latin typeface="+mj-ea"/>
              </a:rPr>
              <a:t>・　報告先の職員が不在の場合、上位の職員へ報告するルールを定める</a:t>
            </a:r>
            <a:endParaRPr kumimoji="1" lang="en-US" altLang="ja-JP" sz="1400" kern="0" dirty="0">
              <a:solidFill>
                <a:prstClr val="black"/>
              </a:solidFill>
              <a:latin typeface="+mj-ea"/>
            </a:endParaRPr>
          </a:p>
        </p:txBody>
      </p:sp>
      <p:grpSp>
        <p:nvGrpSpPr>
          <p:cNvPr id="5" name="グループ化 4"/>
          <p:cNvGrpSpPr/>
          <p:nvPr/>
        </p:nvGrpSpPr>
        <p:grpSpPr>
          <a:xfrm>
            <a:off x="446443" y="3855408"/>
            <a:ext cx="9033221" cy="900000"/>
            <a:chOff x="481168" y="3855408"/>
            <a:chExt cx="9033221" cy="900000"/>
          </a:xfrm>
        </p:grpSpPr>
        <p:sp>
          <p:nvSpPr>
            <p:cNvPr id="25" name="テキスト ボックス 24"/>
            <p:cNvSpPr txBox="1"/>
            <p:nvPr/>
          </p:nvSpPr>
          <p:spPr bwMode="auto">
            <a:xfrm>
              <a:off x="5491942" y="4159629"/>
              <a:ext cx="819510" cy="336430"/>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en-US" altLang="ja-JP" sz="1600" dirty="0" err="1">
                  <a:latin typeface="ＭＳ ゴシック" panose="020B0609070205080204" pitchFamily="49" charset="-128"/>
                  <a:ea typeface="ＭＳ ゴシック" panose="020B0609070205080204" pitchFamily="49" charset="-128"/>
                </a:rPr>
                <a:t>etc</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30" name="角丸四角形 29"/>
            <p:cNvSpPr/>
            <p:nvPr/>
          </p:nvSpPr>
          <p:spPr>
            <a:xfrm>
              <a:off x="481168" y="3855408"/>
              <a:ext cx="9033221" cy="900000"/>
            </a:xfrm>
            <a:prstGeom prst="round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862941" y="3995959"/>
              <a:ext cx="4877887" cy="323165"/>
            </a:xfrm>
            <a:prstGeom prst="rect">
              <a:avLst/>
            </a:prstGeom>
          </p:spPr>
          <p:txBody>
            <a:bodyPr wrap="square">
              <a:spAutoFit/>
            </a:bodyPr>
            <a:lstStyle/>
            <a:p>
              <a:pPr lvl="0" defTabSz="914400" fontAlgn="base">
                <a:lnSpc>
                  <a:spcPts val="1800"/>
                </a:lnSpc>
                <a:spcBef>
                  <a:spcPts val="600"/>
                </a:spcBef>
                <a:spcAft>
                  <a:spcPct val="0"/>
                </a:spcAft>
                <a:defRPr/>
              </a:pPr>
              <a:r>
                <a:rPr kumimoji="1" lang="ja-JP" altLang="en-US" sz="1400" kern="0" dirty="0">
                  <a:solidFill>
                    <a:prstClr val="black"/>
                  </a:solidFill>
                  <a:latin typeface="+mj-ea"/>
                </a:rPr>
                <a:t>・　漏えい時の報告フローについて職員に周知する</a:t>
              </a:r>
              <a:endParaRPr kumimoji="1" lang="en-US" altLang="ja-JP" sz="1400" kern="0" dirty="0">
                <a:solidFill>
                  <a:prstClr val="black"/>
                </a:solidFill>
                <a:latin typeface="+mj-ea"/>
              </a:endParaRPr>
            </a:p>
          </p:txBody>
        </p:sp>
        <p:sp>
          <p:nvSpPr>
            <p:cNvPr id="6" name="正方形/長方形 5"/>
            <p:cNvSpPr/>
            <p:nvPr/>
          </p:nvSpPr>
          <p:spPr>
            <a:xfrm>
              <a:off x="874093" y="4303299"/>
              <a:ext cx="4225298" cy="326915"/>
            </a:xfrm>
            <a:prstGeom prst="rect">
              <a:avLst/>
            </a:prstGeom>
          </p:spPr>
          <p:txBody>
            <a:bodyPr wrap="square">
              <a:spAutoFit/>
            </a:bodyPr>
            <a:lstStyle/>
            <a:p>
              <a:pPr lvl="0" defTabSz="914400" fontAlgn="base">
                <a:lnSpc>
                  <a:spcPts val="1800"/>
                </a:lnSpc>
                <a:spcBef>
                  <a:spcPts val="600"/>
                </a:spcBef>
                <a:spcAft>
                  <a:spcPct val="0"/>
                </a:spcAft>
                <a:defRPr/>
              </a:pPr>
              <a:r>
                <a:rPr kumimoji="1" lang="ja-JP" altLang="en-US" sz="1400" kern="0" dirty="0">
                  <a:solidFill>
                    <a:prstClr val="black"/>
                  </a:solidFill>
                  <a:latin typeface="+mj-ea"/>
                </a:rPr>
                <a:t>・　漏えいが発生した場合を想定した訓練を実施する</a:t>
              </a:r>
              <a:endParaRPr kumimoji="1" lang="en-US" altLang="ja-JP" sz="1400" kern="0" dirty="0">
                <a:solidFill>
                  <a:prstClr val="black"/>
                </a:solidFill>
                <a:latin typeface="+mj-ea"/>
              </a:endParaRPr>
            </a:p>
          </p:txBody>
        </p:sp>
      </p:grpSp>
      <p:sp>
        <p:nvSpPr>
          <p:cNvPr id="28"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44</a:t>
            </a:r>
          </a:p>
        </p:txBody>
      </p:sp>
      <p:sp>
        <p:nvSpPr>
          <p:cNvPr id="35" name="正方形/長方形 34"/>
          <p:cNvSpPr/>
          <p:nvPr/>
        </p:nvSpPr>
        <p:spPr>
          <a:xfrm>
            <a:off x="643726" y="4879248"/>
            <a:ext cx="8766491" cy="1426895"/>
          </a:xfrm>
          <a:prstGeom prst="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r>
              <a:rPr kumimoji="1" lang="ja-JP" altLang="en-US" sz="1400" dirty="0">
                <a:solidFill>
                  <a:schemeClr val="tx1"/>
                </a:solidFill>
              </a:rPr>
              <a:t>漏えい等事案が発生した際には、迅速かつ適切な報告が最も重要です！</a:t>
            </a:r>
            <a:endParaRPr kumimoji="1" lang="en-US" altLang="ja-JP" sz="1400" dirty="0">
              <a:solidFill>
                <a:schemeClr val="tx1"/>
              </a:solidFill>
            </a:endParaRPr>
          </a:p>
          <a:p>
            <a:r>
              <a:rPr kumimoji="1" lang="ja-JP" altLang="en-US" sz="1400" dirty="0">
                <a:solidFill>
                  <a:schemeClr val="tx1"/>
                </a:solidFill>
              </a:rPr>
              <a:t>漏えい等事案が発生した際の報告先や報告方法を把握し、いざという時に迅速に対応できるようにしておきましょう。</a:t>
            </a:r>
            <a:endParaRPr kumimoji="1" lang="en-US" altLang="ja-JP" sz="1400" dirty="0">
              <a:solidFill>
                <a:schemeClr val="tx1"/>
              </a:solidFill>
            </a:endParaRPr>
          </a:p>
          <a:p>
            <a:r>
              <a:rPr kumimoji="1" lang="ja-JP" altLang="en-US" sz="1400" dirty="0">
                <a:solidFill>
                  <a:schemeClr val="tx1"/>
                </a:solidFill>
              </a:rPr>
              <a:t>また、特定個人情報の漏えい等が発生した場合には、</a:t>
            </a:r>
            <a:r>
              <a:rPr kumimoji="1" lang="ja-JP" altLang="en-US" sz="1400" u="sng" dirty="0">
                <a:solidFill>
                  <a:schemeClr val="tx1"/>
                </a:solidFill>
              </a:rPr>
              <a:t>個人情報保護委員会への報告</a:t>
            </a:r>
            <a:r>
              <a:rPr kumimoji="1" lang="ja-JP" altLang="en-US" sz="1400" dirty="0">
                <a:solidFill>
                  <a:schemeClr val="tx1"/>
                </a:solidFill>
              </a:rPr>
              <a:t>が必要となりますので、報告体制が整備されているのか確認しておいてください。</a:t>
            </a:r>
            <a:endParaRPr kumimoji="1" lang="en-US" altLang="ja-JP" sz="1400" dirty="0">
              <a:solidFill>
                <a:schemeClr val="tx1"/>
              </a:solidFill>
            </a:endParaRPr>
          </a:p>
        </p:txBody>
      </p:sp>
    </p:spTree>
    <p:extLst>
      <p:ext uri="{BB962C8B-B14F-4D97-AF65-F5344CB8AC3E}">
        <p14:creationId xmlns:p14="http://schemas.microsoft.com/office/powerpoint/2010/main" val="32279305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895874652"/>
              </p:ext>
            </p:extLst>
          </p:nvPr>
        </p:nvGraphicFramePr>
        <p:xfrm>
          <a:off x="933855" y="1358370"/>
          <a:ext cx="8681632" cy="558272"/>
        </p:xfrm>
        <a:graphic>
          <a:graphicData uri="http://schemas.openxmlformats.org/drawingml/2006/table">
            <a:tbl>
              <a:tblPr firstRow="1" bandRow="1">
                <a:tableStyleId>{5C22544A-7EE6-4342-B048-85BDC9FD1C3A}</a:tableStyleId>
              </a:tblPr>
              <a:tblGrid>
                <a:gridCol w="8681632">
                  <a:extLst>
                    <a:ext uri="{9D8B030D-6E8A-4147-A177-3AD203B41FA5}">
                      <a16:colId xmlns:a16="http://schemas.microsoft.com/office/drawing/2014/main" val="3807971345"/>
                    </a:ext>
                  </a:extLst>
                </a:gridCol>
              </a:tblGrid>
              <a:tr h="279136">
                <a:tc>
                  <a:txBody>
                    <a:bodyPr/>
                    <a:lstStyle/>
                    <a:p>
                      <a:r>
                        <a:rPr kumimoji="1" lang="ja-JP" altLang="en-US" sz="1000" dirty="0"/>
                        <a:t>Ａ　基本方針の策定</a:t>
                      </a:r>
                    </a:p>
                  </a:txBody>
                  <a:tcPr marL="74295" marR="74295" marT="37148" marB="37148"/>
                </a:tc>
                <a:extLst>
                  <a:ext uri="{0D108BD9-81ED-4DB2-BD59-A6C34878D82A}">
                    <a16:rowId xmlns:a16="http://schemas.microsoft.com/office/drawing/2014/main" val="2609572059"/>
                  </a:ext>
                </a:extLst>
              </a:tr>
              <a:tr h="279136">
                <a:tc>
                  <a:txBody>
                    <a:bodyPr/>
                    <a:lstStyle/>
                    <a:p>
                      <a:r>
                        <a:rPr kumimoji="1" lang="ja-JP" altLang="en-US" sz="800" dirty="0"/>
                        <a:t>　特定個人情報等の適正な取扱いの確保について組織として取り組むために、基本方針を策定することが重要である。</a:t>
                      </a:r>
                    </a:p>
                  </a:txBody>
                  <a:tcPr marL="74295" marR="74295" marT="37148" marB="37148"/>
                </a:tc>
                <a:extLst>
                  <a:ext uri="{0D108BD9-81ED-4DB2-BD59-A6C34878D82A}">
                    <a16:rowId xmlns:a16="http://schemas.microsoft.com/office/drawing/2014/main" val="1011390969"/>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238037506"/>
              </p:ext>
            </p:extLst>
          </p:nvPr>
        </p:nvGraphicFramePr>
        <p:xfrm>
          <a:off x="933854" y="1978555"/>
          <a:ext cx="8681633" cy="648759"/>
        </p:xfrm>
        <a:graphic>
          <a:graphicData uri="http://schemas.openxmlformats.org/drawingml/2006/table">
            <a:tbl>
              <a:tblPr firstRow="1" bandRow="1">
                <a:tableStyleId>{5C22544A-7EE6-4342-B048-85BDC9FD1C3A}</a:tableStyleId>
              </a:tblPr>
              <a:tblGrid>
                <a:gridCol w="8681633">
                  <a:extLst>
                    <a:ext uri="{9D8B030D-6E8A-4147-A177-3AD203B41FA5}">
                      <a16:colId xmlns:a16="http://schemas.microsoft.com/office/drawing/2014/main" val="3807971345"/>
                    </a:ext>
                  </a:extLst>
                </a:gridCol>
              </a:tblGrid>
              <a:tr h="294970">
                <a:tc>
                  <a:txBody>
                    <a:bodyPr/>
                    <a:lstStyle/>
                    <a:p>
                      <a:r>
                        <a:rPr kumimoji="1" lang="ja-JP" altLang="en-US" sz="1000" dirty="0"/>
                        <a:t>Ｂ　取扱規程等の見直し等</a:t>
                      </a:r>
                    </a:p>
                  </a:txBody>
                  <a:tcPr marL="74295" marR="74295" marT="37148" marB="37148"/>
                </a:tc>
                <a:extLst>
                  <a:ext uri="{0D108BD9-81ED-4DB2-BD59-A6C34878D82A}">
                    <a16:rowId xmlns:a16="http://schemas.microsoft.com/office/drawing/2014/main" val="2609572059"/>
                  </a:ext>
                </a:extLst>
              </a:tr>
              <a:tr h="353789">
                <a:tc>
                  <a:txBody>
                    <a:bodyPr/>
                    <a:lstStyle/>
                    <a:p>
                      <a:r>
                        <a:rPr kumimoji="1" lang="ja-JP" altLang="en-US" sz="800" dirty="0"/>
                        <a:t>　特定個人情報等の具体的な取扱いを定めるために、取扱規程等の見直し等を行わなければならない。</a:t>
                      </a:r>
                      <a:endParaRPr kumimoji="1" lang="en-US" altLang="ja-JP" sz="800" dirty="0"/>
                    </a:p>
                    <a:p>
                      <a:r>
                        <a:rPr kumimoji="1" lang="ja-JP" altLang="en-US" sz="800" dirty="0"/>
                        <a:t>　特に、特定個人情報等の複製及び送信、特定個人情報等が保存されている電子媒体等の外部への送付及び持ち出し等については、責任者の指示に従い行うことを定めること等が重要である。</a:t>
                      </a:r>
                    </a:p>
                  </a:txBody>
                  <a:tcPr marL="74295" marR="74295" marT="37148" marB="37148"/>
                </a:tc>
                <a:extLst>
                  <a:ext uri="{0D108BD9-81ED-4DB2-BD59-A6C34878D82A}">
                    <a16:rowId xmlns:a16="http://schemas.microsoft.com/office/drawing/2014/main" val="1011390969"/>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1678868827"/>
              </p:ext>
            </p:extLst>
          </p:nvPr>
        </p:nvGraphicFramePr>
        <p:xfrm>
          <a:off x="933854" y="2683669"/>
          <a:ext cx="8681634" cy="3778831"/>
        </p:xfrm>
        <a:graphic>
          <a:graphicData uri="http://schemas.openxmlformats.org/drawingml/2006/table">
            <a:tbl>
              <a:tblPr firstRow="1" bandRow="1">
                <a:tableStyleId>{5C22544A-7EE6-4342-B048-85BDC9FD1C3A}</a:tableStyleId>
              </a:tblPr>
              <a:tblGrid>
                <a:gridCol w="8681634">
                  <a:extLst>
                    <a:ext uri="{9D8B030D-6E8A-4147-A177-3AD203B41FA5}">
                      <a16:colId xmlns:a16="http://schemas.microsoft.com/office/drawing/2014/main" val="3807971345"/>
                    </a:ext>
                  </a:extLst>
                </a:gridCol>
              </a:tblGrid>
              <a:tr h="290775">
                <a:tc>
                  <a:txBody>
                    <a:bodyPr/>
                    <a:lstStyle/>
                    <a:p>
                      <a:r>
                        <a:rPr kumimoji="1" lang="ja-JP" altLang="en-US" sz="1000" dirty="0"/>
                        <a:t>Ｃ　組織的安全管理措置</a:t>
                      </a:r>
                    </a:p>
                  </a:txBody>
                  <a:tcPr marL="74295" marR="74295" marT="37148" marB="37148"/>
                </a:tc>
                <a:extLst>
                  <a:ext uri="{0D108BD9-81ED-4DB2-BD59-A6C34878D82A}">
                    <a16:rowId xmlns:a16="http://schemas.microsoft.com/office/drawing/2014/main" val="2609572059"/>
                  </a:ext>
                </a:extLst>
              </a:tr>
              <a:tr h="3318271">
                <a:tc>
                  <a:txBody>
                    <a:bodyPr/>
                    <a:lstStyle/>
                    <a:p>
                      <a:r>
                        <a:rPr kumimoji="1" lang="ja-JP" altLang="en-US" sz="800" dirty="0"/>
                        <a:t>　行政機関等は、特定個人情報等の適正な取扱いのために、次に掲げる組織的安全管理措置を講じなければならない。</a:t>
                      </a:r>
                      <a:endParaRPr kumimoji="1" lang="en-US" altLang="ja-JP" sz="800" dirty="0"/>
                    </a:p>
                    <a:p>
                      <a:endParaRPr kumimoji="1" lang="en-US" altLang="ja-JP" sz="800" dirty="0"/>
                    </a:p>
                    <a:p>
                      <a:r>
                        <a:rPr kumimoji="1" lang="ja-JP" altLang="en-US" sz="800" b="1" dirty="0"/>
                        <a:t>ａ　組織体制の整備</a:t>
                      </a:r>
                      <a:endParaRPr kumimoji="1" lang="en-US" altLang="ja-JP" sz="800" b="1" dirty="0"/>
                    </a:p>
                    <a:p>
                      <a:r>
                        <a:rPr kumimoji="1" lang="ja-JP" altLang="en-US" sz="800" dirty="0"/>
                        <a:t>　　安全管理措置を講ずるための組織体制を整備する。</a:t>
                      </a:r>
                    </a:p>
                    <a:p>
                      <a:r>
                        <a:rPr kumimoji="1" lang="ja-JP" altLang="en-US" sz="800" dirty="0"/>
                        <a:t>　　行政機関等は、組織体制の整備として、次に掲げる事項を含める。</a:t>
                      </a:r>
                    </a:p>
                    <a:p>
                      <a:r>
                        <a:rPr kumimoji="1" lang="ja-JP" altLang="en-US" sz="800" dirty="0"/>
                        <a:t>　　・　総括責任者（行政機関等に各１名）の設置及び責任の明確化</a:t>
                      </a:r>
                    </a:p>
                    <a:p>
                      <a:r>
                        <a:rPr kumimoji="1" lang="ja-JP" altLang="en-US" sz="800" dirty="0"/>
                        <a:t>　　・　保護責任者（個人番号利用事務等を実施する課室等に各１名）の設置及び責任の明確化</a:t>
                      </a:r>
                    </a:p>
                    <a:p>
                      <a:r>
                        <a:rPr kumimoji="1" lang="ja-JP" altLang="en-US" sz="800" dirty="0"/>
                        <a:t>　　・　監査責任者の設置及び責任の明確化</a:t>
                      </a:r>
                    </a:p>
                    <a:p>
                      <a:r>
                        <a:rPr kumimoji="1" lang="ja-JP" altLang="en-US" sz="800" dirty="0"/>
                        <a:t>　　・　事務取扱担当者及びその役割の明確化</a:t>
                      </a:r>
                    </a:p>
                    <a:p>
                      <a:r>
                        <a:rPr kumimoji="1" lang="ja-JP" altLang="en-US" sz="800" dirty="0"/>
                        <a:t>　　・　事務取扱担当者が取り扱う特定個人情報等の範囲の明確化</a:t>
                      </a:r>
                      <a:endParaRPr kumimoji="1" lang="en-US" altLang="ja-JP" sz="800" dirty="0"/>
                    </a:p>
                    <a:p>
                      <a:r>
                        <a:rPr kumimoji="1" lang="ja-JP" altLang="en-US" sz="800" dirty="0"/>
                        <a:t>　　・　特定個人情報等の取扱いにおける人的ミスの発生を防止するための確認体制の整備</a:t>
                      </a:r>
                    </a:p>
                    <a:p>
                      <a:r>
                        <a:rPr kumimoji="1" lang="ja-JP" altLang="en-US" sz="800" dirty="0"/>
                        <a:t>　　・　事務取扱担当者が取扱規程等に違反している事実又は兆候を把握した場合の責任者への報告連絡体制の整備</a:t>
                      </a:r>
                    </a:p>
                    <a:p>
                      <a:r>
                        <a:rPr kumimoji="1" lang="ja-JP" altLang="en-US" sz="800" dirty="0"/>
                        <a:t>　　・　個人番号の漏えい、滅失又は毀損等（以下「漏えい等」という。）事案の発生又は兆候を把握した場合の職員から責任者等への報告連絡体制の整備</a:t>
                      </a:r>
                    </a:p>
                    <a:p>
                      <a:r>
                        <a:rPr kumimoji="1" lang="ja-JP" altLang="en-US" sz="800" dirty="0"/>
                        <a:t>　　・　特定個人情報等を複数の部署で取り扱う場合の各部署の任務分担及び責任の明確化</a:t>
                      </a:r>
                      <a:endParaRPr kumimoji="1" lang="en-US" altLang="ja-JP" sz="800" dirty="0"/>
                    </a:p>
                    <a:p>
                      <a:endParaRPr kumimoji="1" lang="en-US" altLang="ja-JP" sz="800" dirty="0"/>
                    </a:p>
                    <a:p>
                      <a:r>
                        <a:rPr kumimoji="1" lang="ja-JP" altLang="en-US" sz="800" b="1" dirty="0"/>
                        <a:t>ｂ</a:t>
                      </a:r>
                      <a:r>
                        <a:rPr kumimoji="1" lang="ja-JP" altLang="en-US" sz="800" dirty="0"/>
                        <a:t>　</a:t>
                      </a:r>
                      <a:r>
                        <a:rPr kumimoji="1" lang="ja-JP" altLang="en-US" sz="800" b="1" dirty="0"/>
                        <a:t>取扱規程等に基づく運用</a:t>
                      </a:r>
                      <a:endParaRPr kumimoji="1" lang="en-US" altLang="ja-JP" sz="800" b="1" dirty="0"/>
                    </a:p>
                    <a:p>
                      <a:r>
                        <a:rPr kumimoji="1" lang="ja-JP" altLang="en-US" sz="800" dirty="0"/>
                        <a:t>　　取扱規程等に基づく運用を行うとともに、その状況を確認するため、特定個人情報等の利用状況等を記録し、その記録を一定の期間保存し、定期に及び必要に応じ随時に分析等するための体制を</a:t>
                      </a:r>
                      <a:endParaRPr kumimoji="1" lang="en-US" altLang="ja-JP" sz="800" dirty="0"/>
                    </a:p>
                    <a:p>
                      <a:r>
                        <a:rPr kumimoji="1" lang="ja-JP" altLang="en-US" sz="800" dirty="0"/>
                        <a:t>　整備する。記録については、改ざん、窃取又は不正な削除の防止のために必要な措置を講ずるとともに、分析等を行う。</a:t>
                      </a:r>
                      <a:endParaRPr kumimoji="1" lang="en-US" altLang="ja-JP" sz="800" dirty="0"/>
                    </a:p>
                    <a:p>
                      <a:r>
                        <a:rPr kumimoji="1" lang="ja-JP" altLang="en-US" sz="800" dirty="0"/>
                        <a:t>　　</a:t>
                      </a:r>
                    </a:p>
                    <a:p>
                      <a:r>
                        <a:rPr kumimoji="1" lang="ja-JP" altLang="en-US" sz="800" b="1" dirty="0"/>
                        <a:t>ｃ　取扱状況を確認する手段の整備</a:t>
                      </a:r>
                      <a:endParaRPr kumimoji="1" lang="en-US" altLang="ja-JP" sz="800" b="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t>　　特定個人情報ファイルの取扱状況を確認するための手段を整備する。</a:t>
                      </a:r>
                      <a:endParaRPr kumimoji="1" lang="en-US" altLang="ja-JP" sz="800" dirty="0"/>
                    </a:p>
                    <a:p>
                      <a:r>
                        <a:rPr kumimoji="1" lang="ja-JP" altLang="en-US" sz="800" dirty="0"/>
                        <a:t>　　行政機関等は、次に掲げる項目を含めて記録する。</a:t>
                      </a:r>
                      <a:endParaRPr kumimoji="1" lang="en-US" altLang="ja-JP" sz="800" dirty="0"/>
                    </a:p>
                    <a:p>
                      <a:r>
                        <a:rPr kumimoji="1" lang="ja-JP" altLang="en-US" sz="800" dirty="0"/>
                        <a:t>　　なお、取扱状況を確認するための記録等には、特定個人情報等は記載しない。</a:t>
                      </a:r>
                    </a:p>
                    <a:p>
                      <a:r>
                        <a:rPr kumimoji="1" lang="ja-JP" altLang="en-US" sz="800" dirty="0"/>
                        <a:t>　　・　特定個人情報ファイルの名称</a:t>
                      </a:r>
                    </a:p>
                    <a:p>
                      <a:r>
                        <a:rPr kumimoji="1" lang="ja-JP" altLang="en-US" sz="800" dirty="0"/>
                        <a:t>　　・　行政機関等の名称及び特定個人情報ファイルが利用に供される事務をつかさどる組織の名称</a:t>
                      </a:r>
                    </a:p>
                    <a:p>
                      <a:r>
                        <a:rPr kumimoji="1" lang="ja-JP" altLang="en-US" sz="800" dirty="0"/>
                        <a:t>　　・　特定個人情報ファイルの利用目的</a:t>
                      </a:r>
                    </a:p>
                    <a:p>
                      <a:r>
                        <a:rPr kumimoji="1" lang="ja-JP" altLang="en-US" sz="800" dirty="0"/>
                        <a:t>　　・　特定個人情報ファイルに記録される項目及び本人として特定個人情報ファイルに記録される個人の範囲</a:t>
                      </a:r>
                    </a:p>
                    <a:p>
                      <a:r>
                        <a:rPr kumimoji="1" lang="ja-JP" altLang="en-US" sz="800" dirty="0"/>
                        <a:t>　　・　特定個人情報ファイルに記録される特定個人情報等の収集方法</a:t>
                      </a:r>
                      <a:endParaRPr kumimoji="1" lang="en-US" altLang="ja-JP" sz="800" dirty="0"/>
                    </a:p>
                  </a:txBody>
                  <a:tcPr marL="74295" marR="74295" marT="37148" marB="37148"/>
                </a:tc>
                <a:extLst>
                  <a:ext uri="{0D108BD9-81ED-4DB2-BD59-A6C34878D82A}">
                    <a16:rowId xmlns:a16="http://schemas.microsoft.com/office/drawing/2014/main" val="1011390969"/>
                  </a:ext>
                </a:extLst>
              </a:tr>
            </a:tbl>
          </a:graphicData>
        </a:graphic>
      </p:graphicFrame>
      <p:sp>
        <p:nvSpPr>
          <p:cNvPr id="7"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45</a:t>
            </a:r>
          </a:p>
        </p:txBody>
      </p:sp>
      <p:sp>
        <p:nvSpPr>
          <p:cNvPr id="12" name="角丸四角形 11"/>
          <p:cNvSpPr/>
          <p:nvPr/>
        </p:nvSpPr>
        <p:spPr>
          <a:xfrm>
            <a:off x="403285" y="2302934"/>
            <a:ext cx="526922" cy="283220"/>
          </a:xfrm>
          <a:prstGeom prst="roundRect">
            <a:avLst/>
          </a:prstGeom>
          <a:solidFill>
            <a:srgbClr val="FFFF00"/>
          </a:solidFill>
          <a:ln w="12700" cap="flat" cmpd="sng" algn="ctr">
            <a:solidFill>
              <a:srgbClr val="FFC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kern="0" noProof="0" dirty="0">
                <a:solidFill>
                  <a:prstClr val="black"/>
                </a:solidFill>
                <a:latin typeface="+mj-ea"/>
                <a:ea typeface="+mj-ea"/>
              </a:rPr>
              <a:t>事例</a:t>
            </a:r>
            <a:r>
              <a:rPr kumimoji="1" lang="ja-JP" altLang="en-US" sz="800" kern="0" dirty="0">
                <a:solidFill>
                  <a:prstClr val="black"/>
                </a:solidFill>
                <a:latin typeface="+mj-ea"/>
                <a:ea typeface="+mj-ea"/>
              </a:rPr>
              <a:t>２</a:t>
            </a:r>
            <a:endParaRPr kumimoji="1" lang="ja-JP" altLang="en-US" sz="800" b="0" i="0" u="none" strike="noStrike" kern="0" cap="none" spc="0" normalizeH="0" baseline="0" noProof="0" dirty="0">
              <a:ln>
                <a:noFill/>
              </a:ln>
              <a:solidFill>
                <a:prstClr val="black"/>
              </a:solidFill>
              <a:effectLst/>
              <a:uLnTx/>
              <a:uFillTx/>
              <a:latin typeface="+mj-ea"/>
              <a:ea typeface="+mj-ea"/>
            </a:endParaRPr>
          </a:p>
        </p:txBody>
      </p:sp>
      <p:sp>
        <p:nvSpPr>
          <p:cNvPr id="16" name="角丸四角形 15"/>
          <p:cNvSpPr/>
          <p:nvPr/>
        </p:nvSpPr>
        <p:spPr>
          <a:xfrm>
            <a:off x="406932" y="4853940"/>
            <a:ext cx="526922" cy="343982"/>
          </a:xfrm>
          <a:prstGeom prst="roundRect">
            <a:avLst/>
          </a:prstGeom>
          <a:solidFill>
            <a:srgbClr val="FFFF00"/>
          </a:solidFill>
          <a:ln w="12700" cap="flat" cmpd="sng" algn="ctr">
            <a:solidFill>
              <a:srgbClr val="FFC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kern="0" noProof="0" dirty="0">
                <a:solidFill>
                  <a:prstClr val="black"/>
                </a:solidFill>
                <a:latin typeface="+mj-ea"/>
                <a:ea typeface="+mj-ea"/>
              </a:rPr>
              <a:t>事例５</a:t>
            </a:r>
            <a:endParaRPr kumimoji="1" lang="ja-JP" altLang="en-US" sz="800" b="0" i="0" u="none" strike="noStrike" kern="0" cap="none" spc="0" normalizeH="0" baseline="0" noProof="0" dirty="0">
              <a:ln>
                <a:noFill/>
              </a:ln>
              <a:solidFill>
                <a:prstClr val="black"/>
              </a:solidFill>
              <a:effectLst/>
              <a:uLnTx/>
              <a:uFillTx/>
              <a:latin typeface="+mj-ea"/>
              <a:ea typeface="+mj-ea"/>
            </a:endParaRPr>
          </a:p>
        </p:txBody>
      </p:sp>
      <p:sp>
        <p:nvSpPr>
          <p:cNvPr id="11" name="角丸四角形 10"/>
          <p:cNvSpPr/>
          <p:nvPr/>
        </p:nvSpPr>
        <p:spPr>
          <a:xfrm>
            <a:off x="207346" y="792104"/>
            <a:ext cx="9666234" cy="518130"/>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lvl="0" defTabSz="914400">
              <a:defRPr/>
            </a:pPr>
            <a:r>
              <a:rPr kumimoji="1" lang="ja-JP" altLang="en-US" sz="1600" kern="0" dirty="0">
                <a:solidFill>
                  <a:prstClr val="black"/>
                </a:solidFill>
                <a:latin typeface="+mj-ea"/>
              </a:rPr>
              <a:t>＜参考＞</a:t>
            </a:r>
            <a:r>
              <a:rPr kumimoji="1" lang="en-US" altLang="ja-JP" sz="1600" kern="0" dirty="0">
                <a:solidFill>
                  <a:prstClr val="black"/>
                </a:solidFill>
                <a:latin typeface="+mj-ea"/>
              </a:rPr>
              <a:t>【</a:t>
            </a:r>
            <a:r>
              <a:rPr kumimoji="1" lang="ja-JP" altLang="en-US" sz="1600" dirty="0">
                <a:solidFill>
                  <a:prstClr val="black"/>
                </a:solidFill>
                <a:latin typeface="ＭＳ ゴシック" panose="020B0609070205080204" pitchFamily="49" charset="-128"/>
                <a:ea typeface="ＭＳ ゴシック" panose="020B0609070205080204" pitchFamily="49" charset="-128"/>
              </a:rPr>
              <a:t>マイナンバーガイドライン（行政機関等編）（別添１）２　講ずべき安全管理措置の内容</a:t>
            </a:r>
            <a:r>
              <a:rPr kumimoji="1" lang="en-US" altLang="ja-JP" sz="1600" dirty="0">
                <a:solidFill>
                  <a:prstClr val="black"/>
                </a:solidFill>
                <a:latin typeface="ＭＳ ゴシック" panose="020B0609070205080204" pitchFamily="49" charset="-128"/>
                <a:ea typeface="ＭＳ ゴシック" panose="020B0609070205080204" pitchFamily="49" charset="-128"/>
              </a:rPr>
              <a:t>】</a:t>
            </a:r>
            <a:endParaRPr kumimoji="1" lang="ja-JP" altLang="en-US" sz="1600" kern="0" dirty="0">
              <a:solidFill>
                <a:prstClr val="black"/>
              </a:solidFill>
              <a:latin typeface="+mj-ea"/>
            </a:endParaRPr>
          </a:p>
        </p:txBody>
      </p:sp>
      <p:sp>
        <p:nvSpPr>
          <p:cNvPr id="13" name="角丸四角形 12"/>
          <p:cNvSpPr/>
          <p:nvPr/>
        </p:nvSpPr>
        <p:spPr>
          <a:xfrm>
            <a:off x="297637" y="324028"/>
            <a:ext cx="7200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第３節　特定個人情報の適正な取扱いのポイント～事例から学ぶ～</a:t>
            </a:r>
          </a:p>
        </p:txBody>
      </p:sp>
      <p:sp>
        <p:nvSpPr>
          <p:cNvPr id="14" name="テキスト ボックス 13"/>
          <p:cNvSpPr txBox="1"/>
          <p:nvPr/>
        </p:nvSpPr>
        <p:spPr bwMode="auto">
          <a:xfrm>
            <a:off x="953310" y="6374637"/>
            <a:ext cx="4028265" cy="296495"/>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buNone/>
            </a:pPr>
            <a:r>
              <a:rPr kumimoji="1" lang="en-US" altLang="ja-JP" sz="800" dirty="0">
                <a:latin typeface="ＭＳ ゴシック" panose="020B0609070205080204" pitchFamily="49" charset="-128"/>
                <a:ea typeface="ＭＳ ゴシック" panose="020B0609070205080204" pitchFamily="49" charset="-128"/>
              </a:rPr>
              <a:t>※</a:t>
            </a:r>
            <a:r>
              <a:rPr kumimoji="1" lang="ja-JP" altLang="en-US" sz="800" dirty="0">
                <a:latin typeface="ＭＳ ゴシック" panose="020B0609070205080204" pitchFamily="49" charset="-128"/>
                <a:ea typeface="ＭＳ ゴシック" panose="020B0609070205080204" pitchFamily="49" charset="-128"/>
              </a:rPr>
              <a:t>　手法の例示の記載は省略しています。</a:t>
            </a:r>
          </a:p>
        </p:txBody>
      </p:sp>
      <p:sp>
        <p:nvSpPr>
          <p:cNvPr id="3" name="正方形/長方形 2">
            <a:extLst>
              <a:ext uri="{FF2B5EF4-FFF2-40B4-BE49-F238E27FC236}">
                <a16:creationId xmlns:a16="http://schemas.microsoft.com/office/drawing/2014/main" id="{218C988B-944D-DEC1-310F-67BBECF23E7E}"/>
              </a:ext>
            </a:extLst>
          </p:cNvPr>
          <p:cNvSpPr/>
          <p:nvPr/>
        </p:nvSpPr>
        <p:spPr>
          <a:xfrm>
            <a:off x="6313484" y="965882"/>
            <a:ext cx="216000" cy="216000"/>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133428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46</a:t>
            </a:r>
          </a:p>
        </p:txBody>
      </p:sp>
      <p:graphicFrame>
        <p:nvGraphicFramePr>
          <p:cNvPr id="11" name="表 10"/>
          <p:cNvGraphicFramePr>
            <a:graphicFrameLocks noGrp="1"/>
          </p:cNvGraphicFramePr>
          <p:nvPr>
            <p:extLst>
              <p:ext uri="{D42A27DB-BD31-4B8C-83A1-F6EECF244321}">
                <p14:modId xmlns:p14="http://schemas.microsoft.com/office/powerpoint/2010/main" val="1751412697"/>
              </p:ext>
            </p:extLst>
          </p:nvPr>
        </p:nvGraphicFramePr>
        <p:xfrm>
          <a:off x="914532" y="2933413"/>
          <a:ext cx="8707033" cy="3187850"/>
        </p:xfrm>
        <a:graphic>
          <a:graphicData uri="http://schemas.openxmlformats.org/drawingml/2006/table">
            <a:tbl>
              <a:tblPr firstRow="1" bandRow="1">
                <a:tableStyleId>{5C22544A-7EE6-4342-B048-85BDC9FD1C3A}</a:tableStyleId>
              </a:tblPr>
              <a:tblGrid>
                <a:gridCol w="8707033">
                  <a:extLst>
                    <a:ext uri="{9D8B030D-6E8A-4147-A177-3AD203B41FA5}">
                      <a16:colId xmlns:a16="http://schemas.microsoft.com/office/drawing/2014/main" val="3807971345"/>
                    </a:ext>
                  </a:extLst>
                </a:gridCol>
              </a:tblGrid>
              <a:tr h="241587">
                <a:tc>
                  <a:txBody>
                    <a:bodyPr/>
                    <a:lstStyle/>
                    <a:p>
                      <a:r>
                        <a:rPr kumimoji="1" lang="ja-JP" altLang="en-US" sz="1000" dirty="0"/>
                        <a:t>Ｄ　人的安全管理措置</a:t>
                      </a:r>
                    </a:p>
                  </a:txBody>
                  <a:tcPr/>
                </a:tc>
                <a:extLst>
                  <a:ext uri="{0D108BD9-81ED-4DB2-BD59-A6C34878D82A}">
                    <a16:rowId xmlns:a16="http://schemas.microsoft.com/office/drawing/2014/main" val="2609572059"/>
                  </a:ext>
                </a:extLst>
              </a:tr>
              <a:tr h="2944010">
                <a:tc>
                  <a:txBody>
                    <a:bodyPr/>
                    <a:lstStyle/>
                    <a:p>
                      <a:r>
                        <a:rPr kumimoji="1" lang="ja-JP" altLang="en-US" sz="1000" dirty="0"/>
                        <a:t>　  </a:t>
                      </a:r>
                      <a:r>
                        <a:rPr kumimoji="1" lang="ja-JP" altLang="en-US" sz="800" dirty="0"/>
                        <a:t>行政機関等は、特定個人情報等の適正な取扱いのために、次に掲げる人的安全管理措置を講じなければならない。</a:t>
                      </a:r>
                      <a:endParaRPr kumimoji="1" lang="en-US" altLang="ja-JP" sz="800" dirty="0"/>
                    </a:p>
                    <a:p>
                      <a:endParaRPr kumimoji="1" lang="en-US" altLang="ja-JP" sz="800" dirty="0"/>
                    </a:p>
                    <a:p>
                      <a:r>
                        <a:rPr kumimoji="1" lang="ja-JP" altLang="en-US" sz="800" b="1" dirty="0"/>
                        <a:t>ａ　事務取扱担当者の監督</a:t>
                      </a:r>
                      <a:endParaRPr kumimoji="1" lang="en-US" altLang="ja-JP" sz="800" b="1" dirty="0"/>
                    </a:p>
                    <a:p>
                      <a:r>
                        <a:rPr kumimoji="1" lang="ja-JP" altLang="en-US" sz="800" dirty="0"/>
                        <a:t>　　総括責任者及び保護責任者は、特定個人情報等が取扱規程等に基づき適正に取り扱われるよう、事務取扱担当者に対して必要かつ適切な監督を行う。</a:t>
                      </a:r>
                      <a:endParaRPr kumimoji="1" lang="en-US" altLang="ja-JP" sz="800" dirty="0"/>
                    </a:p>
                    <a:p>
                      <a:endParaRPr kumimoji="1" lang="en-US" altLang="ja-JP" sz="800" dirty="0"/>
                    </a:p>
                    <a:p>
                      <a:r>
                        <a:rPr kumimoji="1" lang="ja-JP" altLang="en-US" sz="800" b="1" dirty="0"/>
                        <a:t>ｂ　事務取扱担当者等の教育</a:t>
                      </a:r>
                      <a:endParaRPr kumimoji="1" lang="en-US" altLang="ja-JP" sz="800" b="1" dirty="0"/>
                    </a:p>
                    <a:p>
                      <a:r>
                        <a:rPr kumimoji="1" lang="ja-JP" altLang="en-US" sz="800" dirty="0"/>
                        <a:t>　　総括責任者及び保護責任者は、事務取扱担当者に、特定個人情報等の適正な取扱いについて理解を深め、特定個人情報等の保護に関する意識の高揚を図るための啓発その他必要な教育研修を</a:t>
                      </a:r>
                      <a:endParaRPr kumimoji="1" lang="en-US" altLang="ja-JP" sz="800" dirty="0"/>
                    </a:p>
                    <a:p>
                      <a:r>
                        <a:rPr kumimoji="1" lang="ja-JP" altLang="en-US" sz="800" dirty="0"/>
                        <a:t>　行う。</a:t>
                      </a:r>
                    </a:p>
                    <a:p>
                      <a:r>
                        <a:rPr kumimoji="1" lang="ja-JP" altLang="en-US" sz="800" dirty="0"/>
                        <a:t>　　また、特定個人情報等を取り扱う情報システムの管理に関する事務に従事する職員に対し、特定個人情報等の適切な管理のために、情報システムの管理、運用及びセキュリティ対策に関して必要</a:t>
                      </a:r>
                      <a:endParaRPr kumimoji="1" lang="en-US" altLang="ja-JP" sz="800" dirty="0"/>
                    </a:p>
                    <a:p>
                      <a:r>
                        <a:rPr kumimoji="1" lang="ja-JP" altLang="en-US" sz="800" dirty="0"/>
                        <a:t>　な教育研修を行う。</a:t>
                      </a:r>
                    </a:p>
                    <a:p>
                      <a:r>
                        <a:rPr kumimoji="1" lang="ja-JP" altLang="en-US" sz="800" dirty="0"/>
                        <a:t>　　総括責任者は、保護責任者に対し、課室等における特定個人情報等の適切な管理のために必要な教育研修を行う。</a:t>
                      </a:r>
                    </a:p>
                    <a:p>
                      <a:r>
                        <a:rPr kumimoji="1" lang="ja-JP" altLang="en-US" sz="800" dirty="0"/>
                        <a:t>　　前記教育研修については、教育研修への参加の機会を付与するとともに、研修未受講者に対して再受講の機会を付与する等の必要な措置を講ずる。</a:t>
                      </a:r>
                      <a:endParaRPr kumimoji="1" lang="en-US" altLang="ja-JP" sz="800" dirty="0"/>
                    </a:p>
                    <a:p>
                      <a:r>
                        <a:rPr kumimoji="1" lang="ja-JP" altLang="en-US" sz="800" dirty="0"/>
                        <a:t>　　なお、サイバーセキュリティの研修については、番号法に基づき特定個人情報ファイルを取り扱う事務に従事する者に対して、次に掲げるところにより、特定個人情報の適正な取扱いを確保するため</a:t>
                      </a:r>
                      <a:endParaRPr kumimoji="1" lang="en-US" altLang="ja-JP" sz="800" dirty="0"/>
                    </a:p>
                    <a:p>
                      <a:r>
                        <a:rPr kumimoji="1" lang="ja-JP" altLang="en-US" sz="800" dirty="0"/>
                        <a:t>　に必要なサイバーセキュリティ（「サイバーセキュリティ基本法」（平成</a:t>
                      </a:r>
                      <a:r>
                        <a:rPr kumimoji="1" lang="en-US" altLang="ja-JP" sz="800" dirty="0"/>
                        <a:t>26</a:t>
                      </a:r>
                      <a:r>
                        <a:rPr kumimoji="1" lang="ja-JP" altLang="en-US" sz="800" dirty="0"/>
                        <a:t>年法律第</a:t>
                      </a:r>
                      <a:r>
                        <a:rPr kumimoji="1" lang="en-US" altLang="ja-JP" sz="800" dirty="0"/>
                        <a:t>104</a:t>
                      </a:r>
                      <a:r>
                        <a:rPr kumimoji="1" lang="ja-JP" altLang="en-US" sz="800" dirty="0"/>
                        <a:t>号）第２条に規定するサイバーセキュリティをいう。）の確保に関する事項その他の事項に関する研修を行う（番号法</a:t>
                      </a:r>
                      <a:endParaRPr kumimoji="1" lang="en-US" altLang="ja-JP" sz="800" dirty="0"/>
                    </a:p>
                    <a:p>
                      <a:r>
                        <a:rPr kumimoji="1" lang="ja-JP" altLang="en-US" sz="800" dirty="0"/>
                        <a:t>　</a:t>
                      </a:r>
                      <a:r>
                        <a:rPr kumimoji="1" lang="en-US" altLang="ja-JP" sz="800" dirty="0"/>
                        <a:t>29</a:t>
                      </a:r>
                      <a:r>
                        <a:rPr kumimoji="1" lang="ja-JP" altLang="en-US" sz="800" dirty="0"/>
                        <a:t>条の２、番号法施行令第</a:t>
                      </a:r>
                      <a:r>
                        <a:rPr kumimoji="1" lang="en-US" altLang="ja-JP" sz="800" dirty="0"/>
                        <a:t>32</a:t>
                      </a:r>
                      <a:r>
                        <a:rPr kumimoji="1" lang="ja-JP" altLang="en-US" sz="800" dirty="0"/>
                        <a:t>条）。</a:t>
                      </a:r>
                    </a:p>
                    <a:p>
                      <a:r>
                        <a:rPr kumimoji="1" lang="ja-JP" altLang="en-US" sz="800" dirty="0"/>
                        <a:t>　・　研修の計画をあらかじめ策定し、これに沿ったものとすること。</a:t>
                      </a:r>
                    </a:p>
                    <a:p>
                      <a:r>
                        <a:rPr kumimoji="1" lang="ja-JP" altLang="en-US" sz="800" dirty="0"/>
                        <a:t>　・　研修の内容は、特定個人情報の適正な取扱いを確保するために必要なサイバーセキュリティの確保に関する事項として、情報システムに対する不正な活動その他のサイバーセキュリティに対する</a:t>
                      </a:r>
                      <a:endParaRPr kumimoji="1" lang="en-US" altLang="ja-JP" sz="800" dirty="0"/>
                    </a:p>
                    <a:p>
                      <a:r>
                        <a:rPr kumimoji="1" lang="ja-JP" altLang="en-US" sz="800" dirty="0"/>
                        <a:t>　　脅威及び当該脅威による被害の発生又は拡大を防止するため必要な措置に関するものを含むものとすること。</a:t>
                      </a:r>
                    </a:p>
                    <a:p>
                      <a:r>
                        <a:rPr kumimoji="1" lang="ja-JP" altLang="en-US" sz="800" dirty="0"/>
                        <a:t>　・　特定個人情報ファイルを取り扱う事務に従事する者の全てに対して、おおむね一年ごとに研修を受けさせるものとすること。</a:t>
                      </a:r>
                      <a:endParaRPr kumimoji="1" lang="en-US" altLang="ja-JP" sz="800" dirty="0"/>
                    </a:p>
                    <a:p>
                      <a:endParaRPr kumimoji="1" lang="en-US" altLang="ja-JP" sz="800" dirty="0"/>
                    </a:p>
                    <a:p>
                      <a:r>
                        <a:rPr kumimoji="1" lang="ja-JP" altLang="en-US" sz="800" b="1" dirty="0"/>
                        <a:t>ｃ　法令・内部規程違反等に対する厳正な対処</a:t>
                      </a:r>
                      <a:endParaRPr kumimoji="1" lang="en-US" altLang="ja-JP" sz="800" b="1" dirty="0"/>
                    </a:p>
                    <a:p>
                      <a:r>
                        <a:rPr kumimoji="1" lang="ja-JP" altLang="en-US" sz="800" dirty="0"/>
                        <a:t>　　法令又は内部規程等に違反した職員に対し、法令又は内部規程等に基づき厳正に対処する。</a:t>
                      </a:r>
                      <a:endParaRPr kumimoji="1" lang="en-US" altLang="ja-JP" sz="800" dirty="0"/>
                    </a:p>
                  </a:txBody>
                  <a:tcPr/>
                </a:tc>
                <a:extLst>
                  <a:ext uri="{0D108BD9-81ED-4DB2-BD59-A6C34878D82A}">
                    <a16:rowId xmlns:a16="http://schemas.microsoft.com/office/drawing/2014/main" val="1011390969"/>
                  </a:ext>
                </a:extLst>
              </a:tr>
            </a:tbl>
          </a:graphicData>
        </a:graphic>
      </p:graphicFrame>
      <p:sp>
        <p:nvSpPr>
          <p:cNvPr id="10" name="角丸四角形 9"/>
          <p:cNvSpPr/>
          <p:nvPr/>
        </p:nvSpPr>
        <p:spPr>
          <a:xfrm>
            <a:off x="397101" y="3488044"/>
            <a:ext cx="526922" cy="2037203"/>
          </a:xfrm>
          <a:prstGeom prst="roundRect">
            <a:avLst>
              <a:gd name="adj" fmla="val 10240"/>
            </a:avLst>
          </a:prstGeom>
          <a:solidFill>
            <a:srgbClr val="FFFF00"/>
          </a:solidFill>
          <a:ln w="12700" cap="flat" cmpd="sng" algn="ctr">
            <a:solidFill>
              <a:srgbClr val="FFC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kern="0" noProof="0" dirty="0">
                <a:solidFill>
                  <a:prstClr val="black"/>
                </a:solidFill>
                <a:latin typeface="+mj-ea"/>
                <a:ea typeface="+mj-ea"/>
              </a:rPr>
              <a:t>事例</a:t>
            </a:r>
            <a:r>
              <a:rPr kumimoji="1" lang="ja-JP" altLang="en-US" sz="800" kern="0" dirty="0">
                <a:solidFill>
                  <a:prstClr val="black"/>
                </a:solidFill>
                <a:latin typeface="+mj-ea"/>
                <a:ea typeface="+mj-ea"/>
              </a:rPr>
              <a:t>２</a:t>
            </a:r>
            <a:endParaRPr kumimoji="1" lang="ja-JP" altLang="en-US" sz="800" b="0" i="0" u="none" strike="noStrike" kern="0" cap="none" spc="0" normalizeH="0" baseline="0" noProof="0" dirty="0">
              <a:ln>
                <a:noFill/>
              </a:ln>
              <a:solidFill>
                <a:prstClr val="black"/>
              </a:solidFill>
              <a:effectLst/>
              <a:uLnTx/>
              <a:uFillTx/>
              <a:latin typeface="+mj-ea"/>
              <a:ea typeface="+mj-ea"/>
            </a:endParaRPr>
          </a:p>
        </p:txBody>
      </p:sp>
      <p:sp>
        <p:nvSpPr>
          <p:cNvPr id="12" name="角丸四角形 11"/>
          <p:cNvSpPr/>
          <p:nvPr/>
        </p:nvSpPr>
        <p:spPr>
          <a:xfrm>
            <a:off x="387466" y="5707144"/>
            <a:ext cx="526922" cy="232223"/>
          </a:xfrm>
          <a:prstGeom prst="roundRect">
            <a:avLst/>
          </a:prstGeom>
          <a:solidFill>
            <a:srgbClr val="FFFF00"/>
          </a:solidFill>
          <a:ln w="12700" cap="flat" cmpd="sng" algn="ctr">
            <a:solidFill>
              <a:srgbClr val="FFC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kern="0" noProof="0" dirty="0">
                <a:solidFill>
                  <a:prstClr val="black"/>
                </a:solidFill>
                <a:latin typeface="+mj-ea"/>
                <a:ea typeface="+mj-ea"/>
              </a:rPr>
              <a:t>事例５</a:t>
            </a:r>
            <a:endParaRPr kumimoji="1" lang="ja-JP" altLang="en-US" sz="800" b="0" i="0" u="none" strike="noStrike" kern="0" cap="none" spc="0" normalizeH="0" baseline="0" noProof="0" dirty="0">
              <a:ln>
                <a:noFill/>
              </a:ln>
              <a:solidFill>
                <a:prstClr val="black"/>
              </a:solidFill>
              <a:effectLst/>
              <a:uLnTx/>
              <a:uFillTx/>
              <a:latin typeface="+mj-ea"/>
              <a:ea typeface="+mj-ea"/>
            </a:endParaRPr>
          </a:p>
        </p:txBody>
      </p:sp>
      <p:graphicFrame>
        <p:nvGraphicFramePr>
          <p:cNvPr id="13" name="表 12"/>
          <p:cNvGraphicFramePr>
            <a:graphicFrameLocks noGrp="1"/>
          </p:cNvGraphicFramePr>
          <p:nvPr>
            <p:extLst>
              <p:ext uri="{D42A27DB-BD31-4B8C-83A1-F6EECF244321}">
                <p14:modId xmlns:p14="http://schemas.microsoft.com/office/powerpoint/2010/main" val="808294396"/>
              </p:ext>
            </p:extLst>
          </p:nvPr>
        </p:nvGraphicFramePr>
        <p:xfrm>
          <a:off x="933854" y="1350169"/>
          <a:ext cx="8681634" cy="1432236"/>
        </p:xfrm>
        <a:graphic>
          <a:graphicData uri="http://schemas.openxmlformats.org/drawingml/2006/table">
            <a:tbl>
              <a:tblPr firstRow="1" bandRow="1">
                <a:tableStyleId>{5C22544A-7EE6-4342-B048-85BDC9FD1C3A}</a:tableStyleId>
              </a:tblPr>
              <a:tblGrid>
                <a:gridCol w="8681634">
                  <a:extLst>
                    <a:ext uri="{9D8B030D-6E8A-4147-A177-3AD203B41FA5}">
                      <a16:colId xmlns:a16="http://schemas.microsoft.com/office/drawing/2014/main" val="3807971345"/>
                    </a:ext>
                  </a:extLst>
                </a:gridCol>
              </a:tblGrid>
              <a:tr h="212891">
                <a:tc>
                  <a:txBody>
                    <a:bodyPr/>
                    <a:lstStyle/>
                    <a:p>
                      <a:r>
                        <a:rPr kumimoji="1" lang="ja-JP" altLang="en-US" sz="1000" dirty="0"/>
                        <a:t>Ｃ　組織的安全管理措置（つづき）</a:t>
                      </a:r>
                    </a:p>
                  </a:txBody>
                  <a:tcPr marL="74295" marR="74295" marT="37148" marB="37148"/>
                </a:tc>
                <a:extLst>
                  <a:ext uri="{0D108BD9-81ED-4DB2-BD59-A6C34878D82A}">
                    <a16:rowId xmlns:a16="http://schemas.microsoft.com/office/drawing/2014/main" val="2609572059"/>
                  </a:ext>
                </a:extLst>
              </a:tr>
              <a:tr h="1205540">
                <a:tc>
                  <a:txBody>
                    <a:bodyPr/>
                    <a:lstStyle/>
                    <a:p>
                      <a:r>
                        <a:rPr kumimoji="1" lang="ja-JP" altLang="en-US" sz="800" b="1" baseline="0" dirty="0"/>
                        <a:t>ｄ　漏えい等事案に対応する体制等の整備</a:t>
                      </a:r>
                      <a:endParaRPr kumimoji="1" lang="en-US" altLang="ja-JP" sz="800" b="1" baseline="0" dirty="0"/>
                    </a:p>
                    <a:p>
                      <a:r>
                        <a:rPr kumimoji="1" lang="ja-JP" altLang="en-US" sz="800" baseline="0" dirty="0"/>
                        <a:t>　  </a:t>
                      </a:r>
                      <a:r>
                        <a:rPr kumimoji="1" lang="ja-JP" altLang="en-US" sz="800" dirty="0"/>
                        <a:t>漏えい等事案の発生又は兆候を把握した場合に、適切かつ迅速に対応するための体制及び手順等を整備する。</a:t>
                      </a:r>
                    </a:p>
                    <a:p>
                      <a:r>
                        <a:rPr kumimoji="1" lang="ja-JP" altLang="en-US" sz="800" dirty="0"/>
                        <a:t>　</a:t>
                      </a:r>
                      <a:r>
                        <a:rPr kumimoji="1" lang="ja-JP" altLang="en-US" sz="800" baseline="0" dirty="0"/>
                        <a:t>  </a:t>
                      </a:r>
                      <a:r>
                        <a:rPr kumimoji="1" lang="ja-JP" altLang="en-US" sz="800" dirty="0"/>
                        <a:t>漏えい等事案が発生した場合、二次被害の防止、類似事案の発生防止等の観点から、事案に応じて、事実関係及び再発防止策等を早急に公表することが重要である。</a:t>
                      </a:r>
                      <a:endParaRPr kumimoji="1" lang="en-US" altLang="ja-JP" sz="800" dirty="0"/>
                    </a:p>
                    <a:p>
                      <a:endParaRPr kumimoji="1" lang="en-US" altLang="ja-JP" sz="800" dirty="0"/>
                    </a:p>
                    <a:p>
                      <a:r>
                        <a:rPr kumimoji="1" lang="ja-JP" altLang="en-US" sz="800" b="1" baseline="0" dirty="0"/>
                        <a:t>ｅ　取扱状況の把握及び安全管理措置の見直し</a:t>
                      </a:r>
                      <a:endParaRPr kumimoji="1" lang="en-US" altLang="ja-JP" sz="800" b="1" baseline="0" dirty="0"/>
                    </a:p>
                    <a:p>
                      <a:r>
                        <a:rPr kumimoji="1" lang="ja-JP" altLang="en-US" sz="800" baseline="0" dirty="0"/>
                        <a:t>　　</a:t>
                      </a:r>
                      <a:r>
                        <a:rPr kumimoji="1" lang="ja-JP" altLang="en-US" sz="800" dirty="0"/>
                        <a:t>監査責任者は、特定個人情報等の管理の状況について、定期に及び必要に応じ随時に監査（外部監査及び他部署等による点検を含む。）を行い、その結果を総括責任者に報告する。</a:t>
                      </a:r>
                    </a:p>
                    <a:p>
                      <a:r>
                        <a:rPr kumimoji="1" lang="ja-JP" altLang="en-US" sz="800" baseline="0" dirty="0"/>
                        <a:t>      </a:t>
                      </a:r>
                      <a:r>
                        <a:rPr kumimoji="1" lang="ja-JP" altLang="en-US" sz="800" dirty="0"/>
                        <a:t>総括責任者は、監査の結果等を踏まえ、必要があると認めるときは、取扱規程等の見直し等の措置を講ずる。</a:t>
                      </a:r>
                      <a:endParaRPr kumimoji="1" lang="en-US" altLang="ja-JP" sz="800" dirty="0"/>
                    </a:p>
                    <a:p>
                      <a:pPr>
                        <a:lnSpc>
                          <a:spcPts val="800"/>
                        </a:lnSpc>
                      </a:pPr>
                      <a:endParaRPr kumimoji="1" lang="en-US" altLang="ja-JP" sz="800" dirty="0"/>
                    </a:p>
                  </a:txBody>
                  <a:tcPr marL="74295" marR="74295" marT="37148" marB="37148"/>
                </a:tc>
                <a:extLst>
                  <a:ext uri="{0D108BD9-81ED-4DB2-BD59-A6C34878D82A}">
                    <a16:rowId xmlns:a16="http://schemas.microsoft.com/office/drawing/2014/main" val="1011390969"/>
                  </a:ext>
                </a:extLst>
              </a:tr>
            </a:tbl>
          </a:graphicData>
        </a:graphic>
      </p:graphicFrame>
      <p:sp>
        <p:nvSpPr>
          <p:cNvPr id="14" name="角丸四角形 13"/>
          <p:cNvSpPr/>
          <p:nvPr/>
        </p:nvSpPr>
        <p:spPr>
          <a:xfrm>
            <a:off x="403285" y="2098341"/>
            <a:ext cx="526922" cy="365459"/>
          </a:xfrm>
          <a:prstGeom prst="roundRect">
            <a:avLst>
              <a:gd name="adj" fmla="val 17826"/>
            </a:avLst>
          </a:prstGeom>
          <a:solidFill>
            <a:srgbClr val="FFFF00"/>
          </a:solidFill>
          <a:ln w="12700" cap="flat" cmpd="sng" algn="ctr">
            <a:solidFill>
              <a:srgbClr val="FFC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kern="0" noProof="0" dirty="0">
                <a:solidFill>
                  <a:prstClr val="black"/>
                </a:solidFill>
                <a:latin typeface="+mj-ea"/>
                <a:ea typeface="+mj-ea"/>
              </a:rPr>
              <a:t>事例１</a:t>
            </a:r>
            <a:endParaRPr kumimoji="1" lang="ja-JP" altLang="en-US" sz="800" b="0" i="0" u="none" strike="noStrike" kern="0" cap="none" spc="0" normalizeH="0" baseline="0" noProof="0" dirty="0">
              <a:ln>
                <a:noFill/>
              </a:ln>
              <a:solidFill>
                <a:prstClr val="black"/>
              </a:solidFill>
              <a:effectLst/>
              <a:uLnTx/>
              <a:uFillTx/>
              <a:latin typeface="+mj-ea"/>
              <a:ea typeface="+mj-ea"/>
            </a:endParaRPr>
          </a:p>
        </p:txBody>
      </p:sp>
      <p:sp>
        <p:nvSpPr>
          <p:cNvPr id="16" name="角丸四角形 15"/>
          <p:cNvSpPr/>
          <p:nvPr/>
        </p:nvSpPr>
        <p:spPr>
          <a:xfrm>
            <a:off x="397100" y="1622524"/>
            <a:ext cx="526922" cy="324809"/>
          </a:xfrm>
          <a:prstGeom prst="roundRect">
            <a:avLst>
              <a:gd name="adj" fmla="val 12757"/>
            </a:avLst>
          </a:prstGeom>
          <a:solidFill>
            <a:srgbClr val="FFFF00"/>
          </a:solidFill>
          <a:ln w="12700" cap="flat" cmpd="sng" algn="ctr">
            <a:solidFill>
              <a:srgbClr val="FFC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kern="0" noProof="0" dirty="0">
                <a:solidFill>
                  <a:prstClr val="black"/>
                </a:solidFill>
                <a:latin typeface="+mj-ea"/>
                <a:ea typeface="+mj-ea"/>
              </a:rPr>
              <a:t>事例８</a:t>
            </a:r>
            <a:endParaRPr kumimoji="1" lang="ja-JP" altLang="en-US" sz="800" b="0" i="0" u="none" strike="noStrike" kern="0" cap="none" spc="0" normalizeH="0" baseline="0" noProof="0" dirty="0">
              <a:ln>
                <a:noFill/>
              </a:ln>
              <a:solidFill>
                <a:prstClr val="black"/>
              </a:solidFill>
              <a:effectLst/>
              <a:uLnTx/>
              <a:uFillTx/>
              <a:latin typeface="+mj-ea"/>
              <a:ea typeface="+mj-ea"/>
            </a:endParaRPr>
          </a:p>
        </p:txBody>
      </p:sp>
      <p:sp>
        <p:nvSpPr>
          <p:cNvPr id="18" name="角丸四角形 17"/>
          <p:cNvSpPr/>
          <p:nvPr/>
        </p:nvSpPr>
        <p:spPr>
          <a:xfrm>
            <a:off x="297637" y="324028"/>
            <a:ext cx="7200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第３節　特定個人情報の適正な取扱いのポイント～事例から学ぶ～</a:t>
            </a:r>
          </a:p>
        </p:txBody>
      </p:sp>
      <p:sp>
        <p:nvSpPr>
          <p:cNvPr id="19" name="テキスト ボックス 18"/>
          <p:cNvSpPr txBox="1"/>
          <p:nvPr/>
        </p:nvSpPr>
        <p:spPr bwMode="auto">
          <a:xfrm>
            <a:off x="953310" y="6059677"/>
            <a:ext cx="4028265" cy="464948"/>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buNone/>
            </a:pPr>
            <a:r>
              <a:rPr kumimoji="1" lang="en-US" altLang="ja-JP" sz="800" dirty="0">
                <a:latin typeface="ＭＳ ゴシック" panose="020B0609070205080204" pitchFamily="49" charset="-128"/>
                <a:ea typeface="ＭＳ ゴシック" panose="020B0609070205080204" pitchFamily="49" charset="-128"/>
              </a:rPr>
              <a:t>※ </a:t>
            </a:r>
            <a:r>
              <a:rPr kumimoji="1" lang="ja-JP" altLang="en-US" sz="800" dirty="0">
                <a:latin typeface="ＭＳ ゴシック" panose="020B0609070205080204" pitchFamily="49" charset="-128"/>
                <a:ea typeface="ＭＳ ゴシック" panose="020B0609070205080204" pitchFamily="49" charset="-128"/>
              </a:rPr>
              <a:t>手法の例示の記載は省略しています。</a:t>
            </a:r>
          </a:p>
        </p:txBody>
      </p:sp>
      <p:sp>
        <p:nvSpPr>
          <p:cNvPr id="2" name="角丸四角形 10">
            <a:extLst>
              <a:ext uri="{FF2B5EF4-FFF2-40B4-BE49-F238E27FC236}">
                <a16:creationId xmlns:a16="http://schemas.microsoft.com/office/drawing/2014/main" id="{CB2A9075-7557-0065-533A-EA5882187BF3}"/>
              </a:ext>
            </a:extLst>
          </p:cNvPr>
          <p:cNvSpPr/>
          <p:nvPr/>
        </p:nvSpPr>
        <p:spPr>
          <a:xfrm>
            <a:off x="207346" y="792104"/>
            <a:ext cx="9666234" cy="518130"/>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lvl="0" defTabSz="914400">
              <a:defRPr/>
            </a:pPr>
            <a:r>
              <a:rPr kumimoji="1" lang="ja-JP" altLang="en-US" sz="1600" kern="0" dirty="0">
                <a:solidFill>
                  <a:prstClr val="black"/>
                </a:solidFill>
                <a:latin typeface="+mj-ea"/>
              </a:rPr>
              <a:t>＜参考＞</a:t>
            </a:r>
            <a:r>
              <a:rPr kumimoji="1" lang="en-US" altLang="ja-JP" sz="1600" kern="0" dirty="0">
                <a:solidFill>
                  <a:prstClr val="black"/>
                </a:solidFill>
                <a:latin typeface="+mj-ea"/>
              </a:rPr>
              <a:t>【</a:t>
            </a:r>
            <a:r>
              <a:rPr kumimoji="1" lang="ja-JP" altLang="en-US" sz="1600" dirty="0">
                <a:solidFill>
                  <a:prstClr val="black"/>
                </a:solidFill>
                <a:latin typeface="ＭＳ ゴシック" panose="020B0609070205080204" pitchFamily="49" charset="-128"/>
                <a:ea typeface="ＭＳ ゴシック" panose="020B0609070205080204" pitchFamily="49" charset="-128"/>
              </a:rPr>
              <a:t>マイナンバーガイドライン（行政機関等編）（別添１）２　講ずべき安全管理措置の内容</a:t>
            </a:r>
            <a:r>
              <a:rPr kumimoji="1" lang="en-US" altLang="ja-JP" sz="1600" dirty="0">
                <a:solidFill>
                  <a:prstClr val="black"/>
                </a:solidFill>
                <a:latin typeface="ＭＳ ゴシック" panose="020B0609070205080204" pitchFamily="49" charset="-128"/>
                <a:ea typeface="ＭＳ ゴシック" panose="020B0609070205080204" pitchFamily="49" charset="-128"/>
              </a:rPr>
              <a:t>】</a:t>
            </a:r>
            <a:endParaRPr kumimoji="1" lang="ja-JP" altLang="en-US" sz="1600" kern="0" dirty="0">
              <a:solidFill>
                <a:prstClr val="black"/>
              </a:solidFill>
              <a:latin typeface="+mj-ea"/>
            </a:endParaRPr>
          </a:p>
        </p:txBody>
      </p:sp>
      <p:sp>
        <p:nvSpPr>
          <p:cNvPr id="3" name="正方形/長方形 2">
            <a:extLst>
              <a:ext uri="{FF2B5EF4-FFF2-40B4-BE49-F238E27FC236}">
                <a16:creationId xmlns:a16="http://schemas.microsoft.com/office/drawing/2014/main" id="{6BCBE3A9-587C-9A14-EC74-647EB5BEE470}"/>
              </a:ext>
            </a:extLst>
          </p:cNvPr>
          <p:cNvSpPr/>
          <p:nvPr/>
        </p:nvSpPr>
        <p:spPr>
          <a:xfrm>
            <a:off x="6313484" y="965882"/>
            <a:ext cx="216000" cy="216000"/>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600536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47</a:t>
            </a:r>
          </a:p>
        </p:txBody>
      </p:sp>
      <p:graphicFrame>
        <p:nvGraphicFramePr>
          <p:cNvPr id="9" name="表 8"/>
          <p:cNvGraphicFramePr>
            <a:graphicFrameLocks noGrp="1"/>
          </p:cNvGraphicFramePr>
          <p:nvPr>
            <p:extLst>
              <p:ext uri="{D42A27DB-BD31-4B8C-83A1-F6EECF244321}">
                <p14:modId xmlns:p14="http://schemas.microsoft.com/office/powerpoint/2010/main" val="2469005836"/>
              </p:ext>
            </p:extLst>
          </p:nvPr>
        </p:nvGraphicFramePr>
        <p:xfrm>
          <a:off x="910665" y="1342234"/>
          <a:ext cx="8610709" cy="4657993"/>
        </p:xfrm>
        <a:graphic>
          <a:graphicData uri="http://schemas.openxmlformats.org/drawingml/2006/table">
            <a:tbl>
              <a:tblPr firstRow="1" bandRow="1">
                <a:tableStyleId>{5C22544A-7EE6-4342-B048-85BDC9FD1C3A}</a:tableStyleId>
              </a:tblPr>
              <a:tblGrid>
                <a:gridCol w="8610709">
                  <a:extLst>
                    <a:ext uri="{9D8B030D-6E8A-4147-A177-3AD203B41FA5}">
                      <a16:colId xmlns:a16="http://schemas.microsoft.com/office/drawing/2014/main" val="3807971345"/>
                    </a:ext>
                  </a:extLst>
                </a:gridCol>
              </a:tblGrid>
              <a:tr h="251616">
                <a:tc>
                  <a:txBody>
                    <a:bodyPr/>
                    <a:lstStyle/>
                    <a:p>
                      <a:r>
                        <a:rPr kumimoji="1" lang="ja-JP" altLang="en-US" sz="1000" dirty="0"/>
                        <a:t>Ｅ　物理的安全管理措置</a:t>
                      </a:r>
                    </a:p>
                  </a:txBody>
                  <a:tcPr/>
                </a:tc>
                <a:extLst>
                  <a:ext uri="{0D108BD9-81ED-4DB2-BD59-A6C34878D82A}">
                    <a16:rowId xmlns:a16="http://schemas.microsoft.com/office/drawing/2014/main" val="2609572059"/>
                  </a:ext>
                </a:extLst>
              </a:tr>
              <a:tr h="4406377">
                <a:tc>
                  <a:txBody>
                    <a:bodyPr/>
                    <a:lstStyle/>
                    <a:p>
                      <a:r>
                        <a:rPr kumimoji="1" lang="ja-JP" altLang="en-US" sz="1000" dirty="0"/>
                        <a:t>　　</a:t>
                      </a:r>
                      <a:r>
                        <a:rPr kumimoji="1" lang="ja-JP" altLang="en-US" sz="800" dirty="0"/>
                        <a:t>行政機関等は、特定個人情報等の適正な取扱いのために、次に掲げる物理的安全管理措置を講じなければならない。</a:t>
                      </a:r>
                      <a:endParaRPr kumimoji="1" lang="en-US" altLang="ja-JP" sz="800" dirty="0"/>
                    </a:p>
                    <a:p>
                      <a:endParaRPr kumimoji="1" lang="en-US" altLang="ja-JP" sz="800" dirty="0"/>
                    </a:p>
                    <a:p>
                      <a:r>
                        <a:rPr kumimoji="1" lang="ja-JP" altLang="en-US" sz="800" b="1" baseline="0" dirty="0"/>
                        <a:t>ａ　特定個人情報等を取り扱う区域の管理</a:t>
                      </a:r>
                      <a:endParaRPr kumimoji="1" lang="en-US" altLang="ja-JP" sz="800" baseline="0" dirty="0"/>
                    </a:p>
                    <a:p>
                      <a:r>
                        <a:rPr kumimoji="1" lang="ja-JP" altLang="en-US" sz="800" baseline="0" dirty="0"/>
                        <a:t>　　</a:t>
                      </a:r>
                      <a:r>
                        <a:rPr kumimoji="1" lang="ja-JP" altLang="en-US" sz="800" dirty="0"/>
                        <a:t>特定個人情報ファイルを取り扱う情報システム（サーバ等）を管理する区域（以下「管理区域」という。）を明確にし、物理的な安全管理措置を講ずる。管理区域において、入退室管理及び管理区域</a:t>
                      </a:r>
                      <a:endParaRPr kumimoji="1" lang="en-US" altLang="ja-JP" sz="800" dirty="0"/>
                    </a:p>
                    <a:p>
                      <a:r>
                        <a:rPr kumimoji="1" lang="ja-JP" altLang="en-US" sz="800" dirty="0"/>
                        <a:t>　へ持ち込む機器等の制限等の措置を講ずる。</a:t>
                      </a:r>
                    </a:p>
                    <a:p>
                      <a:r>
                        <a:rPr kumimoji="1" lang="ja-JP" altLang="en-US" sz="800" dirty="0"/>
                        <a:t>　   また、特定個人情報等を取り扱う事務を実施する区域（以下「取扱区域」という。）について、事務取扱担当者等以外の者が特定個人情報等を容易に閲覧等できないよう留意する必要がある。</a:t>
                      </a:r>
                      <a:endParaRPr kumimoji="1" lang="en-US" altLang="ja-JP" sz="800" dirty="0"/>
                    </a:p>
                    <a:p>
                      <a:endParaRPr kumimoji="1" lang="en-US" altLang="ja-JP" sz="800" dirty="0"/>
                    </a:p>
                    <a:p>
                      <a:r>
                        <a:rPr kumimoji="1" lang="ja-JP" altLang="en-US" sz="800" dirty="0"/>
                        <a:t>　　行政機関等は、管理区域のうち、基幹的なサーバ等の機器を設置する室等（以下「情報システム室等」という。）を区分して管理する場合には、情報システム室等について、次の①及び②に掲げる</a:t>
                      </a:r>
                      <a:endParaRPr kumimoji="1" lang="en-US" altLang="ja-JP" sz="800" dirty="0"/>
                    </a:p>
                    <a:p>
                      <a:r>
                        <a:rPr kumimoji="1" lang="ja-JP" altLang="en-US" sz="800" dirty="0"/>
                        <a:t>　措置を講ずる。地方公共団体等は、次の①及び②に掲げる項目を参考に、適切な措置を講ずる。</a:t>
                      </a:r>
                      <a:endParaRPr kumimoji="1" lang="en-US" altLang="ja-JP" sz="800" dirty="0"/>
                    </a:p>
                    <a:p>
                      <a:endParaRPr kumimoji="1" lang="ja-JP" altLang="en-US" sz="800" dirty="0"/>
                    </a:p>
                    <a:p>
                      <a:r>
                        <a:rPr kumimoji="1" lang="ja-JP" altLang="en-US" sz="800" dirty="0"/>
                        <a:t>   　 </a:t>
                      </a:r>
                      <a:r>
                        <a:rPr kumimoji="1" lang="ja-JP" altLang="en-US" sz="800" b="1" dirty="0"/>
                        <a:t>①　入退室管理</a:t>
                      </a:r>
                      <a:endParaRPr kumimoji="1" lang="en-US" altLang="ja-JP" sz="800" b="1" dirty="0"/>
                    </a:p>
                    <a:p>
                      <a:r>
                        <a:rPr kumimoji="1" lang="ja-JP" altLang="en-US" sz="800" b="1" dirty="0"/>
                        <a:t>　　　　</a:t>
                      </a:r>
                      <a:r>
                        <a:rPr kumimoji="1" lang="ja-JP" altLang="en-US" sz="800" dirty="0"/>
                        <a:t>・　情報システム室等に入室する権限を有する者を定めるとともに、用件の確認、入退室の記録、部外者についての識別化、部外者が入室する場合の職員</a:t>
                      </a:r>
                      <a:r>
                        <a:rPr kumimoji="1" lang="en-US" altLang="ja-JP" sz="800" dirty="0"/>
                        <a:t> </a:t>
                      </a:r>
                      <a:r>
                        <a:rPr kumimoji="1" lang="ja-JP" altLang="en-US" sz="800" dirty="0"/>
                        <a:t>の立会い等の措置を講ずる。また、</a:t>
                      </a:r>
                      <a:endParaRPr kumimoji="1" lang="en-US" altLang="ja-JP" sz="800" dirty="0"/>
                    </a:p>
                    <a:p>
                      <a:r>
                        <a:rPr kumimoji="1" lang="ja-JP" altLang="en-US" sz="800" dirty="0"/>
                        <a:t>　　　　　情報システム室等に特定個人情報等を記録する媒体を保管するための施設を設けている場合においても、必要があると認めるときは、同様の措置を講ずる。</a:t>
                      </a:r>
                      <a:endParaRPr kumimoji="1" lang="en-US" altLang="ja-JP" sz="800" dirty="0"/>
                    </a:p>
                    <a:p>
                      <a:r>
                        <a:rPr kumimoji="1" lang="ja-JP" altLang="en-US" sz="800" dirty="0"/>
                        <a:t>　　　　・　必要があると認めるときは、情報システム室等の出入口の特定化による入退室の管理の容易化、所在表示の制限等の措置を講ずる。</a:t>
                      </a:r>
                      <a:endParaRPr kumimoji="1" lang="en-US" altLang="ja-JP" sz="800" dirty="0"/>
                    </a:p>
                    <a:p>
                      <a:r>
                        <a:rPr kumimoji="1" lang="ja-JP" altLang="en-US" sz="800" dirty="0"/>
                        <a:t>　　　　・　必要があると認めるときは、入室に係る認証機能を設定し、及びパスワード等の管理に関する定めの整備（その定期又は随時の見直しを含む。）、パスワード等の読取防止等を行うために必</a:t>
                      </a:r>
                      <a:endParaRPr kumimoji="1" lang="en-US" altLang="ja-JP" sz="800" dirty="0"/>
                    </a:p>
                    <a:p>
                      <a:r>
                        <a:rPr kumimoji="1" lang="ja-JP" altLang="en-US" sz="800" dirty="0"/>
                        <a:t>　　　　　要な措置を講ずる。</a:t>
                      </a:r>
                      <a:endParaRPr kumimoji="1" lang="en-US" altLang="ja-JP" sz="800" dirty="0"/>
                    </a:p>
                    <a:p>
                      <a:r>
                        <a:rPr kumimoji="1" lang="ja-JP" altLang="en-US" sz="800" dirty="0"/>
                        <a:t>　　 </a:t>
                      </a:r>
                      <a:r>
                        <a:rPr kumimoji="1" lang="ja-JP" altLang="en-US" sz="800" b="1" dirty="0"/>
                        <a:t>②　情報システム室等の管理</a:t>
                      </a:r>
                      <a:endParaRPr kumimoji="1" lang="en-US" altLang="ja-JP" sz="800" b="1" dirty="0"/>
                    </a:p>
                    <a:p>
                      <a:r>
                        <a:rPr kumimoji="1" lang="ja-JP" altLang="en-US" sz="800" b="1" dirty="0"/>
                        <a:t>　　　　</a:t>
                      </a:r>
                      <a:r>
                        <a:rPr kumimoji="1" lang="ja-JP" altLang="en-US" sz="800" dirty="0"/>
                        <a:t> ・　外部からの不正な侵入に備え、施錠装置、警報装置、監視設備の設置等の措置を講ずる。</a:t>
                      </a:r>
                      <a:endParaRPr kumimoji="1" lang="en-US" altLang="ja-JP" sz="800" dirty="0"/>
                    </a:p>
                    <a:p>
                      <a:endParaRPr kumimoji="1" lang="en-US" altLang="ja-JP" sz="800" dirty="0"/>
                    </a:p>
                    <a:p>
                      <a:r>
                        <a:rPr kumimoji="1" lang="ja-JP" altLang="en-US" sz="800" b="1" dirty="0"/>
                        <a:t>ｂ　機器及び電子媒体等の盗難等の防止</a:t>
                      </a:r>
                      <a:endParaRPr kumimoji="1" lang="en-US" altLang="ja-JP" sz="800" b="1" dirty="0"/>
                    </a:p>
                    <a:p>
                      <a:r>
                        <a:rPr kumimoji="1" lang="ja-JP" altLang="en-US" sz="800" dirty="0"/>
                        <a:t>　　管理区域及び取扱区域における特定個人情報等を取り扱う機器、電子媒体及び書類等の盗難又は紛失等を防止するために、物理的な安全管理措置を講ずる。また、電子媒体及び書類等の庁</a:t>
                      </a:r>
                      <a:endParaRPr kumimoji="1" lang="en-US" altLang="ja-JP" sz="800" dirty="0"/>
                    </a:p>
                    <a:p>
                      <a:r>
                        <a:rPr kumimoji="1" lang="ja-JP" altLang="en-US" sz="800" dirty="0"/>
                        <a:t>　舎内の移動等において、紛失・盗難等に留意する。</a:t>
                      </a:r>
                      <a:endParaRPr kumimoji="1" lang="en-US" altLang="ja-JP" sz="800" dirty="0"/>
                    </a:p>
                    <a:p>
                      <a:endParaRPr kumimoji="1" lang="en-US" altLang="ja-JP" sz="800" dirty="0"/>
                    </a:p>
                    <a:p>
                      <a:r>
                        <a:rPr kumimoji="1" lang="ja-JP" altLang="en-US" sz="800" b="1" dirty="0"/>
                        <a:t>ｃ　電子媒体等の取扱いにおける漏えい等の防止</a:t>
                      </a:r>
                      <a:endParaRPr kumimoji="1" lang="en-US" altLang="ja-JP" sz="800" b="1" dirty="0"/>
                    </a:p>
                    <a:p>
                      <a:r>
                        <a:rPr kumimoji="1" lang="ja-JP" altLang="en-US" sz="800" b="0" dirty="0"/>
                        <a:t>　　</a:t>
                      </a:r>
                      <a:r>
                        <a:rPr kumimoji="1" lang="ja-JP" altLang="en-US" sz="800" dirty="0"/>
                        <a:t>許可された電子媒体又は機器等以外のものについて使用の制限等の必要な措置を講ずる。また、記録機能を有する機器の情報システム端末等への接続の制限等の必要な措置を講ずる。</a:t>
                      </a:r>
                      <a:endParaRPr kumimoji="1" lang="en-US" altLang="ja-JP" sz="800" dirty="0"/>
                    </a:p>
                    <a:p>
                      <a:r>
                        <a:rPr kumimoji="1" lang="ja-JP" altLang="en-US" sz="800" dirty="0"/>
                        <a:t>　　取扱規程等の手続に基づき、特定個人情報等が記録された電子媒体又は書類等を持ち運ぶ必要が生じた場合には、容易に個人番号が判明しないよう安全な方策を講ずる。</a:t>
                      </a:r>
                    </a:p>
                    <a:p>
                      <a:r>
                        <a:rPr kumimoji="1" lang="ja-JP" altLang="en-US" sz="800" dirty="0"/>
                        <a:t>　　「持ち運ぶ」とは、特定個人情報等を管理区域又は取扱区域から外へ移動させること又は当該区域の外から当該区域へ移動させることをいい、庁舎内での移動等であっても、特定個人情報等の紛</a:t>
                      </a:r>
                      <a:endParaRPr kumimoji="1" lang="en-US" altLang="ja-JP" sz="800" dirty="0"/>
                    </a:p>
                    <a:p>
                      <a:r>
                        <a:rPr kumimoji="1" lang="ja-JP" altLang="en-US" sz="800" dirty="0"/>
                        <a:t>　失・盗難等に留意する必要がある。</a:t>
                      </a:r>
                      <a:endParaRPr kumimoji="1" lang="en-US" altLang="ja-JP" sz="800" dirty="0"/>
                    </a:p>
                    <a:p>
                      <a:endParaRPr kumimoji="1" lang="en-US" altLang="ja-JP" sz="800" dirty="0"/>
                    </a:p>
                    <a:p>
                      <a:r>
                        <a:rPr kumimoji="1" lang="ja-JP" altLang="en-US" sz="800" b="1" dirty="0"/>
                        <a:t>ｄ　個人番号の削除、機器及び電子媒体等の廃棄</a:t>
                      </a:r>
                      <a:endParaRPr kumimoji="1" lang="en-US" altLang="ja-JP" sz="800" b="1" dirty="0"/>
                    </a:p>
                    <a:p>
                      <a:r>
                        <a:rPr kumimoji="1" lang="ja-JP" altLang="en-US" sz="800" dirty="0"/>
                        <a:t>　　特定個人情報等が記録された電子媒体及び書類等について、文書管理に関する規程等によって定められている保存期間を経過した場合には、個人番号をできるだけ速やかに復元不可能な手段</a:t>
                      </a:r>
                      <a:endParaRPr kumimoji="1" lang="en-US" altLang="ja-JP" sz="800" dirty="0"/>
                    </a:p>
                    <a:p>
                      <a:r>
                        <a:rPr kumimoji="1" lang="ja-JP" altLang="en-US" sz="800" dirty="0"/>
                        <a:t>　で削除又は廃棄する。→ガイドライン第４－３－⑷Ｂ参照</a:t>
                      </a:r>
                      <a:endParaRPr kumimoji="1" lang="en-US" altLang="ja-JP" sz="800" dirty="0"/>
                    </a:p>
                    <a:p>
                      <a:r>
                        <a:rPr kumimoji="1" lang="ja-JP" altLang="en-US" sz="800" dirty="0"/>
                        <a:t>　　個人番号若しくは特定個人情報ファイルを削除した場合、又は電子媒体等を廃棄した場合には、削除又は廃棄した記録を保存する。また、これらの作業を委託する場合には、委託先が確実に削</a:t>
                      </a:r>
                      <a:endParaRPr kumimoji="1" lang="en-US" altLang="ja-JP" sz="800" dirty="0"/>
                    </a:p>
                    <a:p>
                      <a:r>
                        <a:rPr kumimoji="1" lang="ja-JP" altLang="en-US" sz="800" dirty="0"/>
                        <a:t>　除又は廃棄したことについて、証明書等により確認する。</a:t>
                      </a:r>
                      <a:endParaRPr kumimoji="1" lang="en-US" altLang="ja-JP" sz="800" dirty="0"/>
                    </a:p>
                  </a:txBody>
                  <a:tcPr/>
                </a:tc>
                <a:extLst>
                  <a:ext uri="{0D108BD9-81ED-4DB2-BD59-A6C34878D82A}">
                    <a16:rowId xmlns:a16="http://schemas.microsoft.com/office/drawing/2014/main" val="1011390969"/>
                  </a:ext>
                </a:extLst>
              </a:tr>
            </a:tbl>
          </a:graphicData>
        </a:graphic>
      </p:graphicFrame>
      <p:sp>
        <p:nvSpPr>
          <p:cNvPr id="10" name="角丸四角形 9"/>
          <p:cNvSpPr/>
          <p:nvPr/>
        </p:nvSpPr>
        <p:spPr>
          <a:xfrm>
            <a:off x="374015" y="4004733"/>
            <a:ext cx="526922" cy="342000"/>
          </a:xfrm>
          <a:prstGeom prst="roundRect">
            <a:avLst/>
          </a:prstGeom>
          <a:solidFill>
            <a:srgbClr val="FFFF00"/>
          </a:solidFill>
          <a:ln w="12700" cap="flat" cmpd="sng" algn="ctr">
            <a:solidFill>
              <a:srgbClr val="FFC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kern="0" noProof="0" dirty="0">
                <a:solidFill>
                  <a:prstClr val="black"/>
                </a:solidFill>
                <a:latin typeface="+mj-ea"/>
                <a:ea typeface="+mj-ea"/>
              </a:rPr>
              <a:t>事例１</a:t>
            </a:r>
            <a:endParaRPr kumimoji="1" lang="ja-JP" altLang="en-US" sz="800" b="0" i="0" u="none" strike="noStrike" kern="0" cap="none" spc="0" normalizeH="0" baseline="0" noProof="0" dirty="0">
              <a:ln>
                <a:noFill/>
              </a:ln>
              <a:solidFill>
                <a:prstClr val="black"/>
              </a:solidFill>
              <a:effectLst/>
              <a:uLnTx/>
              <a:uFillTx/>
              <a:latin typeface="+mj-ea"/>
              <a:ea typeface="+mj-ea"/>
            </a:endParaRPr>
          </a:p>
        </p:txBody>
      </p:sp>
      <p:sp>
        <p:nvSpPr>
          <p:cNvPr id="11" name="角丸四角形 10"/>
          <p:cNvSpPr/>
          <p:nvPr/>
        </p:nvSpPr>
        <p:spPr>
          <a:xfrm>
            <a:off x="380502" y="5178140"/>
            <a:ext cx="526922" cy="642693"/>
          </a:xfrm>
          <a:prstGeom prst="roundRect">
            <a:avLst>
              <a:gd name="adj" fmla="val 11847"/>
            </a:avLst>
          </a:prstGeom>
          <a:solidFill>
            <a:srgbClr val="FFFF00"/>
          </a:solidFill>
          <a:ln w="12700" cap="flat" cmpd="sng" algn="ctr">
            <a:solidFill>
              <a:srgbClr val="FFC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kern="0" noProof="0" dirty="0">
                <a:solidFill>
                  <a:prstClr val="black"/>
                </a:solidFill>
                <a:latin typeface="+mj-ea"/>
                <a:ea typeface="+mj-ea"/>
              </a:rPr>
              <a:t>事例</a:t>
            </a:r>
            <a:r>
              <a:rPr kumimoji="1" lang="ja-JP" altLang="en-US" sz="800" kern="0" dirty="0">
                <a:solidFill>
                  <a:prstClr val="black"/>
                </a:solidFill>
                <a:latin typeface="+mj-ea"/>
                <a:ea typeface="+mj-ea"/>
              </a:rPr>
              <a:t>３</a:t>
            </a:r>
            <a:endParaRPr kumimoji="1" lang="ja-JP" altLang="en-US" sz="800" b="0" i="0" u="none" strike="noStrike" kern="0" cap="none" spc="0" normalizeH="0" baseline="0" noProof="0" dirty="0">
              <a:ln>
                <a:noFill/>
              </a:ln>
              <a:solidFill>
                <a:prstClr val="black"/>
              </a:solidFill>
              <a:effectLst/>
              <a:uLnTx/>
              <a:uFillTx/>
              <a:latin typeface="+mj-ea"/>
              <a:ea typeface="+mj-ea"/>
            </a:endParaRPr>
          </a:p>
        </p:txBody>
      </p:sp>
      <p:sp>
        <p:nvSpPr>
          <p:cNvPr id="12" name="角丸四角形 11"/>
          <p:cNvSpPr/>
          <p:nvPr/>
        </p:nvSpPr>
        <p:spPr>
          <a:xfrm>
            <a:off x="377262" y="4483101"/>
            <a:ext cx="526922" cy="575732"/>
          </a:xfrm>
          <a:prstGeom prst="roundRect">
            <a:avLst>
              <a:gd name="adj" fmla="val 11847"/>
            </a:avLst>
          </a:prstGeom>
          <a:solidFill>
            <a:srgbClr val="FFFF00"/>
          </a:solidFill>
          <a:ln w="12700" cap="flat" cmpd="sng" algn="ctr">
            <a:solidFill>
              <a:srgbClr val="FFC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kern="0" noProof="0" dirty="0">
                <a:solidFill>
                  <a:prstClr val="black"/>
                </a:solidFill>
                <a:latin typeface="+mj-ea"/>
                <a:ea typeface="+mj-ea"/>
              </a:rPr>
              <a:t>事例４</a:t>
            </a:r>
            <a:endParaRPr kumimoji="1" lang="ja-JP" altLang="en-US" sz="800" b="0" i="0" u="none" strike="noStrike" kern="0" cap="none" spc="0" normalizeH="0" baseline="0" noProof="0" dirty="0">
              <a:ln>
                <a:noFill/>
              </a:ln>
              <a:solidFill>
                <a:prstClr val="black"/>
              </a:solidFill>
              <a:effectLst/>
              <a:uLnTx/>
              <a:uFillTx/>
              <a:latin typeface="+mj-ea"/>
              <a:ea typeface="+mj-ea"/>
            </a:endParaRPr>
          </a:p>
        </p:txBody>
      </p:sp>
      <p:sp>
        <p:nvSpPr>
          <p:cNvPr id="14" name="角丸四角形 13"/>
          <p:cNvSpPr/>
          <p:nvPr/>
        </p:nvSpPr>
        <p:spPr>
          <a:xfrm>
            <a:off x="297637" y="324028"/>
            <a:ext cx="7200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第３節　特定個人情報の適正な取扱いのポイント～事例から学ぶ～</a:t>
            </a:r>
          </a:p>
        </p:txBody>
      </p:sp>
      <p:sp>
        <p:nvSpPr>
          <p:cNvPr id="15" name="テキスト ボックス 14"/>
          <p:cNvSpPr txBox="1"/>
          <p:nvPr/>
        </p:nvSpPr>
        <p:spPr bwMode="auto">
          <a:xfrm>
            <a:off x="953310" y="5970777"/>
            <a:ext cx="4028265" cy="464948"/>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buNone/>
            </a:pPr>
            <a:r>
              <a:rPr kumimoji="1" lang="en-US" altLang="ja-JP" sz="800" dirty="0">
                <a:latin typeface="ＭＳ ゴシック" panose="020B0609070205080204" pitchFamily="49" charset="-128"/>
                <a:ea typeface="ＭＳ ゴシック" panose="020B0609070205080204" pitchFamily="49" charset="-128"/>
              </a:rPr>
              <a:t>※</a:t>
            </a:r>
            <a:r>
              <a:rPr kumimoji="1" lang="ja-JP" altLang="en-US" sz="800" dirty="0">
                <a:latin typeface="ＭＳ ゴシック" panose="020B0609070205080204" pitchFamily="49" charset="-128"/>
                <a:ea typeface="ＭＳ ゴシック" panose="020B0609070205080204" pitchFamily="49" charset="-128"/>
              </a:rPr>
              <a:t>　手法の例示の記載は省略しています。</a:t>
            </a:r>
          </a:p>
        </p:txBody>
      </p:sp>
      <p:sp>
        <p:nvSpPr>
          <p:cNvPr id="2" name="角丸四角形 10">
            <a:extLst>
              <a:ext uri="{FF2B5EF4-FFF2-40B4-BE49-F238E27FC236}">
                <a16:creationId xmlns:a16="http://schemas.microsoft.com/office/drawing/2014/main" id="{F0B1267A-F794-7BD4-8CF8-9F6B47995A4E}"/>
              </a:ext>
            </a:extLst>
          </p:cNvPr>
          <p:cNvSpPr/>
          <p:nvPr/>
        </p:nvSpPr>
        <p:spPr>
          <a:xfrm>
            <a:off x="207346" y="792104"/>
            <a:ext cx="9666234" cy="518130"/>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lvl="0" defTabSz="914400">
              <a:defRPr/>
            </a:pPr>
            <a:r>
              <a:rPr kumimoji="1" lang="ja-JP" altLang="en-US" sz="1600" kern="0" dirty="0">
                <a:solidFill>
                  <a:prstClr val="black"/>
                </a:solidFill>
                <a:latin typeface="+mj-ea"/>
              </a:rPr>
              <a:t>＜参考＞</a:t>
            </a:r>
            <a:r>
              <a:rPr kumimoji="1" lang="en-US" altLang="ja-JP" sz="1600" kern="0" dirty="0">
                <a:solidFill>
                  <a:prstClr val="black"/>
                </a:solidFill>
                <a:latin typeface="+mj-ea"/>
              </a:rPr>
              <a:t>【</a:t>
            </a:r>
            <a:r>
              <a:rPr kumimoji="1" lang="ja-JP" altLang="en-US" sz="1600" dirty="0">
                <a:solidFill>
                  <a:prstClr val="black"/>
                </a:solidFill>
                <a:latin typeface="ＭＳ ゴシック" panose="020B0609070205080204" pitchFamily="49" charset="-128"/>
                <a:ea typeface="ＭＳ ゴシック" panose="020B0609070205080204" pitchFamily="49" charset="-128"/>
              </a:rPr>
              <a:t>マイナンバーガイドライン（行政機関等編）（別添１）２　講ずべき安全管理措置の内容</a:t>
            </a:r>
            <a:r>
              <a:rPr kumimoji="1" lang="en-US" altLang="ja-JP" sz="1600" dirty="0">
                <a:solidFill>
                  <a:prstClr val="black"/>
                </a:solidFill>
                <a:latin typeface="ＭＳ ゴシック" panose="020B0609070205080204" pitchFamily="49" charset="-128"/>
                <a:ea typeface="ＭＳ ゴシック" panose="020B0609070205080204" pitchFamily="49" charset="-128"/>
              </a:rPr>
              <a:t>】</a:t>
            </a:r>
            <a:endParaRPr kumimoji="1" lang="ja-JP" altLang="en-US" sz="1600" kern="0" dirty="0">
              <a:solidFill>
                <a:prstClr val="black"/>
              </a:solidFill>
              <a:latin typeface="+mj-ea"/>
            </a:endParaRPr>
          </a:p>
        </p:txBody>
      </p:sp>
      <p:sp>
        <p:nvSpPr>
          <p:cNvPr id="3" name="正方形/長方形 2">
            <a:extLst>
              <a:ext uri="{FF2B5EF4-FFF2-40B4-BE49-F238E27FC236}">
                <a16:creationId xmlns:a16="http://schemas.microsoft.com/office/drawing/2014/main" id="{1D88520C-A06C-7396-1EDA-313B204DFCFA}"/>
              </a:ext>
            </a:extLst>
          </p:cNvPr>
          <p:cNvSpPr/>
          <p:nvPr/>
        </p:nvSpPr>
        <p:spPr>
          <a:xfrm>
            <a:off x="6313484" y="965882"/>
            <a:ext cx="216000" cy="216000"/>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594862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48</a:t>
            </a:r>
          </a:p>
        </p:txBody>
      </p:sp>
      <p:graphicFrame>
        <p:nvGraphicFramePr>
          <p:cNvPr id="10" name="表 9"/>
          <p:cNvGraphicFramePr>
            <a:graphicFrameLocks noGrp="1"/>
          </p:cNvGraphicFramePr>
          <p:nvPr>
            <p:extLst>
              <p:ext uri="{D42A27DB-BD31-4B8C-83A1-F6EECF244321}">
                <p14:modId xmlns:p14="http://schemas.microsoft.com/office/powerpoint/2010/main" val="1942441587"/>
              </p:ext>
            </p:extLst>
          </p:nvPr>
        </p:nvGraphicFramePr>
        <p:xfrm>
          <a:off x="953310" y="1365315"/>
          <a:ext cx="8687577" cy="2406401"/>
        </p:xfrm>
        <a:graphic>
          <a:graphicData uri="http://schemas.openxmlformats.org/drawingml/2006/table">
            <a:tbl>
              <a:tblPr firstRow="1" bandRow="1">
                <a:tableStyleId>{5C22544A-7EE6-4342-B048-85BDC9FD1C3A}</a:tableStyleId>
              </a:tblPr>
              <a:tblGrid>
                <a:gridCol w="8687577">
                  <a:extLst>
                    <a:ext uri="{9D8B030D-6E8A-4147-A177-3AD203B41FA5}">
                      <a16:colId xmlns:a16="http://schemas.microsoft.com/office/drawing/2014/main" val="3807971345"/>
                    </a:ext>
                  </a:extLst>
                </a:gridCol>
              </a:tblGrid>
              <a:tr h="285685">
                <a:tc>
                  <a:txBody>
                    <a:bodyPr/>
                    <a:lstStyle/>
                    <a:p>
                      <a:r>
                        <a:rPr kumimoji="1" lang="ja-JP" altLang="en-US" sz="1000" dirty="0"/>
                        <a:t>Ｆ　技術的安全管理措置</a:t>
                      </a:r>
                    </a:p>
                  </a:txBody>
                  <a:tcPr/>
                </a:tc>
                <a:extLst>
                  <a:ext uri="{0D108BD9-81ED-4DB2-BD59-A6C34878D82A}">
                    <a16:rowId xmlns:a16="http://schemas.microsoft.com/office/drawing/2014/main" val="2609572059"/>
                  </a:ext>
                </a:extLst>
              </a:tr>
              <a:tr h="2120716">
                <a:tc>
                  <a:txBody>
                    <a:bodyPr/>
                    <a:lstStyle/>
                    <a:p>
                      <a:r>
                        <a:rPr kumimoji="1" lang="ja-JP" altLang="en-US" sz="1000" dirty="0"/>
                        <a:t>　　</a:t>
                      </a:r>
                      <a:r>
                        <a:rPr kumimoji="1" lang="ja-JP" altLang="en-US" sz="800" dirty="0"/>
                        <a:t>行政機関等は、特定個人情報等の適正な取扱いのために、次に掲げる技術的安全管理措置を講じなければならない。</a:t>
                      </a:r>
                      <a:endParaRPr kumimoji="1" lang="en-US" altLang="ja-JP" sz="800" dirty="0"/>
                    </a:p>
                    <a:p>
                      <a:endParaRPr kumimoji="1" lang="en-US" altLang="ja-JP" sz="800" b="1" dirty="0"/>
                    </a:p>
                    <a:p>
                      <a:r>
                        <a:rPr kumimoji="1" lang="ja-JP" altLang="en-US" sz="800" b="1" dirty="0"/>
                        <a:t>ａ　アクセス制御</a:t>
                      </a:r>
                      <a:endParaRPr kumimoji="1" lang="en-US" altLang="ja-JP" sz="800" b="1" dirty="0"/>
                    </a:p>
                    <a:p>
                      <a:r>
                        <a:rPr kumimoji="1" lang="ja-JP" altLang="en-US" sz="800" dirty="0"/>
                        <a:t>　　情報システムを使用して個人番号利用事務等を行う場合、事務取扱担当者及び当該事務で取り扱う特定個人情報ファイルの範囲を限定するために、適切なアクセス制御を行う。</a:t>
                      </a:r>
                      <a:endParaRPr kumimoji="1" lang="en-US" altLang="ja-JP" sz="800" dirty="0"/>
                    </a:p>
                    <a:p>
                      <a:endParaRPr kumimoji="1" lang="en-US" altLang="ja-JP" sz="800" b="1" dirty="0"/>
                    </a:p>
                    <a:p>
                      <a:r>
                        <a:rPr kumimoji="1" lang="ja-JP" altLang="en-US" sz="800" b="1" dirty="0"/>
                        <a:t>ｂ　アクセス者の識別と認証</a:t>
                      </a:r>
                      <a:endParaRPr kumimoji="1" lang="en-US" altLang="ja-JP" sz="800" b="1" dirty="0"/>
                    </a:p>
                    <a:p>
                      <a:r>
                        <a:rPr kumimoji="1" lang="ja-JP" altLang="en-US" sz="800" dirty="0"/>
                        <a:t>　　特定個人情報等を取り扱う情報システムは、事務取扱担当者が正当なアクセス権を有する者であることを、識別した結果に基づき認証する。</a:t>
                      </a:r>
                      <a:endParaRPr kumimoji="1" lang="en-US" altLang="ja-JP" sz="800" dirty="0"/>
                    </a:p>
                    <a:p>
                      <a:endParaRPr kumimoji="1" lang="en-US" altLang="ja-JP" sz="800" dirty="0"/>
                    </a:p>
                    <a:p>
                      <a:r>
                        <a:rPr kumimoji="1" lang="ja-JP" altLang="en-US" sz="800" b="1" dirty="0"/>
                        <a:t>ｃ　不正アクセス等による被害の防止等</a:t>
                      </a:r>
                      <a:endParaRPr kumimoji="1" lang="en-US" altLang="ja-JP" sz="800" b="1" dirty="0"/>
                    </a:p>
                    <a:p>
                      <a:r>
                        <a:rPr kumimoji="1" lang="ja-JP" altLang="en-US" sz="800" dirty="0"/>
                        <a:t>　　情報システムを外部等からの不正アクセス又は不正ソフトウェアから保護する仕組み等を導入し、適切に運用する。また、個人番号利用事務の実施に当たり接続する情報提供ネットワークシステム</a:t>
                      </a:r>
                      <a:endParaRPr kumimoji="1" lang="en-US" altLang="ja-JP" sz="800" dirty="0"/>
                    </a:p>
                    <a:p>
                      <a:r>
                        <a:rPr kumimoji="1" lang="ja-JP" altLang="en-US" sz="800" dirty="0"/>
                        <a:t>　等の接続規程等が示す安全管理措置を遵守する。個人番号利用事務において使用する情報システムについて、インターネットから独立する等の高いセキュリティ対策を踏まえたシステム構築や運用</a:t>
                      </a:r>
                      <a:endParaRPr kumimoji="1" lang="en-US" altLang="ja-JP" sz="800" dirty="0"/>
                    </a:p>
                    <a:p>
                      <a:r>
                        <a:rPr kumimoji="1" lang="ja-JP" altLang="en-US" sz="800" dirty="0"/>
                        <a:t>　体制整備を行う。</a:t>
                      </a:r>
                      <a:endParaRPr kumimoji="1" lang="en-US" altLang="ja-JP" sz="800" dirty="0"/>
                    </a:p>
                    <a:p>
                      <a:endParaRPr kumimoji="1" lang="en-US" altLang="ja-JP" sz="800" dirty="0"/>
                    </a:p>
                    <a:p>
                      <a:r>
                        <a:rPr kumimoji="1" lang="ja-JP" altLang="en-US" sz="800" b="1" dirty="0"/>
                        <a:t>ｄ　漏えい等の防止</a:t>
                      </a:r>
                      <a:endParaRPr kumimoji="1" lang="en-US" altLang="ja-JP" sz="800" b="1" dirty="0"/>
                    </a:p>
                    <a:p>
                      <a:r>
                        <a:rPr kumimoji="1" lang="ja-JP" altLang="en-US" sz="800" dirty="0"/>
                        <a:t>　　特定個人情報等をインターネット等により外部に送信する場合、通信経路における漏えい等を防止するための措置を講ずる。</a:t>
                      </a:r>
                    </a:p>
                    <a:p>
                      <a:r>
                        <a:rPr kumimoji="1" lang="ja-JP" altLang="en-US" sz="800" dirty="0"/>
                        <a:t>　　特定個人情報ファイルを機器又は電子媒体等に保存する必要がある場合、原則として、暗号化又はパスワードにより秘匿する。</a:t>
                      </a:r>
                      <a:endParaRPr kumimoji="1" lang="en-US" altLang="ja-JP" sz="800" dirty="0"/>
                    </a:p>
                  </a:txBody>
                  <a:tcPr/>
                </a:tc>
                <a:extLst>
                  <a:ext uri="{0D108BD9-81ED-4DB2-BD59-A6C34878D82A}">
                    <a16:rowId xmlns:a16="http://schemas.microsoft.com/office/drawing/2014/main" val="1011390969"/>
                  </a:ext>
                </a:extLst>
              </a:tr>
            </a:tbl>
          </a:graphicData>
        </a:graphic>
      </p:graphicFrame>
      <p:sp>
        <p:nvSpPr>
          <p:cNvPr id="9" name="角丸四角形 8"/>
          <p:cNvSpPr/>
          <p:nvPr/>
        </p:nvSpPr>
        <p:spPr>
          <a:xfrm>
            <a:off x="417001" y="3302950"/>
            <a:ext cx="526922" cy="389800"/>
          </a:xfrm>
          <a:prstGeom prst="roundRect">
            <a:avLst/>
          </a:prstGeom>
          <a:solidFill>
            <a:srgbClr val="FFFF00"/>
          </a:solidFill>
          <a:ln w="12700" cap="flat" cmpd="sng" algn="ctr">
            <a:solidFill>
              <a:srgbClr val="FFC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kern="0" noProof="0" dirty="0">
                <a:solidFill>
                  <a:prstClr val="black"/>
                </a:solidFill>
                <a:latin typeface="+mj-ea"/>
                <a:ea typeface="+mj-ea"/>
              </a:rPr>
              <a:t>事例４</a:t>
            </a:r>
            <a:endParaRPr kumimoji="1" lang="ja-JP" altLang="en-US" sz="800" b="0" i="0" u="none" strike="noStrike" kern="0" cap="none" spc="0" normalizeH="0" baseline="0" noProof="0" dirty="0">
              <a:ln>
                <a:noFill/>
              </a:ln>
              <a:solidFill>
                <a:prstClr val="black"/>
              </a:solidFill>
              <a:effectLst/>
              <a:uLnTx/>
              <a:uFillTx/>
              <a:latin typeface="+mj-ea"/>
              <a:ea typeface="+mj-ea"/>
            </a:endParaRPr>
          </a:p>
        </p:txBody>
      </p:sp>
      <p:sp>
        <p:nvSpPr>
          <p:cNvPr id="11" name="角丸四角形 10"/>
          <p:cNvSpPr/>
          <p:nvPr/>
        </p:nvSpPr>
        <p:spPr>
          <a:xfrm>
            <a:off x="429043" y="1982058"/>
            <a:ext cx="526922" cy="244675"/>
          </a:xfrm>
          <a:prstGeom prst="roundRect">
            <a:avLst/>
          </a:prstGeom>
          <a:solidFill>
            <a:srgbClr val="FFFF00"/>
          </a:solidFill>
          <a:ln w="12700" cap="flat" cmpd="sng" algn="ctr">
            <a:solidFill>
              <a:srgbClr val="FFC000"/>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800" kern="0" noProof="0" dirty="0">
                <a:solidFill>
                  <a:prstClr val="black"/>
                </a:solidFill>
                <a:latin typeface="+mj-ea"/>
                <a:ea typeface="+mj-ea"/>
              </a:rPr>
              <a:t>事例５</a:t>
            </a:r>
            <a:endParaRPr kumimoji="1" lang="ja-JP" altLang="en-US" sz="800" b="0" i="0" u="none" strike="noStrike" kern="0" cap="none" spc="0" normalizeH="0" baseline="0" noProof="0" dirty="0">
              <a:ln>
                <a:noFill/>
              </a:ln>
              <a:solidFill>
                <a:prstClr val="black"/>
              </a:solidFill>
              <a:effectLst/>
              <a:uLnTx/>
              <a:uFillTx/>
              <a:latin typeface="+mj-ea"/>
              <a:ea typeface="+mj-ea"/>
            </a:endParaRPr>
          </a:p>
        </p:txBody>
      </p:sp>
      <p:sp>
        <p:nvSpPr>
          <p:cNvPr id="14" name="テキスト ボックス 13"/>
          <p:cNvSpPr txBox="1"/>
          <p:nvPr/>
        </p:nvSpPr>
        <p:spPr bwMode="auto">
          <a:xfrm>
            <a:off x="953310" y="4548377"/>
            <a:ext cx="4028265" cy="464948"/>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buNone/>
            </a:pPr>
            <a:r>
              <a:rPr kumimoji="1" lang="en-US" altLang="ja-JP" sz="800" dirty="0">
                <a:latin typeface="ＭＳ ゴシック" panose="020B0609070205080204" pitchFamily="49" charset="-128"/>
                <a:ea typeface="ＭＳ ゴシック" panose="020B0609070205080204" pitchFamily="49" charset="-128"/>
              </a:rPr>
              <a:t>※</a:t>
            </a:r>
            <a:r>
              <a:rPr kumimoji="1" lang="ja-JP" altLang="en-US" sz="800" dirty="0">
                <a:latin typeface="ＭＳ ゴシック" panose="020B0609070205080204" pitchFamily="49" charset="-128"/>
                <a:ea typeface="ＭＳ ゴシック" panose="020B0609070205080204" pitchFamily="49" charset="-128"/>
              </a:rPr>
              <a:t>　手法の例示の記載は省略しています。</a:t>
            </a:r>
          </a:p>
        </p:txBody>
      </p:sp>
      <p:graphicFrame>
        <p:nvGraphicFramePr>
          <p:cNvPr id="15" name="表 14"/>
          <p:cNvGraphicFramePr>
            <a:graphicFrameLocks noGrp="1"/>
          </p:cNvGraphicFramePr>
          <p:nvPr>
            <p:extLst>
              <p:ext uri="{D42A27DB-BD31-4B8C-83A1-F6EECF244321}">
                <p14:modId xmlns:p14="http://schemas.microsoft.com/office/powerpoint/2010/main" val="3914513440"/>
              </p:ext>
            </p:extLst>
          </p:nvPr>
        </p:nvGraphicFramePr>
        <p:xfrm>
          <a:off x="955636" y="3850039"/>
          <a:ext cx="8687577" cy="709013"/>
        </p:xfrm>
        <a:graphic>
          <a:graphicData uri="http://schemas.openxmlformats.org/drawingml/2006/table">
            <a:tbl>
              <a:tblPr firstRow="1" bandRow="1">
                <a:tableStyleId>{5C22544A-7EE6-4342-B048-85BDC9FD1C3A}</a:tableStyleId>
              </a:tblPr>
              <a:tblGrid>
                <a:gridCol w="8687577">
                  <a:extLst>
                    <a:ext uri="{9D8B030D-6E8A-4147-A177-3AD203B41FA5}">
                      <a16:colId xmlns:a16="http://schemas.microsoft.com/office/drawing/2014/main" val="3807971345"/>
                    </a:ext>
                  </a:extLst>
                </a:gridCol>
              </a:tblGrid>
              <a:tr h="205988">
                <a:tc>
                  <a:txBody>
                    <a:bodyPr/>
                    <a:lstStyle/>
                    <a:p>
                      <a:r>
                        <a:rPr kumimoji="1" lang="ja-JP" altLang="en-US" sz="1000" dirty="0"/>
                        <a:t>Ｇ　外的環境の把握</a:t>
                      </a:r>
                    </a:p>
                  </a:txBody>
                  <a:tcPr/>
                </a:tc>
                <a:extLst>
                  <a:ext uri="{0D108BD9-81ED-4DB2-BD59-A6C34878D82A}">
                    <a16:rowId xmlns:a16="http://schemas.microsoft.com/office/drawing/2014/main" val="2609572059"/>
                  </a:ext>
                </a:extLst>
              </a:tr>
              <a:tr h="465173">
                <a:tc>
                  <a:txBody>
                    <a:bodyPr/>
                    <a:lstStyle/>
                    <a:p>
                      <a:pPr marL="68263" marR="0" lvl="0" indent="-68263" algn="l" defTabSz="914400" rtl="0" eaLnBrk="1" fontAlgn="auto" latinLnBrk="0" hangingPunct="1">
                        <a:lnSpc>
                          <a:spcPct val="100000"/>
                        </a:lnSpc>
                        <a:spcBef>
                          <a:spcPts val="0"/>
                        </a:spcBef>
                        <a:spcAft>
                          <a:spcPts val="0"/>
                        </a:spcAft>
                        <a:buClrTx/>
                        <a:buSzTx/>
                        <a:buFontTx/>
                        <a:buNone/>
                        <a:tabLst/>
                        <a:defRPr/>
                      </a:pPr>
                      <a:r>
                        <a:rPr kumimoji="1" lang="ja-JP" altLang="en-US" sz="1000" dirty="0"/>
                        <a:t>　　</a:t>
                      </a:r>
                      <a:r>
                        <a:rPr kumimoji="1" lang="ja-JP" altLang="en-US" sz="800" b="0" i="0" u="none" strike="noStrike" kern="1200" baseline="0" dirty="0">
                          <a:solidFill>
                            <a:schemeClr val="dk1"/>
                          </a:solidFill>
                          <a:latin typeface="ＭＳ Ｐゴシック" panose="020B0600070205080204" pitchFamily="50" charset="-128"/>
                          <a:ea typeface="ＭＳ Ｐゴシック" panose="020B0600070205080204" pitchFamily="50" charset="-128"/>
                          <a:cs typeface="+mn-cs"/>
                        </a:rPr>
                        <a:t>行政機関等が、外国において特定個人情報等を取り扱う場合、当該外国の個人情報の保護に関する制度等を把握した上で、特定個人情報等の安全管理のために必要かつ適切な措置を講じなければならない。 </a:t>
                      </a:r>
                      <a:r>
                        <a:rPr kumimoji="1" lang="ja-JP" altLang="en-US" sz="800" b="0" i="0" u="none" strike="noStrike" kern="1200" baseline="0" dirty="0">
                          <a:solidFill>
                            <a:schemeClr val="dk1"/>
                          </a:solidFill>
                          <a:latin typeface="ＭＳ ゴシック" panose="020B0609070205080204" pitchFamily="49" charset="-128"/>
                          <a:ea typeface="ＭＳ ゴシック" panose="020B0609070205080204" pitchFamily="49" charset="-128"/>
                          <a:cs typeface="+mn-cs"/>
                        </a:rPr>
                        <a:t>	</a:t>
                      </a:r>
                    </a:p>
                  </a:txBody>
                  <a:tcPr/>
                </a:tc>
                <a:extLst>
                  <a:ext uri="{0D108BD9-81ED-4DB2-BD59-A6C34878D82A}">
                    <a16:rowId xmlns:a16="http://schemas.microsoft.com/office/drawing/2014/main" val="1011390969"/>
                  </a:ext>
                </a:extLst>
              </a:tr>
            </a:tbl>
          </a:graphicData>
        </a:graphic>
      </p:graphicFrame>
      <p:sp>
        <p:nvSpPr>
          <p:cNvPr id="17" name="角丸四角形 16"/>
          <p:cNvSpPr/>
          <p:nvPr/>
        </p:nvSpPr>
        <p:spPr>
          <a:xfrm>
            <a:off x="297637" y="324028"/>
            <a:ext cx="7200000"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第３節　特定個人情報の適正な取扱いのポイント～事例から学ぶ～</a:t>
            </a:r>
          </a:p>
        </p:txBody>
      </p:sp>
      <p:sp>
        <p:nvSpPr>
          <p:cNvPr id="2" name="角丸四角形 10">
            <a:extLst>
              <a:ext uri="{FF2B5EF4-FFF2-40B4-BE49-F238E27FC236}">
                <a16:creationId xmlns:a16="http://schemas.microsoft.com/office/drawing/2014/main" id="{9510195A-DDC4-C36A-D264-5A66E0CFD079}"/>
              </a:ext>
            </a:extLst>
          </p:cNvPr>
          <p:cNvSpPr/>
          <p:nvPr/>
        </p:nvSpPr>
        <p:spPr>
          <a:xfrm>
            <a:off x="207346" y="792104"/>
            <a:ext cx="9666234" cy="518130"/>
          </a:xfrm>
          <a:prstGeom prst="round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lvl="0" defTabSz="914400">
              <a:defRPr/>
            </a:pPr>
            <a:r>
              <a:rPr kumimoji="1" lang="ja-JP" altLang="en-US" sz="1600" kern="0" dirty="0">
                <a:solidFill>
                  <a:prstClr val="black"/>
                </a:solidFill>
                <a:latin typeface="+mj-ea"/>
              </a:rPr>
              <a:t>＜参考＞</a:t>
            </a:r>
            <a:r>
              <a:rPr kumimoji="1" lang="en-US" altLang="ja-JP" sz="1600" kern="0" dirty="0">
                <a:solidFill>
                  <a:prstClr val="black"/>
                </a:solidFill>
                <a:latin typeface="+mj-ea"/>
              </a:rPr>
              <a:t>【</a:t>
            </a:r>
            <a:r>
              <a:rPr kumimoji="1" lang="ja-JP" altLang="en-US" sz="1600" dirty="0">
                <a:solidFill>
                  <a:prstClr val="black"/>
                </a:solidFill>
                <a:latin typeface="ＭＳ ゴシック" panose="020B0609070205080204" pitchFamily="49" charset="-128"/>
                <a:ea typeface="ＭＳ ゴシック" panose="020B0609070205080204" pitchFamily="49" charset="-128"/>
              </a:rPr>
              <a:t>マイナンバーガイドライン（行政機関等編）（別添１）２　講ずべき安全管理措置の内容</a:t>
            </a:r>
            <a:r>
              <a:rPr kumimoji="1" lang="en-US" altLang="ja-JP" sz="1600" dirty="0">
                <a:solidFill>
                  <a:prstClr val="black"/>
                </a:solidFill>
                <a:latin typeface="ＭＳ ゴシック" panose="020B0609070205080204" pitchFamily="49" charset="-128"/>
                <a:ea typeface="ＭＳ ゴシック" panose="020B0609070205080204" pitchFamily="49" charset="-128"/>
              </a:rPr>
              <a:t>】</a:t>
            </a:r>
            <a:endParaRPr kumimoji="1" lang="ja-JP" altLang="en-US" sz="1600" kern="0" dirty="0">
              <a:solidFill>
                <a:prstClr val="black"/>
              </a:solidFill>
              <a:latin typeface="+mj-ea"/>
            </a:endParaRPr>
          </a:p>
        </p:txBody>
      </p:sp>
      <p:sp>
        <p:nvSpPr>
          <p:cNvPr id="3" name="正方形/長方形 2">
            <a:extLst>
              <a:ext uri="{FF2B5EF4-FFF2-40B4-BE49-F238E27FC236}">
                <a16:creationId xmlns:a16="http://schemas.microsoft.com/office/drawing/2014/main" id="{45F4462E-8B43-01DC-913B-998AE26C6AF3}"/>
              </a:ext>
            </a:extLst>
          </p:cNvPr>
          <p:cNvSpPr/>
          <p:nvPr/>
        </p:nvSpPr>
        <p:spPr>
          <a:xfrm>
            <a:off x="6313484" y="965882"/>
            <a:ext cx="216000" cy="216000"/>
          </a:xfrm>
          <a:prstGeom prst="rect">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0751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bwMode="auto">
          <a:xfrm>
            <a:off x="1104180" y="2067654"/>
            <a:ext cx="7893169" cy="2116157"/>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700"/>
              </a:lnSpc>
              <a:buNone/>
            </a:pPr>
            <a:r>
              <a:rPr kumimoji="1" lang="ja-JP" altLang="en-US" sz="3200" dirty="0">
                <a:latin typeface="ＭＳ ゴシック" panose="020B0609070205080204" pitchFamily="49" charset="-128"/>
                <a:ea typeface="ＭＳ ゴシック" panose="020B0609070205080204" pitchFamily="49" charset="-128"/>
              </a:rPr>
              <a:t>第１節　　</a:t>
            </a:r>
            <a:endParaRPr kumimoji="1" lang="en-US" altLang="ja-JP" sz="3200" dirty="0">
              <a:latin typeface="ＭＳ ゴシック" panose="020B0609070205080204" pitchFamily="49" charset="-128"/>
              <a:ea typeface="ＭＳ ゴシック" panose="020B0609070205080204" pitchFamily="49" charset="-128"/>
            </a:endParaRPr>
          </a:p>
          <a:p>
            <a:pPr marL="266700" indent="-266700" eaLnBrk="0" hangingPunct="0">
              <a:lnSpc>
                <a:spcPts val="2700"/>
              </a:lnSpc>
              <a:buNone/>
            </a:pPr>
            <a:endParaRPr kumimoji="1" lang="en-US" altLang="ja-JP" sz="3200" dirty="0">
              <a:latin typeface="ＭＳ ゴシック" panose="020B0609070205080204" pitchFamily="49" charset="-128"/>
              <a:ea typeface="ＭＳ ゴシック" panose="020B0609070205080204" pitchFamily="49" charset="-128"/>
            </a:endParaRPr>
          </a:p>
          <a:p>
            <a:pPr marL="266700" indent="-266700" eaLnBrk="0" hangingPunct="0">
              <a:lnSpc>
                <a:spcPts val="2700"/>
              </a:lnSpc>
              <a:buNone/>
            </a:pPr>
            <a:r>
              <a:rPr kumimoji="1" lang="ja-JP" altLang="en-US" sz="3200" dirty="0">
                <a:latin typeface="ＭＳ ゴシック" panose="020B0609070205080204" pitchFamily="49" charset="-128"/>
                <a:ea typeface="ＭＳ ゴシック" panose="020B0609070205080204" pitchFamily="49" charset="-128"/>
              </a:rPr>
              <a:t>マイナンバー制度の概要</a:t>
            </a:r>
          </a:p>
        </p:txBody>
      </p:sp>
      <p:pic>
        <p:nvPicPr>
          <p:cNvPr id="6" name="Picture 25"/>
          <p:cNvPicPr>
            <a:picLocks noChangeAspect="1" noChangeArrowheads="1"/>
          </p:cNvPicPr>
          <p:nvPr/>
        </p:nvPicPr>
        <p:blipFill>
          <a:blip r:embed="rId3" cstate="print"/>
          <a:srcRect/>
          <a:stretch>
            <a:fillRect/>
          </a:stretch>
        </p:blipFill>
        <p:spPr bwMode="auto">
          <a:xfrm>
            <a:off x="722426" y="4746388"/>
            <a:ext cx="1088509" cy="1526793"/>
          </a:xfrm>
          <a:prstGeom prst="rect">
            <a:avLst/>
          </a:prstGeom>
          <a:noFill/>
          <a:ln w="9525">
            <a:noFill/>
            <a:miter lim="800000"/>
            <a:headEnd/>
            <a:tailEnd/>
          </a:ln>
        </p:spPr>
      </p:pic>
      <p:sp>
        <p:nvSpPr>
          <p:cNvPr id="3" name="角丸四角形吹き出し 2"/>
          <p:cNvSpPr/>
          <p:nvPr/>
        </p:nvSpPr>
        <p:spPr>
          <a:xfrm>
            <a:off x="2323266" y="5231757"/>
            <a:ext cx="6984636" cy="822516"/>
          </a:xfrm>
          <a:prstGeom prst="wedgeRoundRectCallout">
            <a:avLst>
              <a:gd name="adj1" fmla="val -57985"/>
              <a:gd name="adj2" fmla="val 1381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nSpc>
                <a:spcPts val="2000"/>
              </a:lnSpc>
            </a:pPr>
            <a:r>
              <a:rPr kumimoji="1" lang="ja-JP" altLang="en-US" sz="1600" dirty="0"/>
              <a:t>第１節では、マイナンバー制度とはどのような制度なのかを学んでいきましょう。</a:t>
            </a:r>
            <a:endParaRPr kumimoji="1" lang="en-US" altLang="ja-JP" sz="1600" dirty="0"/>
          </a:p>
        </p:txBody>
      </p:sp>
      <p:sp>
        <p:nvSpPr>
          <p:cNvPr id="8" name="角丸四角形 7"/>
          <p:cNvSpPr/>
          <p:nvPr/>
        </p:nvSpPr>
        <p:spPr>
          <a:xfrm>
            <a:off x="258859" y="306006"/>
            <a:ext cx="3839416"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第１節　マイナンバー制度の概要</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9" name="スライド番号プレースホルダー 5"/>
          <p:cNvSpPr txBox="1">
            <a:spLocks/>
          </p:cNvSpPr>
          <p:nvPr/>
        </p:nvSpPr>
        <p:spPr>
          <a:xfrm>
            <a:off x="9646816" y="6257576"/>
            <a:ext cx="226763"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4</a:t>
            </a:r>
          </a:p>
        </p:txBody>
      </p:sp>
    </p:spTree>
    <p:extLst>
      <p:ext uri="{BB962C8B-B14F-4D97-AF65-F5344CB8AC3E}">
        <p14:creationId xmlns:p14="http://schemas.microsoft.com/office/powerpoint/2010/main" val="188276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bwMode="auto">
          <a:xfrm>
            <a:off x="2118360" y="2956560"/>
            <a:ext cx="6421120" cy="802640"/>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ja-JP" altLang="en-US" sz="3200" dirty="0">
                <a:latin typeface="ＭＳ ゴシック" panose="020B0609070205080204" pitchFamily="49" charset="-128"/>
                <a:ea typeface="ＭＳ ゴシック" panose="020B0609070205080204" pitchFamily="49" charset="-128"/>
              </a:rPr>
              <a:t>第２章　　保護責任者研修</a:t>
            </a:r>
          </a:p>
        </p:txBody>
      </p:sp>
      <p:sp>
        <p:nvSpPr>
          <p:cNvPr id="4"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49</a:t>
            </a: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3763" y="4499786"/>
            <a:ext cx="996342" cy="1397426"/>
          </a:xfrm>
          <a:prstGeom prst="rect">
            <a:avLst/>
          </a:prstGeom>
        </p:spPr>
      </p:pic>
    </p:spTree>
    <p:extLst>
      <p:ext uri="{BB962C8B-B14F-4D97-AF65-F5344CB8AC3E}">
        <p14:creationId xmlns:p14="http://schemas.microsoft.com/office/powerpoint/2010/main" val="25389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8857" y="2504822"/>
            <a:ext cx="9321719" cy="830997"/>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a:t>特定個人情報の保護のために必要な安全管理措置を講ずるための組織体制の整備として、課室等に各１名設置され、部署内の特定個人情報の保護について責任を負う。</a:t>
            </a:r>
            <a:endParaRPr kumimoji="1" lang="en-US" altLang="ja-JP" sz="1600" dirty="0"/>
          </a:p>
          <a:p>
            <a:pPr indent="265113"/>
            <a:r>
              <a:rPr kumimoji="1" lang="ja-JP" altLang="en-US" sz="1600" dirty="0"/>
              <a:t>（マイナンバーガイドライン（</a:t>
            </a:r>
            <a:r>
              <a:rPr kumimoji="1" lang="ja-JP" altLang="en-US" sz="1600" dirty="0">
                <a:solidFill>
                  <a:prstClr val="black"/>
                </a:solidFill>
                <a:latin typeface="ＭＳ ゴシック" panose="020B0609070205080204" pitchFamily="49" charset="-128"/>
                <a:ea typeface="ＭＳ ゴシック" panose="020B0609070205080204" pitchFamily="49" charset="-128"/>
              </a:rPr>
              <a:t>行政機関等編）</a:t>
            </a:r>
            <a:r>
              <a:rPr kumimoji="1" lang="ja-JP" altLang="en-US" sz="1600" dirty="0"/>
              <a:t>別添１ ２ </a:t>
            </a:r>
            <a:r>
              <a:rPr kumimoji="1" lang="en-US" altLang="ja-JP" sz="1600" dirty="0"/>
              <a:t>Ca</a:t>
            </a:r>
            <a:r>
              <a:rPr kumimoji="1" lang="ja-JP" altLang="en-US" sz="1600" dirty="0"/>
              <a:t>）</a:t>
            </a:r>
          </a:p>
        </p:txBody>
      </p:sp>
      <p:pic>
        <p:nvPicPr>
          <p:cNvPr id="15" name="Picture 4"/>
          <p:cNvPicPr>
            <a:picLocks noChangeAspect="1" noChangeArrowheads="1"/>
          </p:cNvPicPr>
          <p:nvPr/>
        </p:nvPicPr>
        <p:blipFill>
          <a:blip r:embed="rId3" cstate="print"/>
          <a:srcRect/>
          <a:stretch>
            <a:fillRect/>
          </a:stretch>
        </p:blipFill>
        <p:spPr bwMode="auto">
          <a:xfrm>
            <a:off x="8295547" y="3253532"/>
            <a:ext cx="770059" cy="1080120"/>
          </a:xfrm>
          <a:prstGeom prst="rect">
            <a:avLst/>
          </a:prstGeom>
          <a:noFill/>
          <a:ln w="9525">
            <a:noFill/>
            <a:miter lim="800000"/>
            <a:headEnd/>
            <a:tailEnd/>
          </a:ln>
        </p:spPr>
      </p:pic>
      <p:sp>
        <p:nvSpPr>
          <p:cNvPr id="13" name="角丸四角形 12"/>
          <p:cNvSpPr/>
          <p:nvPr/>
        </p:nvSpPr>
        <p:spPr>
          <a:xfrm>
            <a:off x="258858" y="306006"/>
            <a:ext cx="3145823" cy="390286"/>
          </a:xfrm>
          <a:prstGeom prst="roundRect">
            <a:avLst>
              <a:gd name="adj" fmla="val 17960"/>
            </a:avLst>
          </a:prstGeom>
          <a:no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第１節　保護責任者の役割</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5" name="角丸四角形 4"/>
          <p:cNvSpPr/>
          <p:nvPr/>
        </p:nvSpPr>
        <p:spPr>
          <a:xfrm>
            <a:off x="269018" y="741679"/>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r>
              <a:rPr lang="ja-JP" altLang="en-US" sz="2200" kern="0" dirty="0">
                <a:solidFill>
                  <a:prstClr val="black"/>
                </a:solidFill>
                <a:latin typeface="ＤＦ特太ゴシック体" panose="020B0509000000000000" pitchFamily="49" charset="-128"/>
                <a:ea typeface="ＤＦ特太ゴシック体" panose="020B0509000000000000" pitchFamily="49" charset="-128"/>
              </a:rPr>
              <a:t>１－１　保護責任者の役割</a:t>
            </a:r>
            <a:endParaRPr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680577" y="907544"/>
            <a:ext cx="900000" cy="1263831"/>
          </a:xfrm>
          <a:prstGeom prst="rect">
            <a:avLst/>
          </a:prstGeom>
        </p:spPr>
      </p:pic>
      <p:sp>
        <p:nvSpPr>
          <p:cNvPr id="11" name="四角形吹き出し 10"/>
          <p:cNvSpPr/>
          <p:nvPr/>
        </p:nvSpPr>
        <p:spPr>
          <a:xfrm>
            <a:off x="269018" y="1347546"/>
            <a:ext cx="7536975" cy="612000"/>
          </a:xfrm>
          <a:prstGeom prst="wedgeRectCallout">
            <a:avLst>
              <a:gd name="adj1" fmla="val 62216"/>
              <a:gd name="adj2" fmla="val 6845"/>
            </a:avLst>
          </a:prstGeom>
          <a:gradFill rotWithShape="1">
            <a:gsLst>
              <a:gs pos="0">
                <a:srgbClr val="FFFCFB"/>
              </a:gs>
              <a:gs pos="10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r>
              <a:rPr kumimoji="1" lang="ja-JP" altLang="en-US" sz="1600" dirty="0">
                <a:latin typeface="ＭＳ Ｐゴシック" panose="020B0600070205080204" pitchFamily="50" charset="-128"/>
              </a:rPr>
              <a:t>保護責任者は、部署内の特定個人情報の保護に関する責任者です。</a:t>
            </a:r>
          </a:p>
        </p:txBody>
      </p:sp>
      <p:sp>
        <p:nvSpPr>
          <p:cNvPr id="10"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50</a:t>
            </a:r>
          </a:p>
        </p:txBody>
      </p:sp>
      <p:sp>
        <p:nvSpPr>
          <p:cNvPr id="9" name="角丸四角形 8"/>
          <p:cNvSpPr/>
          <p:nvPr/>
        </p:nvSpPr>
        <p:spPr>
          <a:xfrm>
            <a:off x="400525" y="2167590"/>
            <a:ext cx="1631476" cy="337231"/>
          </a:xfrm>
          <a:prstGeom prst="roundRect">
            <a:avLst/>
          </a:prstGeom>
          <a:solidFill>
            <a:srgbClr val="FFC000">
              <a:alpha val="30000"/>
            </a:srgbClr>
          </a:solidFill>
          <a:ln w="19050" cap="flat" cmpd="sng" algn="ctr">
            <a:solidFill>
              <a:srgbClr val="FFC000"/>
            </a:solidFill>
            <a:prstDash val="solid"/>
            <a:miter lim="800000"/>
          </a:ln>
          <a:effectLst/>
        </p:spPr>
        <p:txBody>
          <a:bodyPr lIns="0" tIns="0" rIns="0" bIns="0" rtlCol="0" anchor="ctr"/>
          <a:lstStyle/>
          <a:p>
            <a:pPr algn="ctr"/>
            <a:r>
              <a:rPr kumimoji="1" lang="ja-JP" altLang="en-US" sz="1600"/>
              <a:t>保護責任者とは</a:t>
            </a:r>
            <a:endParaRPr kumimoji="1" lang="en-US" altLang="ja-JP" sz="1600" dirty="0"/>
          </a:p>
        </p:txBody>
      </p:sp>
      <p:sp>
        <p:nvSpPr>
          <p:cNvPr id="12" name="テキスト ボックス 11"/>
          <p:cNvSpPr txBox="1"/>
          <p:nvPr/>
        </p:nvSpPr>
        <p:spPr>
          <a:xfrm>
            <a:off x="258858" y="4057043"/>
            <a:ext cx="9370160" cy="2554545"/>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a:t>事務取扱担当者の監督（ガイドライン別添１ ２ </a:t>
            </a:r>
            <a:r>
              <a:rPr kumimoji="1" lang="en-US" altLang="ja-JP" sz="1600" dirty="0"/>
              <a:t>Da</a:t>
            </a:r>
            <a:r>
              <a:rPr kumimoji="1" lang="ja-JP" altLang="en-US" sz="1600" dirty="0"/>
              <a:t>）</a:t>
            </a:r>
            <a:endParaRPr kumimoji="1" lang="en-US" altLang="ja-JP" sz="1600" dirty="0"/>
          </a:p>
          <a:p>
            <a:pPr marL="271463" indent="-1588"/>
            <a:r>
              <a:rPr kumimoji="1" lang="ja-JP" altLang="en-US" sz="1600" dirty="0"/>
              <a:t>特定個人情報等が取扱規程等に基づき適正に取り扱われるよう、事務取扱担当者に対して必要かつ適切な監督を行う。　</a:t>
            </a:r>
            <a:r>
              <a:rPr kumimoji="1" lang="en-US" altLang="ja-JP" sz="1600" dirty="0">
                <a:solidFill>
                  <a:srgbClr val="FF0000"/>
                </a:solidFill>
              </a:rPr>
              <a:t>※</a:t>
            </a:r>
            <a:r>
              <a:rPr kumimoji="1" lang="ja-JP" altLang="en-US" sz="1600" dirty="0">
                <a:solidFill>
                  <a:srgbClr val="FF0000"/>
                </a:solidFill>
              </a:rPr>
              <a:t>「第１章　事務取扱担当者研修」の理解は必要です。</a:t>
            </a:r>
            <a:endParaRPr kumimoji="1" lang="en-US" altLang="ja-JP" sz="1600" dirty="0">
              <a:solidFill>
                <a:srgbClr val="FF0000"/>
              </a:solidFill>
            </a:endParaRPr>
          </a:p>
          <a:p>
            <a:pPr marL="285750" indent="-285750">
              <a:buFont typeface="Arial" panose="020B0604020202020204" pitchFamily="34" charset="0"/>
              <a:buChar char="•"/>
            </a:pPr>
            <a:r>
              <a:rPr kumimoji="1" lang="ja-JP" altLang="en-US" sz="1600" dirty="0"/>
              <a:t>事務取扱担当者等の教育（ガイドライン別添１ ２ </a:t>
            </a:r>
            <a:r>
              <a:rPr kumimoji="1" lang="en-US" altLang="ja-JP" sz="1600" dirty="0"/>
              <a:t>Db</a:t>
            </a:r>
            <a:r>
              <a:rPr kumimoji="1" lang="ja-JP" altLang="en-US" sz="1600" dirty="0"/>
              <a:t>）</a:t>
            </a:r>
            <a:endParaRPr kumimoji="1" lang="en-US" altLang="ja-JP" sz="1600" dirty="0"/>
          </a:p>
          <a:p>
            <a:pPr marL="450850" indent="-180975"/>
            <a:r>
              <a:rPr kumimoji="1" lang="ja-JP" altLang="en-US" sz="1600" dirty="0"/>
              <a:t>①事務取扱担当者に、特定個人情報等の適正な取扱いについて理解を深め、その保護に関する意識の高揚を図るための啓発その他必要な教育研修を行う。</a:t>
            </a:r>
          </a:p>
          <a:p>
            <a:pPr marL="450850" indent="-165100"/>
            <a:r>
              <a:rPr kumimoji="1" lang="ja-JP" altLang="en-US" sz="1600" dirty="0"/>
              <a:t>②特定個人情報等を取り扱う情報システムの管理に関する事務に従事する職員に、特定個人情報等の適切な管理のため、情報システムの管理、運用及びセキュリティ対策に関して必要な教育研修を行う。</a:t>
            </a:r>
            <a:endParaRPr kumimoji="1" lang="en-US" altLang="ja-JP" sz="1600" dirty="0"/>
          </a:p>
          <a:p>
            <a:pPr marL="450850" indent="-165100"/>
            <a:r>
              <a:rPr kumimoji="1" lang="ja-JP" altLang="en-US" sz="1600" dirty="0"/>
              <a:t>③特定個人情報ファイルを取り扱う事務に従事する者に対して、特定個人情報の適正な取扱いを確保するために必要なサイバーセキュリティの確保に関する事項その他の事項に関する研修を行う。</a:t>
            </a:r>
          </a:p>
        </p:txBody>
      </p:sp>
      <p:sp>
        <p:nvSpPr>
          <p:cNvPr id="14" name="角丸四角形 13"/>
          <p:cNvSpPr/>
          <p:nvPr/>
        </p:nvSpPr>
        <p:spPr>
          <a:xfrm>
            <a:off x="400524" y="3735549"/>
            <a:ext cx="1961676" cy="337213"/>
          </a:xfrm>
          <a:prstGeom prst="roundRect">
            <a:avLst/>
          </a:prstGeom>
          <a:solidFill>
            <a:srgbClr val="FFC000">
              <a:alpha val="30000"/>
            </a:srgbClr>
          </a:solidFill>
          <a:ln w="19050" cap="flat" cmpd="sng" algn="ctr">
            <a:solidFill>
              <a:srgbClr val="FFC000"/>
            </a:solidFill>
            <a:prstDash val="solid"/>
            <a:miter lim="800000"/>
          </a:ln>
          <a:effectLst/>
        </p:spPr>
        <p:txBody>
          <a:bodyPr lIns="0" tIns="0" rIns="0" bIns="0" rtlCol="0" anchor="ctr"/>
          <a:lstStyle/>
          <a:p>
            <a:pPr algn="ctr"/>
            <a:r>
              <a:rPr kumimoji="1" lang="ja-JP" altLang="en-US" sz="1600" dirty="0"/>
              <a:t>保護責任者の役割</a:t>
            </a:r>
            <a:endParaRPr kumimoji="1" lang="en-US" altLang="ja-JP" sz="1600" dirty="0"/>
          </a:p>
        </p:txBody>
      </p:sp>
      <p:sp>
        <p:nvSpPr>
          <p:cNvPr id="2" name="正方形/長方形 1"/>
          <p:cNvSpPr/>
          <p:nvPr/>
        </p:nvSpPr>
        <p:spPr>
          <a:xfrm>
            <a:off x="4924145" y="3054480"/>
            <a:ext cx="216000" cy="216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338322" y="4113727"/>
            <a:ext cx="216000" cy="216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4536828" y="4847953"/>
            <a:ext cx="216000" cy="216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68963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258858" y="306006"/>
            <a:ext cx="3087457" cy="390286"/>
          </a:xfrm>
          <a:prstGeom prst="roundRect">
            <a:avLst>
              <a:gd name="adj" fmla="val 17960"/>
            </a:avLst>
          </a:prstGeom>
          <a:no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第１節　保護責任者の役割</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5" name="角丸四角形 4"/>
          <p:cNvSpPr/>
          <p:nvPr/>
        </p:nvSpPr>
        <p:spPr>
          <a:xfrm>
            <a:off x="269018" y="741679"/>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r>
              <a:rPr lang="ja-JP" altLang="en-US" sz="2200" kern="0" dirty="0">
                <a:solidFill>
                  <a:prstClr val="black"/>
                </a:solidFill>
                <a:latin typeface="ＤＦ特太ゴシック体" panose="020B0509000000000000" pitchFamily="49" charset="-128"/>
                <a:ea typeface="ＤＦ特太ゴシック体" panose="020B0509000000000000" pitchFamily="49" charset="-128"/>
              </a:rPr>
              <a:t>１－２　事務取扱担当者の監督（１）</a:t>
            </a:r>
            <a:endParaRPr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680576" y="1003040"/>
            <a:ext cx="900000" cy="1263830"/>
          </a:xfrm>
          <a:prstGeom prst="rect">
            <a:avLst/>
          </a:prstGeom>
        </p:spPr>
      </p:pic>
      <p:pic>
        <p:nvPicPr>
          <p:cNvPr id="32" name="図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4882" y="2256884"/>
            <a:ext cx="1105682" cy="1968739"/>
          </a:xfrm>
          <a:prstGeom prst="rect">
            <a:avLst/>
          </a:prstGeom>
        </p:spPr>
      </p:pic>
      <p:pic>
        <p:nvPicPr>
          <p:cNvPr id="34" name="図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9699" y="2308248"/>
            <a:ext cx="1938428" cy="1717832"/>
          </a:xfrm>
          <a:prstGeom prst="rect">
            <a:avLst/>
          </a:prstGeom>
          <a:effectLst>
            <a:glow rad="101600">
              <a:schemeClr val="accent1">
                <a:satMod val="175000"/>
                <a:alpha val="40000"/>
              </a:schemeClr>
            </a:glow>
          </a:effectLst>
        </p:spPr>
      </p:pic>
      <p:grpSp>
        <p:nvGrpSpPr>
          <p:cNvPr id="58" name="グループ化 57"/>
          <p:cNvGrpSpPr/>
          <p:nvPr/>
        </p:nvGrpSpPr>
        <p:grpSpPr>
          <a:xfrm>
            <a:off x="656974" y="4096787"/>
            <a:ext cx="955233" cy="889630"/>
            <a:chOff x="6088253" y="2120578"/>
            <a:chExt cx="2000786" cy="1945402"/>
          </a:xfrm>
        </p:grpSpPr>
        <p:pic>
          <p:nvPicPr>
            <p:cNvPr id="49" name="図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8253" y="2228868"/>
              <a:ext cx="1853700" cy="1837112"/>
            </a:xfrm>
            <a:prstGeom prst="rect">
              <a:avLst/>
            </a:prstGeom>
          </p:spPr>
        </p:pic>
        <p:pic>
          <p:nvPicPr>
            <p:cNvPr id="51" name="図 5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78483" y="2120578"/>
              <a:ext cx="1710556" cy="1762512"/>
            </a:xfrm>
            <a:prstGeom prst="rect">
              <a:avLst/>
            </a:prstGeom>
          </p:spPr>
        </p:pic>
      </p:grpSp>
      <p:grpSp>
        <p:nvGrpSpPr>
          <p:cNvPr id="112" name="グループ化 111"/>
          <p:cNvGrpSpPr/>
          <p:nvPr/>
        </p:nvGrpSpPr>
        <p:grpSpPr>
          <a:xfrm>
            <a:off x="5755246" y="4777731"/>
            <a:ext cx="2219730" cy="1620381"/>
            <a:chOff x="7126132" y="4710326"/>
            <a:chExt cx="2219730" cy="1620381"/>
          </a:xfrm>
        </p:grpSpPr>
        <p:grpSp>
          <p:nvGrpSpPr>
            <p:cNvPr id="56" name="グループ化 55"/>
            <p:cNvGrpSpPr/>
            <p:nvPr/>
          </p:nvGrpSpPr>
          <p:grpSpPr>
            <a:xfrm>
              <a:off x="8185899" y="4710326"/>
              <a:ext cx="1159963" cy="1563006"/>
              <a:chOff x="6696867" y="1124019"/>
              <a:chExt cx="1529720" cy="2061239"/>
            </a:xfrm>
          </p:grpSpPr>
          <p:pic>
            <p:nvPicPr>
              <p:cNvPr id="43" name="図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96867" y="1124019"/>
                <a:ext cx="1452551" cy="2061239"/>
              </a:xfrm>
              <a:prstGeom prst="rect">
                <a:avLst/>
              </a:prstGeom>
            </p:spPr>
          </p:pic>
          <p:pic>
            <p:nvPicPr>
              <p:cNvPr id="45" name="図 44"/>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48130" y="1594100"/>
                <a:ext cx="750343" cy="443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38" name="図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80421" y="2330503"/>
                <a:ext cx="784757" cy="558261"/>
              </a:xfrm>
              <a:prstGeom prst="rect">
                <a:avLst/>
              </a:prstGeom>
            </p:spPr>
          </p:pic>
          <p:pic>
            <p:nvPicPr>
              <p:cNvPr id="35" name="図 3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04454" y="1504801"/>
                <a:ext cx="922133" cy="913882"/>
              </a:xfrm>
              <a:prstGeom prst="rect">
                <a:avLst/>
              </a:prstGeom>
            </p:spPr>
          </p:pic>
        </p:grpSp>
        <p:grpSp>
          <p:nvGrpSpPr>
            <p:cNvPr id="9" name="グループ化 8"/>
            <p:cNvGrpSpPr/>
            <p:nvPr/>
          </p:nvGrpSpPr>
          <p:grpSpPr>
            <a:xfrm>
              <a:off x="7126132" y="4832107"/>
              <a:ext cx="1512887" cy="1498600"/>
              <a:chOff x="6276993" y="4772879"/>
              <a:chExt cx="1512887" cy="1498600"/>
            </a:xfrm>
          </p:grpSpPr>
          <p:pic>
            <p:nvPicPr>
              <p:cNvPr id="11" name="Picture 69"/>
              <p:cNvPicPr>
                <a:picLocks noChangeAspect="1" noChangeArrowheads="1"/>
              </p:cNvPicPr>
              <p:nvPr/>
            </p:nvPicPr>
            <p:blipFill>
              <a:blip r:embed="rId12" cstate="print"/>
              <a:srcRect/>
              <a:stretch>
                <a:fillRect/>
              </a:stretch>
            </p:blipFill>
            <p:spPr bwMode="auto">
              <a:xfrm>
                <a:off x="6276993" y="4772879"/>
                <a:ext cx="1512887" cy="1498600"/>
              </a:xfrm>
              <a:prstGeom prst="rect">
                <a:avLst/>
              </a:prstGeom>
              <a:noFill/>
              <a:ln w="9525">
                <a:noFill/>
                <a:miter lim="800000"/>
                <a:headEnd/>
                <a:tailEnd/>
              </a:ln>
            </p:spPr>
          </p:pic>
          <p:pic>
            <p:nvPicPr>
              <p:cNvPr id="52" name="図 5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418212" y="5243068"/>
                <a:ext cx="358666" cy="562539"/>
              </a:xfrm>
              <a:prstGeom prst="rect">
                <a:avLst/>
              </a:prstGeom>
            </p:spPr>
          </p:pic>
        </p:grpSp>
      </p:grpSp>
      <p:grpSp>
        <p:nvGrpSpPr>
          <p:cNvPr id="61" name="グループ化 60"/>
          <p:cNvGrpSpPr/>
          <p:nvPr/>
        </p:nvGrpSpPr>
        <p:grpSpPr>
          <a:xfrm>
            <a:off x="4577479" y="5388162"/>
            <a:ext cx="1189493" cy="1035849"/>
            <a:chOff x="5072481" y="5418156"/>
            <a:chExt cx="1189493" cy="1035849"/>
          </a:xfrm>
        </p:grpSpPr>
        <p:pic>
          <p:nvPicPr>
            <p:cNvPr id="29" name="図 28" descr="C:\Users\MOFA8179\AppData\Local\Microsoft\Windows\Temporary Internet Files\Content.IE5\6BE37JB9\MC900290936[1].wmf"/>
            <p:cNvPicPr>
              <a:picLocks noChangeAspect="1" noChangeArrowheads="1"/>
            </p:cNvPicPr>
            <p:nvPr/>
          </p:nvPicPr>
          <p:blipFill>
            <a:blip r:embed="rId14" cstate="print"/>
            <a:srcRect/>
            <a:stretch>
              <a:fillRect/>
            </a:stretch>
          </p:blipFill>
          <p:spPr bwMode="auto">
            <a:xfrm>
              <a:off x="5566083" y="5894520"/>
              <a:ext cx="695891" cy="559485"/>
            </a:xfrm>
            <a:prstGeom prst="rect">
              <a:avLst/>
            </a:prstGeom>
            <a:noFill/>
            <a:ln w="9525">
              <a:noFill/>
              <a:miter lim="800000"/>
              <a:headEnd/>
              <a:tailEnd/>
            </a:ln>
          </p:spPr>
        </p:pic>
        <p:pic>
          <p:nvPicPr>
            <p:cNvPr id="53" name="図 52"/>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5072481" y="5418156"/>
              <a:ext cx="582955" cy="983886"/>
            </a:xfrm>
            <a:prstGeom prst="rect">
              <a:avLst/>
            </a:prstGeom>
          </p:spPr>
        </p:pic>
      </p:grpSp>
      <p:grpSp>
        <p:nvGrpSpPr>
          <p:cNvPr id="57" name="グループ化 56"/>
          <p:cNvGrpSpPr/>
          <p:nvPr/>
        </p:nvGrpSpPr>
        <p:grpSpPr>
          <a:xfrm>
            <a:off x="7934574" y="4394217"/>
            <a:ext cx="1433173" cy="1015505"/>
            <a:chOff x="5499922" y="5867121"/>
            <a:chExt cx="1433173" cy="1015505"/>
          </a:xfrm>
        </p:grpSpPr>
        <p:pic>
          <p:nvPicPr>
            <p:cNvPr id="54" name="Picture 704" descr="a1-a008"/>
            <p:cNvPicPr>
              <a:picLocks noChangeAspect="1" noChangeArrowheads="1"/>
            </p:cNvPicPr>
            <p:nvPr/>
          </p:nvPicPr>
          <p:blipFill>
            <a:blip r:embed="rId16" cstate="print"/>
            <a:srcRect/>
            <a:stretch>
              <a:fillRect/>
            </a:stretch>
          </p:blipFill>
          <p:spPr bwMode="auto">
            <a:xfrm>
              <a:off x="5499922" y="5867121"/>
              <a:ext cx="1135062" cy="696912"/>
            </a:xfrm>
            <a:prstGeom prst="rect">
              <a:avLst/>
            </a:prstGeom>
            <a:noFill/>
            <a:ln w="9525">
              <a:noFill/>
              <a:miter lim="800000"/>
              <a:headEnd/>
              <a:tailEnd/>
            </a:ln>
          </p:spPr>
        </p:pic>
        <p:pic>
          <p:nvPicPr>
            <p:cNvPr id="27" name="Picture 10" descr="C:\Users\007325\AppData\Local\Temp\MC900434888.PNG"/>
            <p:cNvPicPr>
              <a:picLocks noChangeAspect="1" noChangeArrowheads="1"/>
            </p:cNvPicPr>
            <p:nvPr/>
          </p:nvPicPr>
          <p:blipFill>
            <a:blip r:embed="rId17" cstate="print"/>
            <a:srcRect/>
            <a:stretch>
              <a:fillRect/>
            </a:stretch>
          </p:blipFill>
          <p:spPr bwMode="auto">
            <a:xfrm>
              <a:off x="6126068" y="6064342"/>
              <a:ext cx="807027" cy="818284"/>
            </a:xfrm>
            <a:prstGeom prst="rect">
              <a:avLst/>
            </a:prstGeom>
            <a:noFill/>
            <a:ln w="9525">
              <a:noFill/>
              <a:miter lim="800000"/>
              <a:headEnd/>
              <a:tailEnd/>
            </a:ln>
          </p:spPr>
        </p:pic>
      </p:grpSp>
      <p:grpSp>
        <p:nvGrpSpPr>
          <p:cNvPr id="110" name="グループ化 109"/>
          <p:cNvGrpSpPr/>
          <p:nvPr/>
        </p:nvGrpSpPr>
        <p:grpSpPr>
          <a:xfrm>
            <a:off x="387223" y="2456954"/>
            <a:ext cx="1190523" cy="1259955"/>
            <a:chOff x="387223" y="2456954"/>
            <a:chExt cx="1190523" cy="1259955"/>
          </a:xfrm>
        </p:grpSpPr>
        <p:pic>
          <p:nvPicPr>
            <p:cNvPr id="12" name="Picture 90" descr="ﾎｽﾄ"/>
            <p:cNvPicPr>
              <a:picLocks noChangeAspect="1" noChangeArrowheads="1"/>
            </p:cNvPicPr>
            <p:nvPr/>
          </p:nvPicPr>
          <p:blipFill>
            <a:blip r:embed="rId18" cstate="print"/>
            <a:srcRect/>
            <a:stretch>
              <a:fillRect/>
            </a:stretch>
          </p:blipFill>
          <p:spPr bwMode="auto">
            <a:xfrm>
              <a:off x="387223" y="2456954"/>
              <a:ext cx="1079500" cy="971550"/>
            </a:xfrm>
            <a:prstGeom prst="rect">
              <a:avLst/>
            </a:prstGeom>
            <a:noFill/>
            <a:ln w="9525">
              <a:noFill/>
              <a:miter lim="800000"/>
              <a:headEnd/>
              <a:tailEnd/>
            </a:ln>
          </p:spPr>
        </p:pic>
        <p:pic>
          <p:nvPicPr>
            <p:cNvPr id="55" name="Picture 31"/>
            <p:cNvPicPr>
              <a:picLocks noChangeAspect="1" noChangeArrowheads="1"/>
            </p:cNvPicPr>
            <p:nvPr/>
          </p:nvPicPr>
          <p:blipFill>
            <a:blip r:embed="rId19"/>
            <a:srcRect/>
            <a:stretch>
              <a:fillRect/>
            </a:stretch>
          </p:blipFill>
          <p:spPr bwMode="auto">
            <a:xfrm>
              <a:off x="888771" y="2662809"/>
              <a:ext cx="688975" cy="1054100"/>
            </a:xfrm>
            <a:prstGeom prst="rect">
              <a:avLst/>
            </a:prstGeom>
            <a:noFill/>
            <a:ln w="9525">
              <a:noFill/>
              <a:miter lim="800000"/>
              <a:headEnd/>
              <a:tailEnd/>
            </a:ln>
            <a:effectLst/>
          </p:spPr>
        </p:pic>
      </p:grpSp>
      <p:grpSp>
        <p:nvGrpSpPr>
          <p:cNvPr id="111" name="グループ化 110"/>
          <p:cNvGrpSpPr/>
          <p:nvPr/>
        </p:nvGrpSpPr>
        <p:grpSpPr>
          <a:xfrm>
            <a:off x="1843802" y="4698965"/>
            <a:ext cx="1119362" cy="1556708"/>
            <a:chOff x="316442" y="4669676"/>
            <a:chExt cx="1119362" cy="1556708"/>
          </a:xfrm>
        </p:grpSpPr>
        <p:pic>
          <p:nvPicPr>
            <p:cNvPr id="39" name="図 3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16442" y="4669676"/>
              <a:ext cx="917969" cy="1556708"/>
            </a:xfrm>
            <a:prstGeom prst="rect">
              <a:avLst/>
            </a:prstGeom>
          </p:spPr>
        </p:pic>
        <p:pic>
          <p:nvPicPr>
            <p:cNvPr id="25" name="Picture 31" descr="j0432622"/>
            <p:cNvPicPr>
              <a:picLocks noChangeAspect="1" noChangeArrowheads="1"/>
            </p:cNvPicPr>
            <p:nvPr/>
          </p:nvPicPr>
          <p:blipFill>
            <a:blip r:embed="rId21" cstate="print"/>
            <a:srcRect/>
            <a:stretch>
              <a:fillRect/>
            </a:stretch>
          </p:blipFill>
          <p:spPr bwMode="auto">
            <a:xfrm>
              <a:off x="842079" y="5400982"/>
              <a:ext cx="593725" cy="587375"/>
            </a:xfrm>
            <a:prstGeom prst="rect">
              <a:avLst/>
            </a:prstGeom>
            <a:noFill/>
            <a:ln w="9525">
              <a:noFill/>
              <a:miter lim="800000"/>
              <a:headEnd/>
              <a:tailEnd/>
            </a:ln>
          </p:spPr>
        </p:pic>
        <p:pic>
          <p:nvPicPr>
            <p:cNvPr id="24" name="Picture 30" descr="j0432621"/>
            <p:cNvPicPr>
              <a:picLocks noChangeAspect="1" noChangeArrowheads="1"/>
            </p:cNvPicPr>
            <p:nvPr/>
          </p:nvPicPr>
          <p:blipFill>
            <a:blip r:embed="rId22" cstate="print"/>
            <a:srcRect/>
            <a:stretch>
              <a:fillRect/>
            </a:stretch>
          </p:blipFill>
          <p:spPr bwMode="auto">
            <a:xfrm>
              <a:off x="360803" y="5567117"/>
              <a:ext cx="566737" cy="574675"/>
            </a:xfrm>
            <a:prstGeom prst="rect">
              <a:avLst/>
            </a:prstGeom>
            <a:noFill/>
            <a:ln w="9525">
              <a:noFill/>
              <a:miter lim="800000"/>
              <a:headEnd/>
              <a:tailEnd/>
            </a:ln>
          </p:spPr>
        </p:pic>
      </p:grpSp>
      <p:grpSp>
        <p:nvGrpSpPr>
          <p:cNvPr id="60" name="グループ化 59"/>
          <p:cNvGrpSpPr/>
          <p:nvPr/>
        </p:nvGrpSpPr>
        <p:grpSpPr>
          <a:xfrm>
            <a:off x="3147785" y="5503521"/>
            <a:ext cx="931338" cy="720081"/>
            <a:chOff x="3132409" y="4670156"/>
            <a:chExt cx="1340572" cy="1055332"/>
          </a:xfrm>
        </p:grpSpPr>
        <p:pic>
          <p:nvPicPr>
            <p:cNvPr id="59" name="図 58"/>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132409" y="4670156"/>
              <a:ext cx="1108099" cy="1055332"/>
            </a:xfrm>
            <a:prstGeom prst="rect">
              <a:avLst/>
            </a:prstGeom>
          </p:spPr>
        </p:pic>
        <p:pic>
          <p:nvPicPr>
            <p:cNvPr id="42" name="図 41"/>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614554" y="4890738"/>
              <a:ext cx="858427" cy="791700"/>
            </a:xfrm>
            <a:prstGeom prst="rect">
              <a:avLst/>
            </a:prstGeom>
          </p:spPr>
        </p:pic>
      </p:grpSp>
      <p:cxnSp>
        <p:nvCxnSpPr>
          <p:cNvPr id="63" name="直線矢印コネクタ 62"/>
          <p:cNvCxnSpPr/>
          <p:nvPr/>
        </p:nvCxnSpPr>
        <p:spPr>
          <a:xfrm flipV="1">
            <a:off x="5153713" y="2906985"/>
            <a:ext cx="2114420" cy="7764"/>
          </a:xfrm>
          <a:prstGeom prst="straightConnector1">
            <a:avLst/>
          </a:prstGeom>
          <a:ln w="38100">
            <a:solidFill>
              <a:srgbClr val="FFC00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flipH="1">
            <a:off x="1668785" y="2914749"/>
            <a:ext cx="2071340" cy="61287"/>
          </a:xfrm>
          <a:prstGeom prst="straightConnector1">
            <a:avLst/>
          </a:prstGeom>
          <a:ln w="38100">
            <a:solidFill>
              <a:srgbClr val="FFC00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flipH="1">
            <a:off x="1715162" y="3138693"/>
            <a:ext cx="2181867" cy="1118633"/>
          </a:xfrm>
          <a:prstGeom prst="straightConnector1">
            <a:avLst/>
          </a:prstGeom>
          <a:ln w="38100">
            <a:solidFill>
              <a:srgbClr val="FFC00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66" name="直線矢印コネクタ 65"/>
          <p:cNvCxnSpPr/>
          <p:nvPr/>
        </p:nvCxnSpPr>
        <p:spPr>
          <a:xfrm flipH="1">
            <a:off x="2752941" y="3371660"/>
            <a:ext cx="1277553" cy="1627407"/>
          </a:xfrm>
          <a:prstGeom prst="straightConnector1">
            <a:avLst/>
          </a:prstGeom>
          <a:ln w="38100">
            <a:solidFill>
              <a:srgbClr val="FFC00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p:nvPr/>
        </p:nvCxnSpPr>
        <p:spPr>
          <a:xfrm flipH="1">
            <a:off x="3838354" y="3428504"/>
            <a:ext cx="311278" cy="1941062"/>
          </a:xfrm>
          <a:prstGeom prst="straightConnector1">
            <a:avLst/>
          </a:prstGeom>
          <a:ln w="38100">
            <a:solidFill>
              <a:srgbClr val="FFC00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a:endCxn id="53" idx="0"/>
          </p:cNvCxnSpPr>
          <p:nvPr/>
        </p:nvCxnSpPr>
        <p:spPr>
          <a:xfrm>
            <a:off x="4561863" y="3530104"/>
            <a:ext cx="307094" cy="1858058"/>
          </a:xfrm>
          <a:prstGeom prst="straightConnector1">
            <a:avLst/>
          </a:prstGeom>
          <a:ln w="38100">
            <a:solidFill>
              <a:srgbClr val="FFC00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p:nvPr/>
        </p:nvCxnSpPr>
        <p:spPr>
          <a:xfrm>
            <a:off x="4943380" y="3134208"/>
            <a:ext cx="2973080" cy="1445750"/>
          </a:xfrm>
          <a:prstGeom prst="straightConnector1">
            <a:avLst/>
          </a:prstGeom>
          <a:ln w="38100">
            <a:solidFill>
              <a:srgbClr val="FFC000"/>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p:nvPr/>
        </p:nvCxnSpPr>
        <p:spPr>
          <a:xfrm>
            <a:off x="4797167" y="3306331"/>
            <a:ext cx="1393190" cy="1609016"/>
          </a:xfrm>
          <a:prstGeom prst="straightConnector1">
            <a:avLst/>
          </a:prstGeom>
          <a:ln w="38100">
            <a:solidFill>
              <a:srgbClr val="FFC000"/>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90" name="テキスト ボックス 89"/>
          <p:cNvSpPr txBox="1"/>
          <p:nvPr/>
        </p:nvSpPr>
        <p:spPr>
          <a:xfrm>
            <a:off x="3758882" y="3896258"/>
            <a:ext cx="1446858" cy="276999"/>
          </a:xfrm>
          <a:prstGeom prst="rect">
            <a:avLst/>
          </a:prstGeom>
          <a:solidFill>
            <a:schemeClr val="bg1"/>
          </a:solidFill>
          <a:ln>
            <a:solidFill>
              <a:schemeClr val="tx1"/>
            </a:solidFill>
          </a:ln>
        </p:spPr>
        <p:txBody>
          <a:bodyPr wrap="square" lIns="0" tIns="0" rIns="0" bIns="0" rtlCol="0">
            <a:spAutoFit/>
          </a:bodyPr>
          <a:lstStyle/>
          <a:p>
            <a:pPr algn="ctr"/>
            <a:r>
              <a:rPr kumimoji="1" lang="ja-JP" altLang="en-US" dirty="0"/>
              <a:t>保護責任者</a:t>
            </a:r>
          </a:p>
        </p:txBody>
      </p:sp>
      <p:sp>
        <p:nvSpPr>
          <p:cNvPr id="99" name="テキスト ボックス 98"/>
          <p:cNvSpPr txBox="1"/>
          <p:nvPr/>
        </p:nvSpPr>
        <p:spPr>
          <a:xfrm>
            <a:off x="316442" y="3679630"/>
            <a:ext cx="1422808" cy="307777"/>
          </a:xfrm>
          <a:prstGeom prst="rect">
            <a:avLst/>
          </a:prstGeom>
          <a:noFill/>
          <a:ln>
            <a:noFill/>
          </a:ln>
        </p:spPr>
        <p:txBody>
          <a:bodyPr wrap="square" rtlCol="0">
            <a:spAutoFit/>
          </a:bodyPr>
          <a:lstStyle/>
          <a:p>
            <a:pPr algn="ctr"/>
            <a:r>
              <a:rPr kumimoji="1" lang="ja-JP" altLang="en-US" sz="1400" dirty="0"/>
              <a:t>情報システム</a:t>
            </a:r>
          </a:p>
        </p:txBody>
      </p:sp>
      <p:sp>
        <p:nvSpPr>
          <p:cNvPr id="103" name="テキスト ボックス 102"/>
          <p:cNvSpPr txBox="1"/>
          <p:nvPr/>
        </p:nvSpPr>
        <p:spPr>
          <a:xfrm>
            <a:off x="1668153" y="6271007"/>
            <a:ext cx="1196306" cy="307777"/>
          </a:xfrm>
          <a:prstGeom prst="rect">
            <a:avLst/>
          </a:prstGeom>
          <a:noFill/>
          <a:ln>
            <a:noFill/>
          </a:ln>
        </p:spPr>
        <p:txBody>
          <a:bodyPr wrap="square" rtlCol="0">
            <a:spAutoFit/>
          </a:bodyPr>
          <a:lstStyle/>
          <a:p>
            <a:pPr algn="ctr"/>
            <a:r>
              <a:rPr kumimoji="1" lang="ja-JP" altLang="en-US" sz="1400" dirty="0"/>
              <a:t>委託先</a:t>
            </a:r>
          </a:p>
        </p:txBody>
      </p:sp>
      <p:sp>
        <p:nvSpPr>
          <p:cNvPr id="104" name="テキスト ボックス 103"/>
          <p:cNvSpPr txBox="1"/>
          <p:nvPr/>
        </p:nvSpPr>
        <p:spPr>
          <a:xfrm>
            <a:off x="214997" y="5035938"/>
            <a:ext cx="1754977" cy="307777"/>
          </a:xfrm>
          <a:prstGeom prst="rect">
            <a:avLst/>
          </a:prstGeom>
          <a:noFill/>
          <a:ln>
            <a:noFill/>
          </a:ln>
        </p:spPr>
        <p:txBody>
          <a:bodyPr wrap="square" rtlCol="0">
            <a:spAutoFit/>
          </a:bodyPr>
          <a:lstStyle/>
          <a:p>
            <a:pPr algn="ctr"/>
            <a:r>
              <a:rPr kumimoji="1" lang="ja-JP" altLang="en-US" sz="1400" dirty="0"/>
              <a:t>事務マニュアル等</a:t>
            </a:r>
          </a:p>
        </p:txBody>
      </p:sp>
      <p:sp>
        <p:nvSpPr>
          <p:cNvPr id="105" name="テキスト ボックス 104"/>
          <p:cNvSpPr txBox="1"/>
          <p:nvPr/>
        </p:nvSpPr>
        <p:spPr>
          <a:xfrm>
            <a:off x="7363458" y="4036086"/>
            <a:ext cx="1950481" cy="307777"/>
          </a:xfrm>
          <a:prstGeom prst="rect">
            <a:avLst/>
          </a:prstGeom>
          <a:noFill/>
          <a:ln>
            <a:noFill/>
          </a:ln>
        </p:spPr>
        <p:txBody>
          <a:bodyPr wrap="square" rtlCol="0">
            <a:spAutoFit/>
          </a:bodyPr>
          <a:lstStyle/>
          <a:p>
            <a:pPr algn="ctr"/>
            <a:r>
              <a:rPr kumimoji="1" lang="ja-JP" altLang="en-US" sz="1400" dirty="0"/>
              <a:t>取扱区域・管理区域</a:t>
            </a:r>
          </a:p>
        </p:txBody>
      </p:sp>
      <p:sp>
        <p:nvSpPr>
          <p:cNvPr id="106" name="テキスト ボックス 105"/>
          <p:cNvSpPr txBox="1"/>
          <p:nvPr/>
        </p:nvSpPr>
        <p:spPr>
          <a:xfrm>
            <a:off x="5908932" y="6326383"/>
            <a:ext cx="1866716" cy="319978"/>
          </a:xfrm>
          <a:prstGeom prst="rect">
            <a:avLst/>
          </a:prstGeom>
          <a:noFill/>
          <a:ln>
            <a:noFill/>
          </a:ln>
        </p:spPr>
        <p:txBody>
          <a:bodyPr wrap="square" rtlCol="0">
            <a:spAutoFit/>
          </a:bodyPr>
          <a:lstStyle/>
          <a:p>
            <a:pPr algn="ctr"/>
            <a:r>
              <a:rPr kumimoji="1" lang="ja-JP" altLang="en-US" sz="1400" dirty="0"/>
              <a:t>書類・電子媒体</a:t>
            </a:r>
          </a:p>
        </p:txBody>
      </p:sp>
      <p:sp>
        <p:nvSpPr>
          <p:cNvPr id="107" name="テキスト ボックス 106"/>
          <p:cNvSpPr txBox="1"/>
          <p:nvPr/>
        </p:nvSpPr>
        <p:spPr>
          <a:xfrm>
            <a:off x="7774197" y="5384812"/>
            <a:ext cx="1707835" cy="307777"/>
          </a:xfrm>
          <a:prstGeom prst="rect">
            <a:avLst/>
          </a:prstGeom>
          <a:noFill/>
          <a:ln>
            <a:noFill/>
          </a:ln>
        </p:spPr>
        <p:txBody>
          <a:bodyPr wrap="square" rtlCol="0">
            <a:spAutoFit/>
          </a:bodyPr>
          <a:lstStyle/>
          <a:p>
            <a:pPr algn="ctr"/>
            <a:r>
              <a:rPr kumimoji="1" lang="ja-JP" altLang="en-US" sz="1400" dirty="0"/>
              <a:t>書類等の持ち運び</a:t>
            </a:r>
          </a:p>
        </p:txBody>
      </p:sp>
      <p:sp>
        <p:nvSpPr>
          <p:cNvPr id="108" name="テキスト ボックス 107"/>
          <p:cNvSpPr txBox="1"/>
          <p:nvPr/>
        </p:nvSpPr>
        <p:spPr>
          <a:xfrm>
            <a:off x="4709936" y="6338584"/>
            <a:ext cx="693222" cy="307777"/>
          </a:xfrm>
          <a:prstGeom prst="rect">
            <a:avLst/>
          </a:prstGeom>
          <a:noFill/>
          <a:ln>
            <a:noFill/>
          </a:ln>
        </p:spPr>
        <p:txBody>
          <a:bodyPr wrap="square" rtlCol="0">
            <a:spAutoFit/>
          </a:bodyPr>
          <a:lstStyle/>
          <a:p>
            <a:pPr algn="ctr"/>
            <a:r>
              <a:rPr kumimoji="1" lang="ja-JP" altLang="en-US" sz="1400" dirty="0"/>
              <a:t>廃棄</a:t>
            </a:r>
          </a:p>
        </p:txBody>
      </p:sp>
      <p:sp>
        <p:nvSpPr>
          <p:cNvPr id="109" name="テキスト ボックス 108"/>
          <p:cNvSpPr txBox="1"/>
          <p:nvPr/>
        </p:nvSpPr>
        <p:spPr>
          <a:xfrm>
            <a:off x="2994669" y="6255673"/>
            <a:ext cx="1000566" cy="307777"/>
          </a:xfrm>
          <a:prstGeom prst="rect">
            <a:avLst/>
          </a:prstGeom>
          <a:noFill/>
          <a:ln>
            <a:noFill/>
          </a:ln>
        </p:spPr>
        <p:txBody>
          <a:bodyPr wrap="square" rtlCol="0">
            <a:spAutoFit/>
          </a:bodyPr>
          <a:lstStyle/>
          <a:p>
            <a:pPr algn="ctr"/>
            <a:r>
              <a:rPr kumimoji="1" lang="ja-JP" altLang="en-US" sz="1400" dirty="0"/>
              <a:t>利用端末</a:t>
            </a:r>
          </a:p>
        </p:txBody>
      </p:sp>
      <p:sp>
        <p:nvSpPr>
          <p:cNvPr id="62" name="四角形吹き出し 61"/>
          <p:cNvSpPr/>
          <p:nvPr/>
        </p:nvSpPr>
        <p:spPr>
          <a:xfrm>
            <a:off x="258858" y="1376262"/>
            <a:ext cx="7600018" cy="756000"/>
          </a:xfrm>
          <a:prstGeom prst="wedgeRectCallout">
            <a:avLst>
              <a:gd name="adj1" fmla="val 61159"/>
              <a:gd name="adj2" fmla="val 9131"/>
            </a:avLst>
          </a:prstGeom>
          <a:gradFill rotWithShape="1">
            <a:gsLst>
              <a:gs pos="0">
                <a:srgbClr val="FFFCFB"/>
              </a:gs>
              <a:gs pos="10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r>
              <a:rPr kumimoji="1" lang="ja-JP" altLang="en-US" sz="1600" dirty="0">
                <a:latin typeface="ＭＳ Ｐゴシック" panose="020B0600070205080204" pitchFamily="50" charset="-128"/>
              </a:rPr>
              <a:t>保護責任者は、部署内で特定個人情報が適切に取り扱われるよう、事務取扱担当者が行う業務を監督します。</a:t>
            </a:r>
          </a:p>
        </p:txBody>
      </p:sp>
      <p:sp>
        <p:nvSpPr>
          <p:cNvPr id="71"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51</a:t>
            </a:r>
          </a:p>
        </p:txBody>
      </p:sp>
    </p:spTree>
    <p:extLst>
      <p:ext uri="{BB962C8B-B14F-4D97-AF65-F5344CB8AC3E}">
        <p14:creationId xmlns:p14="http://schemas.microsoft.com/office/powerpoint/2010/main" val="12968988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269019" y="307204"/>
            <a:ext cx="3096752" cy="390286"/>
          </a:xfrm>
          <a:prstGeom prst="roundRect">
            <a:avLst>
              <a:gd name="adj" fmla="val 17960"/>
            </a:avLst>
          </a:prstGeom>
          <a:no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第１節　保護責任者の役割</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5" name="角丸四角形 4"/>
          <p:cNvSpPr/>
          <p:nvPr/>
        </p:nvSpPr>
        <p:spPr>
          <a:xfrm>
            <a:off x="269018" y="741679"/>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r>
              <a:rPr lang="ja-JP" altLang="en-US" sz="2200" kern="0" dirty="0">
                <a:solidFill>
                  <a:prstClr val="black"/>
                </a:solidFill>
                <a:latin typeface="ＤＦ特太ゴシック体" panose="020B0509000000000000" pitchFamily="49" charset="-128"/>
                <a:ea typeface="ＤＦ特太ゴシック体" panose="020B0509000000000000" pitchFamily="49" charset="-128"/>
              </a:rPr>
              <a:t>１－２　事務取扱担当者の監督（２）</a:t>
            </a:r>
            <a:endParaRPr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693277" y="1072265"/>
            <a:ext cx="850773" cy="1194703"/>
          </a:xfrm>
          <a:prstGeom prst="rect">
            <a:avLst/>
          </a:prstGeom>
        </p:spPr>
      </p:pic>
      <p:sp>
        <p:nvSpPr>
          <p:cNvPr id="3" name="角丸四角形 2"/>
          <p:cNvSpPr/>
          <p:nvPr/>
        </p:nvSpPr>
        <p:spPr>
          <a:xfrm>
            <a:off x="493347" y="2797108"/>
            <a:ext cx="9050703" cy="1421111"/>
          </a:xfrm>
          <a:prstGeom prst="roundRect">
            <a:avLst>
              <a:gd name="adj" fmla="val 8410"/>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p"/>
            </a:pPr>
            <a:r>
              <a:rPr kumimoji="1" lang="ja-JP" altLang="en-US" sz="1400" dirty="0">
                <a:solidFill>
                  <a:schemeClr val="tx1"/>
                </a:solidFill>
              </a:rPr>
              <a:t>事務取扱担当者以外に特定個人情報ファイルへのアクセス権を付与していないか</a:t>
            </a:r>
            <a:endParaRPr kumimoji="1" lang="en-US" altLang="ja-JP" sz="1400" dirty="0">
              <a:solidFill>
                <a:schemeClr val="tx1"/>
              </a:solidFill>
            </a:endParaRPr>
          </a:p>
          <a:p>
            <a:pPr marL="285750" indent="-285750">
              <a:lnSpc>
                <a:spcPct val="150000"/>
              </a:lnSpc>
              <a:buFont typeface="Wingdings" panose="05000000000000000000" pitchFamily="2" charset="2"/>
              <a:buChar char="p"/>
            </a:pPr>
            <a:r>
              <a:rPr kumimoji="1" lang="ja-JP" altLang="en-US" sz="1400" dirty="0">
                <a:solidFill>
                  <a:schemeClr val="tx1"/>
                </a:solidFill>
              </a:rPr>
              <a:t>人事異動等の都度、アクセス権の追加・削除とその確認を行っているか</a:t>
            </a:r>
            <a:endParaRPr kumimoji="1" lang="en-US" altLang="ja-JP" sz="1400" dirty="0">
              <a:solidFill>
                <a:schemeClr val="tx1"/>
              </a:solidFill>
            </a:endParaRPr>
          </a:p>
          <a:p>
            <a:pPr marL="285750" indent="-285750">
              <a:lnSpc>
                <a:spcPct val="150000"/>
              </a:lnSpc>
              <a:buFont typeface="Wingdings" panose="05000000000000000000" pitchFamily="2" charset="2"/>
              <a:buChar char="p"/>
            </a:pPr>
            <a:r>
              <a:rPr kumimoji="1" lang="ja-JP" altLang="en-US" sz="1400" dirty="0">
                <a:solidFill>
                  <a:schemeClr val="tx1"/>
                </a:solidFill>
              </a:rPr>
              <a:t>情報システムの業務外利用が行われていないか確認するために、ログを定期的に分析・確認しているか</a:t>
            </a:r>
            <a:endParaRPr kumimoji="1" lang="en-US" altLang="ja-JP" sz="1400" dirty="0">
              <a:solidFill>
                <a:schemeClr val="tx1"/>
              </a:solidFill>
            </a:endParaRPr>
          </a:p>
        </p:txBody>
      </p:sp>
      <p:grpSp>
        <p:nvGrpSpPr>
          <p:cNvPr id="29" name="グループ化 28"/>
          <p:cNvGrpSpPr/>
          <p:nvPr/>
        </p:nvGrpSpPr>
        <p:grpSpPr>
          <a:xfrm>
            <a:off x="8094210" y="2483273"/>
            <a:ext cx="1502482" cy="1021269"/>
            <a:chOff x="365439" y="2368596"/>
            <a:chExt cx="2014692" cy="1348313"/>
          </a:xfrm>
        </p:grpSpPr>
        <p:pic>
          <p:nvPicPr>
            <p:cNvPr id="32" name="Picture 90" descr="ﾎｽﾄ"/>
            <p:cNvPicPr>
              <a:picLocks noChangeAspect="1" noChangeArrowheads="1"/>
            </p:cNvPicPr>
            <p:nvPr/>
          </p:nvPicPr>
          <p:blipFill>
            <a:blip r:embed="rId4" cstate="print"/>
            <a:srcRect/>
            <a:stretch>
              <a:fillRect/>
            </a:stretch>
          </p:blipFill>
          <p:spPr bwMode="auto">
            <a:xfrm>
              <a:off x="365439" y="2583401"/>
              <a:ext cx="1079500" cy="971550"/>
            </a:xfrm>
            <a:prstGeom prst="rect">
              <a:avLst/>
            </a:prstGeom>
            <a:noFill/>
            <a:ln w="9525">
              <a:noFill/>
              <a:miter lim="800000"/>
              <a:headEnd/>
              <a:tailEnd/>
            </a:ln>
          </p:spPr>
        </p:pic>
        <p:pic>
          <p:nvPicPr>
            <p:cNvPr id="34" name="Picture 31"/>
            <p:cNvPicPr>
              <a:picLocks noChangeAspect="1" noChangeArrowheads="1"/>
            </p:cNvPicPr>
            <p:nvPr/>
          </p:nvPicPr>
          <p:blipFill>
            <a:blip r:embed="rId5"/>
            <a:srcRect/>
            <a:stretch>
              <a:fillRect/>
            </a:stretch>
          </p:blipFill>
          <p:spPr bwMode="auto">
            <a:xfrm>
              <a:off x="888771" y="2662809"/>
              <a:ext cx="688975" cy="1054100"/>
            </a:xfrm>
            <a:prstGeom prst="rect">
              <a:avLst/>
            </a:prstGeom>
            <a:noFill/>
            <a:ln w="9525">
              <a:noFill/>
              <a:miter lim="800000"/>
              <a:headEnd/>
              <a:tailEnd/>
            </a:ln>
            <a:effectLst/>
          </p:spPr>
        </p:pic>
        <p:pic>
          <p:nvPicPr>
            <p:cNvPr id="35" name="図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27153" y="2368596"/>
              <a:ext cx="952978" cy="1234816"/>
            </a:xfrm>
            <a:prstGeom prst="rect">
              <a:avLst/>
            </a:prstGeom>
          </p:spPr>
        </p:pic>
      </p:grpSp>
      <p:sp>
        <p:nvSpPr>
          <p:cNvPr id="19" name="四角形吹き出し 18"/>
          <p:cNvSpPr/>
          <p:nvPr/>
        </p:nvSpPr>
        <p:spPr>
          <a:xfrm>
            <a:off x="269018" y="1519926"/>
            <a:ext cx="7393423" cy="612000"/>
          </a:xfrm>
          <a:prstGeom prst="wedgeRectCallout">
            <a:avLst>
              <a:gd name="adj1" fmla="val 64566"/>
              <a:gd name="adj2" fmla="val 1822"/>
            </a:avLst>
          </a:prstGeom>
          <a:gradFill rotWithShape="1">
            <a:gsLst>
              <a:gs pos="0">
                <a:srgbClr val="FFFCFB"/>
              </a:gs>
              <a:gs pos="10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r>
              <a:rPr kumimoji="1" lang="ja-JP" altLang="en-US" sz="1600" dirty="0">
                <a:latin typeface="ＭＳ Ｐゴシック" panose="020B0600070205080204" pitchFamily="50" charset="-128"/>
              </a:rPr>
              <a:t>事務取扱担当者の監督に当たっては、次の事項に留意してください。</a:t>
            </a:r>
          </a:p>
        </p:txBody>
      </p:sp>
      <p:sp>
        <p:nvSpPr>
          <p:cNvPr id="18"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52</a:t>
            </a:r>
          </a:p>
        </p:txBody>
      </p:sp>
      <p:sp>
        <p:nvSpPr>
          <p:cNvPr id="20" name="角丸四角形 19"/>
          <p:cNvSpPr/>
          <p:nvPr/>
        </p:nvSpPr>
        <p:spPr>
          <a:xfrm>
            <a:off x="493347" y="2622168"/>
            <a:ext cx="1378996" cy="288000"/>
          </a:xfrm>
          <a:prstGeom prst="roundRect">
            <a:avLst/>
          </a:prstGeom>
          <a:solidFill>
            <a:schemeClr val="bg1">
              <a:lumMod val="95000"/>
            </a:schemeClr>
          </a:solidFill>
          <a:ln w="12700" cap="flat" cmpd="sng" algn="ctr">
            <a:solidFill>
              <a:schemeClr val="tx1"/>
            </a:solidFill>
            <a:prstDash val="solid"/>
            <a:miter lim="800000"/>
          </a:ln>
          <a:effectLst/>
        </p:spPr>
        <p:txBody>
          <a:bodyPr lIns="0" tIns="0" rIns="0" bIns="0" rtlCol="0" anchor="ctr"/>
          <a:lstStyle/>
          <a:p>
            <a:pPr algn="ctr"/>
            <a:r>
              <a:rPr kumimoji="1" lang="ja-JP" altLang="en-US" sz="1400" dirty="0"/>
              <a:t>情報システム</a:t>
            </a:r>
          </a:p>
        </p:txBody>
      </p:sp>
      <p:sp>
        <p:nvSpPr>
          <p:cNvPr id="22" name="角丸四角形 21"/>
          <p:cNvSpPr/>
          <p:nvPr/>
        </p:nvSpPr>
        <p:spPr>
          <a:xfrm>
            <a:off x="1563984" y="4696805"/>
            <a:ext cx="7973432" cy="1508540"/>
          </a:xfrm>
          <a:prstGeom prst="roundRect">
            <a:avLst>
              <a:gd name="adj" fmla="val 8410"/>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p"/>
            </a:pPr>
            <a:r>
              <a:rPr kumimoji="1" lang="ja-JP" altLang="en-US" sz="1400" dirty="0">
                <a:solidFill>
                  <a:schemeClr val="tx1"/>
                </a:solidFill>
              </a:rPr>
              <a:t>事務取扱担当者を指定し、役割を明確にしているか</a:t>
            </a:r>
            <a:endParaRPr kumimoji="1" lang="en-US" altLang="ja-JP" sz="1400" dirty="0">
              <a:solidFill>
                <a:schemeClr val="tx1"/>
              </a:solidFill>
            </a:endParaRPr>
          </a:p>
          <a:p>
            <a:pPr marL="285750" indent="-285750">
              <a:lnSpc>
                <a:spcPct val="150000"/>
              </a:lnSpc>
              <a:buFont typeface="Wingdings" panose="05000000000000000000" pitchFamily="2" charset="2"/>
              <a:buChar char="p"/>
            </a:pPr>
            <a:r>
              <a:rPr kumimoji="1" lang="ja-JP" altLang="en-US" sz="1400" dirty="0">
                <a:solidFill>
                  <a:schemeClr val="tx1"/>
                </a:solidFill>
              </a:rPr>
              <a:t>人事異動や臨時職員雇用の都度、事務取扱担当者の指定が行われているか</a:t>
            </a:r>
            <a:endParaRPr kumimoji="1" lang="en-US" altLang="ja-JP" sz="1400" dirty="0">
              <a:solidFill>
                <a:schemeClr val="tx1"/>
              </a:solidFill>
            </a:endParaRPr>
          </a:p>
          <a:p>
            <a:pPr marL="285750" indent="-285750">
              <a:lnSpc>
                <a:spcPct val="150000"/>
              </a:lnSpc>
              <a:buFont typeface="Wingdings" panose="05000000000000000000" pitchFamily="2" charset="2"/>
              <a:buChar char="p"/>
            </a:pPr>
            <a:r>
              <a:rPr kumimoji="1" lang="ja-JP" altLang="en-US" sz="1400" dirty="0">
                <a:solidFill>
                  <a:schemeClr val="tx1"/>
                </a:solidFill>
              </a:rPr>
              <a:t>事務マニュアルを適宜見直し、必要に応じて改訂等を行っているか</a:t>
            </a:r>
            <a:endParaRPr kumimoji="1" lang="en-US" altLang="ja-JP" sz="1400" dirty="0">
              <a:solidFill>
                <a:schemeClr val="tx1"/>
              </a:solidFill>
            </a:endParaRPr>
          </a:p>
          <a:p>
            <a:pPr marL="285750" indent="-285750">
              <a:lnSpc>
                <a:spcPct val="150000"/>
              </a:lnSpc>
              <a:buFont typeface="Wingdings" panose="05000000000000000000" pitchFamily="2" charset="2"/>
              <a:buChar char="p"/>
            </a:pPr>
            <a:r>
              <a:rPr kumimoji="1" lang="ja-JP" altLang="en-US" sz="1400" dirty="0">
                <a:solidFill>
                  <a:schemeClr val="tx1"/>
                </a:solidFill>
              </a:rPr>
              <a:t>特定個人情報の漏えい等が発生した場合の報告体制を整備し、部署内へ周知しているか</a:t>
            </a:r>
            <a:endParaRPr kumimoji="1" lang="en-US" altLang="ja-JP" sz="1400" dirty="0">
              <a:solidFill>
                <a:schemeClr val="tx1"/>
              </a:solidFill>
            </a:endParaRPr>
          </a:p>
        </p:txBody>
      </p:sp>
      <p:grpSp>
        <p:nvGrpSpPr>
          <p:cNvPr id="23" name="グループ化 22"/>
          <p:cNvGrpSpPr/>
          <p:nvPr/>
        </p:nvGrpSpPr>
        <p:grpSpPr>
          <a:xfrm>
            <a:off x="452307" y="4852181"/>
            <a:ext cx="1151475" cy="1152285"/>
            <a:chOff x="6088253" y="2120578"/>
            <a:chExt cx="2000786" cy="1945402"/>
          </a:xfrm>
        </p:grpSpPr>
        <p:pic>
          <p:nvPicPr>
            <p:cNvPr id="24" name="図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88253" y="2228868"/>
              <a:ext cx="1853700" cy="1837112"/>
            </a:xfrm>
            <a:prstGeom prst="rect">
              <a:avLst/>
            </a:prstGeom>
          </p:spPr>
        </p:pic>
        <p:pic>
          <p:nvPicPr>
            <p:cNvPr id="25" name="図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78483" y="2120578"/>
              <a:ext cx="1710556" cy="1762512"/>
            </a:xfrm>
            <a:prstGeom prst="rect">
              <a:avLst/>
            </a:prstGeom>
          </p:spPr>
        </p:pic>
      </p:grpSp>
      <p:sp>
        <p:nvSpPr>
          <p:cNvPr id="26" name="角丸四角形 25"/>
          <p:cNvSpPr/>
          <p:nvPr/>
        </p:nvSpPr>
        <p:spPr>
          <a:xfrm>
            <a:off x="1557063" y="4502015"/>
            <a:ext cx="1545367" cy="288000"/>
          </a:xfrm>
          <a:prstGeom prst="roundRect">
            <a:avLst/>
          </a:prstGeom>
          <a:solidFill>
            <a:schemeClr val="bg1">
              <a:lumMod val="95000"/>
            </a:schemeClr>
          </a:solidFill>
          <a:ln w="12700" cap="flat" cmpd="sng" algn="ctr">
            <a:solidFill>
              <a:schemeClr val="tx1"/>
            </a:solidFill>
            <a:prstDash val="solid"/>
            <a:miter lim="800000"/>
          </a:ln>
          <a:effectLst/>
        </p:spPr>
        <p:txBody>
          <a:bodyPr lIns="0" tIns="0" rIns="0" bIns="0" rtlCol="0" anchor="ctr"/>
          <a:lstStyle/>
          <a:p>
            <a:pPr algn="ctr"/>
            <a:r>
              <a:rPr kumimoji="1" lang="ja-JP" altLang="en-US" sz="1400" dirty="0"/>
              <a:t>事務マニュアル等</a:t>
            </a:r>
          </a:p>
        </p:txBody>
      </p:sp>
      <p:sp>
        <p:nvSpPr>
          <p:cNvPr id="21" name="テキスト ボックス 20"/>
          <p:cNvSpPr txBox="1"/>
          <p:nvPr/>
        </p:nvSpPr>
        <p:spPr bwMode="auto">
          <a:xfrm>
            <a:off x="9021996" y="3603486"/>
            <a:ext cx="438695" cy="429821"/>
          </a:xfrm>
          <a:prstGeom prst="rect">
            <a:avLst/>
          </a:prstGeom>
          <a:noFill/>
          <a:ln w="9525">
            <a:noFill/>
            <a:miter lim="800000"/>
            <a:headEnd/>
            <a:tailEnd/>
          </a:ln>
        </p:spPr>
        <p:txBody>
          <a:bodyPr vert="horz" wrap="square" lIns="0" tIns="0" rIns="0" bIns="0" numCol="1" rtlCol="0" anchor="ctr" anchorCtr="0" compatLnSpc="1">
            <a:prstTxWarp prst="textNoShape">
              <a:avLst/>
            </a:prstTxWarp>
            <a:noAutofit/>
          </a:bodyPr>
          <a:lstStyle/>
          <a:p>
            <a:pPr marL="266700" indent="-266700" eaLnBrk="0" hangingPunct="0">
              <a:lnSpc>
                <a:spcPts val="2400"/>
              </a:lnSpc>
              <a:buNone/>
            </a:pPr>
            <a:r>
              <a:rPr kumimoji="1" lang="en-US" altLang="ja-JP" sz="1600" dirty="0" err="1">
                <a:latin typeface="ＭＳ ゴシック" panose="020B0609070205080204" pitchFamily="49" charset="-128"/>
                <a:ea typeface="ＭＳ ゴシック" panose="020B0609070205080204" pitchFamily="49" charset="-128"/>
              </a:rPr>
              <a:t>etc</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27" name="テキスト ボックス 26"/>
          <p:cNvSpPr txBox="1"/>
          <p:nvPr/>
        </p:nvSpPr>
        <p:spPr bwMode="auto">
          <a:xfrm>
            <a:off x="9043764" y="5682663"/>
            <a:ext cx="438695" cy="429821"/>
          </a:xfrm>
          <a:prstGeom prst="rect">
            <a:avLst/>
          </a:prstGeom>
          <a:noFill/>
          <a:ln w="9525">
            <a:noFill/>
            <a:miter lim="800000"/>
            <a:headEnd/>
            <a:tailEnd/>
          </a:ln>
        </p:spPr>
        <p:txBody>
          <a:bodyPr vert="horz" wrap="square" lIns="0" tIns="0" rIns="0" bIns="0" numCol="1" rtlCol="0" anchor="ctr" anchorCtr="0" compatLnSpc="1">
            <a:prstTxWarp prst="textNoShape">
              <a:avLst/>
            </a:prstTxWarp>
            <a:noAutofit/>
          </a:bodyPr>
          <a:lstStyle/>
          <a:p>
            <a:pPr marL="266700" indent="-266700" eaLnBrk="0" hangingPunct="0">
              <a:lnSpc>
                <a:spcPts val="2400"/>
              </a:lnSpc>
              <a:buNone/>
            </a:pPr>
            <a:r>
              <a:rPr kumimoji="1" lang="en-US" altLang="ja-JP" sz="1600" dirty="0" err="1">
                <a:latin typeface="ＭＳ ゴシック" panose="020B0609070205080204" pitchFamily="49" charset="-128"/>
                <a:ea typeface="ＭＳ ゴシック" panose="020B0609070205080204" pitchFamily="49" charset="-128"/>
              </a:rPr>
              <a:t>etc</a:t>
            </a:r>
            <a:endParaRPr kumimoji="1" lang="ja-JP" altLang="en-US" sz="16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3517135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258859" y="306006"/>
            <a:ext cx="3116640" cy="390286"/>
          </a:xfrm>
          <a:prstGeom prst="roundRect">
            <a:avLst>
              <a:gd name="adj" fmla="val 17960"/>
            </a:avLst>
          </a:prstGeom>
          <a:no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第１節　保護責任者の役割</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5" name="角丸四角形 4"/>
          <p:cNvSpPr/>
          <p:nvPr/>
        </p:nvSpPr>
        <p:spPr>
          <a:xfrm>
            <a:off x="269018" y="741679"/>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r>
              <a:rPr lang="ja-JP" altLang="en-US" sz="2200" kern="0" dirty="0">
                <a:solidFill>
                  <a:prstClr val="black"/>
                </a:solidFill>
                <a:latin typeface="ＤＦ特太ゴシック体" panose="020B0509000000000000" pitchFamily="49" charset="-128"/>
                <a:ea typeface="ＤＦ特太ゴシック体" panose="020B0509000000000000" pitchFamily="49" charset="-128"/>
              </a:rPr>
              <a:t>１－２　事務取扱担当者の監督（３）</a:t>
            </a:r>
            <a:endParaRPr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45" name="角丸四角形 44"/>
          <p:cNvSpPr/>
          <p:nvPr/>
        </p:nvSpPr>
        <p:spPr>
          <a:xfrm>
            <a:off x="1379144" y="3420888"/>
            <a:ext cx="7986652" cy="978703"/>
          </a:xfrm>
          <a:prstGeom prst="roundRect">
            <a:avLst>
              <a:gd name="adj" fmla="val 8410"/>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9512" indent="-285750">
              <a:lnSpc>
                <a:spcPct val="150000"/>
              </a:lnSpc>
              <a:buFont typeface="Wingdings" panose="05000000000000000000" pitchFamily="2" charset="2"/>
              <a:buChar char="p"/>
            </a:pPr>
            <a:r>
              <a:rPr kumimoji="1" lang="ja-JP" altLang="en-US" sz="1400" dirty="0">
                <a:solidFill>
                  <a:schemeClr val="tx1"/>
                </a:solidFill>
              </a:rPr>
              <a:t>端末の盗難・紛失を防止するために、セキュリティワイヤ等による固定を行っているか</a:t>
            </a:r>
            <a:endParaRPr kumimoji="1" lang="en-US" altLang="ja-JP" sz="1400" dirty="0">
              <a:solidFill>
                <a:schemeClr val="tx1"/>
              </a:solidFill>
            </a:endParaRPr>
          </a:p>
          <a:p>
            <a:pPr marL="1179512" indent="-285750">
              <a:lnSpc>
                <a:spcPct val="150000"/>
              </a:lnSpc>
              <a:buFont typeface="Wingdings" panose="05000000000000000000" pitchFamily="2" charset="2"/>
              <a:buChar char="p"/>
            </a:pPr>
            <a:r>
              <a:rPr kumimoji="1" lang="ja-JP" altLang="en-US" sz="1400" dirty="0">
                <a:solidFill>
                  <a:schemeClr val="tx1"/>
                </a:solidFill>
              </a:rPr>
              <a:t>端末を固定できない場合は、退庁時に施錠できるキャビネット等に保管しているか</a:t>
            </a:r>
            <a:endParaRPr kumimoji="1" lang="en-US" altLang="ja-JP" sz="1400" dirty="0">
              <a:solidFill>
                <a:schemeClr val="tx1"/>
              </a:solidFill>
            </a:endParaRPr>
          </a:p>
        </p:txBody>
      </p:sp>
      <p:grpSp>
        <p:nvGrpSpPr>
          <p:cNvPr id="49" name="グループ化 48"/>
          <p:cNvGrpSpPr/>
          <p:nvPr/>
        </p:nvGrpSpPr>
        <p:grpSpPr>
          <a:xfrm>
            <a:off x="934723" y="3617718"/>
            <a:ext cx="1340572" cy="1055332"/>
            <a:chOff x="3132409" y="4670156"/>
            <a:chExt cx="1340572" cy="1055332"/>
          </a:xfrm>
        </p:grpSpPr>
        <p:pic>
          <p:nvPicPr>
            <p:cNvPr id="51" name="図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2409" y="4670156"/>
              <a:ext cx="1108099" cy="1055332"/>
            </a:xfrm>
            <a:prstGeom prst="rect">
              <a:avLst/>
            </a:prstGeom>
          </p:spPr>
        </p:pic>
        <p:pic>
          <p:nvPicPr>
            <p:cNvPr id="52" name="図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4554" y="4890738"/>
              <a:ext cx="858427" cy="791700"/>
            </a:xfrm>
            <a:prstGeom prst="rect">
              <a:avLst/>
            </a:prstGeom>
          </p:spPr>
        </p:pic>
      </p:grpSp>
      <p:sp>
        <p:nvSpPr>
          <p:cNvPr id="18" name="角丸四角形 17"/>
          <p:cNvSpPr/>
          <p:nvPr/>
        </p:nvSpPr>
        <p:spPr>
          <a:xfrm>
            <a:off x="384562" y="4824192"/>
            <a:ext cx="8981234" cy="1553460"/>
          </a:xfrm>
          <a:prstGeom prst="roundRect">
            <a:avLst>
              <a:gd name="adj" fmla="val 8410"/>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p"/>
            </a:pPr>
            <a:r>
              <a:rPr kumimoji="1" lang="ja-JP" altLang="en-US" sz="1400" dirty="0">
                <a:solidFill>
                  <a:schemeClr val="tx1"/>
                </a:solidFill>
              </a:rPr>
              <a:t>保存期間を経過した個人番号の記載された書類等は、速やかに廃棄しているか</a:t>
            </a:r>
            <a:endParaRPr kumimoji="1" lang="en-US" altLang="ja-JP" sz="1400" dirty="0">
              <a:solidFill>
                <a:schemeClr val="tx1"/>
              </a:solidFill>
            </a:endParaRPr>
          </a:p>
          <a:p>
            <a:pPr marL="285750" indent="-285750">
              <a:lnSpc>
                <a:spcPct val="150000"/>
              </a:lnSpc>
              <a:buFont typeface="Wingdings" panose="05000000000000000000" pitchFamily="2" charset="2"/>
              <a:buChar char="p"/>
            </a:pPr>
            <a:r>
              <a:rPr kumimoji="1" lang="ja-JP" altLang="en-US" sz="1400" dirty="0">
                <a:solidFill>
                  <a:schemeClr val="tx1"/>
                </a:solidFill>
              </a:rPr>
              <a:t>復元不可能な方法でデータの削除や書類・電子媒体の廃棄を行っているか</a:t>
            </a:r>
            <a:endParaRPr kumimoji="1" lang="en-US" altLang="ja-JP" sz="1400" dirty="0">
              <a:solidFill>
                <a:schemeClr val="tx1"/>
              </a:solidFill>
            </a:endParaRPr>
          </a:p>
          <a:p>
            <a:pPr marL="285750" indent="-285750">
              <a:lnSpc>
                <a:spcPct val="150000"/>
              </a:lnSpc>
              <a:buFont typeface="Wingdings" panose="05000000000000000000" pitchFamily="2" charset="2"/>
              <a:buChar char="p"/>
            </a:pPr>
            <a:r>
              <a:rPr kumimoji="1" lang="ja-JP" altLang="en-US" sz="1400" dirty="0">
                <a:solidFill>
                  <a:schemeClr val="tx1"/>
                </a:solidFill>
              </a:rPr>
              <a:t>削除・廃棄の記録を残しているか</a:t>
            </a:r>
            <a:endParaRPr kumimoji="1" lang="en-US" altLang="ja-JP" sz="1400" dirty="0">
              <a:solidFill>
                <a:schemeClr val="tx1"/>
              </a:solidFill>
            </a:endParaRPr>
          </a:p>
          <a:p>
            <a:pPr marL="285750" indent="-285750">
              <a:lnSpc>
                <a:spcPct val="150000"/>
              </a:lnSpc>
              <a:buFont typeface="Wingdings" panose="05000000000000000000" pitchFamily="2" charset="2"/>
              <a:buChar char="p"/>
            </a:pPr>
            <a:r>
              <a:rPr kumimoji="1" lang="ja-JP" altLang="en-US" sz="1400" dirty="0">
                <a:solidFill>
                  <a:schemeClr val="tx1"/>
                </a:solidFill>
              </a:rPr>
              <a:t>削除・廃棄を委託した場合は、証明書等により廃棄の事実を確認しているか</a:t>
            </a:r>
            <a:endParaRPr kumimoji="1" lang="en-US" altLang="ja-JP" sz="1400" dirty="0">
              <a:solidFill>
                <a:schemeClr val="tx1"/>
              </a:solidFill>
            </a:endParaRPr>
          </a:p>
        </p:txBody>
      </p:sp>
      <p:grpSp>
        <p:nvGrpSpPr>
          <p:cNvPr id="19" name="グループ化 18"/>
          <p:cNvGrpSpPr/>
          <p:nvPr/>
        </p:nvGrpSpPr>
        <p:grpSpPr>
          <a:xfrm>
            <a:off x="7834788" y="4424760"/>
            <a:ext cx="1199763" cy="1144472"/>
            <a:chOff x="5072481" y="5309534"/>
            <a:chExt cx="1199763" cy="1144472"/>
          </a:xfrm>
        </p:grpSpPr>
        <p:pic>
          <p:nvPicPr>
            <p:cNvPr id="20" name="図 19" descr="C:\Users\MOFA8179\AppData\Local\Microsoft\Windows\Temporary Internet Files\Content.IE5\6BE37JB9\MC900290936[1].wmf"/>
            <p:cNvPicPr>
              <a:picLocks noChangeAspect="1" noChangeArrowheads="1"/>
            </p:cNvPicPr>
            <p:nvPr/>
          </p:nvPicPr>
          <p:blipFill>
            <a:blip r:embed="rId5" cstate="print"/>
            <a:srcRect/>
            <a:stretch>
              <a:fillRect/>
            </a:stretch>
          </p:blipFill>
          <p:spPr bwMode="auto">
            <a:xfrm>
              <a:off x="5566083" y="5886264"/>
              <a:ext cx="706161" cy="567742"/>
            </a:xfrm>
            <a:prstGeom prst="rect">
              <a:avLst/>
            </a:prstGeom>
            <a:noFill/>
            <a:ln w="9525">
              <a:noFill/>
              <a:miter lim="800000"/>
              <a:headEnd/>
              <a:tailEnd/>
            </a:ln>
          </p:spPr>
        </p:pic>
        <p:pic>
          <p:nvPicPr>
            <p:cNvPr id="21" name="図 20"/>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072481" y="5309534"/>
              <a:ext cx="647313" cy="1092507"/>
            </a:xfrm>
            <a:prstGeom prst="rect">
              <a:avLst/>
            </a:prstGeom>
          </p:spPr>
        </p:pic>
      </p:grpSp>
      <p:sp>
        <p:nvSpPr>
          <p:cNvPr id="22"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53</a:t>
            </a:r>
          </a:p>
        </p:txBody>
      </p:sp>
      <p:sp>
        <p:nvSpPr>
          <p:cNvPr id="17" name="角丸四角形 16"/>
          <p:cNvSpPr/>
          <p:nvPr/>
        </p:nvSpPr>
        <p:spPr>
          <a:xfrm>
            <a:off x="333391" y="1585505"/>
            <a:ext cx="8453542" cy="1521599"/>
          </a:xfrm>
          <a:prstGeom prst="roundRect">
            <a:avLst>
              <a:gd name="adj" fmla="val 8410"/>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98538" indent="-285750">
              <a:buFont typeface="Arial" panose="020B0604020202020204" pitchFamily="34" charset="0"/>
              <a:buChar char="•"/>
            </a:pPr>
            <a:endParaRPr kumimoji="1" lang="ja-JP" altLang="en-US" sz="1600" dirty="0">
              <a:solidFill>
                <a:schemeClr val="tx1"/>
              </a:solidFill>
            </a:endParaRPr>
          </a:p>
        </p:txBody>
      </p:sp>
      <p:sp>
        <p:nvSpPr>
          <p:cNvPr id="23" name="正方形/長方形 22"/>
          <p:cNvSpPr/>
          <p:nvPr/>
        </p:nvSpPr>
        <p:spPr>
          <a:xfrm>
            <a:off x="-217716" y="1658569"/>
            <a:ext cx="8871857" cy="1384995"/>
          </a:xfrm>
          <a:prstGeom prst="rect">
            <a:avLst/>
          </a:prstGeom>
        </p:spPr>
        <p:txBody>
          <a:bodyPr wrap="square" lIns="0">
            <a:spAutoFit/>
          </a:bodyPr>
          <a:lstStyle/>
          <a:p>
            <a:pPr marL="1055688" indent="-342900">
              <a:lnSpc>
                <a:spcPct val="150000"/>
              </a:lnSpc>
              <a:buFont typeface="Wingdings" panose="05000000000000000000" pitchFamily="2" charset="2"/>
              <a:buChar char="p"/>
            </a:pPr>
            <a:r>
              <a:rPr kumimoji="1" lang="ja-JP" altLang="en-US" sz="1400" dirty="0"/>
              <a:t>委託先の安全管理措置の状況を確認し、適切に選定しているか</a:t>
            </a:r>
            <a:endParaRPr kumimoji="1" lang="en-US" altLang="ja-JP" sz="1400" dirty="0"/>
          </a:p>
          <a:p>
            <a:pPr marL="1055688" indent="-342900">
              <a:lnSpc>
                <a:spcPct val="150000"/>
              </a:lnSpc>
              <a:buFont typeface="Wingdings" panose="05000000000000000000" pitchFamily="2" charset="2"/>
              <a:buChar char="p"/>
            </a:pPr>
            <a:r>
              <a:rPr kumimoji="1" lang="ja-JP" altLang="en-US" sz="1400" dirty="0"/>
              <a:t>再委託を許諾する場合、再委託先の安全管理措置の状況を確認しているか</a:t>
            </a:r>
            <a:endParaRPr kumimoji="1" lang="en-US" altLang="ja-JP" sz="1400" dirty="0"/>
          </a:p>
          <a:p>
            <a:pPr marL="1055688" indent="-342900">
              <a:lnSpc>
                <a:spcPct val="150000"/>
              </a:lnSpc>
              <a:buFont typeface="Wingdings" panose="05000000000000000000" pitchFamily="2" charset="2"/>
              <a:buChar char="p"/>
            </a:pPr>
            <a:r>
              <a:rPr kumimoji="1" lang="ja-JP" altLang="en-US" sz="1400" dirty="0"/>
              <a:t>委託期間中に委託先から契約内容の遵守状況について報告を受けているか</a:t>
            </a:r>
            <a:endParaRPr kumimoji="1" lang="en-US" altLang="ja-JP" sz="1400" dirty="0"/>
          </a:p>
          <a:p>
            <a:pPr marL="1055688" indent="-342900">
              <a:lnSpc>
                <a:spcPct val="150000"/>
              </a:lnSpc>
              <a:buFont typeface="Wingdings" panose="05000000000000000000" pitchFamily="2" charset="2"/>
              <a:buChar char="p"/>
            </a:pPr>
            <a:r>
              <a:rPr kumimoji="1" lang="ja-JP" altLang="en-US" sz="1400" dirty="0"/>
              <a:t>委託先が書類や電子媒体を廃棄する場合、証明書等により廃棄の事実を確認しているか</a:t>
            </a:r>
          </a:p>
        </p:txBody>
      </p:sp>
      <p:grpSp>
        <p:nvGrpSpPr>
          <p:cNvPr id="24" name="グループ化 23"/>
          <p:cNvGrpSpPr/>
          <p:nvPr/>
        </p:nvGrpSpPr>
        <p:grpSpPr>
          <a:xfrm>
            <a:off x="8606845" y="1751691"/>
            <a:ext cx="841955" cy="1243160"/>
            <a:chOff x="316442" y="4388006"/>
            <a:chExt cx="1119362" cy="1838378"/>
          </a:xfrm>
        </p:grpSpPr>
        <p:pic>
          <p:nvPicPr>
            <p:cNvPr id="25" name="図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6442" y="4388006"/>
              <a:ext cx="1084066" cy="1838378"/>
            </a:xfrm>
            <a:prstGeom prst="rect">
              <a:avLst/>
            </a:prstGeom>
          </p:spPr>
        </p:pic>
        <p:pic>
          <p:nvPicPr>
            <p:cNvPr id="26" name="Picture 31" descr="j0432622"/>
            <p:cNvPicPr>
              <a:picLocks noChangeAspect="1" noChangeArrowheads="1"/>
            </p:cNvPicPr>
            <p:nvPr/>
          </p:nvPicPr>
          <p:blipFill>
            <a:blip r:embed="rId8" cstate="print"/>
            <a:srcRect/>
            <a:stretch>
              <a:fillRect/>
            </a:stretch>
          </p:blipFill>
          <p:spPr bwMode="auto">
            <a:xfrm>
              <a:off x="842079" y="5400982"/>
              <a:ext cx="593725" cy="587375"/>
            </a:xfrm>
            <a:prstGeom prst="rect">
              <a:avLst/>
            </a:prstGeom>
            <a:noFill/>
            <a:ln w="9525">
              <a:noFill/>
              <a:miter lim="800000"/>
              <a:headEnd/>
              <a:tailEnd/>
            </a:ln>
          </p:spPr>
        </p:pic>
        <p:pic>
          <p:nvPicPr>
            <p:cNvPr id="27" name="Picture 30" descr="j0432621"/>
            <p:cNvPicPr>
              <a:picLocks noChangeAspect="1" noChangeArrowheads="1"/>
            </p:cNvPicPr>
            <p:nvPr/>
          </p:nvPicPr>
          <p:blipFill>
            <a:blip r:embed="rId9" cstate="print"/>
            <a:srcRect/>
            <a:stretch>
              <a:fillRect/>
            </a:stretch>
          </p:blipFill>
          <p:spPr bwMode="auto">
            <a:xfrm>
              <a:off x="360803" y="5567117"/>
              <a:ext cx="566737" cy="574675"/>
            </a:xfrm>
            <a:prstGeom prst="rect">
              <a:avLst/>
            </a:prstGeom>
            <a:noFill/>
            <a:ln w="9525">
              <a:noFill/>
              <a:miter lim="800000"/>
              <a:headEnd/>
              <a:tailEnd/>
            </a:ln>
          </p:spPr>
        </p:pic>
      </p:grpSp>
      <p:sp>
        <p:nvSpPr>
          <p:cNvPr id="28" name="角丸四角形 27"/>
          <p:cNvSpPr/>
          <p:nvPr/>
        </p:nvSpPr>
        <p:spPr>
          <a:xfrm>
            <a:off x="333391" y="1395776"/>
            <a:ext cx="1251454" cy="288000"/>
          </a:xfrm>
          <a:prstGeom prst="roundRect">
            <a:avLst/>
          </a:prstGeom>
          <a:solidFill>
            <a:schemeClr val="bg1">
              <a:lumMod val="95000"/>
            </a:schemeClr>
          </a:solidFill>
          <a:ln w="12700" cap="flat" cmpd="sng" algn="ctr">
            <a:solidFill>
              <a:schemeClr val="tx1"/>
            </a:solidFill>
            <a:prstDash val="solid"/>
            <a:miter lim="800000"/>
          </a:ln>
          <a:effectLst/>
        </p:spPr>
        <p:txBody>
          <a:bodyPr lIns="0" tIns="0" rIns="0" bIns="0" rtlCol="0" anchor="ctr"/>
          <a:lstStyle/>
          <a:p>
            <a:pPr algn="ctr"/>
            <a:r>
              <a:rPr kumimoji="1" lang="ja-JP" altLang="en-US" sz="1400" dirty="0"/>
              <a:t>委託先</a:t>
            </a:r>
          </a:p>
        </p:txBody>
      </p:sp>
      <p:sp>
        <p:nvSpPr>
          <p:cNvPr id="29" name="角丸四角形 28"/>
          <p:cNvSpPr/>
          <p:nvPr/>
        </p:nvSpPr>
        <p:spPr>
          <a:xfrm>
            <a:off x="1385561" y="3231089"/>
            <a:ext cx="1251454" cy="288000"/>
          </a:xfrm>
          <a:prstGeom prst="roundRect">
            <a:avLst/>
          </a:prstGeom>
          <a:solidFill>
            <a:schemeClr val="bg1">
              <a:lumMod val="95000"/>
            </a:schemeClr>
          </a:solidFill>
          <a:ln w="12700" cap="flat" cmpd="sng" algn="ctr">
            <a:solidFill>
              <a:schemeClr val="tx1"/>
            </a:solidFill>
            <a:prstDash val="solid"/>
            <a:miter lim="800000"/>
          </a:ln>
          <a:effectLst/>
        </p:spPr>
        <p:txBody>
          <a:bodyPr lIns="0" tIns="0" rIns="0" bIns="0" rtlCol="0" anchor="ctr"/>
          <a:lstStyle/>
          <a:p>
            <a:pPr algn="ctr"/>
            <a:r>
              <a:rPr kumimoji="1" lang="ja-JP" altLang="en-US" sz="1400" dirty="0"/>
              <a:t>利用端末</a:t>
            </a:r>
          </a:p>
        </p:txBody>
      </p:sp>
      <p:sp>
        <p:nvSpPr>
          <p:cNvPr id="30" name="角丸四角形 29"/>
          <p:cNvSpPr/>
          <p:nvPr/>
        </p:nvSpPr>
        <p:spPr>
          <a:xfrm>
            <a:off x="373676" y="4665316"/>
            <a:ext cx="1251454" cy="288000"/>
          </a:xfrm>
          <a:prstGeom prst="roundRect">
            <a:avLst/>
          </a:prstGeom>
          <a:solidFill>
            <a:schemeClr val="bg1">
              <a:lumMod val="95000"/>
            </a:schemeClr>
          </a:solidFill>
          <a:ln w="12700" cap="flat" cmpd="sng" algn="ctr">
            <a:solidFill>
              <a:schemeClr val="tx1"/>
            </a:solidFill>
            <a:prstDash val="solid"/>
            <a:miter lim="800000"/>
          </a:ln>
          <a:effectLst/>
        </p:spPr>
        <p:txBody>
          <a:bodyPr lIns="0" tIns="0" rIns="0" bIns="0" rtlCol="0" anchor="ctr"/>
          <a:lstStyle/>
          <a:p>
            <a:pPr algn="ctr"/>
            <a:r>
              <a:rPr kumimoji="1" lang="ja-JP" altLang="en-US" sz="1400" dirty="0"/>
              <a:t>廃　棄</a:t>
            </a:r>
          </a:p>
        </p:txBody>
      </p:sp>
      <p:sp>
        <p:nvSpPr>
          <p:cNvPr id="31" name="テキスト ボックス 30"/>
          <p:cNvSpPr txBox="1"/>
          <p:nvPr/>
        </p:nvSpPr>
        <p:spPr bwMode="auto">
          <a:xfrm>
            <a:off x="7846336" y="2592490"/>
            <a:ext cx="438695" cy="429821"/>
          </a:xfrm>
          <a:prstGeom prst="rect">
            <a:avLst/>
          </a:prstGeom>
          <a:noFill/>
          <a:ln w="9525">
            <a:noFill/>
            <a:miter lim="800000"/>
            <a:headEnd/>
            <a:tailEnd/>
          </a:ln>
        </p:spPr>
        <p:txBody>
          <a:bodyPr vert="horz" wrap="square" lIns="0" tIns="0" rIns="0" bIns="0" numCol="1" rtlCol="0" anchor="ctr" anchorCtr="0" compatLnSpc="1">
            <a:prstTxWarp prst="textNoShape">
              <a:avLst/>
            </a:prstTxWarp>
            <a:noAutofit/>
          </a:bodyPr>
          <a:lstStyle/>
          <a:p>
            <a:pPr marL="266700" indent="-266700" eaLnBrk="0" hangingPunct="0">
              <a:lnSpc>
                <a:spcPts val="2400"/>
              </a:lnSpc>
              <a:buNone/>
            </a:pPr>
            <a:r>
              <a:rPr kumimoji="1" lang="en-US" altLang="ja-JP" sz="1600" dirty="0" err="1">
                <a:latin typeface="ＭＳ ゴシック" panose="020B0609070205080204" pitchFamily="49" charset="-128"/>
                <a:ea typeface="ＭＳ ゴシック" panose="020B0609070205080204" pitchFamily="49" charset="-128"/>
              </a:rPr>
              <a:t>etc</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32" name="テキスト ボックス 31"/>
          <p:cNvSpPr txBox="1"/>
          <p:nvPr/>
        </p:nvSpPr>
        <p:spPr bwMode="auto">
          <a:xfrm>
            <a:off x="8978452" y="3854549"/>
            <a:ext cx="438695" cy="429821"/>
          </a:xfrm>
          <a:prstGeom prst="rect">
            <a:avLst/>
          </a:prstGeom>
          <a:noFill/>
          <a:ln w="9525">
            <a:noFill/>
            <a:miter lim="800000"/>
            <a:headEnd/>
            <a:tailEnd/>
          </a:ln>
        </p:spPr>
        <p:txBody>
          <a:bodyPr vert="horz" wrap="square" lIns="0" tIns="0" rIns="0" bIns="0" numCol="1" rtlCol="0" anchor="ctr" anchorCtr="0" compatLnSpc="1">
            <a:prstTxWarp prst="textNoShape">
              <a:avLst/>
            </a:prstTxWarp>
            <a:noAutofit/>
          </a:bodyPr>
          <a:lstStyle/>
          <a:p>
            <a:pPr marL="266700" indent="-266700" eaLnBrk="0" hangingPunct="0">
              <a:lnSpc>
                <a:spcPts val="2400"/>
              </a:lnSpc>
              <a:buNone/>
            </a:pPr>
            <a:r>
              <a:rPr kumimoji="1" lang="en-US" altLang="ja-JP" sz="1600" dirty="0" err="1">
                <a:latin typeface="ＭＳ ゴシック" panose="020B0609070205080204" pitchFamily="49" charset="-128"/>
                <a:ea typeface="ＭＳ ゴシック" panose="020B0609070205080204" pitchFamily="49" charset="-128"/>
              </a:rPr>
              <a:t>etc</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33" name="テキスト ボックス 32"/>
          <p:cNvSpPr txBox="1"/>
          <p:nvPr/>
        </p:nvSpPr>
        <p:spPr bwMode="auto">
          <a:xfrm>
            <a:off x="6735996" y="5846634"/>
            <a:ext cx="438695" cy="429821"/>
          </a:xfrm>
          <a:prstGeom prst="rect">
            <a:avLst/>
          </a:prstGeom>
          <a:noFill/>
          <a:ln w="9525">
            <a:noFill/>
            <a:miter lim="800000"/>
            <a:headEnd/>
            <a:tailEnd/>
          </a:ln>
        </p:spPr>
        <p:txBody>
          <a:bodyPr vert="horz" wrap="square" lIns="0" tIns="0" rIns="0" bIns="0" numCol="1" rtlCol="0" anchor="ctr" anchorCtr="0" compatLnSpc="1">
            <a:prstTxWarp prst="textNoShape">
              <a:avLst/>
            </a:prstTxWarp>
            <a:noAutofit/>
          </a:bodyPr>
          <a:lstStyle/>
          <a:p>
            <a:pPr marL="266700" indent="-266700" eaLnBrk="0" hangingPunct="0">
              <a:lnSpc>
                <a:spcPts val="2400"/>
              </a:lnSpc>
              <a:buNone/>
            </a:pPr>
            <a:r>
              <a:rPr kumimoji="1" lang="en-US" altLang="ja-JP" sz="1600" dirty="0" err="1">
                <a:latin typeface="ＭＳ ゴシック" panose="020B0609070205080204" pitchFamily="49" charset="-128"/>
                <a:ea typeface="ＭＳ ゴシック" panose="020B0609070205080204" pitchFamily="49" charset="-128"/>
              </a:rPr>
              <a:t>etc</a:t>
            </a:r>
            <a:endParaRPr kumimoji="1" lang="ja-JP" altLang="en-US" sz="16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053437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312562" y="3238424"/>
            <a:ext cx="9308958" cy="1290825"/>
          </a:xfrm>
          <a:prstGeom prst="roundRect">
            <a:avLst>
              <a:gd name="adj" fmla="val 8410"/>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p"/>
            </a:pPr>
            <a:r>
              <a:rPr kumimoji="1" lang="ja-JP" altLang="en-US" sz="1400" dirty="0">
                <a:solidFill>
                  <a:schemeClr val="tx1"/>
                </a:solidFill>
              </a:rPr>
              <a:t>電子媒体を持ち運ぶ場合は、データの暗号化等を行っているか</a:t>
            </a:r>
            <a:endParaRPr kumimoji="1" lang="en-US" altLang="ja-JP" sz="1400" dirty="0"/>
          </a:p>
          <a:p>
            <a:pPr marL="285750" indent="-285750">
              <a:lnSpc>
                <a:spcPct val="150000"/>
              </a:lnSpc>
              <a:buFont typeface="Wingdings" panose="05000000000000000000" pitchFamily="2" charset="2"/>
              <a:buChar char="p"/>
            </a:pPr>
            <a:r>
              <a:rPr kumimoji="1" lang="ja-JP" altLang="en-US" sz="1400" dirty="0">
                <a:solidFill>
                  <a:schemeClr val="tx1"/>
                </a:solidFill>
              </a:rPr>
              <a:t>書類の場合は、封かん、目隠しシールの貼付などで特定個人情報等が容易に見えないようにしているか</a:t>
            </a:r>
            <a:endParaRPr kumimoji="1" lang="en-US" altLang="ja-JP" sz="1400" dirty="0">
              <a:solidFill>
                <a:schemeClr val="tx1"/>
              </a:solidFill>
            </a:endParaRPr>
          </a:p>
          <a:p>
            <a:pPr marL="285750" indent="-285750">
              <a:lnSpc>
                <a:spcPct val="150000"/>
              </a:lnSpc>
              <a:buFont typeface="Wingdings" panose="05000000000000000000" pitchFamily="2" charset="2"/>
              <a:buChar char="p"/>
            </a:pPr>
            <a:r>
              <a:rPr kumimoji="1" lang="ja-JP" altLang="en-US" sz="1400" dirty="0">
                <a:solidFill>
                  <a:schemeClr val="tx1"/>
                </a:solidFill>
              </a:rPr>
              <a:t>庁舎内での移動であっても、紛失・盗難等が起こらないよう気をつけているか</a:t>
            </a:r>
            <a:endParaRPr kumimoji="1" lang="en-US" altLang="ja-JP" sz="1400" dirty="0">
              <a:solidFill>
                <a:schemeClr val="tx1"/>
              </a:solidFill>
            </a:endParaRPr>
          </a:p>
        </p:txBody>
      </p:sp>
      <p:sp>
        <p:nvSpPr>
          <p:cNvPr id="13" name="角丸四角形 12"/>
          <p:cNvSpPr/>
          <p:nvPr/>
        </p:nvSpPr>
        <p:spPr>
          <a:xfrm>
            <a:off x="258859" y="306006"/>
            <a:ext cx="3106912" cy="390286"/>
          </a:xfrm>
          <a:prstGeom prst="roundRect">
            <a:avLst>
              <a:gd name="adj" fmla="val 17960"/>
            </a:avLst>
          </a:prstGeom>
          <a:no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第１節　保護責任者の役割</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5" name="角丸四角形 4"/>
          <p:cNvSpPr/>
          <p:nvPr/>
        </p:nvSpPr>
        <p:spPr>
          <a:xfrm>
            <a:off x="269018" y="741679"/>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r>
              <a:rPr lang="ja-JP" altLang="en-US" sz="2200" kern="0" dirty="0">
                <a:solidFill>
                  <a:prstClr val="black"/>
                </a:solidFill>
                <a:latin typeface="ＤＦ特太ゴシック体" panose="020B0509000000000000" pitchFamily="49" charset="-128"/>
                <a:ea typeface="ＤＦ特太ゴシック体" panose="020B0509000000000000" pitchFamily="49" charset="-128"/>
              </a:rPr>
              <a:t>１－２　事務取扱担当者の監督（４）</a:t>
            </a:r>
            <a:endParaRPr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grpSp>
        <p:nvGrpSpPr>
          <p:cNvPr id="49" name="グループ化 48"/>
          <p:cNvGrpSpPr/>
          <p:nvPr/>
        </p:nvGrpSpPr>
        <p:grpSpPr>
          <a:xfrm>
            <a:off x="8391510" y="3404039"/>
            <a:ext cx="1436841" cy="975746"/>
            <a:chOff x="5499922" y="5867121"/>
            <a:chExt cx="1436841" cy="975746"/>
          </a:xfrm>
        </p:grpSpPr>
        <p:pic>
          <p:nvPicPr>
            <p:cNvPr id="52" name="Picture 704" descr="a1-a008"/>
            <p:cNvPicPr>
              <a:picLocks noChangeAspect="1" noChangeArrowheads="1"/>
            </p:cNvPicPr>
            <p:nvPr/>
          </p:nvPicPr>
          <p:blipFill>
            <a:blip r:embed="rId3" cstate="print"/>
            <a:srcRect/>
            <a:stretch>
              <a:fillRect/>
            </a:stretch>
          </p:blipFill>
          <p:spPr bwMode="auto">
            <a:xfrm>
              <a:off x="5499922" y="5867121"/>
              <a:ext cx="1135062" cy="696912"/>
            </a:xfrm>
            <a:prstGeom prst="rect">
              <a:avLst/>
            </a:prstGeom>
            <a:noFill/>
            <a:ln w="9525">
              <a:noFill/>
              <a:miter lim="800000"/>
              <a:headEnd/>
              <a:tailEnd/>
            </a:ln>
          </p:spPr>
        </p:pic>
        <p:pic>
          <p:nvPicPr>
            <p:cNvPr id="51" name="Picture 10" descr="C:\Users\007325\AppData\Local\Temp\MC900434888.PNG"/>
            <p:cNvPicPr>
              <a:picLocks noChangeAspect="1" noChangeArrowheads="1"/>
            </p:cNvPicPr>
            <p:nvPr/>
          </p:nvPicPr>
          <p:blipFill>
            <a:blip r:embed="rId4" cstate="print"/>
            <a:srcRect/>
            <a:stretch>
              <a:fillRect/>
            </a:stretch>
          </p:blipFill>
          <p:spPr bwMode="auto">
            <a:xfrm>
              <a:off x="6129736" y="6024583"/>
              <a:ext cx="807027" cy="818284"/>
            </a:xfrm>
            <a:prstGeom prst="rect">
              <a:avLst/>
            </a:prstGeom>
            <a:noFill/>
            <a:ln w="9525">
              <a:noFill/>
              <a:miter lim="800000"/>
              <a:headEnd/>
              <a:tailEnd/>
            </a:ln>
          </p:spPr>
        </p:pic>
      </p:grpSp>
      <p:sp>
        <p:nvSpPr>
          <p:cNvPr id="19" name="角丸四角形 18"/>
          <p:cNvSpPr/>
          <p:nvPr/>
        </p:nvSpPr>
        <p:spPr>
          <a:xfrm>
            <a:off x="1618658" y="5032280"/>
            <a:ext cx="8002862" cy="1511002"/>
          </a:xfrm>
          <a:prstGeom prst="roundRect">
            <a:avLst>
              <a:gd name="adj" fmla="val 8410"/>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p"/>
            </a:pPr>
            <a:r>
              <a:rPr kumimoji="1" lang="ja-JP" altLang="en-US" sz="1400" dirty="0">
                <a:solidFill>
                  <a:schemeClr val="tx1"/>
                </a:solidFill>
              </a:rPr>
              <a:t>窓口等では、第三者からの閲覧を防止する措置がとられているか</a:t>
            </a:r>
            <a:endParaRPr kumimoji="1" lang="en-US" altLang="ja-JP" sz="1400" dirty="0">
              <a:solidFill>
                <a:schemeClr val="tx1"/>
              </a:solidFill>
            </a:endParaRPr>
          </a:p>
          <a:p>
            <a:pPr marL="285750" indent="-285750">
              <a:lnSpc>
                <a:spcPct val="150000"/>
              </a:lnSpc>
              <a:buFont typeface="Wingdings" panose="05000000000000000000" pitchFamily="2" charset="2"/>
              <a:buChar char="p"/>
            </a:pPr>
            <a:r>
              <a:rPr kumimoji="1" lang="ja-JP" altLang="en-US" sz="1400" dirty="0">
                <a:solidFill>
                  <a:schemeClr val="tx1"/>
                </a:solidFill>
              </a:rPr>
              <a:t>事務取扱担当者以外の職員が容易に閲覧できる状況になっていないか</a:t>
            </a:r>
            <a:endParaRPr kumimoji="1" lang="en-US" altLang="ja-JP" sz="1400" dirty="0">
              <a:solidFill>
                <a:schemeClr val="tx1"/>
              </a:solidFill>
            </a:endParaRPr>
          </a:p>
          <a:p>
            <a:pPr marL="285750" indent="-285750">
              <a:lnSpc>
                <a:spcPct val="150000"/>
              </a:lnSpc>
              <a:buFont typeface="Wingdings" panose="05000000000000000000" pitchFamily="2" charset="2"/>
              <a:buChar char="p"/>
            </a:pPr>
            <a:r>
              <a:rPr kumimoji="1" lang="ja-JP" altLang="en-US" sz="1400" dirty="0">
                <a:solidFill>
                  <a:schemeClr val="tx1"/>
                </a:solidFill>
              </a:rPr>
              <a:t>誤廃棄が起こらないよう保存書類と廃棄書類を分けて保管するようにしているか</a:t>
            </a:r>
            <a:endParaRPr kumimoji="1" lang="en-US" altLang="ja-JP" sz="1400" dirty="0">
              <a:solidFill>
                <a:schemeClr val="tx1"/>
              </a:solidFill>
            </a:endParaRPr>
          </a:p>
          <a:p>
            <a:pPr marL="285750" indent="-285750">
              <a:lnSpc>
                <a:spcPct val="150000"/>
              </a:lnSpc>
              <a:buFont typeface="Wingdings" panose="05000000000000000000" pitchFamily="2" charset="2"/>
              <a:buChar char="p"/>
            </a:pPr>
            <a:r>
              <a:rPr kumimoji="1" lang="ja-JP" altLang="en-US" sz="1400" dirty="0">
                <a:solidFill>
                  <a:schemeClr val="tx1"/>
                </a:solidFill>
              </a:rPr>
              <a:t>管理区域は、入退室の記録、部外者が入る場合の立会い・監視設備の設置等が行われているか</a:t>
            </a:r>
            <a:endParaRPr kumimoji="1" lang="en-US" altLang="ja-JP" sz="1400" dirty="0">
              <a:solidFill>
                <a:schemeClr val="tx1"/>
              </a:solidFill>
            </a:endParaRPr>
          </a:p>
        </p:txBody>
      </p:sp>
      <p:sp>
        <p:nvSpPr>
          <p:cNvPr id="21" name="角丸四角形 20"/>
          <p:cNvSpPr/>
          <p:nvPr/>
        </p:nvSpPr>
        <p:spPr>
          <a:xfrm>
            <a:off x="1716633" y="1512438"/>
            <a:ext cx="7904887" cy="1304671"/>
          </a:xfrm>
          <a:prstGeom prst="roundRect">
            <a:avLst>
              <a:gd name="adj" fmla="val 8410"/>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p"/>
            </a:pPr>
            <a:r>
              <a:rPr kumimoji="1" lang="ja-JP" altLang="en-US" sz="1400" dirty="0">
                <a:solidFill>
                  <a:schemeClr val="tx1"/>
                </a:solidFill>
              </a:rPr>
              <a:t>許可した電子媒体以外の使用や端末への接続を制限しているか</a:t>
            </a:r>
            <a:endParaRPr kumimoji="1" lang="en-US" altLang="ja-JP" sz="1400" dirty="0">
              <a:solidFill>
                <a:schemeClr val="tx1"/>
              </a:solidFill>
            </a:endParaRPr>
          </a:p>
          <a:p>
            <a:pPr marL="285750" indent="-285750">
              <a:lnSpc>
                <a:spcPct val="150000"/>
              </a:lnSpc>
              <a:buFont typeface="Wingdings" panose="05000000000000000000" pitchFamily="2" charset="2"/>
              <a:buChar char="p"/>
            </a:pPr>
            <a:r>
              <a:rPr kumimoji="1" lang="ja-JP" altLang="en-US" sz="1400" dirty="0">
                <a:solidFill>
                  <a:schemeClr val="tx1"/>
                </a:solidFill>
              </a:rPr>
              <a:t>電子媒体を施錠できるキャビネットや書庫等に保管しているか</a:t>
            </a:r>
            <a:endParaRPr kumimoji="1" lang="en-US" altLang="ja-JP" sz="1400" dirty="0">
              <a:solidFill>
                <a:schemeClr val="tx1"/>
              </a:solidFill>
            </a:endParaRPr>
          </a:p>
          <a:p>
            <a:pPr marL="285750" indent="-285750">
              <a:lnSpc>
                <a:spcPct val="150000"/>
              </a:lnSpc>
              <a:buFont typeface="Wingdings" panose="05000000000000000000" pitchFamily="2" charset="2"/>
              <a:buChar char="p"/>
            </a:pPr>
            <a:r>
              <a:rPr kumimoji="1" lang="ja-JP" altLang="en-US" sz="1400" dirty="0">
                <a:solidFill>
                  <a:schemeClr val="tx1"/>
                </a:solidFill>
              </a:rPr>
              <a:t>書類・電子媒体を持ち運ぶ場合には、記録を残しているか</a:t>
            </a:r>
            <a:endParaRPr kumimoji="1" lang="en-US" altLang="ja-JP" sz="1400" dirty="0">
              <a:solidFill>
                <a:schemeClr val="tx1"/>
              </a:solidFill>
            </a:endParaRPr>
          </a:p>
        </p:txBody>
      </p:sp>
      <p:pic>
        <p:nvPicPr>
          <p:cNvPr id="22" name="図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859" y="5105397"/>
            <a:ext cx="1358737" cy="1204111"/>
          </a:xfrm>
          <a:prstGeom prst="rect">
            <a:avLst/>
          </a:prstGeom>
        </p:spPr>
      </p:pic>
      <p:sp>
        <p:nvSpPr>
          <p:cNvPr id="32"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54</a:t>
            </a:r>
          </a:p>
        </p:txBody>
      </p:sp>
      <p:grpSp>
        <p:nvGrpSpPr>
          <p:cNvPr id="33" name="グループ化 32"/>
          <p:cNvGrpSpPr/>
          <p:nvPr/>
        </p:nvGrpSpPr>
        <p:grpSpPr>
          <a:xfrm>
            <a:off x="211692" y="1733362"/>
            <a:ext cx="1493279" cy="1035537"/>
            <a:chOff x="7126132" y="4710326"/>
            <a:chExt cx="2219730" cy="1620381"/>
          </a:xfrm>
        </p:grpSpPr>
        <p:grpSp>
          <p:nvGrpSpPr>
            <p:cNvPr id="34" name="グループ化 33"/>
            <p:cNvGrpSpPr/>
            <p:nvPr/>
          </p:nvGrpSpPr>
          <p:grpSpPr>
            <a:xfrm>
              <a:off x="8185899" y="4710326"/>
              <a:ext cx="1159963" cy="1563006"/>
              <a:chOff x="6696867" y="1124019"/>
              <a:chExt cx="1529720" cy="2061239"/>
            </a:xfrm>
          </p:grpSpPr>
          <p:pic>
            <p:nvPicPr>
              <p:cNvPr id="38" name="図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96867" y="1124019"/>
                <a:ext cx="1452551" cy="2061239"/>
              </a:xfrm>
              <a:prstGeom prst="rect">
                <a:avLst/>
              </a:prstGeom>
            </p:spPr>
          </p:pic>
          <p:pic>
            <p:nvPicPr>
              <p:cNvPr id="39" name="図 3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48130" y="1594100"/>
                <a:ext cx="750343" cy="443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40" name="図 3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80421" y="2330503"/>
                <a:ext cx="784757" cy="558261"/>
              </a:xfrm>
              <a:prstGeom prst="rect">
                <a:avLst/>
              </a:prstGeom>
            </p:spPr>
          </p:pic>
          <p:pic>
            <p:nvPicPr>
              <p:cNvPr id="41" name="図 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04454" y="1504801"/>
                <a:ext cx="922133" cy="913882"/>
              </a:xfrm>
              <a:prstGeom prst="rect">
                <a:avLst/>
              </a:prstGeom>
            </p:spPr>
          </p:pic>
        </p:grpSp>
        <p:grpSp>
          <p:nvGrpSpPr>
            <p:cNvPr id="35" name="グループ化 34"/>
            <p:cNvGrpSpPr/>
            <p:nvPr/>
          </p:nvGrpSpPr>
          <p:grpSpPr>
            <a:xfrm>
              <a:off x="7126132" y="4832107"/>
              <a:ext cx="1512887" cy="1498600"/>
              <a:chOff x="6276993" y="4772879"/>
              <a:chExt cx="1512887" cy="1498600"/>
            </a:xfrm>
          </p:grpSpPr>
          <p:pic>
            <p:nvPicPr>
              <p:cNvPr id="36" name="Picture 69"/>
              <p:cNvPicPr>
                <a:picLocks noChangeAspect="1" noChangeArrowheads="1"/>
              </p:cNvPicPr>
              <p:nvPr/>
            </p:nvPicPr>
            <p:blipFill>
              <a:blip r:embed="rId10" cstate="print"/>
              <a:srcRect/>
              <a:stretch>
                <a:fillRect/>
              </a:stretch>
            </p:blipFill>
            <p:spPr bwMode="auto">
              <a:xfrm>
                <a:off x="6276993" y="4772879"/>
                <a:ext cx="1512887" cy="1498600"/>
              </a:xfrm>
              <a:prstGeom prst="rect">
                <a:avLst/>
              </a:prstGeom>
              <a:noFill/>
              <a:ln w="9525">
                <a:noFill/>
                <a:miter lim="800000"/>
                <a:headEnd/>
                <a:tailEnd/>
              </a:ln>
            </p:spPr>
          </p:pic>
          <p:pic>
            <p:nvPicPr>
              <p:cNvPr id="37" name="図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18212" y="5243068"/>
                <a:ext cx="358666" cy="562539"/>
              </a:xfrm>
              <a:prstGeom prst="rect">
                <a:avLst/>
              </a:prstGeom>
            </p:spPr>
          </p:pic>
        </p:grpSp>
      </p:grpSp>
      <p:sp>
        <p:nvSpPr>
          <p:cNvPr id="23" name="角丸四角形 22"/>
          <p:cNvSpPr/>
          <p:nvPr/>
        </p:nvSpPr>
        <p:spPr>
          <a:xfrm>
            <a:off x="1716824" y="1334730"/>
            <a:ext cx="1516234" cy="288000"/>
          </a:xfrm>
          <a:prstGeom prst="roundRect">
            <a:avLst/>
          </a:prstGeom>
          <a:solidFill>
            <a:schemeClr val="bg1">
              <a:lumMod val="95000"/>
            </a:schemeClr>
          </a:solidFill>
          <a:ln w="12700" cap="flat" cmpd="sng" algn="ctr">
            <a:solidFill>
              <a:schemeClr val="tx1"/>
            </a:solidFill>
            <a:prstDash val="solid"/>
            <a:miter lim="800000"/>
          </a:ln>
          <a:effectLst/>
        </p:spPr>
        <p:txBody>
          <a:bodyPr lIns="0" tIns="0" rIns="0" bIns="0" rtlCol="0" anchor="ctr"/>
          <a:lstStyle/>
          <a:p>
            <a:pPr algn="ctr"/>
            <a:r>
              <a:rPr kumimoji="1" lang="ja-JP" altLang="en-US" sz="1400" dirty="0"/>
              <a:t>書類・電子媒体</a:t>
            </a:r>
          </a:p>
        </p:txBody>
      </p:sp>
      <p:sp>
        <p:nvSpPr>
          <p:cNvPr id="24" name="角丸四角形 23"/>
          <p:cNvSpPr/>
          <p:nvPr/>
        </p:nvSpPr>
        <p:spPr>
          <a:xfrm>
            <a:off x="316115" y="3062769"/>
            <a:ext cx="1545342" cy="288000"/>
          </a:xfrm>
          <a:prstGeom prst="roundRect">
            <a:avLst/>
          </a:prstGeom>
          <a:solidFill>
            <a:schemeClr val="bg1">
              <a:lumMod val="95000"/>
            </a:schemeClr>
          </a:solidFill>
          <a:ln w="12700" cap="flat" cmpd="sng" algn="ctr">
            <a:solidFill>
              <a:schemeClr val="tx1"/>
            </a:solidFill>
            <a:prstDash val="solid"/>
            <a:miter lim="800000"/>
          </a:ln>
          <a:effectLst/>
        </p:spPr>
        <p:txBody>
          <a:bodyPr lIns="0" tIns="0" rIns="0" bIns="0" rtlCol="0" anchor="ctr"/>
          <a:lstStyle/>
          <a:p>
            <a:pPr algn="ctr"/>
            <a:r>
              <a:rPr kumimoji="1" lang="ja-JP" altLang="en-US" sz="1400" dirty="0"/>
              <a:t>書類等の持ち運び</a:t>
            </a:r>
          </a:p>
        </p:txBody>
      </p:sp>
      <p:sp>
        <p:nvSpPr>
          <p:cNvPr id="25" name="角丸四角形 24"/>
          <p:cNvSpPr/>
          <p:nvPr/>
        </p:nvSpPr>
        <p:spPr>
          <a:xfrm>
            <a:off x="1629545" y="4850111"/>
            <a:ext cx="1649138" cy="288000"/>
          </a:xfrm>
          <a:prstGeom prst="roundRect">
            <a:avLst/>
          </a:prstGeom>
          <a:solidFill>
            <a:schemeClr val="bg1">
              <a:lumMod val="95000"/>
            </a:schemeClr>
          </a:solidFill>
          <a:ln w="12700" cap="flat" cmpd="sng" algn="ctr">
            <a:solidFill>
              <a:schemeClr val="tx1"/>
            </a:solidFill>
            <a:prstDash val="solid"/>
            <a:miter lim="800000"/>
          </a:ln>
          <a:effectLst/>
        </p:spPr>
        <p:txBody>
          <a:bodyPr lIns="0" tIns="0" rIns="0" bIns="0" rtlCol="0" anchor="ctr"/>
          <a:lstStyle/>
          <a:p>
            <a:pPr algn="ctr"/>
            <a:r>
              <a:rPr kumimoji="1" lang="ja-JP" altLang="en-US" sz="1400" dirty="0"/>
              <a:t>取扱区域・管理区域</a:t>
            </a:r>
          </a:p>
        </p:txBody>
      </p:sp>
      <p:sp>
        <p:nvSpPr>
          <p:cNvPr id="26" name="テキスト ボックス 25"/>
          <p:cNvSpPr txBox="1"/>
          <p:nvPr/>
        </p:nvSpPr>
        <p:spPr bwMode="auto">
          <a:xfrm>
            <a:off x="6972274" y="2283608"/>
            <a:ext cx="438695" cy="429821"/>
          </a:xfrm>
          <a:prstGeom prst="rect">
            <a:avLst/>
          </a:prstGeom>
          <a:noFill/>
          <a:ln w="9525">
            <a:noFill/>
            <a:miter lim="800000"/>
            <a:headEnd/>
            <a:tailEnd/>
          </a:ln>
        </p:spPr>
        <p:txBody>
          <a:bodyPr vert="horz" wrap="square" lIns="0" tIns="0" rIns="0" bIns="0" numCol="1" rtlCol="0" anchor="ctr" anchorCtr="0" compatLnSpc="1">
            <a:prstTxWarp prst="textNoShape">
              <a:avLst/>
            </a:prstTxWarp>
            <a:noAutofit/>
          </a:bodyPr>
          <a:lstStyle/>
          <a:p>
            <a:pPr marL="266700" indent="-266700" eaLnBrk="0" hangingPunct="0">
              <a:lnSpc>
                <a:spcPts val="2400"/>
              </a:lnSpc>
              <a:buNone/>
            </a:pPr>
            <a:r>
              <a:rPr kumimoji="1" lang="en-US" altLang="ja-JP" sz="1600" dirty="0" err="1">
                <a:latin typeface="ＭＳ ゴシック" panose="020B0609070205080204" pitchFamily="49" charset="-128"/>
                <a:ea typeface="ＭＳ ゴシック" panose="020B0609070205080204" pitchFamily="49" charset="-128"/>
              </a:rPr>
              <a:t>etc</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27" name="テキスト ボックス 26"/>
          <p:cNvSpPr txBox="1"/>
          <p:nvPr/>
        </p:nvSpPr>
        <p:spPr bwMode="auto">
          <a:xfrm>
            <a:off x="6888392" y="3980403"/>
            <a:ext cx="438695" cy="429821"/>
          </a:xfrm>
          <a:prstGeom prst="rect">
            <a:avLst/>
          </a:prstGeom>
          <a:noFill/>
          <a:ln w="9525">
            <a:noFill/>
            <a:miter lim="800000"/>
            <a:headEnd/>
            <a:tailEnd/>
          </a:ln>
        </p:spPr>
        <p:txBody>
          <a:bodyPr vert="horz" wrap="square" lIns="0" tIns="0" rIns="0" bIns="0" numCol="1" rtlCol="0" anchor="ctr" anchorCtr="0" compatLnSpc="1">
            <a:prstTxWarp prst="textNoShape">
              <a:avLst/>
            </a:prstTxWarp>
            <a:noAutofit/>
          </a:bodyPr>
          <a:lstStyle/>
          <a:p>
            <a:pPr marL="266700" indent="-266700" eaLnBrk="0" hangingPunct="0">
              <a:lnSpc>
                <a:spcPts val="2400"/>
              </a:lnSpc>
              <a:buNone/>
            </a:pPr>
            <a:r>
              <a:rPr kumimoji="1" lang="en-US" altLang="ja-JP" sz="1600" dirty="0" err="1">
                <a:latin typeface="ＭＳ ゴシック" panose="020B0609070205080204" pitchFamily="49" charset="-128"/>
                <a:ea typeface="ＭＳ ゴシック" panose="020B0609070205080204" pitchFamily="49" charset="-128"/>
              </a:rPr>
              <a:t>etc</a:t>
            </a:r>
            <a:endParaRPr kumimoji="1" lang="ja-JP" altLang="en-US" sz="1600" dirty="0">
              <a:latin typeface="ＭＳ ゴシック" panose="020B0609070205080204" pitchFamily="49" charset="-128"/>
              <a:ea typeface="ＭＳ ゴシック" panose="020B0609070205080204" pitchFamily="49" charset="-128"/>
            </a:endParaRPr>
          </a:p>
        </p:txBody>
      </p:sp>
      <p:sp>
        <p:nvSpPr>
          <p:cNvPr id="28" name="テキスト ボックス 27"/>
          <p:cNvSpPr txBox="1"/>
          <p:nvPr/>
        </p:nvSpPr>
        <p:spPr bwMode="auto">
          <a:xfrm>
            <a:off x="9291420" y="6048689"/>
            <a:ext cx="438695" cy="429821"/>
          </a:xfrm>
          <a:prstGeom prst="rect">
            <a:avLst/>
          </a:prstGeom>
          <a:noFill/>
          <a:ln w="9525">
            <a:noFill/>
            <a:miter lim="800000"/>
            <a:headEnd/>
            <a:tailEnd/>
          </a:ln>
        </p:spPr>
        <p:txBody>
          <a:bodyPr vert="horz" wrap="square" lIns="0" tIns="0" rIns="0" bIns="0" numCol="1" rtlCol="0" anchor="ctr" anchorCtr="0" compatLnSpc="1">
            <a:prstTxWarp prst="textNoShape">
              <a:avLst/>
            </a:prstTxWarp>
            <a:noAutofit/>
          </a:bodyPr>
          <a:lstStyle/>
          <a:p>
            <a:pPr marL="266700" indent="-266700" eaLnBrk="0" hangingPunct="0">
              <a:lnSpc>
                <a:spcPts val="2400"/>
              </a:lnSpc>
              <a:buNone/>
            </a:pPr>
            <a:r>
              <a:rPr kumimoji="1" lang="en-US" altLang="ja-JP" sz="1600" dirty="0" err="1">
                <a:latin typeface="ＭＳ ゴシック" panose="020B0609070205080204" pitchFamily="49" charset="-128"/>
                <a:ea typeface="ＭＳ ゴシック" panose="020B0609070205080204" pitchFamily="49" charset="-128"/>
              </a:rPr>
              <a:t>etc</a:t>
            </a:r>
            <a:endParaRPr kumimoji="1" lang="ja-JP" altLang="en-US" sz="16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5050784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258858" y="306006"/>
            <a:ext cx="3155551" cy="390286"/>
          </a:xfrm>
          <a:prstGeom prst="roundRect">
            <a:avLst>
              <a:gd name="adj" fmla="val 17960"/>
            </a:avLst>
          </a:prstGeom>
          <a:no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第１節　保護責任者の役割</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5" name="角丸四角形 4"/>
          <p:cNvSpPr/>
          <p:nvPr/>
        </p:nvSpPr>
        <p:spPr>
          <a:xfrm>
            <a:off x="269018" y="741679"/>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r>
              <a:rPr lang="ja-JP" altLang="en-US" sz="2200" kern="0" dirty="0">
                <a:solidFill>
                  <a:prstClr val="black"/>
                </a:solidFill>
                <a:latin typeface="ＤＦ特太ゴシック体" panose="020B0509000000000000" pitchFamily="49" charset="-128"/>
                <a:ea typeface="ＤＦ特太ゴシック体" panose="020B0509000000000000" pitchFamily="49" charset="-128"/>
              </a:rPr>
              <a:t>１－３　事務取扱担当者等の教育</a:t>
            </a:r>
            <a:endParaRPr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807576" y="1079499"/>
            <a:ext cx="900000" cy="1263830"/>
          </a:xfrm>
          <a:prstGeom prst="rect">
            <a:avLst/>
          </a:prstGeom>
        </p:spPr>
      </p:pic>
      <p:sp>
        <p:nvSpPr>
          <p:cNvPr id="4" name="テキスト ボックス 3"/>
          <p:cNvSpPr txBox="1"/>
          <p:nvPr/>
        </p:nvSpPr>
        <p:spPr>
          <a:xfrm>
            <a:off x="210024" y="2824802"/>
            <a:ext cx="6940076" cy="1384995"/>
          </a:xfrm>
          <a:prstGeom prst="rect">
            <a:avLst/>
          </a:prstGeom>
          <a:noFill/>
        </p:spPr>
        <p:txBody>
          <a:bodyPr wrap="square" rtlCol="0">
            <a:spAutoFit/>
          </a:bodyPr>
          <a:lstStyle/>
          <a:p>
            <a:pPr marL="461963" indent="-285750">
              <a:lnSpc>
                <a:spcPct val="150000"/>
              </a:lnSpc>
              <a:buFont typeface="Wingdings" panose="05000000000000000000" pitchFamily="2" charset="2"/>
              <a:buChar char="Ø"/>
            </a:pPr>
            <a:r>
              <a:rPr kumimoji="1" lang="ja-JP" altLang="en-US" sz="1400" dirty="0"/>
              <a:t>事務取扱担当者への教育研修</a:t>
            </a:r>
            <a:endParaRPr kumimoji="1" lang="en-US" altLang="ja-JP" sz="1400" dirty="0"/>
          </a:p>
          <a:p>
            <a:pPr marL="461963" indent="-285750">
              <a:lnSpc>
                <a:spcPct val="150000"/>
              </a:lnSpc>
              <a:buFont typeface="Wingdings" panose="05000000000000000000" pitchFamily="2" charset="2"/>
              <a:buChar char="Ø"/>
            </a:pPr>
            <a:r>
              <a:rPr kumimoji="1" lang="ja-JP" altLang="en-US" sz="1400" dirty="0"/>
              <a:t>情報システムの管理に関する事務に従事する職員への教育研修</a:t>
            </a:r>
            <a:endParaRPr kumimoji="1" lang="en-US" altLang="ja-JP" sz="1400" dirty="0"/>
          </a:p>
          <a:p>
            <a:pPr marL="461963" indent="-285750">
              <a:lnSpc>
                <a:spcPct val="150000"/>
              </a:lnSpc>
              <a:buFont typeface="Wingdings" panose="05000000000000000000" pitchFamily="2" charset="2"/>
              <a:buChar char="Ø"/>
            </a:pPr>
            <a:r>
              <a:rPr kumimoji="1" lang="ja-JP" altLang="en-US" sz="1400" dirty="0"/>
              <a:t>保護責任者に対する研修</a:t>
            </a:r>
            <a:r>
              <a:rPr kumimoji="1" lang="en-US" altLang="ja-JP" sz="1000" baseline="40000" dirty="0"/>
              <a:t>※</a:t>
            </a:r>
          </a:p>
          <a:p>
            <a:pPr marL="461963" indent="-285750">
              <a:lnSpc>
                <a:spcPct val="150000"/>
              </a:lnSpc>
              <a:buFont typeface="Wingdings" panose="05000000000000000000" pitchFamily="2" charset="2"/>
              <a:buChar char="Ø"/>
            </a:pPr>
            <a:r>
              <a:rPr kumimoji="1" lang="ja-JP" altLang="en-US" sz="1400" dirty="0"/>
              <a:t>特定個人情報ファイルを取り扱う事務に従事する者への研修</a:t>
            </a:r>
            <a:endParaRPr kumimoji="1" lang="en-US" altLang="ja-JP" sz="1400" dirty="0"/>
          </a:p>
        </p:txBody>
      </p:sp>
      <p:sp>
        <p:nvSpPr>
          <p:cNvPr id="14" name="四角形吹き出し 13"/>
          <p:cNvSpPr/>
          <p:nvPr/>
        </p:nvSpPr>
        <p:spPr>
          <a:xfrm>
            <a:off x="301938" y="1451989"/>
            <a:ext cx="7476249" cy="756000"/>
          </a:xfrm>
          <a:prstGeom prst="wedgeRectCallout">
            <a:avLst>
              <a:gd name="adj1" fmla="val 63317"/>
              <a:gd name="adj2" fmla="val 129"/>
            </a:avLst>
          </a:prstGeom>
          <a:gradFill rotWithShape="1">
            <a:gsLst>
              <a:gs pos="0">
                <a:srgbClr val="FFFCFB"/>
              </a:gs>
              <a:gs pos="10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r>
              <a:rPr kumimoji="1" lang="ja-JP" altLang="en-US" sz="1600" dirty="0">
                <a:latin typeface="ＭＳ Ｐゴシック" panose="020B0600070205080204" pitchFamily="50" charset="-128"/>
              </a:rPr>
              <a:t>保護責任者は、部署内の事務取扱担当者等に特定個人情報の保護に関する必要な教育研修を行います。</a:t>
            </a:r>
          </a:p>
        </p:txBody>
      </p:sp>
      <p:sp>
        <p:nvSpPr>
          <p:cNvPr id="10"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55</a:t>
            </a:r>
          </a:p>
        </p:txBody>
      </p:sp>
      <p:pic>
        <p:nvPicPr>
          <p:cNvPr id="12" name="Picture 13"/>
          <p:cNvPicPr/>
          <p:nvPr/>
        </p:nvPicPr>
        <p:blipFill rotWithShape="1">
          <a:blip r:embed="rId4" cstate="print"/>
          <a:srcRect t="15500" b="29248"/>
          <a:stretch/>
        </p:blipFill>
        <p:spPr bwMode="auto">
          <a:xfrm>
            <a:off x="8175171" y="4582886"/>
            <a:ext cx="1186721" cy="1071723"/>
          </a:xfrm>
          <a:prstGeom prst="rect">
            <a:avLst/>
          </a:prstGeom>
          <a:noFill/>
          <a:ln>
            <a:noFill/>
          </a:ln>
          <a:extLst>
            <a:ext uri="{53640926-AAD7-44D8-BBD7-CCE9431645EC}">
              <a14:shadowObscured xmlns:a14="http://schemas.microsoft.com/office/drawing/2010/main"/>
            </a:ext>
          </a:extLst>
        </p:spPr>
      </p:pic>
      <p:sp>
        <p:nvSpPr>
          <p:cNvPr id="9" name="角丸四角形 8"/>
          <p:cNvSpPr/>
          <p:nvPr/>
        </p:nvSpPr>
        <p:spPr>
          <a:xfrm>
            <a:off x="435210" y="2450299"/>
            <a:ext cx="4167269" cy="381478"/>
          </a:xfrm>
          <a:prstGeom prst="roundRect">
            <a:avLst/>
          </a:prstGeom>
          <a:solidFill>
            <a:srgbClr val="FFC000">
              <a:alpha val="30000"/>
            </a:srgbClr>
          </a:solidFill>
          <a:ln w="19050" cap="flat" cmpd="sng" algn="ctr">
            <a:solidFill>
              <a:srgbClr val="FFC000"/>
            </a:solidFill>
            <a:prstDash val="solid"/>
            <a:miter lim="800000"/>
          </a:ln>
          <a:effectLst/>
        </p:spPr>
        <p:txBody>
          <a:bodyPr lIns="0" tIns="0" rIns="0" bIns="0" rtlCol="0" anchor="ctr"/>
          <a:lstStyle/>
          <a:p>
            <a:pPr marL="804863" indent="-804863" algn="ctr"/>
            <a:r>
              <a:rPr kumimoji="1" lang="ja-JP" altLang="en-US" sz="1600" dirty="0"/>
              <a:t>教育研修の種類（ガイドライン（別添１） ２ </a:t>
            </a:r>
            <a:r>
              <a:rPr kumimoji="1" lang="en-US" altLang="ja-JP" sz="1600" dirty="0"/>
              <a:t>Db</a:t>
            </a:r>
            <a:r>
              <a:rPr kumimoji="1" lang="ja-JP" altLang="en-US" sz="1600" dirty="0"/>
              <a:t>）</a:t>
            </a:r>
            <a:endParaRPr kumimoji="1" lang="en-US" altLang="ja-JP" sz="1600" dirty="0"/>
          </a:p>
        </p:txBody>
      </p:sp>
      <p:sp>
        <p:nvSpPr>
          <p:cNvPr id="11" name="テキスト ボックス 10"/>
          <p:cNvSpPr txBox="1"/>
          <p:nvPr/>
        </p:nvSpPr>
        <p:spPr>
          <a:xfrm>
            <a:off x="414229" y="4771800"/>
            <a:ext cx="7447071" cy="1415772"/>
          </a:xfrm>
          <a:prstGeom prst="rect">
            <a:avLst/>
          </a:prstGeom>
          <a:noFill/>
        </p:spPr>
        <p:txBody>
          <a:bodyPr wrap="square" rtlCol="0">
            <a:spAutoFit/>
          </a:bodyPr>
          <a:lstStyle/>
          <a:p>
            <a:pPr marL="804863" indent="-804863"/>
            <a:r>
              <a:rPr kumimoji="1" lang="ja-JP" altLang="en-US" sz="1400" dirty="0">
                <a:latin typeface="+mn-ea"/>
              </a:rPr>
              <a:t>研修実施期間前 ： 研修対象者を把握し、研修参加者を指名する。</a:t>
            </a:r>
            <a:endParaRPr kumimoji="1" lang="en-US" altLang="ja-JP" sz="1400" dirty="0">
              <a:latin typeface="+mn-ea"/>
            </a:endParaRPr>
          </a:p>
          <a:p>
            <a:pPr marL="804863" indent="-804863"/>
            <a:endParaRPr kumimoji="1" lang="en-US" altLang="ja-JP" sz="800" dirty="0">
              <a:latin typeface="+mn-ea"/>
            </a:endParaRPr>
          </a:p>
          <a:p>
            <a:pPr marL="804863" indent="-804863"/>
            <a:r>
              <a:rPr kumimoji="1" lang="ja-JP" altLang="en-US" sz="1400" dirty="0">
                <a:latin typeface="+mn-ea"/>
              </a:rPr>
              <a:t>研修実施期間中 ： 研修対象者を研修に参加させる。</a:t>
            </a:r>
            <a:endParaRPr kumimoji="1" lang="en-US" altLang="ja-JP" sz="1400" dirty="0">
              <a:latin typeface="+mn-ea"/>
            </a:endParaRPr>
          </a:p>
          <a:p>
            <a:pPr marL="804863" indent="-804863"/>
            <a:r>
              <a:rPr kumimoji="1" lang="ja-JP" altLang="en-US" sz="1400" dirty="0">
                <a:latin typeface="+mn-ea"/>
              </a:rPr>
              <a:t>　　　　　　　　　　　   受講状況を適宜確認し、未受講の対象者が期間内に受講するよう促す。</a:t>
            </a:r>
            <a:endParaRPr kumimoji="1" lang="en-US" altLang="ja-JP" sz="1400" dirty="0">
              <a:latin typeface="+mn-ea"/>
            </a:endParaRPr>
          </a:p>
          <a:p>
            <a:pPr marL="804863" indent="-804863"/>
            <a:endParaRPr kumimoji="1" lang="en-US" altLang="ja-JP" sz="800" dirty="0">
              <a:latin typeface="+mn-ea"/>
            </a:endParaRPr>
          </a:p>
          <a:p>
            <a:pPr marL="804863" indent="-804863"/>
            <a:r>
              <a:rPr kumimoji="1" lang="ja-JP" altLang="en-US" sz="1400" dirty="0">
                <a:latin typeface="+mn-ea"/>
              </a:rPr>
              <a:t>研修実施期間後 ： やむを得ず研修を受講できなかった職員へフォローアップを実施する。</a:t>
            </a:r>
            <a:endParaRPr kumimoji="1" lang="en-US" altLang="ja-JP" sz="1400" dirty="0">
              <a:latin typeface="+mn-ea"/>
            </a:endParaRPr>
          </a:p>
          <a:p>
            <a:pPr marL="804863" indent="-804863"/>
            <a:r>
              <a:rPr kumimoji="1" lang="ja-JP" altLang="en-US" sz="1400" dirty="0">
                <a:latin typeface="+mn-ea"/>
              </a:rPr>
              <a:t>　　　　　　　　　　　   新規採用者や他部署からの異動者への個別研修を行う。</a:t>
            </a:r>
            <a:endParaRPr kumimoji="1" lang="en-US" altLang="ja-JP" sz="1400" dirty="0">
              <a:latin typeface="+mn-ea"/>
            </a:endParaRPr>
          </a:p>
        </p:txBody>
      </p:sp>
      <p:sp>
        <p:nvSpPr>
          <p:cNvPr id="15" name="角丸四角形 14"/>
          <p:cNvSpPr/>
          <p:nvPr/>
        </p:nvSpPr>
        <p:spPr>
          <a:xfrm>
            <a:off x="435211" y="4356964"/>
            <a:ext cx="1977789" cy="357911"/>
          </a:xfrm>
          <a:prstGeom prst="roundRect">
            <a:avLst/>
          </a:prstGeom>
          <a:solidFill>
            <a:srgbClr val="FFC000">
              <a:alpha val="30000"/>
            </a:srgbClr>
          </a:solidFill>
          <a:ln w="19050" cap="flat" cmpd="sng" algn="ctr">
            <a:solidFill>
              <a:srgbClr val="FFC000"/>
            </a:solidFill>
            <a:prstDash val="solid"/>
            <a:miter lim="800000"/>
          </a:ln>
          <a:effectLst/>
        </p:spPr>
        <p:txBody>
          <a:bodyPr lIns="0" tIns="0" rIns="0" bIns="0" rtlCol="0" anchor="ctr"/>
          <a:lstStyle/>
          <a:p>
            <a:pPr marL="804863" indent="-804863" algn="ctr"/>
            <a:r>
              <a:rPr kumimoji="1" lang="ja-JP" altLang="en-US" sz="1600" dirty="0"/>
              <a:t>保護責任者の役割</a:t>
            </a:r>
            <a:endParaRPr kumimoji="1" lang="en-US" altLang="ja-JP" sz="1600" dirty="0"/>
          </a:p>
        </p:txBody>
      </p:sp>
      <p:sp>
        <p:nvSpPr>
          <p:cNvPr id="16" name="テキスト ボックス 15"/>
          <p:cNvSpPr txBox="1"/>
          <p:nvPr/>
        </p:nvSpPr>
        <p:spPr bwMode="auto">
          <a:xfrm>
            <a:off x="463787" y="6206622"/>
            <a:ext cx="1746014" cy="464948"/>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buNone/>
            </a:pPr>
            <a:r>
              <a:rPr kumimoji="1" lang="en-US" altLang="ja-JP" sz="800" dirty="0">
                <a:latin typeface="ＭＳ ゴシック" panose="020B0609070205080204" pitchFamily="49" charset="-128"/>
                <a:ea typeface="ＭＳ ゴシック" panose="020B0609070205080204" pitchFamily="49" charset="-128"/>
              </a:rPr>
              <a:t>※</a:t>
            </a:r>
            <a:r>
              <a:rPr kumimoji="1" lang="ja-JP" altLang="en-US" sz="800" dirty="0">
                <a:latin typeface="ＭＳ ゴシック" panose="020B0609070205080204" pitchFamily="49" charset="-128"/>
                <a:ea typeface="ＭＳ ゴシック" panose="020B0609070205080204" pitchFamily="49" charset="-128"/>
              </a:rPr>
              <a:t>総括責任者が保護責任者に実施</a:t>
            </a:r>
            <a:endParaRPr kumimoji="1" lang="en-US" altLang="ja-JP" sz="800" dirty="0">
              <a:latin typeface="ＭＳ ゴシック" panose="020B0609070205080204" pitchFamily="49" charset="-128"/>
              <a:ea typeface="ＭＳ ゴシック" panose="020B0609070205080204" pitchFamily="49" charset="-128"/>
            </a:endParaRPr>
          </a:p>
        </p:txBody>
      </p:sp>
      <p:sp>
        <p:nvSpPr>
          <p:cNvPr id="17" name="正方形/長方形 16"/>
          <p:cNvSpPr/>
          <p:nvPr/>
        </p:nvSpPr>
        <p:spPr>
          <a:xfrm>
            <a:off x="3886070" y="2535425"/>
            <a:ext cx="216000" cy="216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568521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258858" y="306006"/>
            <a:ext cx="3136095" cy="390286"/>
          </a:xfrm>
          <a:prstGeom prst="roundRect">
            <a:avLst>
              <a:gd name="adj" fmla="val 17960"/>
            </a:avLst>
          </a:prstGeom>
          <a:noFill/>
          <a:ln w="12700">
            <a:solidFill>
              <a:srgbClr val="00B05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第２節　総括責任者の役割</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5" name="角丸四角形 4"/>
          <p:cNvSpPr/>
          <p:nvPr/>
        </p:nvSpPr>
        <p:spPr>
          <a:xfrm>
            <a:off x="269018" y="741679"/>
            <a:ext cx="9360000" cy="468000"/>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r>
              <a:rPr lang="ja-JP" altLang="en-US" sz="2200" kern="0" dirty="0">
                <a:solidFill>
                  <a:prstClr val="black"/>
                </a:solidFill>
                <a:latin typeface="ＤＦ特太ゴシック体" panose="020B0509000000000000" pitchFamily="49" charset="-128"/>
                <a:ea typeface="ＤＦ特太ゴシック体" panose="020B0509000000000000" pitchFamily="49" charset="-128"/>
              </a:rPr>
              <a:t>２　総括責任者の役割</a:t>
            </a:r>
            <a:endParaRPr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680577" y="907543"/>
            <a:ext cx="940943" cy="1321325"/>
          </a:xfrm>
          <a:prstGeom prst="rect">
            <a:avLst/>
          </a:prstGeom>
        </p:spPr>
      </p:pic>
      <p:sp>
        <p:nvSpPr>
          <p:cNvPr id="4" name="テキスト ボックス 3"/>
          <p:cNvSpPr txBox="1"/>
          <p:nvPr/>
        </p:nvSpPr>
        <p:spPr>
          <a:xfrm>
            <a:off x="363429" y="4524978"/>
            <a:ext cx="6634271" cy="646331"/>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sz="1400" dirty="0"/>
              <a:t>特定個人情報等の取扱いに係る規程等が整備されているか把握する。</a:t>
            </a:r>
            <a:endParaRPr kumimoji="1" lang="en-US" altLang="ja-JP" sz="1400" dirty="0"/>
          </a:p>
          <a:p>
            <a:pPr marL="171450" indent="-171450">
              <a:buFont typeface="Wingdings" panose="05000000000000000000" pitchFamily="2" charset="2"/>
              <a:buChar char="Ø"/>
            </a:pPr>
            <a:endParaRPr kumimoji="1" lang="en-US" altLang="ja-JP" sz="800" dirty="0"/>
          </a:p>
          <a:p>
            <a:pPr marL="285750" indent="-285750">
              <a:buFont typeface="Wingdings" panose="05000000000000000000" pitchFamily="2" charset="2"/>
              <a:buChar char="Ø"/>
            </a:pPr>
            <a:r>
              <a:rPr kumimoji="1" lang="ja-JP" altLang="en-US" sz="1400" dirty="0"/>
              <a:t>インシデント発生時の報告体制を整備する。</a:t>
            </a:r>
            <a:endParaRPr kumimoji="1" lang="en-US" altLang="ja-JP" sz="1400" dirty="0"/>
          </a:p>
        </p:txBody>
      </p:sp>
      <p:sp>
        <p:nvSpPr>
          <p:cNvPr id="14" name="四角形吹き出し 13"/>
          <p:cNvSpPr/>
          <p:nvPr/>
        </p:nvSpPr>
        <p:spPr>
          <a:xfrm>
            <a:off x="269018" y="1445605"/>
            <a:ext cx="7613779" cy="756000"/>
          </a:xfrm>
          <a:prstGeom prst="wedgeRectCallout">
            <a:avLst>
              <a:gd name="adj1" fmla="val 60977"/>
              <a:gd name="adj2" fmla="val 1686"/>
            </a:avLst>
          </a:prstGeom>
          <a:gradFill rotWithShape="1">
            <a:gsLst>
              <a:gs pos="0">
                <a:srgbClr val="FFFCFB"/>
              </a:gs>
              <a:gs pos="10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r>
              <a:rPr kumimoji="1" lang="ja-JP" altLang="en-US" sz="1600" dirty="0">
                <a:latin typeface="ＭＳ Ｐゴシック" panose="020B0600070205080204" pitchFamily="50" charset="-128"/>
              </a:rPr>
              <a:t>総括責任者は、特定個人情報等を取扱う部署の保護責任者と事務取扱担当者が特定個人情報を適切に取り扱っているか、監査等を通じて確認する必要があります。</a:t>
            </a:r>
          </a:p>
        </p:txBody>
      </p:sp>
      <p:sp>
        <p:nvSpPr>
          <p:cNvPr id="10"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56</a:t>
            </a:r>
          </a:p>
        </p:txBody>
      </p:sp>
      <p:sp>
        <p:nvSpPr>
          <p:cNvPr id="12" name="横巻き 11"/>
          <p:cNvSpPr/>
          <p:nvPr/>
        </p:nvSpPr>
        <p:spPr>
          <a:xfrm>
            <a:off x="444500" y="5143499"/>
            <a:ext cx="9007594" cy="1245725"/>
          </a:xfrm>
          <a:prstGeom prst="horizontalScroll">
            <a:avLst>
              <a:gd name="adj" fmla="val 9964"/>
            </a:avLst>
          </a:prstGeom>
          <a:solidFill>
            <a:srgbClr val="FFFF00">
              <a:alpha val="20000"/>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endParaRPr lang="ja-JP" altLang="en-US" dirty="0">
              <a:solidFill>
                <a:schemeClr val="tx1"/>
              </a:solidFill>
            </a:endParaRPr>
          </a:p>
        </p:txBody>
      </p:sp>
      <p:sp>
        <p:nvSpPr>
          <p:cNvPr id="15" name="正方形/長方形 14"/>
          <p:cNvSpPr/>
          <p:nvPr/>
        </p:nvSpPr>
        <p:spPr>
          <a:xfrm>
            <a:off x="665737" y="5265219"/>
            <a:ext cx="8776713" cy="977013"/>
          </a:xfrm>
          <a:prstGeom prst="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r>
              <a:rPr kumimoji="1" lang="ja-JP" altLang="en-US" sz="1400" dirty="0">
                <a:solidFill>
                  <a:schemeClr val="tx1"/>
                </a:solidFill>
              </a:rPr>
              <a:t>組織全体の特定個人情報等の取扱いについて、統括的に責任を負う総括責任者との確実な連絡体制を整備することは、インシデント発生時の対応等を含め重要です。</a:t>
            </a:r>
            <a:endParaRPr kumimoji="1" lang="en-US" altLang="ja-JP" sz="1400" dirty="0">
              <a:solidFill>
                <a:schemeClr val="tx1"/>
              </a:solidFill>
            </a:endParaRPr>
          </a:p>
          <a:p>
            <a:r>
              <a:rPr kumimoji="1" lang="ja-JP" altLang="en-US" sz="1400" dirty="0">
                <a:solidFill>
                  <a:schemeClr val="tx1"/>
                </a:solidFill>
              </a:rPr>
              <a:t>保護責任者は、総括責任者の役割についても理解しておきましょう。</a:t>
            </a:r>
            <a:endParaRPr kumimoji="1" lang="en-US" altLang="ja-JP" sz="1400" dirty="0">
              <a:solidFill>
                <a:schemeClr val="tx1"/>
              </a:solidFill>
            </a:endParaRPr>
          </a:p>
        </p:txBody>
      </p:sp>
      <p:sp>
        <p:nvSpPr>
          <p:cNvPr id="11" name="角丸四角形 10"/>
          <p:cNvSpPr/>
          <p:nvPr/>
        </p:nvSpPr>
        <p:spPr>
          <a:xfrm>
            <a:off x="376130" y="2441238"/>
            <a:ext cx="4576870" cy="406896"/>
          </a:xfrm>
          <a:prstGeom prst="roundRect">
            <a:avLst/>
          </a:prstGeom>
          <a:solidFill>
            <a:srgbClr val="FFC000">
              <a:alpha val="30000"/>
            </a:srgbClr>
          </a:solidFill>
          <a:ln w="19050" cap="flat" cmpd="sng" algn="ctr">
            <a:solidFill>
              <a:srgbClr val="FFC000"/>
            </a:solidFill>
            <a:prstDash val="solid"/>
            <a:miter lim="800000"/>
          </a:ln>
          <a:effectLst/>
        </p:spPr>
        <p:txBody>
          <a:bodyPr lIns="0" tIns="0" rIns="0" bIns="0" rtlCol="0" anchor="ctr"/>
          <a:lstStyle/>
          <a:p>
            <a:pPr marL="804863" indent="-804863" algn="ctr"/>
            <a:r>
              <a:rPr kumimoji="1" lang="ja-JP" altLang="en-US" sz="1600" dirty="0"/>
              <a:t>監査結果に対する責任（ガイドライン別添１ ２ </a:t>
            </a:r>
            <a:r>
              <a:rPr kumimoji="1" lang="en-US" altLang="ja-JP" sz="1600" dirty="0"/>
              <a:t>Ce</a:t>
            </a:r>
            <a:r>
              <a:rPr kumimoji="1" lang="ja-JP" altLang="en-US" sz="1600" dirty="0"/>
              <a:t>）</a:t>
            </a:r>
            <a:endParaRPr kumimoji="1" lang="en-US" altLang="ja-JP" sz="1600" dirty="0"/>
          </a:p>
        </p:txBody>
      </p:sp>
      <p:sp>
        <p:nvSpPr>
          <p:cNvPr id="16" name="テキスト ボックス 15"/>
          <p:cNvSpPr txBox="1"/>
          <p:nvPr/>
        </p:nvSpPr>
        <p:spPr>
          <a:xfrm>
            <a:off x="164288" y="2913891"/>
            <a:ext cx="9240062" cy="861774"/>
          </a:xfrm>
          <a:prstGeom prst="rect">
            <a:avLst/>
          </a:prstGeom>
          <a:noFill/>
        </p:spPr>
        <p:txBody>
          <a:bodyPr wrap="square" rtlCol="0">
            <a:spAutoFit/>
          </a:bodyPr>
          <a:lstStyle/>
          <a:p>
            <a:pPr marL="461963" indent="-285750">
              <a:buFont typeface="Wingdings" panose="05000000000000000000" pitchFamily="2" charset="2"/>
              <a:buChar char="Ø"/>
            </a:pPr>
            <a:r>
              <a:rPr kumimoji="1" lang="ja-JP" altLang="en-US" sz="1400" dirty="0"/>
              <a:t>監査責任者は、特定個人情報等の管理の状況について、定期に及び必要に応じ随時に監査を行い、</a:t>
            </a:r>
            <a:r>
              <a:rPr kumimoji="1" lang="ja-JP" altLang="en-US" sz="1400" u="sng" dirty="0"/>
              <a:t>その結果を総括責任者に報告</a:t>
            </a:r>
            <a:r>
              <a:rPr kumimoji="1" lang="ja-JP" altLang="en-US" sz="1400" dirty="0"/>
              <a:t>する。</a:t>
            </a:r>
            <a:endParaRPr kumimoji="1" lang="en-US" altLang="ja-JP" sz="1400" dirty="0"/>
          </a:p>
          <a:p>
            <a:pPr marL="347663" indent="-171450">
              <a:buFont typeface="Wingdings" panose="05000000000000000000" pitchFamily="2" charset="2"/>
              <a:buChar char="Ø"/>
            </a:pPr>
            <a:endParaRPr kumimoji="1" lang="en-US" altLang="ja-JP" sz="800" dirty="0"/>
          </a:p>
          <a:p>
            <a:pPr marL="461963" indent="-285750">
              <a:buFont typeface="Wingdings" panose="05000000000000000000" pitchFamily="2" charset="2"/>
              <a:buChar char="Ø"/>
            </a:pPr>
            <a:r>
              <a:rPr kumimoji="1" lang="ja-JP" altLang="en-US" sz="1400" dirty="0"/>
              <a:t>総括責任者は、監査の結果等を踏まえ、必要があると認めるときは、取扱規程等の見直し等の措置を講ずる。</a:t>
            </a:r>
            <a:endParaRPr kumimoji="1" lang="en-US" altLang="ja-JP" sz="1400" dirty="0"/>
          </a:p>
        </p:txBody>
      </p:sp>
      <p:sp>
        <p:nvSpPr>
          <p:cNvPr id="17" name="角丸四角形 16"/>
          <p:cNvSpPr/>
          <p:nvPr/>
        </p:nvSpPr>
        <p:spPr>
          <a:xfrm>
            <a:off x="376130" y="4062731"/>
            <a:ext cx="1811486" cy="382518"/>
          </a:xfrm>
          <a:prstGeom prst="roundRect">
            <a:avLst/>
          </a:prstGeom>
          <a:solidFill>
            <a:srgbClr val="FFC000">
              <a:alpha val="30000"/>
            </a:srgbClr>
          </a:solidFill>
          <a:ln w="19050" cap="flat" cmpd="sng" algn="ctr">
            <a:solidFill>
              <a:srgbClr val="FFC000"/>
            </a:solidFill>
            <a:prstDash val="solid"/>
            <a:miter lim="800000"/>
          </a:ln>
          <a:effectLst/>
        </p:spPr>
        <p:txBody>
          <a:bodyPr lIns="0" tIns="0" rIns="0" bIns="0" rtlCol="0" anchor="ctr"/>
          <a:lstStyle/>
          <a:p>
            <a:pPr marL="804863" indent="-804863" algn="ctr"/>
            <a:r>
              <a:rPr kumimoji="1" lang="ja-JP" altLang="en-US" sz="1600" dirty="0"/>
              <a:t>組織全体の監督</a:t>
            </a:r>
            <a:endParaRPr kumimoji="1" lang="en-US" altLang="ja-JP" sz="1600" dirty="0"/>
          </a:p>
        </p:txBody>
      </p:sp>
      <p:sp>
        <p:nvSpPr>
          <p:cNvPr id="18" name="正方形/長方形 17"/>
          <p:cNvSpPr/>
          <p:nvPr/>
        </p:nvSpPr>
        <p:spPr>
          <a:xfrm>
            <a:off x="4219841" y="2533865"/>
            <a:ext cx="216000" cy="216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538941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bwMode="auto">
          <a:xfrm>
            <a:off x="3835400" y="3108960"/>
            <a:ext cx="3307080" cy="802640"/>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ja-JP" altLang="en-US" sz="3200" dirty="0">
                <a:latin typeface="ＭＳ ゴシック" panose="020B0609070205080204" pitchFamily="49" charset="-128"/>
                <a:ea typeface="ＭＳ ゴシック" panose="020B0609070205080204" pitchFamily="49" charset="-128"/>
              </a:rPr>
              <a:t>章末テスト</a:t>
            </a:r>
          </a:p>
        </p:txBody>
      </p:sp>
      <p:sp>
        <p:nvSpPr>
          <p:cNvPr id="4" name="テキスト ボックス 3"/>
          <p:cNvSpPr txBox="1"/>
          <p:nvPr/>
        </p:nvSpPr>
        <p:spPr bwMode="auto">
          <a:xfrm>
            <a:off x="2969881" y="3640923"/>
            <a:ext cx="3793227" cy="802640"/>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ja-JP" altLang="en-US" sz="3200" dirty="0">
                <a:latin typeface="ＭＳ ゴシック" panose="020B0609070205080204" pitchFamily="49" charset="-128"/>
                <a:ea typeface="ＭＳ ゴシック" panose="020B0609070205080204" pitchFamily="49" charset="-128"/>
              </a:rPr>
              <a:t>（第１章、第２章）</a:t>
            </a:r>
          </a:p>
        </p:txBody>
      </p:sp>
      <p:sp>
        <p:nvSpPr>
          <p:cNvPr id="6"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57</a:t>
            </a:r>
          </a:p>
        </p:txBody>
      </p:sp>
    </p:spTree>
    <p:extLst>
      <p:ext uri="{BB962C8B-B14F-4D97-AF65-F5344CB8AC3E}">
        <p14:creationId xmlns:p14="http://schemas.microsoft.com/office/powerpoint/2010/main" val="34940121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258858" y="326326"/>
            <a:ext cx="3960000"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マイナンバー理解度テスト　問題１</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5" name="角丸四角形 4"/>
          <p:cNvSpPr/>
          <p:nvPr/>
        </p:nvSpPr>
        <p:spPr>
          <a:xfrm>
            <a:off x="457201" y="1304692"/>
            <a:ext cx="8006575" cy="5041023"/>
          </a:xfrm>
          <a:prstGeom prst="roundRect">
            <a:avLst/>
          </a:prstGeom>
          <a:noFill/>
          <a:ln w="28575" cap="flat" cmpd="sng" algn="ctr">
            <a:solidFill>
              <a:srgbClr val="4472C4"/>
            </a:solidFill>
            <a:prstDash val="solid"/>
            <a:miter lim="800000"/>
          </a:ln>
          <a:effectLst/>
        </p:spPr>
        <p:txBody>
          <a:bodyPr rtlCol="0" anchor="ctr"/>
          <a:lstStyle/>
          <a:p>
            <a:pPr indent="269875" defTabSz="914400">
              <a:defRPr/>
            </a:pPr>
            <a:r>
              <a:rPr lang="ja-JP" altLang="en-US" dirty="0">
                <a:latin typeface="ＭＳ ゴシック" panose="020B0609070205080204" pitchFamily="49" charset="-128"/>
                <a:ea typeface="ＭＳ ゴシック" panose="020B0609070205080204" pitchFamily="49" charset="-128"/>
              </a:rPr>
              <a:t>窓口の申請手続で、マイナンバーカードの両面がコピーされたものが身分証明書の写しとして提出された。マイナンバーは申請に必要ないが、本人から提出されたものなので受け取って問題ない。</a:t>
            </a:r>
            <a:endParaRPr lang="en-US" altLang="ja-JP" dirty="0">
              <a:latin typeface="ＭＳ ゴシック" panose="020B0609070205080204" pitchFamily="49" charset="-128"/>
              <a:ea typeface="ＭＳ ゴシック" panose="020B0609070205080204" pitchFamily="49" charset="-128"/>
            </a:endParaRPr>
          </a:p>
          <a:p>
            <a:pPr indent="269875" defTabSz="914400">
              <a:defRPr/>
            </a:pPr>
            <a:br>
              <a:rPr lang="en-US" altLang="ja-JP" sz="2400" dirty="0">
                <a:latin typeface="ＭＳ ゴシック" panose="020B0609070205080204" pitchFamily="49" charset="-128"/>
                <a:ea typeface="ＭＳ ゴシック" panose="020B0609070205080204" pitchFamily="49" charset="-128"/>
              </a:rPr>
            </a:br>
            <a:r>
              <a:rPr kumimoji="0" lang="ja-JP" altLang="en-US" sz="3600" b="0" i="0" u="none" strike="noStrike" kern="0" cap="none" spc="0" normalizeH="0" baseline="0" dirty="0">
                <a:ln>
                  <a:noFill/>
                </a:ln>
                <a:solidFill>
                  <a:prstClr val="black"/>
                </a:solidFill>
                <a:effectLst/>
                <a:uLnTx/>
                <a:uFillTx/>
                <a:latin typeface="ＭＳ ゴシック" panose="020B0609070205080204" pitchFamily="49" charset="-128"/>
                <a:ea typeface="ＭＳ ゴシック" panose="020B0609070205080204" pitchFamily="49" charset="-128"/>
              </a:rPr>
              <a:t>　　　　</a:t>
            </a:r>
            <a:r>
              <a:rPr lang="ja-JP" altLang="en-US" sz="3600" kern="0" dirty="0">
                <a:solidFill>
                  <a:prstClr val="black"/>
                </a:solidFill>
                <a:latin typeface="ＭＳ ゴシック" panose="020B0609070205080204" pitchFamily="49" charset="-128"/>
                <a:ea typeface="ＭＳ ゴシック" panose="020B0609070205080204" pitchFamily="49" charset="-128"/>
              </a:rPr>
              <a:t> </a:t>
            </a:r>
            <a:r>
              <a:rPr lang="ja-JP" altLang="en-US" sz="7200" kern="0" dirty="0">
                <a:solidFill>
                  <a:srgbClr val="002060"/>
                </a:solidFill>
                <a:latin typeface="ＭＳ Ｐゴシック" panose="020B0600070205080204" pitchFamily="50" charset="-128"/>
              </a:rPr>
              <a:t>○</a:t>
            </a:r>
            <a:r>
              <a:rPr lang="ja-JP" altLang="en-US" sz="7200" kern="0" dirty="0">
                <a:solidFill>
                  <a:prstClr val="black"/>
                </a:solidFill>
                <a:latin typeface="ＭＳ Ｐゴシック" panose="020B0600070205080204" pitchFamily="50" charset="-128"/>
              </a:rPr>
              <a:t> </a:t>
            </a:r>
            <a:r>
              <a:rPr lang="en-US" altLang="ja-JP" sz="7200" kern="0" dirty="0">
                <a:solidFill>
                  <a:prstClr val="black"/>
                </a:solidFill>
                <a:latin typeface="ＭＳ Ｐゴシック" panose="020B0600070205080204" pitchFamily="50" charset="-128"/>
              </a:rPr>
              <a:t>or </a:t>
            </a:r>
            <a:r>
              <a:rPr lang="en-US" altLang="ja-JP" sz="8800" kern="0" dirty="0">
                <a:solidFill>
                  <a:srgbClr val="FF0000"/>
                </a:solidFill>
                <a:latin typeface="ＭＳ Ｐゴシック" panose="020B0600070205080204" pitchFamily="50" charset="-128"/>
              </a:rPr>
              <a:t>×</a:t>
            </a:r>
          </a:p>
        </p:txBody>
      </p:sp>
      <p:pic>
        <p:nvPicPr>
          <p:cNvPr id="6" name="Picture 2" descr="C:\Users\CO940680\Desktop\MC90043492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000" y="432000"/>
            <a:ext cx="742893" cy="742893"/>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170981" y="745125"/>
            <a:ext cx="1402717" cy="1812989"/>
          </a:xfrm>
          <a:prstGeom prst="rect">
            <a:avLst/>
          </a:prstGeom>
        </p:spPr>
      </p:pic>
      <p:sp>
        <p:nvSpPr>
          <p:cNvPr id="8"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58</a:t>
            </a:r>
          </a:p>
        </p:txBody>
      </p:sp>
    </p:spTree>
    <p:extLst>
      <p:ext uri="{BB962C8B-B14F-4D97-AF65-F5344CB8AC3E}">
        <p14:creationId xmlns:p14="http://schemas.microsoft.com/office/powerpoint/2010/main" val="104274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258859" y="2228868"/>
            <a:ext cx="9352502" cy="4308872"/>
          </a:xfrm>
          <a:prstGeom prst="rect">
            <a:avLst/>
          </a:prstGeom>
          <a:noFill/>
        </p:spPr>
        <p:txBody>
          <a:bodyPr wrap="square">
            <a:spAutoFit/>
          </a:bodyPr>
          <a:lstStyle/>
          <a:p>
            <a:endParaRPr lang="en-US" altLang="ja-JP" dirty="0"/>
          </a:p>
          <a:p>
            <a:r>
              <a:rPr lang="ja-JP" altLang="en-US" dirty="0"/>
              <a:t>〇マイナンバー法</a:t>
            </a:r>
            <a:endParaRPr lang="en-US" altLang="ja-JP" dirty="0"/>
          </a:p>
          <a:p>
            <a:pPr marL="182563" indent="-182563"/>
            <a:r>
              <a:rPr lang="ja-JP" altLang="en-US" sz="1600" dirty="0"/>
              <a:t>・正式な法律名称は「行政手続における特定の個人を識別するための番号の利用等に関する法律」で、「マ</a:t>
            </a:r>
            <a:endParaRPr lang="en-US" altLang="ja-JP" sz="1600" dirty="0"/>
          </a:p>
          <a:p>
            <a:pPr marL="182563" indent="-182563"/>
            <a:r>
              <a:rPr lang="ja-JP" altLang="en-US" sz="1600" dirty="0"/>
              <a:t>　イナンバー法」や「番号法」の略称を使用</a:t>
            </a:r>
            <a:endParaRPr lang="en-US" altLang="ja-JP" sz="1600" dirty="0"/>
          </a:p>
          <a:p>
            <a:pPr marL="182563" indent="-182563"/>
            <a:r>
              <a:rPr lang="ja-JP" altLang="en-US" sz="1600" dirty="0"/>
              <a:t>・マイナンバー法では、マイナンバー（個人番号）や特定個人情報が適正に取り扱われるよう、利用範囲や取</a:t>
            </a:r>
            <a:endParaRPr lang="en-US" altLang="ja-JP" sz="1600" dirty="0"/>
          </a:p>
          <a:p>
            <a:pPr marL="182563" indent="-182563"/>
            <a:r>
              <a:rPr lang="ja-JP" altLang="en-US" sz="1600" dirty="0"/>
              <a:t>　得・提供等の制限、監視・監督、罰則等について規定</a:t>
            </a:r>
            <a:endParaRPr lang="en-US" altLang="ja-JP" sz="1600" dirty="0"/>
          </a:p>
          <a:p>
            <a:endParaRPr lang="en-US" altLang="ja-JP" dirty="0"/>
          </a:p>
          <a:p>
            <a:endParaRPr lang="en-US" altLang="ja-JP" dirty="0"/>
          </a:p>
          <a:p>
            <a:r>
              <a:rPr lang="ja-JP" altLang="en-US" dirty="0"/>
              <a:t>○マイナンバーと特定個人情報</a:t>
            </a:r>
            <a:endParaRPr lang="en-US" altLang="ja-JP" dirty="0"/>
          </a:p>
          <a:p>
            <a:pPr marL="182563" indent="-182563"/>
            <a:r>
              <a:rPr lang="ja-JP" altLang="en-US" sz="1600" dirty="0"/>
              <a:t>・マイナンバーは、住民票を有する全ての人に付番され、通知される</a:t>
            </a:r>
            <a:r>
              <a:rPr lang="en-US" altLang="ja-JP" sz="1600" dirty="0">
                <a:latin typeface="+mn-ea"/>
              </a:rPr>
              <a:t>12</a:t>
            </a:r>
            <a:r>
              <a:rPr lang="ja-JP" altLang="en-US" sz="1600" dirty="0"/>
              <a:t>桁の番号</a:t>
            </a:r>
            <a:endParaRPr lang="en-US" altLang="ja-JP" sz="1600" dirty="0"/>
          </a:p>
          <a:p>
            <a:r>
              <a:rPr lang="ja-JP" altLang="en-US" sz="1600" dirty="0"/>
              <a:t>・マイナンバーは、個人情報に該当</a:t>
            </a:r>
            <a:endParaRPr lang="en-US" altLang="ja-JP" sz="1600" dirty="0"/>
          </a:p>
          <a:p>
            <a:r>
              <a:rPr lang="ja-JP" altLang="en-US" sz="1600" dirty="0"/>
              <a:t>・特定個人情報は、マイナンバーを含む個人情報</a:t>
            </a:r>
          </a:p>
          <a:p>
            <a:endParaRPr lang="en-US" altLang="ja-JP" dirty="0"/>
          </a:p>
          <a:p>
            <a:endParaRPr lang="en-US" altLang="ja-JP" dirty="0"/>
          </a:p>
          <a:p>
            <a:endParaRPr lang="en-US" altLang="ja-JP" dirty="0"/>
          </a:p>
          <a:p>
            <a:endParaRPr lang="en-US" altLang="ja-JP" dirty="0"/>
          </a:p>
        </p:txBody>
      </p:sp>
      <p:pic>
        <p:nvPicPr>
          <p:cNvPr id="15" name="Picture 8"/>
          <p:cNvPicPr>
            <a:picLocks noChangeAspect="1" noChangeArrowheads="1"/>
          </p:cNvPicPr>
          <p:nvPr/>
        </p:nvPicPr>
        <p:blipFill>
          <a:blip r:embed="rId3" cstate="print"/>
          <a:srcRect/>
          <a:stretch>
            <a:fillRect/>
          </a:stretch>
        </p:blipFill>
        <p:spPr bwMode="auto">
          <a:xfrm>
            <a:off x="6508268" y="5030787"/>
            <a:ext cx="1022353" cy="1433999"/>
          </a:xfrm>
          <a:prstGeom prst="rect">
            <a:avLst/>
          </a:prstGeom>
          <a:noFill/>
          <a:ln w="9525">
            <a:noFill/>
            <a:miter lim="800000"/>
            <a:headEnd/>
            <a:tailEnd/>
          </a:ln>
        </p:spPr>
      </p:pic>
      <p:sp>
        <p:nvSpPr>
          <p:cNvPr id="13" name="角丸四角形 12"/>
          <p:cNvSpPr/>
          <p:nvPr/>
        </p:nvSpPr>
        <p:spPr>
          <a:xfrm>
            <a:off x="258859" y="306006"/>
            <a:ext cx="3839416"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第１節　マイナンバー制度の概要</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5" name="角丸四角形 4"/>
          <p:cNvSpPr/>
          <p:nvPr/>
        </p:nvSpPr>
        <p:spPr>
          <a:xfrm>
            <a:off x="269018" y="756000"/>
            <a:ext cx="9352502" cy="463363"/>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r>
              <a:rPr lang="ja-JP" altLang="en-US" sz="2200" kern="0" dirty="0">
                <a:solidFill>
                  <a:prstClr val="black"/>
                </a:solidFill>
                <a:latin typeface="ＤＦ特太ゴシック体" panose="020B0509000000000000" pitchFamily="49" charset="-128"/>
                <a:ea typeface="ＤＦ特太ゴシック体" panose="020B0509000000000000" pitchFamily="49" charset="-128"/>
              </a:rPr>
              <a:t>１－１　マイナンバー制度</a:t>
            </a:r>
            <a:endParaRPr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680577" y="907543"/>
            <a:ext cx="900000" cy="1263830"/>
          </a:xfrm>
          <a:prstGeom prst="rect">
            <a:avLst/>
          </a:prstGeom>
        </p:spPr>
      </p:pic>
      <p:sp>
        <p:nvSpPr>
          <p:cNvPr id="16" name="四角形吹き出し 15"/>
          <p:cNvSpPr/>
          <p:nvPr/>
        </p:nvSpPr>
        <p:spPr>
          <a:xfrm>
            <a:off x="269018" y="1516284"/>
            <a:ext cx="7532319" cy="612000"/>
          </a:xfrm>
          <a:prstGeom prst="wedgeRectCallout">
            <a:avLst>
              <a:gd name="adj1" fmla="val 63108"/>
              <a:gd name="adj2" fmla="val 5689"/>
            </a:avLst>
          </a:prstGeom>
          <a:gradFill rotWithShape="1">
            <a:gsLst>
              <a:gs pos="0">
                <a:srgbClr val="FDEFE9"/>
              </a:gs>
              <a:gs pos="10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lvl="0" defTabSz="914400">
              <a:defRPr/>
            </a:pPr>
            <a:r>
              <a:rPr kumimoji="1" lang="ja-JP" altLang="en-US" sz="1600" dirty="0">
                <a:latin typeface="ＭＳ Ｐゴシック" panose="020B0600070205080204" pitchFamily="50" charset="-128"/>
              </a:rPr>
              <a:t>マイナンバー制度は、マイナンバー法に基づく制度です。</a:t>
            </a:r>
            <a:endParaRPr kumimoji="1" lang="ja-JP" altLang="en-US" sz="1600" b="0" i="0" u="none" strike="noStrike" kern="0" cap="none" spc="0" normalizeH="0" baseline="0" noProof="0" dirty="0">
              <a:ln>
                <a:noFill/>
              </a:ln>
              <a:solidFill>
                <a:prstClr val="black"/>
              </a:solidFill>
              <a:effectLst/>
              <a:uLnTx/>
              <a:uFillTx/>
              <a:latin typeface="+mj-ea"/>
              <a:ea typeface="+mj-ea"/>
            </a:endParaRPr>
          </a:p>
        </p:txBody>
      </p:sp>
      <p:sp>
        <p:nvSpPr>
          <p:cNvPr id="10" name="スライド番号プレースホルダー 5"/>
          <p:cNvSpPr txBox="1">
            <a:spLocks/>
          </p:cNvSpPr>
          <p:nvPr/>
        </p:nvSpPr>
        <p:spPr>
          <a:xfrm>
            <a:off x="9646816" y="6257576"/>
            <a:ext cx="226763"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5</a:t>
            </a:r>
          </a:p>
        </p:txBody>
      </p:sp>
    </p:spTree>
    <p:extLst>
      <p:ext uri="{BB962C8B-B14F-4D97-AF65-F5344CB8AC3E}">
        <p14:creationId xmlns:p14="http://schemas.microsoft.com/office/powerpoint/2010/main" val="40047857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97638" y="2295313"/>
            <a:ext cx="9352502" cy="2351957"/>
          </a:xfrm>
          <a:prstGeom prst="rect">
            <a:avLst/>
          </a:prstGeom>
          <a:noFill/>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indent="269875" algn="l" defTabSz="457200">
              <a:spcBef>
                <a:spcPts val="0"/>
              </a:spcBef>
            </a:pPr>
            <a:r>
              <a:rPr lang="ja-JP" altLang="en-US" sz="1800" dirty="0">
                <a:latin typeface="ＭＳ ゴシック" panose="020B0609070205080204" pitchFamily="49" charset="-128"/>
                <a:ea typeface="ＭＳ ゴシック" panose="020B0609070205080204" pitchFamily="49" charset="-128"/>
              </a:rPr>
              <a:t>特定個人情報の利用は、マイナンバー法で限定されており、</a:t>
            </a:r>
            <a:r>
              <a:rPr lang="ja-JP" altLang="en-US" sz="1800" u="sng" dirty="0">
                <a:latin typeface="ＭＳ ゴシック" panose="020B0609070205080204" pitchFamily="49" charset="-128"/>
                <a:ea typeface="ＭＳ ゴシック" panose="020B0609070205080204" pitchFamily="49" charset="-128"/>
              </a:rPr>
              <a:t>規定される以外の目的で個人番号の収集・保管、特定個人情報ファイルを作成することは禁止</a:t>
            </a:r>
            <a:r>
              <a:rPr lang="ja-JP" altLang="en-US" sz="1800" dirty="0">
                <a:latin typeface="ＭＳ ゴシック" panose="020B0609070205080204" pitchFamily="49" charset="-128"/>
                <a:ea typeface="ＭＳ ゴシック" panose="020B0609070205080204" pitchFamily="49" charset="-128"/>
              </a:rPr>
              <a:t>されています。</a:t>
            </a:r>
          </a:p>
        </p:txBody>
      </p:sp>
      <p:sp>
        <p:nvSpPr>
          <p:cNvPr id="6" name="角丸四角形 5"/>
          <p:cNvSpPr/>
          <p:nvPr/>
        </p:nvSpPr>
        <p:spPr>
          <a:xfrm>
            <a:off x="258858" y="326326"/>
            <a:ext cx="3960000"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マイナンバー理解度テスト　問題１</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12" name="タイトル 1"/>
          <p:cNvSpPr txBox="1">
            <a:spLocks/>
          </p:cNvSpPr>
          <p:nvPr/>
        </p:nvSpPr>
        <p:spPr>
          <a:xfrm>
            <a:off x="310338" y="3606800"/>
            <a:ext cx="9352502" cy="1679576"/>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indent="268288" algn="l" defTabSz="457200">
              <a:spcBef>
                <a:spcPts val="0"/>
              </a:spcBef>
            </a:pPr>
            <a:r>
              <a:rPr lang="ja-JP" altLang="en-US" sz="1800" dirty="0">
                <a:latin typeface="ＭＳ ゴシック" panose="020B0609070205080204" pitchFamily="49" charset="-128"/>
                <a:ea typeface="ＭＳ ゴシック" panose="020B0609070205080204" pitchFamily="49" charset="-128"/>
              </a:rPr>
              <a:t>たとえ本人の同意があったとしても、マイナンバー法で認められる場合以外は、個人番号を利用等することはできません。</a:t>
            </a:r>
            <a:endParaRPr lang="en-US" altLang="ja-JP" sz="1800" dirty="0">
              <a:latin typeface="ＭＳ ゴシック" panose="020B0609070205080204" pitchFamily="49" charset="-128"/>
              <a:ea typeface="ＭＳ ゴシック" panose="020B0609070205080204" pitchFamily="49" charset="-128"/>
            </a:endParaRPr>
          </a:p>
          <a:p>
            <a:pPr lvl="0" algn="l" defTabSz="457200">
              <a:spcBef>
                <a:spcPts val="0"/>
              </a:spcBef>
            </a:pPr>
            <a:endParaRPr lang="ja-JP" altLang="en-US" sz="1800" dirty="0">
              <a:latin typeface="ＭＳ ゴシック" panose="020B0609070205080204" pitchFamily="49" charset="-128"/>
              <a:ea typeface="ＭＳ ゴシック" panose="020B0609070205080204" pitchFamily="49" charset="-128"/>
            </a:endParaRPr>
          </a:p>
        </p:txBody>
      </p:sp>
      <p:grpSp>
        <p:nvGrpSpPr>
          <p:cNvPr id="4" name="グループ化 3"/>
          <p:cNvGrpSpPr/>
          <p:nvPr/>
        </p:nvGrpSpPr>
        <p:grpSpPr>
          <a:xfrm>
            <a:off x="7365076" y="5124440"/>
            <a:ext cx="1580545" cy="940682"/>
            <a:chOff x="4450275" y="5214390"/>
            <a:chExt cx="1580545" cy="940682"/>
          </a:xfrm>
        </p:grpSpPr>
        <p:pic>
          <p:nvPicPr>
            <p:cNvPr id="9" name="図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0275" y="5214390"/>
              <a:ext cx="1212637" cy="71118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0466" y="5444948"/>
              <a:ext cx="1200354" cy="71012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pic>
        <p:nvPicPr>
          <p:cNvPr id="13" name="Picture 14"/>
          <p:cNvPicPr>
            <a:picLocks noChangeAspect="1" noChangeArrowheads="1"/>
          </p:cNvPicPr>
          <p:nvPr/>
        </p:nvPicPr>
        <p:blipFill rotWithShape="1">
          <a:blip r:embed="rId5" cstate="print"/>
          <a:srcRect t="26274" b="19862"/>
          <a:stretch/>
        </p:blipFill>
        <p:spPr bwMode="auto">
          <a:xfrm rot="2048712">
            <a:off x="1637682" y="1419060"/>
            <a:ext cx="959386" cy="724830"/>
          </a:xfrm>
          <a:prstGeom prst="rect">
            <a:avLst/>
          </a:prstGeom>
          <a:noFill/>
          <a:ln w="9525">
            <a:noFill/>
            <a:miter lim="800000"/>
            <a:headEnd/>
            <a:tailEnd/>
          </a:ln>
        </p:spPr>
      </p:pic>
      <p:pic>
        <p:nvPicPr>
          <p:cNvPr id="14" name="図 13"/>
          <p:cNvPicPr/>
          <p:nvPr/>
        </p:nvPicPr>
        <p:blipFill rotWithShape="1">
          <a:blip r:embed="rId6"/>
          <a:srcRect l="32656" t="30960" r="32078" b="36832"/>
          <a:stretch/>
        </p:blipFill>
        <p:spPr bwMode="auto">
          <a:xfrm>
            <a:off x="2512637" y="1134986"/>
            <a:ext cx="1424475" cy="1237627"/>
          </a:xfrm>
          <a:prstGeom prst="rect">
            <a:avLst/>
          </a:prstGeom>
          <a:ln>
            <a:noFill/>
          </a:ln>
          <a:extLst>
            <a:ext uri="{53640926-AAD7-44D8-BBD7-CCE9431645EC}">
              <a14:shadowObscured xmlns:a14="http://schemas.microsoft.com/office/drawing/2010/main"/>
            </a:ext>
          </a:extLst>
        </p:spPr>
      </p:pic>
      <p:sp>
        <p:nvSpPr>
          <p:cNvPr id="15"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59</a:t>
            </a:r>
          </a:p>
        </p:txBody>
      </p:sp>
      <p:sp>
        <p:nvSpPr>
          <p:cNvPr id="16" name="コンテンツ プレースホルダー 2"/>
          <p:cNvSpPr txBox="1">
            <a:spLocks/>
          </p:cNvSpPr>
          <p:nvPr/>
        </p:nvSpPr>
        <p:spPr bwMode="auto">
          <a:xfrm>
            <a:off x="269512" y="786648"/>
            <a:ext cx="2071747" cy="598442"/>
          </a:xfrm>
          <a:prstGeom prst="rect">
            <a:avLst/>
          </a:prstGeom>
          <a:noFill/>
          <a:ln w="12700">
            <a:noFill/>
            <a:prstDash val="dash"/>
            <a:headEnd/>
            <a:tailEnd/>
          </a:ln>
          <a:effec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anchor="t" anchorCtr="0" compatLnSpc="1">
            <a:prstTxWarp prst="textNoShape">
              <a:avLst/>
            </a:prstTxWarp>
            <a:noAutofit/>
          </a:bodyPr>
          <a:lstStyle>
            <a:defPPr>
              <a:defRPr lang="ja-JP"/>
            </a:defPPr>
            <a:lvl1pPr marL="180000" indent="-457200" defTabSz="457200" eaLnBrk="1" hangingPunct="1">
              <a:spcBef>
                <a:spcPts val="0"/>
              </a:spcBef>
              <a:buFont typeface="Arial" charset="0"/>
              <a:buNone/>
              <a:defRPr sz="1400">
                <a:solidFill>
                  <a:schemeClr val="tx1"/>
                </a:solidFill>
                <a:latin typeface="ＭＳ ゴシック" pitchFamily="49" charset="-128"/>
                <a:ea typeface="ＭＳ ゴシック" pitchFamily="49" charset="-128"/>
                <a:cs typeface="Times New Roman" pitchFamily="18" charset="0"/>
              </a:defRPr>
            </a:lvl1pPr>
            <a:lvl2pPr marL="742950" indent="-285750" defTabSz="457200" eaLnBrk="1" hangingPunct="1">
              <a:spcBef>
                <a:spcPct val="20000"/>
              </a:spcBef>
              <a:buFont typeface="Arial" charset="0"/>
              <a:buChar char="–"/>
              <a:defRPr sz="2800">
                <a:solidFill>
                  <a:schemeClr val="tx1"/>
                </a:solidFill>
              </a:defRPr>
            </a:lvl2pPr>
            <a:lvl3pPr marL="1143000" indent="-228600" defTabSz="457200" eaLnBrk="1" hangingPunct="1">
              <a:spcBef>
                <a:spcPct val="20000"/>
              </a:spcBef>
              <a:buFont typeface="Arial" charset="0"/>
              <a:buChar char="•"/>
              <a:defRPr>
                <a:solidFill>
                  <a:schemeClr val="tx1"/>
                </a:solidFill>
              </a:defRPr>
            </a:lvl3pPr>
            <a:lvl4pPr marL="1600200" indent="-228600" defTabSz="457200" eaLnBrk="1" hangingPunct="1">
              <a:spcBef>
                <a:spcPct val="20000"/>
              </a:spcBef>
              <a:buFont typeface="Arial" charset="0"/>
              <a:buChar char="–"/>
              <a:defRPr sz="2000">
                <a:solidFill>
                  <a:schemeClr val="tx1"/>
                </a:solidFill>
              </a:defRPr>
            </a:lvl4pPr>
            <a:lvl5pPr marL="2057400" indent="-228600" defTabSz="457200" eaLnBrk="1" hangingPunct="1">
              <a:spcBef>
                <a:spcPct val="20000"/>
              </a:spcBef>
              <a:buFont typeface="Arial" charset="0"/>
              <a:buChar char="»"/>
              <a:defRPr sz="2000">
                <a:solidFill>
                  <a:schemeClr val="tx1"/>
                </a:solidFill>
              </a:defRPr>
            </a:lvl5pPr>
            <a:lvl6pPr marL="2514600" indent="-228600" defTabSz="457200">
              <a:spcBef>
                <a:spcPct val="20000"/>
              </a:spcBef>
              <a:buFont typeface="Arial"/>
              <a:buChar char="•"/>
              <a:defRPr sz="2000">
                <a:solidFill>
                  <a:schemeClr val="tx1"/>
                </a:solidFill>
              </a:defRPr>
            </a:lvl6pPr>
            <a:lvl7pPr marL="2971800" indent="-228600" defTabSz="457200">
              <a:spcBef>
                <a:spcPct val="20000"/>
              </a:spcBef>
              <a:buFont typeface="Arial"/>
              <a:buChar char="•"/>
              <a:defRPr sz="2000">
                <a:solidFill>
                  <a:schemeClr val="tx1"/>
                </a:solidFill>
              </a:defRPr>
            </a:lvl7pPr>
            <a:lvl8pPr marL="3429000" indent="-228600" defTabSz="457200">
              <a:spcBef>
                <a:spcPct val="20000"/>
              </a:spcBef>
              <a:buFont typeface="Arial"/>
              <a:buChar char="•"/>
              <a:defRPr sz="2000">
                <a:solidFill>
                  <a:schemeClr val="tx1"/>
                </a:solidFill>
              </a:defRPr>
            </a:lvl8pPr>
            <a:lvl9pPr marL="3886200" indent="-228600" defTabSz="457200">
              <a:spcBef>
                <a:spcPct val="20000"/>
              </a:spcBef>
              <a:buFont typeface="Arial"/>
              <a:buChar char="•"/>
              <a:defRPr sz="2000">
                <a:solidFill>
                  <a:schemeClr val="tx1"/>
                </a:solidFill>
              </a:defRPr>
            </a:lvl9pPr>
          </a:lstStyle>
          <a:p>
            <a:pPr marL="0" lvl="0" indent="0"/>
            <a:r>
              <a:rPr lang="ja-JP" altLang="en-US" sz="2800" dirty="0">
                <a:solidFill>
                  <a:prstClr val="black"/>
                </a:solidFill>
                <a:latin typeface="HGP創英角ﾎﾟｯﾌﾟ体" panose="040B0A00000000000000" pitchFamily="50" charset="-128"/>
                <a:ea typeface="HGP創英角ﾎﾟｯﾌﾟ体" panose="040B0A00000000000000" pitchFamily="50" charset="-128"/>
                <a:cs typeface="+mn-cs"/>
              </a:rPr>
              <a:t>  </a:t>
            </a:r>
            <a:r>
              <a:rPr lang="ja-JP" altLang="en-US" sz="3200" dirty="0">
                <a:solidFill>
                  <a:prstClr val="black"/>
                </a:solidFill>
                <a:latin typeface="HGP創英角ﾎﾟｯﾌﾟ体" panose="040B0A00000000000000" pitchFamily="50" charset="-128"/>
                <a:ea typeface="HGP創英角ﾎﾟｯﾌﾟ体" panose="040B0A00000000000000" pitchFamily="50" charset="-128"/>
                <a:cs typeface="+mn-cs"/>
              </a:rPr>
              <a:t>こ た え</a:t>
            </a:r>
            <a:endParaRPr lang="en-US" altLang="ja-JP" sz="3200" dirty="0">
              <a:solidFill>
                <a:prstClr val="black"/>
              </a:solidFill>
              <a:latin typeface="HGP創英角ﾎﾟｯﾌﾟ体" panose="040B0A00000000000000" pitchFamily="50" charset="-128"/>
              <a:ea typeface="HGP創英角ﾎﾟｯﾌﾟ体" panose="040B0A00000000000000" pitchFamily="50" charset="-128"/>
              <a:cs typeface="+mn-cs"/>
            </a:endParaRPr>
          </a:p>
        </p:txBody>
      </p:sp>
    </p:spTree>
    <p:extLst>
      <p:ext uri="{BB962C8B-B14F-4D97-AF65-F5344CB8AC3E}">
        <p14:creationId xmlns:p14="http://schemas.microsoft.com/office/powerpoint/2010/main" val="71783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Effect transition="in" filter="fade">
                                      <p:cBhvr>
                                        <p:cTn id="9" dur="10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fltVal val="0"/>
                                          </p:val>
                                        </p:tav>
                                        <p:tav tm="100000">
                                          <p:val>
                                            <p:strVal val="#ppt_w"/>
                                          </p:val>
                                        </p:tav>
                                      </p:tavLst>
                                    </p:anim>
                                    <p:anim calcmode="lin" valueType="num">
                                      <p:cBhvr>
                                        <p:cTn id="13" dur="1000" fill="hold"/>
                                        <p:tgtEl>
                                          <p:spTgt spid="14"/>
                                        </p:tgtEl>
                                        <p:attrNameLst>
                                          <p:attrName>ppt_h</p:attrName>
                                        </p:attrNameLst>
                                      </p:cBhvr>
                                      <p:tavLst>
                                        <p:tav tm="0">
                                          <p:val>
                                            <p:fltVal val="0"/>
                                          </p:val>
                                        </p:tav>
                                        <p:tav tm="100000">
                                          <p:val>
                                            <p:strVal val="#ppt_h"/>
                                          </p:val>
                                        </p:tav>
                                      </p:tavLst>
                                    </p:anim>
                                    <p:animEffect transition="in" filter="fade">
                                      <p:cBhvr>
                                        <p:cTn id="1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258858" y="326326"/>
            <a:ext cx="3960000"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マイナンバー理解度テスト　問題２</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5" name="角丸四角形 4"/>
          <p:cNvSpPr/>
          <p:nvPr/>
        </p:nvSpPr>
        <p:spPr>
          <a:xfrm>
            <a:off x="457201" y="1304693"/>
            <a:ext cx="8062332" cy="4705216"/>
          </a:xfrm>
          <a:prstGeom prst="roundRect">
            <a:avLst/>
          </a:prstGeom>
          <a:noFill/>
          <a:ln w="28575" cap="flat" cmpd="sng" algn="ctr">
            <a:solidFill>
              <a:srgbClr val="4472C4"/>
            </a:solidFill>
            <a:prstDash val="solid"/>
            <a:miter lim="800000"/>
          </a:ln>
          <a:effectLst/>
        </p:spPr>
        <p:txBody>
          <a:bodyPr rtlCol="0" anchor="ctr"/>
          <a:lstStyle/>
          <a:p>
            <a:pPr marL="0" marR="0" lvl="0" indent="0" defTabSz="914400" eaLnBrk="1" fontAlgn="auto" latinLnBrk="0" hangingPunct="1">
              <a:spcBef>
                <a:spcPts val="0"/>
              </a:spcBef>
              <a:spcAft>
                <a:spcPts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　</a:t>
            </a:r>
            <a:r>
              <a:rPr kumimoji="0" lang="ja-JP" altLang="en-US" b="0"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特定個人情報が記載された文書を年度末に廃棄した。廃棄した文書は不要となったものなので、廃棄の記録は残さなくてもよい。</a:t>
            </a:r>
            <a:endParaRPr kumimoji="0" lang="en-US" altLang="ja-JP" b="0"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0" marR="0" lvl="0" indent="0" defTabSz="914400" eaLnBrk="1" fontAlgn="auto" latinLnBrk="0" hangingPunct="1">
              <a:spcBef>
                <a:spcPts val="0"/>
              </a:spcBef>
              <a:spcAft>
                <a:spcPts val="0"/>
              </a:spcAft>
              <a:buClrTx/>
              <a:buSzTx/>
              <a:buFontTx/>
              <a:buNone/>
              <a:tabLst/>
              <a:defRPr/>
            </a:pPr>
            <a:endParaRPr kumimoji="0" lang="en-US" altLang="ja-JP" sz="20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endParaRPr>
          </a:p>
          <a:p>
            <a:pPr marL="0" marR="0" lvl="0" indent="0" algn="ctr" defTabSz="914400" eaLnBrk="1" fontAlgn="auto" latinLnBrk="0" hangingPunct="1">
              <a:lnSpc>
                <a:spcPts val="12000"/>
              </a:lnSpc>
              <a:spcBef>
                <a:spcPts val="0"/>
              </a:spcBef>
              <a:spcAft>
                <a:spcPts val="0"/>
              </a:spcAft>
              <a:buClrTx/>
              <a:buSzTx/>
              <a:buFontTx/>
              <a:buNone/>
              <a:tabLst/>
              <a:defRPr/>
            </a:pPr>
            <a:r>
              <a:rPr kumimoji="0" lang="ja-JP" altLang="en-US" sz="72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rPr>
              <a:t>○</a:t>
            </a:r>
            <a:r>
              <a:rPr lang="ja-JP" altLang="en-US" sz="7200" kern="0" dirty="0">
                <a:solidFill>
                  <a:prstClr val="black"/>
                </a:solidFill>
                <a:latin typeface="ＭＳ Ｐゴシック" panose="020B0600070205080204" pitchFamily="50" charset="-128"/>
                <a:ea typeface="ＭＳ Ｐゴシック" panose="020B0600070205080204" pitchFamily="50" charset="-128"/>
              </a:rPr>
              <a:t> </a:t>
            </a:r>
            <a:r>
              <a:rPr kumimoji="0" lang="en-US" altLang="ja-JP" sz="7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or </a:t>
            </a:r>
            <a:r>
              <a:rPr kumimoji="0" lang="en-US" altLang="ja-JP" sz="8800" b="0"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rPr>
              <a:t>×</a:t>
            </a:r>
          </a:p>
        </p:txBody>
      </p:sp>
      <p:pic>
        <p:nvPicPr>
          <p:cNvPr id="6" name="Picture 2" descr="C:\Users\CO940680\Desktop\MC90043492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000" y="432000"/>
            <a:ext cx="742893" cy="742893"/>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170981" y="677366"/>
            <a:ext cx="1482010" cy="1915474"/>
          </a:xfrm>
          <a:prstGeom prst="rect">
            <a:avLst/>
          </a:prstGeom>
        </p:spPr>
      </p:pic>
      <p:sp>
        <p:nvSpPr>
          <p:cNvPr id="8"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60</a:t>
            </a:r>
          </a:p>
        </p:txBody>
      </p:sp>
    </p:spTree>
    <p:extLst>
      <p:ext uri="{BB962C8B-B14F-4D97-AF65-F5344CB8AC3E}">
        <p14:creationId xmlns:p14="http://schemas.microsoft.com/office/powerpoint/2010/main" val="23831132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descr="C:\Users\MOFA8179\AppData\Local\Microsoft\Windows\Temporary Internet Files\Content.IE5\6BE37JB9\MC900290936[1].wmf"/>
          <p:cNvPicPr>
            <a:picLocks noChangeAspect="1" noChangeArrowheads="1"/>
          </p:cNvPicPr>
          <p:nvPr/>
        </p:nvPicPr>
        <p:blipFill>
          <a:blip r:embed="rId3" cstate="print"/>
          <a:srcRect/>
          <a:stretch>
            <a:fillRect/>
          </a:stretch>
        </p:blipFill>
        <p:spPr bwMode="auto">
          <a:xfrm>
            <a:off x="8006791" y="5709970"/>
            <a:ext cx="826077" cy="664152"/>
          </a:xfrm>
          <a:prstGeom prst="rect">
            <a:avLst/>
          </a:prstGeom>
          <a:noFill/>
          <a:ln w="9525">
            <a:noFill/>
            <a:miter lim="800000"/>
            <a:headEnd/>
            <a:tailEnd/>
          </a:ln>
        </p:spPr>
      </p:pic>
      <p:pic>
        <p:nvPicPr>
          <p:cNvPr id="10" name="図 9" descr="C:\Users\MOFA8179\AppData\Local\Microsoft\Windows\Temporary Internet Files\Content.IE5\6BE37JB9\MC900290936[1].wmf"/>
          <p:cNvPicPr>
            <a:picLocks noChangeAspect="1" noChangeArrowheads="1"/>
          </p:cNvPicPr>
          <p:nvPr/>
        </p:nvPicPr>
        <p:blipFill>
          <a:blip r:embed="rId3" cstate="print"/>
          <a:srcRect/>
          <a:stretch>
            <a:fillRect/>
          </a:stretch>
        </p:blipFill>
        <p:spPr bwMode="auto">
          <a:xfrm>
            <a:off x="7381050" y="5688516"/>
            <a:ext cx="826077" cy="664152"/>
          </a:xfrm>
          <a:prstGeom prst="rect">
            <a:avLst/>
          </a:prstGeom>
          <a:noFill/>
          <a:ln w="9525">
            <a:noFill/>
            <a:miter lim="800000"/>
            <a:headEnd/>
            <a:tailEnd/>
          </a:ln>
        </p:spPr>
      </p:pic>
      <p:sp>
        <p:nvSpPr>
          <p:cNvPr id="5" name="タイトル 1"/>
          <p:cNvSpPr txBox="1">
            <a:spLocks/>
          </p:cNvSpPr>
          <p:nvPr/>
        </p:nvSpPr>
        <p:spPr>
          <a:xfrm>
            <a:off x="297638" y="2372119"/>
            <a:ext cx="9214662" cy="1238722"/>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indent="268288" algn="l" defTabSz="457200">
              <a:spcBef>
                <a:spcPts val="0"/>
              </a:spcBef>
            </a:pPr>
            <a:r>
              <a:rPr lang="ja-JP" altLang="en-US" sz="1800" dirty="0">
                <a:latin typeface="ＭＳ ゴシック" panose="020B0609070205080204" pitchFamily="49" charset="-128"/>
                <a:ea typeface="ＭＳ ゴシック" panose="020B0609070205080204" pitchFamily="49" charset="-128"/>
              </a:rPr>
              <a:t>特定個人情報が記録された文書や電子媒体を廃棄した場合は、どのように廃棄したのか記録（いつ、誰が、何を、どのような方法で廃棄したのか）を残す必要があります。</a:t>
            </a:r>
          </a:p>
        </p:txBody>
      </p:sp>
      <p:sp>
        <p:nvSpPr>
          <p:cNvPr id="6" name="角丸四角形 5"/>
          <p:cNvSpPr/>
          <p:nvPr/>
        </p:nvSpPr>
        <p:spPr>
          <a:xfrm>
            <a:off x="258858" y="326326"/>
            <a:ext cx="3960000"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マイナンバー理解度テスト　問題２</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12" name="タイトル 1"/>
          <p:cNvSpPr txBox="1">
            <a:spLocks/>
          </p:cNvSpPr>
          <p:nvPr/>
        </p:nvSpPr>
        <p:spPr>
          <a:xfrm>
            <a:off x="297638" y="3842595"/>
            <a:ext cx="9352502" cy="142363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indent="270000" algn="l" defTabSz="457200">
              <a:spcBef>
                <a:spcPts val="0"/>
              </a:spcBef>
            </a:pPr>
            <a:r>
              <a:rPr lang="ja-JP" altLang="en-US" sz="1800" dirty="0">
                <a:latin typeface="ＭＳ ゴシック" panose="020B0609070205080204" pitchFamily="49" charset="-128"/>
                <a:ea typeface="ＭＳ ゴシック" panose="020B0609070205080204" pitchFamily="49" charset="-128"/>
              </a:rPr>
              <a:t>また、廃棄作業を外部事業者に委託する場合には、委託先から廃棄証明書等を提出してもらう等により、確実に廃棄が実施されたことを確認する必要があります。</a:t>
            </a:r>
          </a:p>
        </p:txBody>
      </p:sp>
      <p:pic>
        <p:nvPicPr>
          <p:cNvPr id="9" name="図 8" descr="C:\Users\MOFA8179\AppData\Local\Microsoft\Windows\Temporary Internet Files\Content.IE5\6BE37JB9\MC900290936[1].wmf"/>
          <p:cNvPicPr>
            <a:picLocks noChangeAspect="1" noChangeArrowheads="1"/>
          </p:cNvPicPr>
          <p:nvPr/>
        </p:nvPicPr>
        <p:blipFill>
          <a:blip r:embed="rId3" cstate="print"/>
          <a:srcRect/>
          <a:stretch>
            <a:fillRect/>
          </a:stretch>
        </p:blipFill>
        <p:spPr bwMode="auto">
          <a:xfrm>
            <a:off x="6794907" y="5744381"/>
            <a:ext cx="826077" cy="664152"/>
          </a:xfrm>
          <a:prstGeom prst="rect">
            <a:avLst/>
          </a:prstGeom>
          <a:noFill/>
          <a:ln w="9525">
            <a:noFill/>
            <a:miter lim="800000"/>
            <a:headEnd/>
            <a:tailEnd/>
          </a:ln>
        </p:spPr>
      </p:pic>
      <p:pic>
        <p:nvPicPr>
          <p:cNvPr id="15" name="図 14" descr="C:\Users\MOFA8179\AppData\Local\Microsoft\Windows\Temporary Internet Files\Content.IE5\6BE37JB9\MC900290936[1].wmf"/>
          <p:cNvPicPr>
            <a:picLocks noChangeAspect="1" noChangeArrowheads="1"/>
          </p:cNvPicPr>
          <p:nvPr/>
        </p:nvPicPr>
        <p:blipFill>
          <a:blip r:embed="rId3" cstate="print"/>
          <a:srcRect/>
          <a:stretch>
            <a:fillRect/>
          </a:stretch>
        </p:blipFill>
        <p:spPr bwMode="auto">
          <a:xfrm>
            <a:off x="7344070" y="5331372"/>
            <a:ext cx="826077" cy="664152"/>
          </a:xfrm>
          <a:prstGeom prst="rect">
            <a:avLst/>
          </a:prstGeom>
          <a:noFill/>
          <a:ln w="9525">
            <a:noFill/>
            <a:miter lim="800000"/>
            <a:headEnd/>
            <a:tailEnd/>
          </a:ln>
        </p:spPr>
      </p:pic>
      <p:pic>
        <p:nvPicPr>
          <p:cNvPr id="16" name="図 15" descr="C:\Users\MOFA8179\AppData\Local\Microsoft\Windows\Temporary Internet Files\Content.IE5\6BE37JB9\MC900290936[1].wmf"/>
          <p:cNvPicPr>
            <a:picLocks noChangeAspect="1" noChangeArrowheads="1"/>
          </p:cNvPicPr>
          <p:nvPr/>
        </p:nvPicPr>
        <p:blipFill>
          <a:blip r:embed="rId3" cstate="print"/>
          <a:srcRect/>
          <a:stretch>
            <a:fillRect/>
          </a:stretch>
        </p:blipFill>
        <p:spPr bwMode="auto">
          <a:xfrm>
            <a:off x="6794907" y="5331372"/>
            <a:ext cx="826077" cy="664152"/>
          </a:xfrm>
          <a:prstGeom prst="rect">
            <a:avLst/>
          </a:prstGeom>
          <a:noFill/>
          <a:ln w="9525">
            <a:noFill/>
            <a:miter lim="800000"/>
            <a:headEnd/>
            <a:tailEnd/>
          </a:ln>
        </p:spPr>
      </p:pic>
      <p:pic>
        <p:nvPicPr>
          <p:cNvPr id="18" name="Picture 14"/>
          <p:cNvPicPr>
            <a:picLocks noChangeAspect="1" noChangeArrowheads="1"/>
          </p:cNvPicPr>
          <p:nvPr/>
        </p:nvPicPr>
        <p:blipFill rotWithShape="1">
          <a:blip r:embed="rId4" cstate="print"/>
          <a:srcRect t="26274" b="19862"/>
          <a:stretch/>
        </p:blipFill>
        <p:spPr bwMode="auto">
          <a:xfrm rot="2048712">
            <a:off x="1637682" y="1419060"/>
            <a:ext cx="959386" cy="724830"/>
          </a:xfrm>
          <a:prstGeom prst="rect">
            <a:avLst/>
          </a:prstGeom>
          <a:noFill/>
          <a:ln w="9525">
            <a:noFill/>
            <a:miter lim="800000"/>
            <a:headEnd/>
            <a:tailEnd/>
          </a:ln>
        </p:spPr>
      </p:pic>
      <p:pic>
        <p:nvPicPr>
          <p:cNvPr id="14" name="図 13"/>
          <p:cNvPicPr/>
          <p:nvPr/>
        </p:nvPicPr>
        <p:blipFill rotWithShape="1">
          <a:blip r:embed="rId5"/>
          <a:srcRect l="32656" t="30960" r="32078" b="36832"/>
          <a:stretch/>
        </p:blipFill>
        <p:spPr bwMode="auto">
          <a:xfrm>
            <a:off x="2512637" y="1113037"/>
            <a:ext cx="1424475" cy="1237627"/>
          </a:xfrm>
          <a:prstGeom prst="rect">
            <a:avLst/>
          </a:prstGeom>
          <a:ln>
            <a:noFill/>
          </a:ln>
          <a:extLst>
            <a:ext uri="{53640926-AAD7-44D8-BBD7-CCE9431645EC}">
              <a14:shadowObscured xmlns:a14="http://schemas.microsoft.com/office/drawing/2010/main"/>
            </a:ext>
          </a:extLst>
        </p:spPr>
      </p:pic>
      <p:sp>
        <p:nvSpPr>
          <p:cNvPr id="19"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61</a:t>
            </a:r>
          </a:p>
        </p:txBody>
      </p:sp>
      <p:sp>
        <p:nvSpPr>
          <p:cNvPr id="20" name="コンテンツ プレースホルダー 2"/>
          <p:cNvSpPr txBox="1">
            <a:spLocks/>
          </p:cNvSpPr>
          <p:nvPr/>
        </p:nvSpPr>
        <p:spPr bwMode="auto">
          <a:xfrm>
            <a:off x="236059" y="764346"/>
            <a:ext cx="2071747" cy="598442"/>
          </a:xfrm>
          <a:prstGeom prst="rect">
            <a:avLst/>
          </a:prstGeom>
          <a:noFill/>
          <a:ln w="12700">
            <a:noFill/>
            <a:prstDash val="dash"/>
            <a:headEnd/>
            <a:tailEnd/>
          </a:ln>
          <a:effec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anchor="t" anchorCtr="0" compatLnSpc="1">
            <a:prstTxWarp prst="textNoShape">
              <a:avLst/>
            </a:prstTxWarp>
            <a:noAutofit/>
          </a:bodyPr>
          <a:lstStyle>
            <a:defPPr>
              <a:defRPr lang="ja-JP"/>
            </a:defPPr>
            <a:lvl1pPr marL="180000" indent="-457200" defTabSz="457200" eaLnBrk="1" hangingPunct="1">
              <a:spcBef>
                <a:spcPts val="0"/>
              </a:spcBef>
              <a:buFont typeface="Arial" charset="0"/>
              <a:buNone/>
              <a:defRPr sz="1400">
                <a:solidFill>
                  <a:schemeClr val="tx1"/>
                </a:solidFill>
                <a:latin typeface="ＭＳ ゴシック" pitchFamily="49" charset="-128"/>
                <a:ea typeface="ＭＳ ゴシック" pitchFamily="49" charset="-128"/>
                <a:cs typeface="Times New Roman" pitchFamily="18" charset="0"/>
              </a:defRPr>
            </a:lvl1pPr>
            <a:lvl2pPr marL="742950" indent="-285750" defTabSz="457200" eaLnBrk="1" hangingPunct="1">
              <a:spcBef>
                <a:spcPct val="20000"/>
              </a:spcBef>
              <a:buFont typeface="Arial" charset="0"/>
              <a:buChar char="–"/>
              <a:defRPr sz="2800">
                <a:solidFill>
                  <a:schemeClr val="tx1"/>
                </a:solidFill>
              </a:defRPr>
            </a:lvl2pPr>
            <a:lvl3pPr marL="1143000" indent="-228600" defTabSz="457200" eaLnBrk="1" hangingPunct="1">
              <a:spcBef>
                <a:spcPct val="20000"/>
              </a:spcBef>
              <a:buFont typeface="Arial" charset="0"/>
              <a:buChar char="•"/>
              <a:defRPr>
                <a:solidFill>
                  <a:schemeClr val="tx1"/>
                </a:solidFill>
              </a:defRPr>
            </a:lvl3pPr>
            <a:lvl4pPr marL="1600200" indent="-228600" defTabSz="457200" eaLnBrk="1" hangingPunct="1">
              <a:spcBef>
                <a:spcPct val="20000"/>
              </a:spcBef>
              <a:buFont typeface="Arial" charset="0"/>
              <a:buChar char="–"/>
              <a:defRPr sz="2000">
                <a:solidFill>
                  <a:schemeClr val="tx1"/>
                </a:solidFill>
              </a:defRPr>
            </a:lvl4pPr>
            <a:lvl5pPr marL="2057400" indent="-228600" defTabSz="457200" eaLnBrk="1" hangingPunct="1">
              <a:spcBef>
                <a:spcPct val="20000"/>
              </a:spcBef>
              <a:buFont typeface="Arial" charset="0"/>
              <a:buChar char="»"/>
              <a:defRPr sz="2000">
                <a:solidFill>
                  <a:schemeClr val="tx1"/>
                </a:solidFill>
              </a:defRPr>
            </a:lvl5pPr>
            <a:lvl6pPr marL="2514600" indent="-228600" defTabSz="457200">
              <a:spcBef>
                <a:spcPct val="20000"/>
              </a:spcBef>
              <a:buFont typeface="Arial"/>
              <a:buChar char="•"/>
              <a:defRPr sz="2000">
                <a:solidFill>
                  <a:schemeClr val="tx1"/>
                </a:solidFill>
              </a:defRPr>
            </a:lvl6pPr>
            <a:lvl7pPr marL="2971800" indent="-228600" defTabSz="457200">
              <a:spcBef>
                <a:spcPct val="20000"/>
              </a:spcBef>
              <a:buFont typeface="Arial"/>
              <a:buChar char="•"/>
              <a:defRPr sz="2000">
                <a:solidFill>
                  <a:schemeClr val="tx1"/>
                </a:solidFill>
              </a:defRPr>
            </a:lvl7pPr>
            <a:lvl8pPr marL="3429000" indent="-228600" defTabSz="457200">
              <a:spcBef>
                <a:spcPct val="20000"/>
              </a:spcBef>
              <a:buFont typeface="Arial"/>
              <a:buChar char="•"/>
              <a:defRPr sz="2000">
                <a:solidFill>
                  <a:schemeClr val="tx1"/>
                </a:solidFill>
              </a:defRPr>
            </a:lvl8pPr>
            <a:lvl9pPr marL="3886200" indent="-228600" defTabSz="457200">
              <a:spcBef>
                <a:spcPct val="20000"/>
              </a:spcBef>
              <a:buFont typeface="Arial"/>
              <a:buChar char="•"/>
              <a:defRPr sz="2000">
                <a:solidFill>
                  <a:schemeClr val="tx1"/>
                </a:solidFill>
              </a:defRPr>
            </a:lvl9pPr>
          </a:lstStyle>
          <a:p>
            <a:pPr marL="0" lvl="0" indent="0"/>
            <a:r>
              <a:rPr lang="ja-JP" altLang="en-US" sz="2800">
                <a:solidFill>
                  <a:prstClr val="black"/>
                </a:solidFill>
                <a:latin typeface="HGP創英角ﾎﾟｯﾌﾟ体" panose="040B0A00000000000000" pitchFamily="50" charset="-128"/>
                <a:ea typeface="HGP創英角ﾎﾟｯﾌﾟ体" panose="040B0A00000000000000" pitchFamily="50" charset="-128"/>
                <a:cs typeface="+mn-cs"/>
              </a:rPr>
              <a:t>  </a:t>
            </a:r>
            <a:r>
              <a:rPr lang="ja-JP" altLang="en-US" sz="3200">
                <a:solidFill>
                  <a:prstClr val="black"/>
                </a:solidFill>
                <a:latin typeface="HGP創英角ﾎﾟｯﾌﾟ体" panose="040B0A00000000000000" pitchFamily="50" charset="-128"/>
                <a:ea typeface="HGP創英角ﾎﾟｯﾌﾟ体" panose="040B0A00000000000000" pitchFamily="50" charset="-128"/>
                <a:cs typeface="+mn-cs"/>
              </a:rPr>
              <a:t>こ た え</a:t>
            </a:r>
            <a:endParaRPr lang="en-US" altLang="ja-JP" sz="3200" dirty="0">
              <a:solidFill>
                <a:prstClr val="black"/>
              </a:solidFill>
              <a:latin typeface="HGP創英角ﾎﾟｯﾌﾟ体" panose="040B0A00000000000000" pitchFamily="50" charset="-128"/>
              <a:ea typeface="HGP創英角ﾎﾟｯﾌﾟ体" panose="040B0A00000000000000" pitchFamily="50" charset="-128"/>
              <a:cs typeface="+mn-cs"/>
            </a:endParaRPr>
          </a:p>
        </p:txBody>
      </p:sp>
    </p:spTree>
    <p:extLst>
      <p:ext uri="{BB962C8B-B14F-4D97-AF65-F5344CB8AC3E}">
        <p14:creationId xmlns:p14="http://schemas.microsoft.com/office/powerpoint/2010/main" val="412888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Effect transition="in" filter="fade">
                                      <p:cBhvr>
                                        <p:cTn id="9" dur="1000"/>
                                        <p:tgtEl>
                                          <p:spTgt spid="18"/>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fltVal val="0"/>
                                          </p:val>
                                        </p:tav>
                                        <p:tav tm="100000">
                                          <p:val>
                                            <p:strVal val="#ppt_w"/>
                                          </p:val>
                                        </p:tav>
                                      </p:tavLst>
                                    </p:anim>
                                    <p:anim calcmode="lin" valueType="num">
                                      <p:cBhvr>
                                        <p:cTn id="13" dur="1000" fill="hold"/>
                                        <p:tgtEl>
                                          <p:spTgt spid="14"/>
                                        </p:tgtEl>
                                        <p:attrNameLst>
                                          <p:attrName>ppt_h</p:attrName>
                                        </p:attrNameLst>
                                      </p:cBhvr>
                                      <p:tavLst>
                                        <p:tav tm="0">
                                          <p:val>
                                            <p:fltVal val="0"/>
                                          </p:val>
                                        </p:tav>
                                        <p:tav tm="100000">
                                          <p:val>
                                            <p:strVal val="#ppt_h"/>
                                          </p:val>
                                        </p:tav>
                                      </p:tavLst>
                                    </p:anim>
                                    <p:animEffect transition="in" filter="fade">
                                      <p:cBhvr>
                                        <p:cTn id="1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258858" y="326326"/>
            <a:ext cx="3960000"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マイナンバー理解度テスト　問題３</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5" name="角丸四角形 4"/>
          <p:cNvSpPr/>
          <p:nvPr/>
        </p:nvSpPr>
        <p:spPr>
          <a:xfrm>
            <a:off x="457201" y="1304692"/>
            <a:ext cx="8006575" cy="5041023"/>
          </a:xfrm>
          <a:prstGeom prst="roundRect">
            <a:avLst/>
          </a:prstGeom>
          <a:noFill/>
          <a:ln w="28575" cap="flat" cmpd="sng" algn="ctr">
            <a:solidFill>
              <a:srgbClr val="4472C4"/>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62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lang="ja-JP" altLang="en-US" sz="2400" kern="0" dirty="0">
                <a:solidFill>
                  <a:prstClr val="black"/>
                </a:solidFill>
                <a:latin typeface="ＭＳ ゴシック" panose="020B0609070205080204" pitchFamily="49" charset="-128"/>
                <a:ea typeface="ＭＳ ゴシック" panose="020B0609070205080204" pitchFamily="49" charset="-128"/>
              </a:rPr>
              <a:t>　</a:t>
            </a:r>
            <a:r>
              <a:rPr lang="ja-JP" altLang="en-US" kern="0" noProof="0" dirty="0">
                <a:solidFill>
                  <a:prstClr val="black"/>
                </a:solidFill>
                <a:latin typeface="ＭＳ ゴシック" panose="020B0609070205080204" pitchFamily="49" charset="-128"/>
                <a:ea typeface="ＭＳ ゴシック" panose="020B0609070205080204" pitchFamily="49" charset="-128"/>
              </a:rPr>
              <a:t>マイナンバーカードの交付数が急増したため、一時的に他部署の職員に交付業務を手伝ってもらうことにした。一時的な作業なので、事務取扱担当者に指定しなくてよい。</a:t>
            </a:r>
            <a:endParaRPr lang="en-US" altLang="ja-JP" kern="0" noProof="0" dirty="0">
              <a:solidFill>
                <a:prstClr val="black"/>
              </a:solidFill>
              <a:latin typeface="ＭＳ ゴシック" panose="020B0609070205080204" pitchFamily="49" charset="-128"/>
              <a:ea typeface="ＭＳ ゴシック" panose="020B0609070205080204" pitchFamily="49" charset="-128"/>
            </a:endParaRPr>
          </a:p>
          <a:p>
            <a:pPr defTabSz="914400">
              <a:defRPr/>
            </a:pPr>
            <a:r>
              <a:rPr kumimoji="0" lang="ja-JP" altLang="en-US" sz="4000" b="0" i="0" u="none" strike="noStrike" kern="0" cap="none" spc="0" normalizeH="0" baseline="0" dirty="0">
                <a:ln>
                  <a:noFill/>
                </a:ln>
                <a:solidFill>
                  <a:prstClr val="black"/>
                </a:solidFill>
                <a:effectLst/>
                <a:uLnTx/>
                <a:uFillTx/>
                <a:latin typeface="ＭＳ ゴシック" panose="020B0609070205080204" pitchFamily="49" charset="-128"/>
                <a:ea typeface="ＭＳ ゴシック" panose="020B0609070205080204" pitchFamily="49" charset="-128"/>
              </a:rPr>
              <a:t>　　　</a:t>
            </a:r>
            <a:r>
              <a:rPr lang="ja-JP" altLang="en-US" sz="4000" kern="0" dirty="0">
                <a:solidFill>
                  <a:prstClr val="black"/>
                </a:solidFill>
                <a:latin typeface="ＭＳ ゴシック" panose="020B0609070205080204" pitchFamily="49" charset="-128"/>
                <a:ea typeface="ＭＳ ゴシック" panose="020B0609070205080204" pitchFamily="49" charset="-128"/>
              </a:rPr>
              <a:t>　</a:t>
            </a:r>
            <a:r>
              <a:rPr lang="ja-JP" altLang="en-US" sz="7200" kern="0" dirty="0">
                <a:solidFill>
                  <a:srgbClr val="002060"/>
                </a:solidFill>
                <a:latin typeface="ＭＳ Ｐゴシック" panose="020B0600070205080204" pitchFamily="50" charset="-128"/>
              </a:rPr>
              <a:t>○</a:t>
            </a:r>
            <a:r>
              <a:rPr lang="ja-JP" altLang="en-US" sz="7200" kern="0" dirty="0">
                <a:solidFill>
                  <a:prstClr val="black"/>
                </a:solidFill>
                <a:latin typeface="ＭＳ Ｐゴシック" panose="020B0600070205080204" pitchFamily="50" charset="-128"/>
              </a:rPr>
              <a:t> </a:t>
            </a:r>
            <a:r>
              <a:rPr lang="en-US" altLang="ja-JP" sz="7200" kern="0" dirty="0">
                <a:solidFill>
                  <a:prstClr val="black"/>
                </a:solidFill>
                <a:latin typeface="ＭＳ Ｐゴシック" panose="020B0600070205080204" pitchFamily="50" charset="-128"/>
              </a:rPr>
              <a:t>or </a:t>
            </a:r>
            <a:r>
              <a:rPr lang="en-US" altLang="ja-JP" sz="8800" kern="0" dirty="0">
                <a:solidFill>
                  <a:srgbClr val="FF0000"/>
                </a:solidFill>
                <a:latin typeface="ＭＳ Ｐゴシック" panose="020B0600070205080204" pitchFamily="50" charset="-128"/>
              </a:rPr>
              <a:t>×</a:t>
            </a:r>
          </a:p>
        </p:txBody>
      </p:sp>
      <p:pic>
        <p:nvPicPr>
          <p:cNvPr id="6" name="Picture 2" descr="C:\Users\CO940680\Desktop\MC90043492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000" y="432000"/>
            <a:ext cx="742893" cy="742893"/>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170981" y="793110"/>
            <a:ext cx="1482010" cy="1915474"/>
          </a:xfrm>
          <a:prstGeom prst="rect">
            <a:avLst/>
          </a:prstGeom>
        </p:spPr>
      </p:pic>
      <p:sp>
        <p:nvSpPr>
          <p:cNvPr id="8"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62</a:t>
            </a:r>
          </a:p>
        </p:txBody>
      </p:sp>
    </p:spTree>
    <p:extLst>
      <p:ext uri="{BB962C8B-B14F-4D97-AF65-F5344CB8AC3E}">
        <p14:creationId xmlns:p14="http://schemas.microsoft.com/office/powerpoint/2010/main" val="19999451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97638" y="2129175"/>
            <a:ext cx="9352502" cy="1744325"/>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indent="268288" algn="l" defTabSz="457200">
              <a:spcBef>
                <a:spcPts val="0"/>
              </a:spcBef>
            </a:pPr>
            <a:r>
              <a:rPr lang="ja-JP" altLang="en-US" sz="1800" dirty="0">
                <a:latin typeface="ＭＳ ゴシック" panose="020B0609070205080204" pitchFamily="49" charset="-128"/>
                <a:ea typeface="ＭＳ ゴシック" panose="020B0609070205080204" pitchFamily="49" charset="-128"/>
              </a:rPr>
              <a:t>一時的な作業協力であったとしても、</a:t>
            </a:r>
            <a:r>
              <a:rPr lang="ja-JP" altLang="en-US" sz="1800" u="sng" dirty="0">
                <a:latin typeface="ＭＳ ゴシック" panose="020B0609070205080204" pitchFamily="49" charset="-128"/>
                <a:ea typeface="ＭＳ ゴシック" panose="020B0609070205080204" pitchFamily="49" charset="-128"/>
              </a:rPr>
              <a:t>特定個人情報を取り扱う場合には、事務取扱担当者に指定する必要</a:t>
            </a:r>
            <a:r>
              <a:rPr lang="ja-JP" altLang="en-US" sz="1800" dirty="0">
                <a:latin typeface="ＭＳ ゴシック" panose="020B0609070205080204" pitchFamily="49" charset="-128"/>
                <a:ea typeface="ＭＳ ゴシック" panose="020B0609070205080204" pitchFamily="49" charset="-128"/>
              </a:rPr>
              <a:t>があります。</a:t>
            </a:r>
            <a:endParaRPr lang="en-US" altLang="ja-JP" sz="1800" dirty="0">
              <a:latin typeface="ＭＳ ゴシック" panose="020B0609070205080204" pitchFamily="49" charset="-128"/>
              <a:ea typeface="ＭＳ ゴシック" panose="020B0609070205080204" pitchFamily="49" charset="-128"/>
            </a:endParaRPr>
          </a:p>
          <a:p>
            <a:pPr lvl="0" algn="l" defTabSz="457200">
              <a:spcBef>
                <a:spcPts val="0"/>
              </a:spcBef>
            </a:pPr>
            <a:r>
              <a:rPr lang="ja-JP" altLang="en-US" sz="1800" dirty="0">
                <a:latin typeface="ＭＳ ゴシック" panose="020B0609070205080204" pitchFamily="49" charset="-128"/>
                <a:ea typeface="ＭＳ ゴシック" panose="020B0609070205080204" pitchFamily="49" charset="-128"/>
              </a:rPr>
              <a:t>　業務の繁忙期等で他部署の職員に業務の応援等を依頼する際には、指定漏れのないよう注意して下さい。</a:t>
            </a:r>
          </a:p>
        </p:txBody>
      </p:sp>
      <p:sp>
        <p:nvSpPr>
          <p:cNvPr id="6" name="角丸四角形 5"/>
          <p:cNvSpPr/>
          <p:nvPr/>
        </p:nvSpPr>
        <p:spPr>
          <a:xfrm>
            <a:off x="258858" y="326326"/>
            <a:ext cx="3960000"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マイナンバー理解度テスト　問題３</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12" name="タイトル 1"/>
          <p:cNvSpPr txBox="1">
            <a:spLocks/>
          </p:cNvSpPr>
          <p:nvPr/>
        </p:nvSpPr>
        <p:spPr>
          <a:xfrm>
            <a:off x="297638" y="4089401"/>
            <a:ext cx="9352502" cy="13208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indent="268288" algn="l" defTabSz="457200">
              <a:spcBef>
                <a:spcPts val="0"/>
              </a:spcBef>
            </a:pPr>
            <a:r>
              <a:rPr lang="ja-JP" altLang="en-US" sz="1800" dirty="0">
                <a:latin typeface="ＭＳ ゴシック" panose="020B0609070205080204" pitchFamily="49" charset="-128"/>
                <a:ea typeface="ＭＳ ゴシック" panose="020B0609070205080204" pitchFamily="49" charset="-128"/>
              </a:rPr>
              <a:t>また、非常勤職員や臨時職員についても、特定個人情報を取り扱う場合には、事務取扱担当者に指定する必要がありますので、</a:t>
            </a:r>
            <a:r>
              <a:rPr lang="ja-JP" altLang="en-US" sz="1800" u="sng" dirty="0">
                <a:latin typeface="ＭＳ ゴシック" panose="020B0609070205080204" pitchFamily="49" charset="-128"/>
                <a:ea typeface="ＭＳ ゴシック" panose="020B0609070205080204" pitchFamily="49" charset="-128"/>
              </a:rPr>
              <a:t>都度指定</a:t>
            </a:r>
            <a:r>
              <a:rPr lang="ja-JP" altLang="en-US" sz="1800" dirty="0">
                <a:latin typeface="ＭＳ ゴシック" panose="020B0609070205080204" pitchFamily="49" charset="-128"/>
                <a:ea typeface="ＭＳ ゴシック" panose="020B0609070205080204" pitchFamily="49" charset="-128"/>
              </a:rPr>
              <a:t>するよう留意してください。</a:t>
            </a:r>
          </a:p>
        </p:txBody>
      </p:sp>
      <p:pic>
        <p:nvPicPr>
          <p:cNvPr id="8" name="Picture 14"/>
          <p:cNvPicPr>
            <a:picLocks noChangeAspect="1" noChangeArrowheads="1"/>
          </p:cNvPicPr>
          <p:nvPr/>
        </p:nvPicPr>
        <p:blipFill rotWithShape="1">
          <a:blip r:embed="rId3" cstate="print"/>
          <a:srcRect t="26274" b="19862"/>
          <a:stretch/>
        </p:blipFill>
        <p:spPr bwMode="auto">
          <a:xfrm rot="2048712">
            <a:off x="1637682" y="1419060"/>
            <a:ext cx="959386" cy="724830"/>
          </a:xfrm>
          <a:prstGeom prst="rect">
            <a:avLst/>
          </a:prstGeom>
          <a:noFill/>
          <a:ln w="9525">
            <a:noFill/>
            <a:miter lim="800000"/>
            <a:headEnd/>
            <a:tailEnd/>
          </a:ln>
        </p:spPr>
      </p:pic>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0021" y="5085535"/>
            <a:ext cx="1124769" cy="1208644"/>
          </a:xfrm>
          <a:prstGeom prst="rect">
            <a:avLst/>
          </a:prstGeom>
        </p:spPr>
      </p:pic>
      <p:sp>
        <p:nvSpPr>
          <p:cNvPr id="10"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63</a:t>
            </a:r>
          </a:p>
        </p:txBody>
      </p:sp>
      <p:pic>
        <p:nvPicPr>
          <p:cNvPr id="11" name="図 10"/>
          <p:cNvPicPr/>
          <p:nvPr/>
        </p:nvPicPr>
        <p:blipFill rotWithShape="1">
          <a:blip r:embed="rId5"/>
          <a:srcRect l="32656" t="30960" r="32078" b="36832"/>
          <a:stretch/>
        </p:blipFill>
        <p:spPr bwMode="auto">
          <a:xfrm>
            <a:off x="2624155" y="1087256"/>
            <a:ext cx="1424475" cy="1237627"/>
          </a:xfrm>
          <a:prstGeom prst="rect">
            <a:avLst/>
          </a:prstGeom>
          <a:ln>
            <a:noFill/>
          </a:ln>
          <a:extLst>
            <a:ext uri="{53640926-AAD7-44D8-BBD7-CCE9431645EC}">
              <a14:shadowObscured xmlns:a14="http://schemas.microsoft.com/office/drawing/2010/main"/>
            </a:ext>
          </a:extLst>
        </p:spPr>
      </p:pic>
      <p:sp>
        <p:nvSpPr>
          <p:cNvPr id="13" name="コンテンツ プレースホルダー 2"/>
          <p:cNvSpPr txBox="1">
            <a:spLocks/>
          </p:cNvSpPr>
          <p:nvPr/>
        </p:nvSpPr>
        <p:spPr bwMode="auto">
          <a:xfrm>
            <a:off x="258361" y="753195"/>
            <a:ext cx="2071747" cy="598442"/>
          </a:xfrm>
          <a:prstGeom prst="rect">
            <a:avLst/>
          </a:prstGeom>
          <a:noFill/>
          <a:ln w="12700">
            <a:noFill/>
            <a:prstDash val="dash"/>
            <a:headEnd/>
            <a:tailEnd/>
          </a:ln>
          <a:effec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anchor="t" anchorCtr="0" compatLnSpc="1">
            <a:prstTxWarp prst="textNoShape">
              <a:avLst/>
            </a:prstTxWarp>
            <a:noAutofit/>
          </a:bodyPr>
          <a:lstStyle>
            <a:defPPr>
              <a:defRPr lang="ja-JP"/>
            </a:defPPr>
            <a:lvl1pPr marL="180000" indent="-457200" defTabSz="457200" eaLnBrk="1" hangingPunct="1">
              <a:spcBef>
                <a:spcPts val="0"/>
              </a:spcBef>
              <a:buFont typeface="Arial" charset="0"/>
              <a:buNone/>
              <a:defRPr sz="1400">
                <a:solidFill>
                  <a:schemeClr val="tx1"/>
                </a:solidFill>
                <a:latin typeface="ＭＳ ゴシック" pitchFamily="49" charset="-128"/>
                <a:ea typeface="ＭＳ ゴシック" pitchFamily="49" charset="-128"/>
                <a:cs typeface="Times New Roman" pitchFamily="18" charset="0"/>
              </a:defRPr>
            </a:lvl1pPr>
            <a:lvl2pPr marL="742950" indent="-285750" defTabSz="457200" eaLnBrk="1" hangingPunct="1">
              <a:spcBef>
                <a:spcPct val="20000"/>
              </a:spcBef>
              <a:buFont typeface="Arial" charset="0"/>
              <a:buChar char="–"/>
              <a:defRPr sz="2800">
                <a:solidFill>
                  <a:schemeClr val="tx1"/>
                </a:solidFill>
              </a:defRPr>
            </a:lvl2pPr>
            <a:lvl3pPr marL="1143000" indent="-228600" defTabSz="457200" eaLnBrk="1" hangingPunct="1">
              <a:spcBef>
                <a:spcPct val="20000"/>
              </a:spcBef>
              <a:buFont typeface="Arial" charset="0"/>
              <a:buChar char="•"/>
              <a:defRPr>
                <a:solidFill>
                  <a:schemeClr val="tx1"/>
                </a:solidFill>
              </a:defRPr>
            </a:lvl3pPr>
            <a:lvl4pPr marL="1600200" indent="-228600" defTabSz="457200" eaLnBrk="1" hangingPunct="1">
              <a:spcBef>
                <a:spcPct val="20000"/>
              </a:spcBef>
              <a:buFont typeface="Arial" charset="0"/>
              <a:buChar char="–"/>
              <a:defRPr sz="2000">
                <a:solidFill>
                  <a:schemeClr val="tx1"/>
                </a:solidFill>
              </a:defRPr>
            </a:lvl4pPr>
            <a:lvl5pPr marL="2057400" indent="-228600" defTabSz="457200" eaLnBrk="1" hangingPunct="1">
              <a:spcBef>
                <a:spcPct val="20000"/>
              </a:spcBef>
              <a:buFont typeface="Arial" charset="0"/>
              <a:buChar char="»"/>
              <a:defRPr sz="2000">
                <a:solidFill>
                  <a:schemeClr val="tx1"/>
                </a:solidFill>
              </a:defRPr>
            </a:lvl5pPr>
            <a:lvl6pPr marL="2514600" indent="-228600" defTabSz="457200">
              <a:spcBef>
                <a:spcPct val="20000"/>
              </a:spcBef>
              <a:buFont typeface="Arial"/>
              <a:buChar char="•"/>
              <a:defRPr sz="2000">
                <a:solidFill>
                  <a:schemeClr val="tx1"/>
                </a:solidFill>
              </a:defRPr>
            </a:lvl6pPr>
            <a:lvl7pPr marL="2971800" indent="-228600" defTabSz="457200">
              <a:spcBef>
                <a:spcPct val="20000"/>
              </a:spcBef>
              <a:buFont typeface="Arial"/>
              <a:buChar char="•"/>
              <a:defRPr sz="2000">
                <a:solidFill>
                  <a:schemeClr val="tx1"/>
                </a:solidFill>
              </a:defRPr>
            </a:lvl7pPr>
            <a:lvl8pPr marL="3429000" indent="-228600" defTabSz="457200">
              <a:spcBef>
                <a:spcPct val="20000"/>
              </a:spcBef>
              <a:buFont typeface="Arial"/>
              <a:buChar char="•"/>
              <a:defRPr sz="2000">
                <a:solidFill>
                  <a:schemeClr val="tx1"/>
                </a:solidFill>
              </a:defRPr>
            </a:lvl8pPr>
            <a:lvl9pPr marL="3886200" indent="-228600" defTabSz="457200">
              <a:spcBef>
                <a:spcPct val="20000"/>
              </a:spcBef>
              <a:buFont typeface="Arial"/>
              <a:buChar char="•"/>
              <a:defRPr sz="2000">
                <a:solidFill>
                  <a:schemeClr val="tx1"/>
                </a:solidFill>
              </a:defRPr>
            </a:lvl9pPr>
          </a:lstStyle>
          <a:p>
            <a:pPr marL="0" lvl="0" indent="0"/>
            <a:r>
              <a:rPr lang="ja-JP" altLang="en-US" sz="2800">
                <a:solidFill>
                  <a:prstClr val="black"/>
                </a:solidFill>
                <a:latin typeface="HGP創英角ﾎﾟｯﾌﾟ体" panose="040B0A00000000000000" pitchFamily="50" charset="-128"/>
                <a:ea typeface="HGP創英角ﾎﾟｯﾌﾟ体" panose="040B0A00000000000000" pitchFamily="50" charset="-128"/>
                <a:cs typeface="+mn-cs"/>
              </a:rPr>
              <a:t>  </a:t>
            </a:r>
            <a:r>
              <a:rPr lang="ja-JP" altLang="en-US" sz="3200">
                <a:solidFill>
                  <a:prstClr val="black"/>
                </a:solidFill>
                <a:latin typeface="HGP創英角ﾎﾟｯﾌﾟ体" panose="040B0A00000000000000" pitchFamily="50" charset="-128"/>
                <a:ea typeface="HGP創英角ﾎﾟｯﾌﾟ体" panose="040B0A00000000000000" pitchFamily="50" charset="-128"/>
                <a:cs typeface="+mn-cs"/>
              </a:rPr>
              <a:t>こ た え</a:t>
            </a:r>
            <a:endParaRPr lang="en-US" altLang="ja-JP" sz="3200" dirty="0">
              <a:solidFill>
                <a:prstClr val="black"/>
              </a:solidFill>
              <a:latin typeface="HGP創英角ﾎﾟｯﾌﾟ体" panose="040B0A00000000000000" pitchFamily="50" charset="-128"/>
              <a:ea typeface="HGP創英角ﾎﾟｯﾌﾟ体" panose="040B0A00000000000000" pitchFamily="50" charset="-128"/>
              <a:cs typeface="+mn-cs"/>
            </a:endParaRPr>
          </a:p>
        </p:txBody>
      </p:sp>
    </p:spTree>
    <p:extLst>
      <p:ext uri="{BB962C8B-B14F-4D97-AF65-F5344CB8AC3E}">
        <p14:creationId xmlns:p14="http://schemas.microsoft.com/office/powerpoint/2010/main" val="23600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Effect transition="in" filter="fade">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258858" y="326326"/>
            <a:ext cx="3960000"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マイナンバー理解度テスト　問題４</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5" name="角丸四角形 4"/>
          <p:cNvSpPr/>
          <p:nvPr/>
        </p:nvSpPr>
        <p:spPr>
          <a:xfrm>
            <a:off x="457201" y="1304693"/>
            <a:ext cx="8062332" cy="4705216"/>
          </a:xfrm>
          <a:prstGeom prst="roundRect">
            <a:avLst/>
          </a:prstGeom>
          <a:noFill/>
          <a:ln w="28575" cap="flat" cmpd="sng" algn="ctr">
            <a:solidFill>
              <a:srgbClr val="4472C4"/>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62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defTabSz="914400" eaLnBrk="1" fontAlgn="auto" latinLnBrk="0" hangingPunct="1">
              <a:spcBef>
                <a:spcPts val="0"/>
              </a:spcBef>
              <a:spcAft>
                <a:spcPts val="0"/>
              </a:spcAft>
              <a:buClrTx/>
              <a:buSzTx/>
              <a:buFontTx/>
              <a:buNone/>
              <a:tabLst/>
              <a:defRPr/>
            </a:pPr>
            <a:r>
              <a:rPr lang="ja-JP" altLang="en-US" sz="2400" kern="0" dirty="0">
                <a:solidFill>
                  <a:prstClr val="black"/>
                </a:solidFill>
                <a:latin typeface="ＭＳ ゴシック" panose="020B0609070205080204" pitchFamily="49" charset="-128"/>
                <a:ea typeface="ＭＳ ゴシック" panose="020B0609070205080204" pitchFamily="49" charset="-128"/>
              </a:rPr>
              <a:t>　</a:t>
            </a:r>
            <a:r>
              <a:rPr kumimoji="0" lang="ja-JP" altLang="en-US" b="0"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特定個人情報を取り扱う情報システムのログは、不正アクセスなどの問題が起きたときに確認・分析するだけでは不十分である。</a:t>
            </a:r>
            <a:endParaRPr kumimoji="0" lang="en-US" altLang="ja-JP"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endParaRPr>
          </a:p>
          <a:p>
            <a:pPr algn="ctr" defTabSz="914400">
              <a:lnSpc>
                <a:spcPts val="12000"/>
              </a:lnSpc>
              <a:defRPr/>
            </a:pPr>
            <a:r>
              <a:rPr lang="ja-JP" altLang="en-US" sz="7200" kern="0" dirty="0">
                <a:solidFill>
                  <a:srgbClr val="002060"/>
                </a:solidFill>
                <a:latin typeface="ＭＳ Ｐゴシック" panose="020B0600070205080204" pitchFamily="50" charset="-128"/>
              </a:rPr>
              <a:t>○</a:t>
            </a:r>
            <a:r>
              <a:rPr lang="ja-JP" altLang="en-US" sz="7200" kern="0" dirty="0">
                <a:solidFill>
                  <a:prstClr val="black"/>
                </a:solidFill>
                <a:latin typeface="ＭＳ Ｐゴシック" panose="020B0600070205080204" pitchFamily="50" charset="-128"/>
              </a:rPr>
              <a:t> </a:t>
            </a:r>
            <a:r>
              <a:rPr lang="en-US" altLang="ja-JP" sz="7200" kern="0" dirty="0">
                <a:solidFill>
                  <a:prstClr val="black"/>
                </a:solidFill>
                <a:latin typeface="ＭＳ Ｐゴシック" panose="020B0600070205080204" pitchFamily="50" charset="-128"/>
              </a:rPr>
              <a:t>or </a:t>
            </a:r>
            <a:r>
              <a:rPr lang="en-US" altLang="ja-JP" sz="8800" kern="0" dirty="0">
                <a:solidFill>
                  <a:srgbClr val="FF0000"/>
                </a:solidFill>
                <a:latin typeface="ＭＳ Ｐゴシック" panose="020B0600070205080204" pitchFamily="50" charset="-128"/>
              </a:rPr>
              <a:t>×</a:t>
            </a:r>
          </a:p>
        </p:txBody>
      </p:sp>
      <p:pic>
        <p:nvPicPr>
          <p:cNvPr id="6" name="Picture 2" descr="C:\Users\CO940680\Desktop\MC90043492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000" y="432000"/>
            <a:ext cx="742893" cy="742893"/>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170981" y="682904"/>
            <a:ext cx="1513546" cy="1956233"/>
          </a:xfrm>
          <a:prstGeom prst="rect">
            <a:avLst/>
          </a:prstGeom>
        </p:spPr>
      </p:pic>
      <p:sp>
        <p:nvSpPr>
          <p:cNvPr id="9"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64</a:t>
            </a:r>
          </a:p>
        </p:txBody>
      </p:sp>
    </p:spTree>
    <p:extLst>
      <p:ext uri="{BB962C8B-B14F-4D97-AF65-F5344CB8AC3E}">
        <p14:creationId xmlns:p14="http://schemas.microsoft.com/office/powerpoint/2010/main" val="33928505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2"/>
          <p:cNvSpPr txBox="1">
            <a:spLocks/>
          </p:cNvSpPr>
          <p:nvPr/>
        </p:nvSpPr>
        <p:spPr bwMode="auto">
          <a:xfrm>
            <a:off x="314116" y="797799"/>
            <a:ext cx="2071747" cy="598442"/>
          </a:xfrm>
          <a:prstGeom prst="rect">
            <a:avLst/>
          </a:prstGeom>
          <a:noFill/>
          <a:ln w="12700">
            <a:noFill/>
            <a:prstDash val="dash"/>
            <a:headEnd/>
            <a:tailEnd/>
          </a:ln>
          <a:effec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anchor="t" anchorCtr="0" compatLnSpc="1">
            <a:prstTxWarp prst="textNoShape">
              <a:avLst/>
            </a:prstTxWarp>
            <a:noAutofit/>
          </a:bodyPr>
          <a:lstStyle>
            <a:defPPr>
              <a:defRPr lang="ja-JP"/>
            </a:defPPr>
            <a:lvl1pPr marL="180000" indent="-457200" defTabSz="457200" eaLnBrk="1" hangingPunct="1">
              <a:spcBef>
                <a:spcPts val="0"/>
              </a:spcBef>
              <a:buFont typeface="Arial" charset="0"/>
              <a:buNone/>
              <a:defRPr sz="1400">
                <a:solidFill>
                  <a:schemeClr val="tx1"/>
                </a:solidFill>
                <a:latin typeface="ＭＳ ゴシック" pitchFamily="49" charset="-128"/>
                <a:ea typeface="ＭＳ ゴシック" pitchFamily="49" charset="-128"/>
                <a:cs typeface="Times New Roman" pitchFamily="18" charset="0"/>
              </a:defRPr>
            </a:lvl1pPr>
            <a:lvl2pPr marL="742950" indent="-285750" defTabSz="457200" eaLnBrk="1" hangingPunct="1">
              <a:spcBef>
                <a:spcPct val="20000"/>
              </a:spcBef>
              <a:buFont typeface="Arial" charset="0"/>
              <a:buChar char="–"/>
              <a:defRPr sz="2800">
                <a:solidFill>
                  <a:schemeClr val="tx1"/>
                </a:solidFill>
              </a:defRPr>
            </a:lvl2pPr>
            <a:lvl3pPr marL="1143000" indent="-228600" defTabSz="457200" eaLnBrk="1" hangingPunct="1">
              <a:spcBef>
                <a:spcPct val="20000"/>
              </a:spcBef>
              <a:buFont typeface="Arial" charset="0"/>
              <a:buChar char="•"/>
              <a:defRPr>
                <a:solidFill>
                  <a:schemeClr val="tx1"/>
                </a:solidFill>
              </a:defRPr>
            </a:lvl3pPr>
            <a:lvl4pPr marL="1600200" indent="-228600" defTabSz="457200" eaLnBrk="1" hangingPunct="1">
              <a:spcBef>
                <a:spcPct val="20000"/>
              </a:spcBef>
              <a:buFont typeface="Arial" charset="0"/>
              <a:buChar char="–"/>
              <a:defRPr sz="2000">
                <a:solidFill>
                  <a:schemeClr val="tx1"/>
                </a:solidFill>
              </a:defRPr>
            </a:lvl4pPr>
            <a:lvl5pPr marL="2057400" indent="-228600" defTabSz="457200" eaLnBrk="1" hangingPunct="1">
              <a:spcBef>
                <a:spcPct val="20000"/>
              </a:spcBef>
              <a:buFont typeface="Arial" charset="0"/>
              <a:buChar char="»"/>
              <a:defRPr sz="2000">
                <a:solidFill>
                  <a:schemeClr val="tx1"/>
                </a:solidFill>
              </a:defRPr>
            </a:lvl5pPr>
            <a:lvl6pPr marL="2514600" indent="-228600" defTabSz="457200">
              <a:spcBef>
                <a:spcPct val="20000"/>
              </a:spcBef>
              <a:buFont typeface="Arial"/>
              <a:buChar char="•"/>
              <a:defRPr sz="2000">
                <a:solidFill>
                  <a:schemeClr val="tx1"/>
                </a:solidFill>
              </a:defRPr>
            </a:lvl6pPr>
            <a:lvl7pPr marL="2971800" indent="-228600" defTabSz="457200">
              <a:spcBef>
                <a:spcPct val="20000"/>
              </a:spcBef>
              <a:buFont typeface="Arial"/>
              <a:buChar char="•"/>
              <a:defRPr sz="2000">
                <a:solidFill>
                  <a:schemeClr val="tx1"/>
                </a:solidFill>
              </a:defRPr>
            </a:lvl7pPr>
            <a:lvl8pPr marL="3429000" indent="-228600" defTabSz="457200">
              <a:spcBef>
                <a:spcPct val="20000"/>
              </a:spcBef>
              <a:buFont typeface="Arial"/>
              <a:buChar char="•"/>
              <a:defRPr sz="2000">
                <a:solidFill>
                  <a:schemeClr val="tx1"/>
                </a:solidFill>
              </a:defRPr>
            </a:lvl8pPr>
            <a:lvl9pPr marL="3886200" indent="-228600" defTabSz="457200">
              <a:spcBef>
                <a:spcPct val="20000"/>
              </a:spcBef>
              <a:buFont typeface="Arial"/>
              <a:buChar char="•"/>
              <a:defRPr sz="2000">
                <a:solidFill>
                  <a:schemeClr val="tx1"/>
                </a:solidFill>
              </a:defRPr>
            </a:lvl9pPr>
          </a:lstStyle>
          <a:p>
            <a:pPr marL="0" lvl="0" indent="0"/>
            <a:r>
              <a:rPr lang="ja-JP" altLang="en-US" sz="2800" dirty="0">
                <a:solidFill>
                  <a:prstClr val="black"/>
                </a:solidFill>
                <a:latin typeface="HGP創英角ﾎﾟｯﾌﾟ体" panose="040B0A00000000000000" pitchFamily="50" charset="-128"/>
                <a:ea typeface="HGP創英角ﾎﾟｯﾌﾟ体" panose="040B0A00000000000000" pitchFamily="50" charset="-128"/>
                <a:cs typeface="+mn-cs"/>
              </a:rPr>
              <a:t>  </a:t>
            </a:r>
            <a:r>
              <a:rPr lang="ja-JP" altLang="en-US" sz="3200" dirty="0">
                <a:solidFill>
                  <a:prstClr val="black"/>
                </a:solidFill>
                <a:latin typeface="HGP創英角ﾎﾟｯﾌﾟ体" panose="040B0A00000000000000" pitchFamily="50" charset="-128"/>
                <a:ea typeface="HGP創英角ﾎﾟｯﾌﾟ体" panose="040B0A00000000000000" pitchFamily="50" charset="-128"/>
                <a:cs typeface="+mn-cs"/>
              </a:rPr>
              <a:t>こ た </a:t>
            </a:r>
            <a:r>
              <a:rPr lang="ja-JP" altLang="en-US" sz="3200" dirty="0" err="1">
                <a:solidFill>
                  <a:prstClr val="black"/>
                </a:solidFill>
                <a:latin typeface="HGP創英角ﾎﾟｯﾌﾟ体" panose="040B0A00000000000000" pitchFamily="50" charset="-128"/>
                <a:ea typeface="HGP創英角ﾎﾟｯﾌﾟ体" panose="040B0A00000000000000" pitchFamily="50" charset="-128"/>
                <a:cs typeface="+mn-cs"/>
              </a:rPr>
              <a:t>え</a:t>
            </a:r>
            <a:endParaRPr lang="en-US" altLang="ja-JP" sz="3200" dirty="0">
              <a:solidFill>
                <a:prstClr val="black"/>
              </a:solidFill>
              <a:latin typeface="HGP創英角ﾎﾟｯﾌﾟ体" panose="040B0A00000000000000" pitchFamily="50" charset="-128"/>
              <a:ea typeface="HGP創英角ﾎﾟｯﾌﾟ体" panose="040B0A00000000000000" pitchFamily="50" charset="-128"/>
              <a:cs typeface="+mn-cs"/>
            </a:endParaRPr>
          </a:p>
        </p:txBody>
      </p:sp>
      <p:sp>
        <p:nvSpPr>
          <p:cNvPr id="5" name="タイトル 1"/>
          <p:cNvSpPr txBox="1">
            <a:spLocks/>
          </p:cNvSpPr>
          <p:nvPr/>
        </p:nvSpPr>
        <p:spPr>
          <a:xfrm>
            <a:off x="297638" y="2345296"/>
            <a:ext cx="9352502" cy="1312111"/>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indent="268288" algn="l" defTabSz="457200">
              <a:spcBef>
                <a:spcPts val="0"/>
              </a:spcBef>
            </a:pPr>
            <a:r>
              <a:rPr kumimoji="0" lang="ja-JP" altLang="en-US" sz="1800" kern="0" dirty="0">
                <a:solidFill>
                  <a:prstClr val="black"/>
                </a:solidFill>
                <a:latin typeface="ＭＳ ゴシック" panose="020B0609070205080204" pitchFamily="49" charset="-128"/>
                <a:ea typeface="ＭＳ ゴシック" panose="020B0609070205080204" pitchFamily="49" charset="-128"/>
              </a:rPr>
              <a:t>特定個人情報を取り扱う情報システムの利用状況（ログイン・アクセス履歴）を記録した</a:t>
            </a:r>
            <a:r>
              <a:rPr kumimoji="0" lang="ja-JP" altLang="en-US" sz="1800" u="sng" kern="0" dirty="0">
                <a:solidFill>
                  <a:prstClr val="black"/>
                </a:solidFill>
                <a:latin typeface="ＭＳ ゴシック" panose="020B0609070205080204" pitchFamily="49" charset="-128"/>
                <a:ea typeface="ＭＳ ゴシック" panose="020B0609070205080204" pitchFamily="49" charset="-128"/>
              </a:rPr>
              <a:t>ログの分析等は、定期的に実施する必要</a:t>
            </a:r>
            <a:r>
              <a:rPr kumimoji="0" lang="ja-JP" altLang="en-US" sz="1800" kern="0" dirty="0">
                <a:solidFill>
                  <a:prstClr val="black"/>
                </a:solidFill>
                <a:latin typeface="ＭＳ ゴシック" panose="020B0609070205080204" pitchFamily="49" charset="-128"/>
                <a:ea typeface="ＭＳ ゴシック" panose="020B0609070205080204" pitchFamily="49" charset="-128"/>
              </a:rPr>
              <a:t>があります</a:t>
            </a:r>
            <a:r>
              <a:rPr lang="ja-JP" altLang="en-US" sz="1800" dirty="0">
                <a:latin typeface="ＭＳ ゴシック" panose="020B0609070205080204" pitchFamily="49" charset="-128"/>
                <a:ea typeface="ＭＳ ゴシック" panose="020B0609070205080204" pitchFamily="49" charset="-128"/>
              </a:rPr>
              <a:t>。</a:t>
            </a:r>
          </a:p>
        </p:txBody>
      </p:sp>
      <p:sp>
        <p:nvSpPr>
          <p:cNvPr id="6" name="角丸四角形 5"/>
          <p:cNvSpPr/>
          <p:nvPr/>
        </p:nvSpPr>
        <p:spPr>
          <a:xfrm>
            <a:off x="258858" y="326326"/>
            <a:ext cx="3960000"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マイナンバー理解度テスト　問題４</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12" name="タイトル 1"/>
          <p:cNvSpPr txBox="1">
            <a:spLocks/>
          </p:cNvSpPr>
          <p:nvPr/>
        </p:nvSpPr>
        <p:spPr>
          <a:xfrm>
            <a:off x="336418" y="3854590"/>
            <a:ext cx="9352502" cy="1511108"/>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indent="177800" algn="l" defTabSz="457200">
              <a:spcBef>
                <a:spcPts val="0"/>
              </a:spcBef>
            </a:pPr>
            <a:r>
              <a:rPr lang="ja-JP" altLang="en-US" sz="1800" dirty="0">
                <a:latin typeface="ＭＳ ゴシック" panose="020B0609070205080204" pitchFamily="49" charset="-128"/>
                <a:ea typeface="ＭＳ ゴシック" panose="020B0609070205080204" pitchFamily="49" charset="-128"/>
              </a:rPr>
              <a:t>ログの分析等は、外部からの攻撃だけでなく、</a:t>
            </a:r>
            <a:r>
              <a:rPr lang="ja-JP" altLang="en-US" sz="1800" u="sng" dirty="0">
                <a:latin typeface="ＭＳ ゴシック" panose="020B0609070205080204" pitchFamily="49" charset="-128"/>
                <a:ea typeface="ＭＳ ゴシック" panose="020B0609070205080204" pitchFamily="49" charset="-128"/>
              </a:rPr>
              <a:t>職員による不必要な閲覧等を防ぐ観点からも有用</a:t>
            </a:r>
            <a:r>
              <a:rPr lang="ja-JP" altLang="en-US" sz="1800" dirty="0">
                <a:latin typeface="ＭＳ ゴシック" panose="020B0609070205080204" pitchFamily="49" charset="-128"/>
                <a:ea typeface="ＭＳ ゴシック" panose="020B0609070205080204" pitchFamily="49" charset="-128"/>
              </a:rPr>
              <a:t>です。定期的に実施していることを職員に周知することにより、不正利用を牽制する効果も期待できます。</a:t>
            </a:r>
          </a:p>
        </p:txBody>
      </p:sp>
      <p:pic>
        <p:nvPicPr>
          <p:cNvPr id="10" name="Picture 6"/>
          <p:cNvPicPr>
            <a:picLocks noChangeAspect="1" noChangeArrowheads="1"/>
          </p:cNvPicPr>
          <p:nvPr/>
        </p:nvPicPr>
        <p:blipFill>
          <a:blip r:embed="rId3" cstate="print"/>
          <a:srcRect/>
          <a:stretch>
            <a:fillRect/>
          </a:stretch>
        </p:blipFill>
        <p:spPr bwMode="auto">
          <a:xfrm>
            <a:off x="3555172" y="1359211"/>
            <a:ext cx="703018" cy="986085"/>
          </a:xfrm>
          <a:prstGeom prst="rect">
            <a:avLst/>
          </a:prstGeom>
          <a:noFill/>
          <a:ln w="9525">
            <a:noFill/>
            <a:miter lim="800000"/>
            <a:headEnd/>
            <a:tailEnd/>
          </a:ln>
        </p:spPr>
      </p:pic>
      <p:grpSp>
        <p:nvGrpSpPr>
          <p:cNvPr id="11" name="グループ化 10"/>
          <p:cNvGrpSpPr/>
          <p:nvPr/>
        </p:nvGrpSpPr>
        <p:grpSpPr>
          <a:xfrm>
            <a:off x="7781208" y="4959917"/>
            <a:ext cx="1317695" cy="1459880"/>
            <a:chOff x="7703723" y="4770100"/>
            <a:chExt cx="1317695" cy="1459880"/>
          </a:xfrm>
        </p:grpSpPr>
        <p:pic>
          <p:nvPicPr>
            <p:cNvPr id="13" name="Picture 31"/>
            <p:cNvPicPr>
              <a:picLocks noChangeAspect="1" noChangeArrowheads="1"/>
            </p:cNvPicPr>
            <p:nvPr/>
          </p:nvPicPr>
          <p:blipFill>
            <a:blip r:embed="rId4"/>
            <a:srcRect/>
            <a:stretch>
              <a:fillRect/>
            </a:stretch>
          </p:blipFill>
          <p:spPr bwMode="auto">
            <a:xfrm>
              <a:off x="7703723" y="5175880"/>
              <a:ext cx="688975" cy="1054100"/>
            </a:xfrm>
            <a:prstGeom prst="rect">
              <a:avLst/>
            </a:prstGeom>
            <a:noFill/>
            <a:ln w="9525">
              <a:noFill/>
              <a:miter lim="800000"/>
              <a:headEnd/>
              <a:tailEnd/>
            </a:ln>
            <a:effectLst/>
          </p:spPr>
        </p:pic>
        <p:pic>
          <p:nvPicPr>
            <p:cNvPr id="14" name="Picture 8"/>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5" r="-1575"/>
            <a:stretch/>
          </p:blipFill>
          <p:spPr bwMode="auto">
            <a:xfrm>
              <a:off x="8130201" y="4770100"/>
              <a:ext cx="891217" cy="1318842"/>
            </a:xfrm>
            <a:prstGeom prst="rect">
              <a:avLst/>
            </a:prstGeom>
            <a:noFill/>
            <a:ln>
              <a:solidFill>
                <a:srgbClr val="000000">
                  <a:alpha val="0"/>
                </a:srgbClr>
              </a:solidFill>
            </a:ln>
            <a:effectLst>
              <a:outerShdw dist="35921" dir="2700000" algn="ctr" rotWithShape="0">
                <a:schemeClr val="bg1">
                  <a:alpha val="0"/>
                </a:schemeClr>
              </a:outerShdw>
            </a:effectLst>
          </p:spPr>
        </p:pic>
      </p:grpSp>
      <p:sp>
        <p:nvSpPr>
          <p:cNvPr id="16"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65</a:t>
            </a:r>
          </a:p>
        </p:txBody>
      </p:sp>
      <p:sp>
        <p:nvSpPr>
          <p:cNvPr id="18" name="ドーナツ 17"/>
          <p:cNvSpPr/>
          <p:nvPr/>
        </p:nvSpPr>
        <p:spPr>
          <a:xfrm>
            <a:off x="2209800" y="1139721"/>
            <a:ext cx="1044000" cy="1044000"/>
          </a:xfrm>
          <a:prstGeom prst="donut">
            <a:avLst>
              <a:gd name="adj" fmla="val 8201"/>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正方形/長方形 1"/>
          <p:cNvSpPr/>
          <p:nvPr/>
        </p:nvSpPr>
        <p:spPr>
          <a:xfrm>
            <a:off x="412618" y="5611582"/>
            <a:ext cx="8440612" cy="400110"/>
          </a:xfrm>
          <a:prstGeom prst="rect">
            <a:avLst/>
          </a:prstGeom>
        </p:spPr>
        <p:txBody>
          <a:bodyPr wrap="square">
            <a:spAutoFit/>
          </a:bodyPr>
          <a:lstStyle/>
          <a:p>
            <a:r>
              <a:rPr lang="ja-JP" altLang="en-US" sz="1000" dirty="0"/>
              <a:t>参考： 特定個人情報等の利用状況のログ分析・確認について（令和４年４月　個人情報保護委員会事務局）</a:t>
            </a:r>
            <a:endParaRPr lang="en-US" altLang="ja-JP" sz="1000" dirty="0"/>
          </a:p>
          <a:p>
            <a:r>
              <a:rPr lang="ja-JP" altLang="en-US" sz="1000" dirty="0"/>
              <a:t>　　　　（</a:t>
            </a:r>
            <a:r>
              <a:rPr lang="en-US" altLang="ja-JP" sz="1000" dirty="0">
                <a:hlinkClick r:id="rId6"/>
              </a:rPr>
              <a:t>https://www.ppc.go.jp/files/pdf/log_bunseki.pdf</a:t>
            </a:r>
            <a:r>
              <a:rPr lang="ja-JP" altLang="en-US" sz="1000" dirty="0"/>
              <a:t>）</a:t>
            </a:r>
          </a:p>
        </p:txBody>
      </p:sp>
    </p:spTree>
    <p:extLst>
      <p:ext uri="{BB962C8B-B14F-4D97-AF65-F5344CB8AC3E}">
        <p14:creationId xmlns:p14="http://schemas.microsoft.com/office/powerpoint/2010/main" val="112829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500"/>
                                        <p:tgtEl>
                                          <p:spTgt spid="18"/>
                                        </p:tgtEl>
                                      </p:cBhvr>
                                    </p:animEffect>
                                    <p:anim calcmode="lin" valueType="num">
                                      <p:cBhvr>
                                        <p:cTn id="8" dur="1500" fill="hold"/>
                                        <p:tgtEl>
                                          <p:spTgt spid="18"/>
                                        </p:tgtEl>
                                        <p:attrNameLst>
                                          <p:attrName>ppt_w</p:attrName>
                                        </p:attrNameLst>
                                      </p:cBhvr>
                                      <p:tavLst>
                                        <p:tav tm="0" fmla="#ppt_w*sin(2.5*pi*$)">
                                          <p:val>
                                            <p:fltVal val="0"/>
                                          </p:val>
                                        </p:tav>
                                        <p:tav tm="100000">
                                          <p:val>
                                            <p:fltVal val="1"/>
                                          </p:val>
                                        </p:tav>
                                      </p:tavLst>
                                    </p:anim>
                                    <p:anim calcmode="lin" valueType="num">
                                      <p:cBhvr>
                                        <p:cTn id="9" dur="1500" fill="hold"/>
                                        <p:tgtEl>
                                          <p:spTgt spid="18"/>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500"/>
                                        <p:tgtEl>
                                          <p:spTgt spid="10"/>
                                        </p:tgtEl>
                                      </p:cBhvr>
                                    </p:animEffect>
                                    <p:anim calcmode="lin" valueType="num">
                                      <p:cBhvr>
                                        <p:cTn id="13" dur="1500" fill="hold"/>
                                        <p:tgtEl>
                                          <p:spTgt spid="10"/>
                                        </p:tgtEl>
                                        <p:attrNameLst>
                                          <p:attrName>ppt_w</p:attrName>
                                        </p:attrNameLst>
                                      </p:cBhvr>
                                      <p:tavLst>
                                        <p:tav tm="0" fmla="#ppt_w*sin(2.5*pi*$)">
                                          <p:val>
                                            <p:fltVal val="0"/>
                                          </p:val>
                                        </p:tav>
                                        <p:tav tm="100000">
                                          <p:val>
                                            <p:fltVal val="1"/>
                                          </p:val>
                                        </p:tav>
                                      </p:tavLst>
                                    </p:anim>
                                    <p:anim calcmode="lin" valueType="num">
                                      <p:cBhvr>
                                        <p:cTn id="14" dur="1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bwMode="auto">
          <a:xfrm>
            <a:off x="1264920" y="3134207"/>
            <a:ext cx="7635240" cy="802640"/>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ja-JP" altLang="en-US" sz="3200" dirty="0">
                <a:latin typeface="ＭＳ ゴシック" panose="020B0609070205080204" pitchFamily="49" charset="-128"/>
                <a:ea typeface="ＭＳ ゴシック" panose="020B0609070205080204" pitchFamily="49" charset="-128"/>
              </a:rPr>
              <a:t>第３章　　サイバーセキュリティ研修</a:t>
            </a:r>
          </a:p>
        </p:txBody>
      </p:sp>
      <p:sp>
        <p:nvSpPr>
          <p:cNvPr id="5"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66</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8076" y="4457880"/>
            <a:ext cx="1136788" cy="1594411"/>
          </a:xfrm>
          <a:prstGeom prst="rect">
            <a:avLst/>
          </a:prstGeom>
        </p:spPr>
      </p:pic>
    </p:spTree>
    <p:extLst>
      <p:ext uri="{BB962C8B-B14F-4D97-AF65-F5344CB8AC3E}">
        <p14:creationId xmlns:p14="http://schemas.microsoft.com/office/powerpoint/2010/main" val="34854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2160961" y="4456711"/>
            <a:ext cx="1580279" cy="2064550"/>
          </a:xfrm>
          <a:prstGeom prst="rect">
            <a:avLst/>
          </a:prstGeom>
        </p:spPr>
      </p:pic>
      <p:sp>
        <p:nvSpPr>
          <p:cNvPr id="6" name="タイトル 1"/>
          <p:cNvSpPr txBox="1">
            <a:spLocks/>
          </p:cNvSpPr>
          <p:nvPr/>
        </p:nvSpPr>
        <p:spPr>
          <a:xfrm>
            <a:off x="455237" y="1284786"/>
            <a:ext cx="9047579" cy="2639486"/>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a:latin typeface="ＭＳ ゴシック" panose="020B0609070205080204" pitchFamily="49" charset="-128"/>
                <a:ea typeface="ＭＳ ゴシック" panose="020B0609070205080204" pitchFamily="49" charset="-128"/>
              </a:rPr>
              <a:t>　サイバー攻撃による情報漏えいのニュースを最近よく耳にすると思いますが、その手口は巧妙かつ悪質なものとなっており、ますます被害が拡大しています。</a:t>
            </a:r>
            <a:endParaRPr lang="en-US" altLang="ja-JP" sz="1800" dirty="0">
              <a:latin typeface="ＭＳ ゴシック" panose="020B0609070205080204" pitchFamily="49" charset="-128"/>
              <a:ea typeface="ＭＳ ゴシック" panose="020B0609070205080204" pitchFamily="49" charset="-128"/>
            </a:endParaRPr>
          </a:p>
          <a:p>
            <a:pPr algn="l"/>
            <a:r>
              <a:rPr lang="ja-JP" altLang="en-US" sz="1800" dirty="0">
                <a:latin typeface="ＭＳ ゴシック" panose="020B0609070205080204" pitchFamily="49" charset="-128"/>
                <a:ea typeface="ＭＳ ゴシック" panose="020B0609070205080204" pitchFamily="49" charset="-128"/>
              </a:rPr>
              <a:t>　そのため、マイナンバーを含む多くの個人情報を取り扱っている我々は、サイバーセキュリティについての意識を強く持ち、脅威やリスクについて十分に理解しておく必要があります。</a:t>
            </a:r>
            <a:endParaRPr lang="en-US" altLang="ja-JP" sz="1800" dirty="0">
              <a:latin typeface="ＭＳ ゴシック" panose="020B0609070205080204" pitchFamily="49" charset="-128"/>
              <a:ea typeface="ＭＳ ゴシック" panose="020B0609070205080204" pitchFamily="49" charset="-128"/>
            </a:endParaRPr>
          </a:p>
          <a:p>
            <a:pPr algn="l"/>
            <a:r>
              <a:rPr lang="ja-JP" altLang="en-US" sz="1800" dirty="0">
                <a:latin typeface="ＭＳ ゴシック" panose="020B0609070205080204" pitchFamily="49" charset="-128"/>
                <a:ea typeface="ＭＳ ゴシック" panose="020B0609070205080204" pitchFamily="49" charset="-128"/>
              </a:rPr>
              <a:t>　本章では、特に近年、組織として注意が必要なサイバーセキュリティの脅威を知ってもらうとともに、脅威への対策としてどのようなことが考えられるかを中心に学んでいきます。</a:t>
            </a:r>
          </a:p>
        </p:txBody>
      </p:sp>
      <p:sp>
        <p:nvSpPr>
          <p:cNvPr id="7" name="角丸四角形 6"/>
          <p:cNvSpPr/>
          <p:nvPr/>
        </p:nvSpPr>
        <p:spPr>
          <a:xfrm>
            <a:off x="308294" y="623538"/>
            <a:ext cx="9352502" cy="551036"/>
          </a:xfrm>
          <a:prstGeom prst="roundRect">
            <a:avLst/>
          </a:prstGeom>
          <a:gradFill flip="none" rotWithShape="1">
            <a:gsLst>
              <a:gs pos="0">
                <a:srgbClr val="FF7C80">
                  <a:tint val="66000"/>
                  <a:satMod val="160000"/>
                </a:srgbClr>
              </a:gs>
              <a:gs pos="50000">
                <a:srgbClr val="FF7C80">
                  <a:tint val="44500"/>
                  <a:satMod val="160000"/>
                </a:srgbClr>
              </a:gs>
              <a:gs pos="100000">
                <a:srgbClr val="FF7C80">
                  <a:tint val="23500"/>
                  <a:satMod val="160000"/>
                </a:srgbClr>
              </a:gs>
            </a:gsLst>
            <a:lin ang="16200000" scaled="1"/>
            <a:tileRect/>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defTabSz="914400"/>
            <a:r>
              <a:rPr lang="ja-JP" altLang="en-US" sz="3200" dirty="0">
                <a:solidFill>
                  <a:prstClr val="black"/>
                </a:solidFill>
                <a:latin typeface="HGP創英角ﾎﾟｯﾌﾟ体" panose="040B0A00000000000000" pitchFamily="50" charset="-128"/>
                <a:ea typeface="HGP創英角ﾎﾟｯﾌﾟ体" panose="040B0A00000000000000" pitchFamily="50" charset="-128"/>
              </a:rPr>
              <a:t>はじめに</a:t>
            </a:r>
            <a:endParaRPr kumimoji="1" lang="ja-JP" altLang="en-US" sz="3200" kern="0" dirty="0">
              <a:solidFill>
                <a:prstClr val="black"/>
              </a:solidFill>
              <a:latin typeface="ＤＦ特太ゴシック体" panose="020B0509000000000000" pitchFamily="49" charset="-128"/>
              <a:ea typeface="ＤＦ特太ゴシック体" panose="020B0509000000000000" pitchFamily="49" charset="-128"/>
            </a:endParaRPr>
          </a:p>
        </p:txBody>
      </p:sp>
      <p:pic>
        <p:nvPicPr>
          <p:cNvPr id="3" name="図 2"/>
          <p:cNvPicPr>
            <a:picLocks noChangeAspect="1"/>
          </p:cNvPicPr>
          <p:nvPr/>
        </p:nvPicPr>
        <p:blipFill>
          <a:blip r:embed="rId4"/>
          <a:stretch>
            <a:fillRect/>
          </a:stretch>
        </p:blipFill>
        <p:spPr>
          <a:xfrm>
            <a:off x="4816975" y="4705815"/>
            <a:ext cx="958959" cy="874840"/>
          </a:xfrm>
          <a:prstGeom prst="rect">
            <a:avLst/>
          </a:prstGeom>
        </p:spPr>
      </p:pic>
      <p:pic>
        <p:nvPicPr>
          <p:cNvPr id="5" name="図 4"/>
          <p:cNvPicPr>
            <a:picLocks noChangeAspect="1"/>
          </p:cNvPicPr>
          <p:nvPr/>
        </p:nvPicPr>
        <p:blipFill>
          <a:blip r:embed="rId5"/>
          <a:stretch>
            <a:fillRect/>
          </a:stretch>
        </p:blipFill>
        <p:spPr>
          <a:xfrm>
            <a:off x="4371342" y="5570899"/>
            <a:ext cx="1213209" cy="713294"/>
          </a:xfrm>
          <a:prstGeom prst="rect">
            <a:avLst/>
          </a:prstGeom>
        </p:spPr>
      </p:pic>
      <p:pic>
        <p:nvPicPr>
          <p:cNvPr id="8" name="図 7"/>
          <p:cNvPicPr>
            <a:picLocks noChangeAspect="1"/>
          </p:cNvPicPr>
          <p:nvPr/>
        </p:nvPicPr>
        <p:blipFill>
          <a:blip r:embed="rId6"/>
          <a:stretch>
            <a:fillRect/>
          </a:stretch>
        </p:blipFill>
        <p:spPr>
          <a:xfrm>
            <a:off x="6187170" y="5159445"/>
            <a:ext cx="1283658" cy="1041458"/>
          </a:xfrm>
          <a:prstGeom prst="rect">
            <a:avLst/>
          </a:prstGeom>
        </p:spPr>
      </p:pic>
      <p:sp>
        <p:nvSpPr>
          <p:cNvPr id="11"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67</a:t>
            </a:r>
          </a:p>
        </p:txBody>
      </p:sp>
    </p:spTree>
    <p:extLst>
      <p:ext uri="{BB962C8B-B14F-4D97-AF65-F5344CB8AC3E}">
        <p14:creationId xmlns:p14="http://schemas.microsoft.com/office/powerpoint/2010/main" val="25920687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r="29992"/>
          <a:stretch/>
        </p:blipFill>
        <p:spPr>
          <a:xfrm>
            <a:off x="464194" y="5526494"/>
            <a:ext cx="670127" cy="1210059"/>
          </a:xfrm>
          <a:prstGeom prst="rect">
            <a:avLst/>
          </a:prstGeom>
        </p:spPr>
      </p:pic>
      <p:sp>
        <p:nvSpPr>
          <p:cNvPr id="13" name="角丸四角形 12"/>
          <p:cNvSpPr/>
          <p:nvPr/>
        </p:nvSpPr>
        <p:spPr>
          <a:xfrm>
            <a:off x="270040" y="293477"/>
            <a:ext cx="4185228"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第１節</a:t>
            </a:r>
            <a:r>
              <a:rPr kumimoji="1" lang="ja-JP" altLang="en-US" b="1" dirty="0">
                <a:solidFill>
                  <a:prstClr val="black"/>
                </a:solidFill>
                <a:latin typeface="ＭＳ ゴシック" panose="020B0609070205080204" pitchFamily="49" charset="-128"/>
                <a:ea typeface="ＭＳ ゴシック" panose="020B0609070205080204" pitchFamily="49" charset="-128"/>
              </a:rPr>
              <a:t>　情報セキュリティの考え方</a:t>
            </a:r>
            <a:endParaRPr kumimoji="1" lang="ja-JP" altLang="en-US"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p:txBody>
      </p:sp>
      <p:sp>
        <p:nvSpPr>
          <p:cNvPr id="5" name="タイトル 1"/>
          <p:cNvSpPr txBox="1">
            <a:spLocks/>
          </p:cNvSpPr>
          <p:nvPr/>
        </p:nvSpPr>
        <p:spPr>
          <a:xfrm>
            <a:off x="169553" y="1032615"/>
            <a:ext cx="9489952" cy="1389508"/>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indent="252000" algn="l"/>
            <a:r>
              <a:rPr lang="ja-JP" altLang="en-US" sz="1800" dirty="0">
                <a:latin typeface="ＭＳ ゴシック" panose="020B0609070205080204" pitchFamily="49" charset="-128"/>
                <a:ea typeface="ＭＳ ゴシック" panose="020B0609070205080204" pitchFamily="49" charset="-128"/>
              </a:rPr>
              <a:t>情報セキュリティとは、情報資産の「機密性</a:t>
            </a:r>
            <a:r>
              <a:rPr lang="en-US" altLang="ja-JP" sz="1800" dirty="0">
                <a:latin typeface="ＭＳ ゴシック" panose="020B0609070205080204" pitchFamily="49" charset="-128"/>
                <a:ea typeface="ＭＳ ゴシック" panose="020B0609070205080204" pitchFamily="49" charset="-128"/>
              </a:rPr>
              <a:t>(</a:t>
            </a:r>
            <a:r>
              <a:rPr lang="en-US" altLang="ja-JP" sz="1600" dirty="0">
                <a:solidFill>
                  <a:srgbClr val="FF0000"/>
                </a:solidFill>
                <a:latin typeface="Arial" panose="020B0604020202020204" pitchFamily="34" charset="0"/>
                <a:ea typeface="ＭＳ ゴシック" panose="020B0609070205080204" pitchFamily="49" charset="-128"/>
                <a:cs typeface="Arial" panose="020B0604020202020204" pitchFamily="34" charset="0"/>
              </a:rPr>
              <a:t>C</a:t>
            </a:r>
            <a:r>
              <a:rPr lang="en-US" altLang="ja-JP" sz="1600" dirty="0">
                <a:latin typeface="Arial" panose="020B0604020202020204" pitchFamily="34" charset="0"/>
                <a:ea typeface="ＭＳ ゴシック" panose="020B0609070205080204" pitchFamily="49" charset="-128"/>
                <a:cs typeface="Arial" panose="020B0604020202020204" pitchFamily="34" charset="0"/>
              </a:rPr>
              <a:t>onfidentiality</a:t>
            </a:r>
            <a:r>
              <a:rPr lang="en-US" altLang="ja-JP" sz="1800" dirty="0">
                <a:latin typeface="ＭＳ ゴシック" panose="020B0609070205080204" pitchFamily="49" charset="-128"/>
                <a:ea typeface="ＭＳ ゴシック" panose="020B0609070205080204" pitchFamily="49" charset="-128"/>
              </a:rPr>
              <a:t>)</a:t>
            </a:r>
            <a:r>
              <a:rPr lang="ja-JP" altLang="en-US" sz="1800" dirty="0">
                <a:latin typeface="ＭＳ ゴシック" panose="020B0609070205080204" pitchFamily="49" charset="-128"/>
                <a:ea typeface="ＭＳ ゴシック" panose="020B0609070205080204" pitchFamily="49" charset="-128"/>
              </a:rPr>
              <a:t>」「完全性</a:t>
            </a:r>
            <a:r>
              <a:rPr lang="en-US" altLang="ja-JP" sz="1800" dirty="0">
                <a:latin typeface="ＭＳ ゴシック" panose="020B0609070205080204" pitchFamily="49" charset="-128"/>
                <a:ea typeface="ＭＳ ゴシック" panose="020B0609070205080204" pitchFamily="49" charset="-128"/>
              </a:rPr>
              <a:t>(</a:t>
            </a:r>
            <a:r>
              <a:rPr lang="en-US" altLang="ja-JP" sz="1600" dirty="0">
                <a:solidFill>
                  <a:srgbClr val="FF0000"/>
                </a:solidFill>
                <a:latin typeface="Arial" panose="020B0604020202020204" pitchFamily="34" charset="0"/>
                <a:ea typeface="ＭＳ ゴシック" panose="020B0609070205080204" pitchFamily="49" charset="-128"/>
                <a:cs typeface="Arial" panose="020B0604020202020204" pitchFamily="34" charset="0"/>
              </a:rPr>
              <a:t>I</a:t>
            </a:r>
            <a:r>
              <a:rPr lang="en-US" altLang="ja-JP" sz="1600" dirty="0">
                <a:latin typeface="Arial" panose="020B0604020202020204" pitchFamily="34" charset="0"/>
                <a:ea typeface="ＭＳ ゴシック" panose="020B0609070205080204" pitchFamily="49" charset="-128"/>
                <a:cs typeface="Arial" panose="020B0604020202020204" pitchFamily="34" charset="0"/>
              </a:rPr>
              <a:t>ntegrity</a:t>
            </a:r>
            <a:r>
              <a:rPr lang="en-US" altLang="ja-JP" sz="1800" dirty="0">
                <a:latin typeface="ＭＳ ゴシック" panose="020B0609070205080204" pitchFamily="49" charset="-128"/>
                <a:ea typeface="ＭＳ ゴシック" panose="020B0609070205080204" pitchFamily="49" charset="-128"/>
              </a:rPr>
              <a:t>)</a:t>
            </a:r>
            <a:r>
              <a:rPr lang="ja-JP" altLang="en-US" sz="1800" dirty="0">
                <a:latin typeface="ＭＳ ゴシック" panose="020B0609070205080204" pitchFamily="49" charset="-128"/>
                <a:ea typeface="ＭＳ ゴシック" panose="020B0609070205080204" pitchFamily="49" charset="-128"/>
              </a:rPr>
              <a:t>」「可用性</a:t>
            </a:r>
            <a:r>
              <a:rPr lang="en-US" altLang="ja-JP" sz="1800" dirty="0">
                <a:latin typeface="ＭＳ ゴシック" panose="020B0609070205080204" pitchFamily="49" charset="-128"/>
                <a:ea typeface="ＭＳ ゴシック" panose="020B0609070205080204" pitchFamily="49" charset="-128"/>
              </a:rPr>
              <a:t>(</a:t>
            </a:r>
            <a:r>
              <a:rPr lang="en-US" altLang="ja-JP" sz="1600" dirty="0">
                <a:solidFill>
                  <a:srgbClr val="FF0000"/>
                </a:solidFill>
                <a:latin typeface="Arial" panose="020B0604020202020204" pitchFamily="34" charset="0"/>
                <a:ea typeface="ＭＳ ゴシック" panose="020B0609070205080204" pitchFamily="49" charset="-128"/>
                <a:cs typeface="Arial" panose="020B0604020202020204" pitchFamily="34" charset="0"/>
              </a:rPr>
              <a:t>A</a:t>
            </a:r>
            <a:r>
              <a:rPr lang="en-US" altLang="ja-JP" sz="1600" dirty="0">
                <a:latin typeface="Arial" panose="020B0604020202020204" pitchFamily="34" charset="0"/>
                <a:ea typeface="ＭＳ ゴシック" panose="020B0609070205080204" pitchFamily="49" charset="-128"/>
                <a:cs typeface="Arial" panose="020B0604020202020204" pitchFamily="34" charset="0"/>
              </a:rPr>
              <a:t>vailability</a:t>
            </a:r>
            <a:r>
              <a:rPr lang="en-US" altLang="ja-JP" sz="1800" dirty="0">
                <a:latin typeface="ＭＳ ゴシック" panose="020B0609070205080204" pitchFamily="49" charset="-128"/>
                <a:ea typeface="ＭＳ ゴシック" panose="020B0609070205080204" pitchFamily="49" charset="-128"/>
              </a:rPr>
              <a:t>)</a:t>
            </a:r>
            <a:r>
              <a:rPr lang="ja-JP" altLang="en-US" sz="1800" dirty="0">
                <a:latin typeface="ＭＳ ゴシック" panose="020B0609070205080204" pitchFamily="49" charset="-128"/>
                <a:ea typeface="ＭＳ ゴシック" panose="020B0609070205080204" pitchFamily="49" charset="-128"/>
              </a:rPr>
              <a:t>」（ＣＩＡ）を維持することです。</a:t>
            </a:r>
            <a:endParaRPr lang="en-US" altLang="ja-JP" sz="1800" dirty="0">
              <a:latin typeface="ＭＳ ゴシック" panose="020B0609070205080204" pitchFamily="49" charset="-128"/>
              <a:ea typeface="ＭＳ ゴシック" panose="020B0609070205080204" pitchFamily="49" charset="-128"/>
            </a:endParaRPr>
          </a:p>
          <a:p>
            <a:pPr indent="252000" algn="l"/>
            <a:r>
              <a:rPr lang="ja-JP" altLang="en-US" sz="1800" dirty="0">
                <a:latin typeface="ＭＳ ゴシック" panose="020B0609070205080204" pitchFamily="49" charset="-128"/>
                <a:ea typeface="ＭＳ ゴシック" panose="020B0609070205080204" pitchFamily="49" charset="-128"/>
              </a:rPr>
              <a:t>ＣＩＡを維持することにより、保有する情報資産の正確性や信頼性が向上します。</a:t>
            </a:r>
          </a:p>
        </p:txBody>
      </p:sp>
      <p:sp>
        <p:nvSpPr>
          <p:cNvPr id="7" name="角丸四角形吹き出し 6"/>
          <p:cNvSpPr/>
          <p:nvPr/>
        </p:nvSpPr>
        <p:spPr>
          <a:xfrm>
            <a:off x="1447368" y="5717898"/>
            <a:ext cx="8168086" cy="690153"/>
          </a:xfrm>
          <a:prstGeom prst="wedgeRoundRectCallout">
            <a:avLst>
              <a:gd name="adj1" fmla="val -54247"/>
              <a:gd name="adj2" fmla="val 14494"/>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ja-JP" altLang="en-US" sz="1600" dirty="0">
                <a:solidFill>
                  <a:schemeClr val="tx1"/>
                </a:solidFill>
                <a:latin typeface="ＭＳ ゴシック" panose="020B0609070205080204" pitchFamily="49" charset="-128"/>
                <a:ea typeface="ＭＳ ゴシック" panose="020B0609070205080204" pitchFamily="49" charset="-128"/>
              </a:rPr>
              <a:t>サイバーセキュリティとは、上記「ＣＩＡ」の脅威となる原因に対処する考え方です。次節では、脅威とその手口について具体的事例を紹介します。</a:t>
            </a:r>
          </a:p>
        </p:txBody>
      </p:sp>
      <p:sp>
        <p:nvSpPr>
          <p:cNvPr id="9" name="角丸四角形 8"/>
          <p:cNvSpPr/>
          <p:nvPr/>
        </p:nvSpPr>
        <p:spPr>
          <a:xfrm>
            <a:off x="237552" y="756792"/>
            <a:ext cx="9360000" cy="468000"/>
          </a:xfrm>
          <a:prstGeom prst="roundRect">
            <a:avLst/>
          </a:prstGeom>
          <a:gradFill flip="none" rotWithShape="1">
            <a:gsLst>
              <a:gs pos="0">
                <a:srgbClr val="FF7C80">
                  <a:tint val="66000"/>
                  <a:satMod val="160000"/>
                </a:srgbClr>
              </a:gs>
              <a:gs pos="50000">
                <a:srgbClr val="FF7C80">
                  <a:tint val="44500"/>
                  <a:satMod val="160000"/>
                </a:srgbClr>
              </a:gs>
              <a:gs pos="100000">
                <a:srgbClr val="FF7C80">
                  <a:tint val="23500"/>
                  <a:satMod val="160000"/>
                </a:srgbClr>
              </a:gs>
            </a:gsLst>
            <a:lin ang="16200000" scaled="1"/>
            <a:tileRect/>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a:solidFill>
                  <a:prstClr val="black"/>
                </a:solidFill>
                <a:latin typeface="ＤＦ特太ゴシック体" panose="020B0509000000000000" pitchFamily="49" charset="-128"/>
                <a:ea typeface="ＤＦ特太ゴシック体" panose="020B0509000000000000" pitchFamily="49" charset="-128"/>
              </a:rPr>
              <a:t>情報セキュリティの 「 三大要素 」</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14"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68</a:t>
            </a:r>
          </a:p>
        </p:txBody>
      </p:sp>
      <p:grpSp>
        <p:nvGrpSpPr>
          <p:cNvPr id="4" name="グループ化 3"/>
          <p:cNvGrpSpPr/>
          <p:nvPr/>
        </p:nvGrpSpPr>
        <p:grpSpPr>
          <a:xfrm>
            <a:off x="221260" y="2224259"/>
            <a:ext cx="8668098" cy="1109251"/>
            <a:chOff x="271487" y="2508333"/>
            <a:chExt cx="8668098" cy="1586314"/>
          </a:xfrm>
        </p:grpSpPr>
        <p:sp>
          <p:nvSpPr>
            <p:cNvPr id="11" name="タイトル 1"/>
            <p:cNvSpPr txBox="1">
              <a:spLocks/>
            </p:cNvSpPr>
            <p:nvPr/>
          </p:nvSpPr>
          <p:spPr>
            <a:xfrm>
              <a:off x="271487" y="2508333"/>
              <a:ext cx="8668098" cy="1586314"/>
            </a:xfrm>
            <a:prstGeom prst="rect">
              <a:avLst/>
            </a:prstGeom>
            <a:noFill/>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400" b="1" dirty="0">
                  <a:latin typeface="ＭＳ ゴシック" panose="020B0609070205080204" pitchFamily="49" charset="-128"/>
                  <a:ea typeface="ＭＳ ゴシック" panose="020B0609070205080204" pitchFamily="49" charset="-128"/>
                </a:rPr>
                <a:t>　機密性　</a:t>
              </a:r>
              <a:r>
                <a:rPr lang="en-US" altLang="ja-JP" sz="1400" dirty="0">
                  <a:latin typeface="ＭＳ ゴシック" panose="020B0609070205080204" pitchFamily="49" charset="-128"/>
                  <a:ea typeface="ＭＳ ゴシック" panose="020B0609070205080204" pitchFamily="49" charset="-128"/>
                </a:rPr>
                <a:t>…</a:t>
              </a:r>
              <a:r>
                <a:rPr lang="ja-JP" altLang="en-US" sz="1400" dirty="0">
                  <a:latin typeface="ＭＳ ゴシック" panose="020B0609070205080204" pitchFamily="49" charset="-128"/>
                  <a:ea typeface="ＭＳ ゴシック" panose="020B0609070205080204" pitchFamily="49" charset="-128"/>
                </a:rPr>
                <a:t>認められた者だけが、情報にアクセスできる状態を確保すること</a:t>
              </a:r>
              <a:endParaRPr lang="en-US" altLang="ja-JP" sz="1400" dirty="0">
                <a:latin typeface="ＭＳ ゴシック" panose="020B0609070205080204" pitchFamily="49" charset="-128"/>
                <a:ea typeface="ＭＳ ゴシック" panose="020B0609070205080204" pitchFamily="49" charset="-128"/>
              </a:endParaRPr>
            </a:p>
            <a:p>
              <a:pPr algn="l">
                <a:lnSpc>
                  <a:spcPct val="150000"/>
                </a:lnSpc>
              </a:pPr>
              <a:r>
                <a:rPr lang="ja-JP" altLang="en-US" sz="1400" b="1" dirty="0">
                  <a:latin typeface="ＭＳ ゴシック" panose="020B0609070205080204" pitchFamily="49" charset="-128"/>
                  <a:ea typeface="ＭＳ ゴシック" panose="020B0609070205080204" pitchFamily="49" charset="-128"/>
                </a:rPr>
                <a:t>　完全性　</a:t>
              </a:r>
              <a:r>
                <a:rPr lang="en-US" altLang="ja-JP" sz="1400" dirty="0">
                  <a:latin typeface="ＭＳ ゴシック" panose="020B0609070205080204" pitchFamily="49" charset="-128"/>
                  <a:ea typeface="ＭＳ ゴシック" panose="020B0609070205080204" pitchFamily="49" charset="-128"/>
                </a:rPr>
                <a:t>…</a:t>
              </a:r>
              <a:r>
                <a:rPr lang="ja-JP" altLang="en-US" sz="1400" dirty="0">
                  <a:latin typeface="ＭＳ ゴシック" panose="020B0609070205080204" pitchFamily="49" charset="-128"/>
                  <a:ea typeface="ＭＳ ゴシック" panose="020B0609070205080204" pitchFamily="49" charset="-128"/>
                </a:rPr>
                <a:t>情報が破壊、改ざん又は消去されていない状態を確保すること</a:t>
              </a:r>
              <a:endParaRPr lang="en-US" altLang="ja-JP" sz="1400" dirty="0">
                <a:latin typeface="ＭＳ ゴシック" panose="020B0609070205080204" pitchFamily="49" charset="-128"/>
                <a:ea typeface="ＭＳ ゴシック" panose="020B0609070205080204" pitchFamily="49" charset="-128"/>
              </a:endParaRPr>
            </a:p>
            <a:p>
              <a:pPr algn="l">
                <a:lnSpc>
                  <a:spcPct val="150000"/>
                </a:lnSpc>
              </a:pPr>
              <a:r>
                <a:rPr lang="ja-JP" altLang="en-US" sz="1400" b="1" dirty="0">
                  <a:latin typeface="ＭＳ ゴシック" panose="020B0609070205080204" pitchFamily="49" charset="-128"/>
                  <a:ea typeface="ＭＳ ゴシック" panose="020B0609070205080204" pitchFamily="49" charset="-128"/>
                </a:rPr>
                <a:t>　可用性　</a:t>
              </a:r>
              <a:r>
                <a:rPr lang="en-US" altLang="ja-JP" sz="1400" dirty="0">
                  <a:latin typeface="ＭＳ ゴシック" panose="020B0609070205080204" pitchFamily="49" charset="-128"/>
                  <a:ea typeface="ＭＳ ゴシック" panose="020B0609070205080204" pitchFamily="49" charset="-128"/>
                </a:rPr>
                <a:t>…</a:t>
              </a:r>
              <a:r>
                <a:rPr lang="ja-JP" altLang="en-US" sz="1400" dirty="0">
                  <a:latin typeface="ＭＳ ゴシック" panose="020B0609070205080204" pitchFamily="49" charset="-128"/>
                  <a:ea typeface="ＭＳ ゴシック" panose="020B0609070205080204" pitchFamily="49" charset="-128"/>
                </a:rPr>
                <a:t>認められた者が、必要な時に中断することなく情報にアクセスできる状態を確保すること</a:t>
              </a:r>
            </a:p>
          </p:txBody>
        </p:sp>
        <p:sp>
          <p:nvSpPr>
            <p:cNvPr id="10" name="楕円 9"/>
            <p:cNvSpPr/>
            <p:nvPr/>
          </p:nvSpPr>
          <p:spPr>
            <a:xfrm>
              <a:off x="464227" y="2596627"/>
              <a:ext cx="684000" cy="437603"/>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16" name="表 15"/>
          <p:cNvGraphicFramePr>
            <a:graphicFrameLocks noGrp="1"/>
          </p:cNvGraphicFramePr>
          <p:nvPr>
            <p:extLst>
              <p:ext uri="{D42A27DB-BD31-4B8C-83A1-F6EECF244321}">
                <p14:modId xmlns:p14="http://schemas.microsoft.com/office/powerpoint/2010/main" val="1076061591"/>
              </p:ext>
            </p:extLst>
          </p:nvPr>
        </p:nvGraphicFramePr>
        <p:xfrm>
          <a:off x="462985" y="3386373"/>
          <a:ext cx="9138644" cy="1920240"/>
        </p:xfrm>
        <a:graphic>
          <a:graphicData uri="http://schemas.openxmlformats.org/drawingml/2006/table">
            <a:tbl>
              <a:tblPr firstRow="1" bandRow="1" bandCol="1">
                <a:tableStyleId>{912C8C85-51F0-491E-9774-3900AFEF0FD7}</a:tableStyleId>
              </a:tblPr>
              <a:tblGrid>
                <a:gridCol w="3287212">
                  <a:extLst>
                    <a:ext uri="{9D8B030D-6E8A-4147-A177-3AD203B41FA5}">
                      <a16:colId xmlns:a16="http://schemas.microsoft.com/office/drawing/2014/main" val="3234002757"/>
                    </a:ext>
                  </a:extLst>
                </a:gridCol>
                <a:gridCol w="5851432">
                  <a:extLst>
                    <a:ext uri="{9D8B030D-6E8A-4147-A177-3AD203B41FA5}">
                      <a16:colId xmlns:a16="http://schemas.microsoft.com/office/drawing/2014/main" val="917059436"/>
                    </a:ext>
                  </a:extLst>
                </a:gridCol>
              </a:tblGrid>
              <a:tr h="213350">
                <a:tc>
                  <a:txBody>
                    <a:bodyPr/>
                    <a:lstStyle/>
                    <a:p>
                      <a:pPr algn="ctr"/>
                      <a:r>
                        <a:rPr kumimoji="1" lang="ja-JP" altLang="en-US" sz="1200" dirty="0"/>
                        <a:t>情報資産の種類</a:t>
                      </a:r>
                    </a:p>
                  </a:txBody>
                  <a:tcPr anchor="ctr"/>
                </a:tc>
                <a:tc>
                  <a:txBody>
                    <a:bodyPr/>
                    <a:lstStyle/>
                    <a:p>
                      <a:pPr algn="ctr"/>
                      <a:r>
                        <a:rPr kumimoji="1" lang="ja-JP" altLang="en-US" sz="1200" dirty="0"/>
                        <a:t>情報資産の例</a:t>
                      </a:r>
                    </a:p>
                  </a:txBody>
                  <a:tcPr anchor="ctr"/>
                </a:tc>
                <a:extLst>
                  <a:ext uri="{0D108BD9-81ED-4DB2-BD59-A6C34878D82A}">
                    <a16:rowId xmlns:a16="http://schemas.microsoft.com/office/drawing/2014/main" val="2931416870"/>
                  </a:ext>
                </a:extLst>
              </a:tr>
              <a:tr h="216823">
                <a:tc>
                  <a:txBody>
                    <a:bodyPr/>
                    <a:lstStyle/>
                    <a:p>
                      <a:pPr algn="l"/>
                      <a:r>
                        <a:rPr kumimoji="1" lang="ja-JP" altLang="en-US" sz="1200" kern="1200" dirty="0">
                          <a:solidFill>
                            <a:schemeClr val="tx1"/>
                          </a:solidFill>
                          <a:effectLst/>
                          <a:latin typeface="+mn-lt"/>
                          <a:ea typeface="+mn-ea"/>
                          <a:cs typeface="+mn-cs"/>
                        </a:rPr>
                        <a:t>①ネットワーク</a:t>
                      </a:r>
                      <a:endParaRPr kumimoji="1" lang="ja-JP" altLang="en-US" sz="1200" dirty="0"/>
                    </a:p>
                  </a:txBody>
                  <a:tcPr anchor="ctr"/>
                </a:tc>
                <a:tc>
                  <a:txBody>
                    <a:bodyPr/>
                    <a:lstStyle/>
                    <a:p>
                      <a:pPr algn="l"/>
                      <a:r>
                        <a:rPr kumimoji="1" lang="ja-JP" altLang="en-US" sz="1200" b="0" i="0" u="none" strike="noStrike" kern="0" cap="none" spc="0" normalizeH="0" baseline="0" noProof="0" dirty="0">
                          <a:ln>
                            <a:noFill/>
                          </a:ln>
                          <a:solidFill>
                            <a:prstClr val="black"/>
                          </a:solidFill>
                          <a:effectLst/>
                          <a:uLnTx/>
                          <a:uFillTx/>
                          <a:latin typeface="+mj-ea"/>
                          <a:ea typeface="+mn-ea"/>
                          <a:cs typeface="+mn-cs"/>
                        </a:rPr>
                        <a:t>通信回線、ルータ等の通信機器等</a:t>
                      </a:r>
                      <a:endParaRPr kumimoji="1" lang="ja-JP" altLang="en-US" sz="1200" dirty="0"/>
                    </a:p>
                  </a:txBody>
                  <a:tcPr anchor="ctr"/>
                </a:tc>
                <a:extLst>
                  <a:ext uri="{0D108BD9-81ED-4DB2-BD59-A6C34878D82A}">
                    <a16:rowId xmlns:a16="http://schemas.microsoft.com/office/drawing/2014/main" val="3157168010"/>
                  </a:ext>
                </a:extLst>
              </a:tr>
              <a:tr h="255019">
                <a:tc>
                  <a:txBody>
                    <a:bodyPr/>
                    <a:lstStyle/>
                    <a:p>
                      <a:pPr algn="l"/>
                      <a:r>
                        <a:rPr kumimoji="1" lang="ja-JP" altLang="en-US" sz="1200" kern="1200" dirty="0">
                          <a:solidFill>
                            <a:schemeClr val="tx1"/>
                          </a:solidFill>
                          <a:effectLst/>
                          <a:latin typeface="+mn-lt"/>
                          <a:ea typeface="+mn-ea"/>
                          <a:cs typeface="+mn-cs"/>
                        </a:rPr>
                        <a:t>②情報システム</a:t>
                      </a:r>
                      <a:endParaRPr kumimoji="1" lang="ja-JP" altLang="en-US" sz="1200" dirty="0"/>
                    </a:p>
                  </a:txBody>
                  <a:tcPr anchor="ctr"/>
                </a:tc>
                <a:tc>
                  <a:txBody>
                    <a:bodyPr/>
                    <a:lstStyle/>
                    <a:p>
                      <a:pPr algn="l"/>
                      <a:r>
                        <a:rPr kumimoji="1" lang="ja-JP" altLang="en-US" sz="1200" kern="1200" dirty="0">
                          <a:solidFill>
                            <a:schemeClr val="tx1"/>
                          </a:solidFill>
                          <a:effectLst/>
                          <a:latin typeface="+mn-lt"/>
                          <a:ea typeface="+mn-ea"/>
                          <a:cs typeface="+mn-cs"/>
                        </a:rPr>
                        <a:t>サーバ、パソコン、モバイル端末、汎用機、ＯＳ、ソフトウェア等</a:t>
                      </a:r>
                      <a:endParaRPr kumimoji="1" lang="ja-JP" altLang="en-US" sz="1200" dirty="0"/>
                    </a:p>
                  </a:txBody>
                  <a:tcPr anchor="ctr"/>
                </a:tc>
                <a:extLst>
                  <a:ext uri="{0D108BD9-81ED-4DB2-BD59-A6C34878D82A}">
                    <a16:rowId xmlns:a16="http://schemas.microsoft.com/office/drawing/2014/main" val="713789088"/>
                  </a:ext>
                </a:extLst>
              </a:tr>
              <a:tr h="246917">
                <a:tc>
                  <a:txBody>
                    <a:bodyPr/>
                    <a:lstStyle/>
                    <a:p>
                      <a:pPr algn="l"/>
                      <a:r>
                        <a:rPr kumimoji="1" lang="ja-JP" altLang="en-US" sz="1200" dirty="0"/>
                        <a:t>③上記①・②に関する施設・設備</a:t>
                      </a:r>
                    </a:p>
                  </a:txBody>
                  <a:tcPr anchor="ctr"/>
                </a:tc>
                <a:tc>
                  <a:txBody>
                    <a:bodyPr/>
                    <a:lstStyle/>
                    <a:p>
                      <a:pPr algn="l"/>
                      <a:r>
                        <a:rPr kumimoji="1" lang="ja-JP" altLang="en-US" sz="1200" dirty="0"/>
                        <a:t>コンピュータ室、通信分岐盤、配電盤、電源ケーブル、通信ケーブル等</a:t>
                      </a:r>
                    </a:p>
                  </a:txBody>
                  <a:tcPr anchor="ctr"/>
                </a:tc>
                <a:extLst>
                  <a:ext uri="{0D108BD9-81ED-4DB2-BD59-A6C34878D82A}">
                    <a16:rowId xmlns:a16="http://schemas.microsoft.com/office/drawing/2014/main" val="196493865"/>
                  </a:ext>
                </a:extLst>
              </a:tr>
              <a:tr h="0">
                <a:tc>
                  <a:txBody>
                    <a:bodyPr/>
                    <a:lstStyle/>
                    <a:p>
                      <a:pPr algn="l"/>
                      <a:r>
                        <a:rPr kumimoji="1" lang="ja-JP" altLang="en-US" sz="1200" kern="1200" dirty="0">
                          <a:solidFill>
                            <a:schemeClr val="tx1"/>
                          </a:solidFill>
                          <a:effectLst/>
                          <a:latin typeface="+mn-lt"/>
                          <a:ea typeface="+mn-ea"/>
                          <a:cs typeface="+mn-cs"/>
                        </a:rPr>
                        <a:t>④電磁的記録媒体</a:t>
                      </a:r>
                      <a:endParaRPr kumimoji="1" lang="ja-JP" altLang="en-US" sz="1200" dirty="0"/>
                    </a:p>
                  </a:txBody>
                  <a:tcPr anchor="ctr"/>
                </a:tc>
                <a:tc>
                  <a:txBody>
                    <a:bodyPr/>
                    <a:lstStyle/>
                    <a:p>
                      <a:pPr algn="l"/>
                      <a:r>
                        <a:rPr kumimoji="1" lang="ja-JP" altLang="en-US" sz="1200" kern="1200" dirty="0">
                          <a:solidFill>
                            <a:schemeClr val="tx1"/>
                          </a:solidFill>
                          <a:effectLst/>
                          <a:latin typeface="+mn-lt"/>
                          <a:ea typeface="+mn-ea"/>
                          <a:cs typeface="+mn-cs"/>
                        </a:rPr>
                        <a:t>サーバ装置、端末、ハードディスク、ＵＳＢメモリ、ＤＶＤ－Ｒ、磁気テープ等</a:t>
                      </a:r>
                      <a:endParaRPr kumimoji="1" lang="ja-JP" altLang="en-US" sz="1200" dirty="0"/>
                    </a:p>
                  </a:txBody>
                  <a:tcPr anchor="ctr"/>
                </a:tc>
                <a:extLst>
                  <a:ext uri="{0D108BD9-81ED-4DB2-BD59-A6C34878D82A}">
                    <a16:rowId xmlns:a16="http://schemas.microsoft.com/office/drawing/2014/main" val="3084726701"/>
                  </a:ext>
                </a:extLst>
              </a:tr>
              <a:tr h="182880">
                <a:tc>
                  <a:txBody>
                    <a:bodyPr/>
                    <a:lstStyle/>
                    <a:p>
                      <a:pPr algn="l"/>
                      <a:r>
                        <a:rPr kumimoji="1" lang="ja-JP" altLang="en-US" sz="1200" dirty="0"/>
                        <a:t>⑤ネットワーク及び情報システムで取り扱う情報</a:t>
                      </a:r>
                    </a:p>
                  </a:txBody>
                  <a:tcPr anchor="ctr"/>
                </a:tc>
                <a:tc>
                  <a:txBody>
                    <a:bodyPr/>
                    <a:lstStyle/>
                    <a:p>
                      <a:pPr algn="l"/>
                      <a:r>
                        <a:rPr kumimoji="1" lang="ja-JP" altLang="en-US" sz="1200" dirty="0"/>
                        <a:t>ネットワーク、情報システムで取り扱うデータ等（これらを印刷した文書を含む。）</a:t>
                      </a:r>
                    </a:p>
                  </a:txBody>
                  <a:tcPr anchor="ctr"/>
                </a:tc>
                <a:extLst>
                  <a:ext uri="{0D108BD9-81ED-4DB2-BD59-A6C34878D82A}">
                    <a16:rowId xmlns:a16="http://schemas.microsoft.com/office/drawing/2014/main" val="339009827"/>
                  </a:ext>
                </a:extLst>
              </a:tr>
              <a:tr h="0">
                <a:tc>
                  <a:txBody>
                    <a:bodyPr/>
                    <a:lstStyle/>
                    <a:p>
                      <a:pPr algn="l"/>
                      <a:r>
                        <a:rPr kumimoji="1" lang="ja-JP" altLang="en-US" sz="1200" dirty="0"/>
                        <a:t>⑥システム関連文書</a:t>
                      </a:r>
                    </a:p>
                  </a:txBody>
                  <a:tcPr anchor="ctr"/>
                </a:tc>
                <a:tc>
                  <a:txBody>
                    <a:bodyPr/>
                    <a:lstStyle/>
                    <a:p>
                      <a:pPr algn="l"/>
                      <a:r>
                        <a:rPr kumimoji="1" lang="ja-JP" altLang="en-US" sz="1200" dirty="0"/>
                        <a:t>システム設計書、プログラム仕様書、端末管理マニュアル、ネットワーク構成図等</a:t>
                      </a:r>
                    </a:p>
                  </a:txBody>
                  <a:tcPr anchor="ctr"/>
                </a:tc>
                <a:extLst>
                  <a:ext uri="{0D108BD9-81ED-4DB2-BD59-A6C34878D82A}">
                    <a16:rowId xmlns:a16="http://schemas.microsoft.com/office/drawing/2014/main" val="3588915573"/>
                  </a:ext>
                </a:extLst>
              </a:tr>
            </a:tbl>
          </a:graphicData>
        </a:graphic>
      </p:graphicFrame>
      <p:sp>
        <p:nvSpPr>
          <p:cNvPr id="18" name="楕円 17"/>
          <p:cNvSpPr/>
          <p:nvPr/>
        </p:nvSpPr>
        <p:spPr>
          <a:xfrm>
            <a:off x="414000" y="2610000"/>
            <a:ext cx="684000" cy="306000"/>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p:cNvSpPr/>
          <p:nvPr/>
        </p:nvSpPr>
        <p:spPr>
          <a:xfrm>
            <a:off x="414000" y="2934000"/>
            <a:ext cx="684000" cy="306000"/>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タイトル 1"/>
          <p:cNvSpPr txBox="1">
            <a:spLocks/>
          </p:cNvSpPr>
          <p:nvPr/>
        </p:nvSpPr>
        <p:spPr>
          <a:xfrm>
            <a:off x="451415" y="5233270"/>
            <a:ext cx="9167025" cy="376131"/>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100" dirty="0"/>
              <a:t>※</a:t>
            </a:r>
            <a:r>
              <a:rPr lang="ja-JP" altLang="en-US" sz="1100" dirty="0"/>
              <a:t>総務省「地方公共団体における情報セキュリティポリシーに関するガイドライン（令和４年３月版）」図表</a:t>
            </a:r>
            <a:r>
              <a:rPr lang="en-US" altLang="ja-JP" sz="1100" dirty="0"/>
              <a:t>10</a:t>
            </a:r>
            <a:r>
              <a:rPr lang="ja-JP" altLang="en-US" sz="1100" dirty="0"/>
              <a:t>より引用（情報資産の例は一部抜粋）</a:t>
            </a:r>
            <a:endParaRPr lang="en-US" altLang="ja-JP" sz="11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965178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p:cNvPicPr>
            <a:picLocks noChangeAspect="1" noChangeArrowheads="1"/>
          </p:cNvPicPr>
          <p:nvPr/>
        </p:nvPicPr>
        <p:blipFill>
          <a:blip r:embed="rId3" cstate="print"/>
          <a:srcRect/>
          <a:stretch>
            <a:fillRect/>
          </a:stretch>
        </p:blipFill>
        <p:spPr bwMode="auto">
          <a:xfrm>
            <a:off x="4485156" y="4375609"/>
            <a:ext cx="877383" cy="1230658"/>
          </a:xfrm>
          <a:prstGeom prst="rect">
            <a:avLst/>
          </a:prstGeom>
          <a:noFill/>
          <a:ln w="9525">
            <a:noFill/>
            <a:miter lim="800000"/>
            <a:headEnd/>
            <a:tailEnd/>
          </a:ln>
        </p:spPr>
      </p:pic>
      <p:pic>
        <p:nvPicPr>
          <p:cNvPr id="28" name="図 27" descr="MH900432610.JPG"/>
          <p:cNvPicPr>
            <a:picLocks noChangeAspect="1"/>
          </p:cNvPicPr>
          <p:nvPr/>
        </p:nvPicPr>
        <p:blipFill>
          <a:blip r:embed="rId4" cstate="print"/>
          <a:stretch>
            <a:fillRect/>
          </a:stretch>
        </p:blipFill>
        <p:spPr>
          <a:xfrm>
            <a:off x="5912387" y="1937267"/>
            <a:ext cx="928688" cy="928688"/>
          </a:xfrm>
          <a:prstGeom prst="rect">
            <a:avLst/>
          </a:prstGeom>
        </p:spPr>
      </p:pic>
      <p:sp>
        <p:nvSpPr>
          <p:cNvPr id="13" name="角丸四角形 12"/>
          <p:cNvSpPr/>
          <p:nvPr/>
        </p:nvSpPr>
        <p:spPr>
          <a:xfrm>
            <a:off x="258859" y="306006"/>
            <a:ext cx="3839416"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第１節　マイナンバー制度の概要</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5" name="角丸四角形 4"/>
          <p:cNvSpPr/>
          <p:nvPr/>
        </p:nvSpPr>
        <p:spPr>
          <a:xfrm>
            <a:off x="269018" y="756000"/>
            <a:ext cx="9352502" cy="463363"/>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r>
              <a:rPr lang="ja-JP" altLang="en-US" sz="2200" kern="0" dirty="0">
                <a:solidFill>
                  <a:prstClr val="black"/>
                </a:solidFill>
                <a:latin typeface="ＤＦ特太ゴシック体" panose="020B0509000000000000" pitchFamily="49" charset="-128"/>
                <a:ea typeface="ＤＦ特太ゴシック体" panose="020B0509000000000000" pitchFamily="49" charset="-128"/>
              </a:rPr>
              <a:t>１－２　マイナンバー制度の目的</a:t>
            </a:r>
            <a:endParaRPr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pic>
        <p:nvPicPr>
          <p:cNvPr id="7" name="図 6"/>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680577" y="907544"/>
            <a:ext cx="900000" cy="1263831"/>
          </a:xfrm>
          <a:prstGeom prst="rect">
            <a:avLst/>
          </a:prstGeom>
        </p:spPr>
      </p:pic>
      <p:pic>
        <p:nvPicPr>
          <p:cNvPr id="9" name="図 8" descr="MH900433958.JPG"/>
          <p:cNvPicPr>
            <a:picLocks noChangeAspect="1"/>
          </p:cNvPicPr>
          <p:nvPr/>
        </p:nvPicPr>
        <p:blipFill>
          <a:blip r:embed="rId6" cstate="print"/>
          <a:stretch>
            <a:fillRect/>
          </a:stretch>
        </p:blipFill>
        <p:spPr>
          <a:xfrm>
            <a:off x="6776681" y="2461006"/>
            <a:ext cx="928688" cy="928688"/>
          </a:xfrm>
          <a:prstGeom prst="rect">
            <a:avLst/>
          </a:prstGeom>
        </p:spPr>
      </p:pic>
      <p:sp>
        <p:nvSpPr>
          <p:cNvPr id="11" name="二等辺三角形 10"/>
          <p:cNvSpPr/>
          <p:nvPr/>
        </p:nvSpPr>
        <p:spPr>
          <a:xfrm>
            <a:off x="2306349" y="3063510"/>
            <a:ext cx="5340487" cy="2426542"/>
          </a:xfrm>
          <a:prstGeom prst="triangle">
            <a:avLst/>
          </a:prstGeom>
          <a:no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MC900431601.PNG"/>
          <p:cNvPicPr>
            <a:picLocks noChangeAspect="1"/>
          </p:cNvPicPr>
          <p:nvPr/>
        </p:nvPicPr>
        <p:blipFill>
          <a:blip r:embed="rId7" cstate="print"/>
          <a:stretch>
            <a:fillRect/>
          </a:stretch>
        </p:blipFill>
        <p:spPr>
          <a:xfrm>
            <a:off x="6513543" y="2335691"/>
            <a:ext cx="548572" cy="548572"/>
          </a:xfrm>
          <a:prstGeom prst="rect">
            <a:avLst/>
          </a:prstGeom>
        </p:spPr>
      </p:pic>
      <p:grpSp>
        <p:nvGrpSpPr>
          <p:cNvPr id="14" name="グループ化 13"/>
          <p:cNvGrpSpPr/>
          <p:nvPr/>
        </p:nvGrpSpPr>
        <p:grpSpPr>
          <a:xfrm>
            <a:off x="3023113" y="2257646"/>
            <a:ext cx="3924780" cy="2168916"/>
            <a:chOff x="3710972" y="1860343"/>
            <a:chExt cx="3924780" cy="2168916"/>
          </a:xfrm>
        </p:grpSpPr>
        <p:sp>
          <p:nvSpPr>
            <p:cNvPr id="15" name="楕円 14"/>
            <p:cNvSpPr/>
            <p:nvPr/>
          </p:nvSpPr>
          <p:spPr>
            <a:xfrm>
              <a:off x="3710972" y="1860343"/>
              <a:ext cx="3924780" cy="2168916"/>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dirty="0">
                <a:solidFill>
                  <a:schemeClr val="tx1"/>
                </a:solidFill>
              </a:endParaRPr>
            </a:p>
          </p:txBody>
        </p:sp>
        <p:sp>
          <p:nvSpPr>
            <p:cNvPr id="16" name="テキスト ボックス 15"/>
            <p:cNvSpPr txBox="1"/>
            <p:nvPr/>
          </p:nvSpPr>
          <p:spPr>
            <a:xfrm>
              <a:off x="3909500" y="2467431"/>
              <a:ext cx="3707582" cy="954107"/>
            </a:xfrm>
            <a:prstGeom prst="rect">
              <a:avLst/>
            </a:prstGeom>
            <a:noFill/>
          </p:spPr>
          <p:txBody>
            <a:bodyPr wrap="square" rtlCol="0">
              <a:spAutoFit/>
            </a:bodyPr>
            <a:lstStyle/>
            <a:p>
              <a:r>
                <a:rPr lang="ja-JP" altLang="en-US" sz="1400" dirty="0"/>
                <a:t>所得や他の行政サービスの受給状況が把握しやすくなり、負担を不当に免れることや給付を不正に受けることを防止し、本当に困っている方にきめ細やかな支援を行える。</a:t>
              </a:r>
              <a:endParaRPr kumimoji="1" lang="ja-JP" altLang="en-US" sz="1400" dirty="0"/>
            </a:p>
          </p:txBody>
        </p:sp>
        <p:sp>
          <p:nvSpPr>
            <p:cNvPr id="18" name="テキスト ボックス 17"/>
            <p:cNvSpPr txBox="1"/>
            <p:nvPr/>
          </p:nvSpPr>
          <p:spPr>
            <a:xfrm>
              <a:off x="4297236" y="2111827"/>
              <a:ext cx="2752253" cy="369332"/>
            </a:xfrm>
            <a:prstGeom prst="rect">
              <a:avLst/>
            </a:prstGeom>
            <a:noFill/>
          </p:spPr>
          <p:txBody>
            <a:bodyPr wrap="square" rtlCol="0">
              <a:spAutoFit/>
            </a:bodyPr>
            <a:lstStyle/>
            <a:p>
              <a:pPr algn="ctr"/>
              <a:r>
                <a:rPr kumimoji="1" lang="ja-JP" altLang="en-US" b="1" dirty="0"/>
                <a:t>公平・公正な社会の実現</a:t>
              </a:r>
            </a:p>
          </p:txBody>
        </p:sp>
      </p:grpSp>
      <p:grpSp>
        <p:nvGrpSpPr>
          <p:cNvPr id="19" name="グループ化 18"/>
          <p:cNvGrpSpPr/>
          <p:nvPr/>
        </p:nvGrpSpPr>
        <p:grpSpPr>
          <a:xfrm>
            <a:off x="473902" y="4321147"/>
            <a:ext cx="3899578" cy="2168916"/>
            <a:chOff x="-574523" y="1956798"/>
            <a:chExt cx="4111539" cy="2168916"/>
          </a:xfrm>
        </p:grpSpPr>
        <p:sp>
          <p:nvSpPr>
            <p:cNvPr id="20" name="楕円 19"/>
            <p:cNvSpPr/>
            <p:nvPr/>
          </p:nvSpPr>
          <p:spPr>
            <a:xfrm>
              <a:off x="-574523" y="1956798"/>
              <a:ext cx="4029239" cy="2168916"/>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solidFill>
                  <a:schemeClr val="tx1"/>
                </a:solidFill>
              </a:endParaRPr>
            </a:p>
          </p:txBody>
        </p:sp>
        <p:sp>
          <p:nvSpPr>
            <p:cNvPr id="21" name="テキスト ボックス 20"/>
            <p:cNvSpPr txBox="1"/>
            <p:nvPr/>
          </p:nvSpPr>
          <p:spPr>
            <a:xfrm>
              <a:off x="-445193" y="2676650"/>
              <a:ext cx="3982209" cy="523220"/>
            </a:xfrm>
            <a:prstGeom prst="rect">
              <a:avLst/>
            </a:prstGeom>
            <a:noFill/>
          </p:spPr>
          <p:txBody>
            <a:bodyPr wrap="square" rtlCol="0">
              <a:spAutoFit/>
            </a:bodyPr>
            <a:lstStyle/>
            <a:p>
              <a:r>
                <a:rPr lang="ja-JP" altLang="en-US" sz="1400" dirty="0"/>
                <a:t>行政機関等で、様々な情報の照合、転記、入力等に要している時間や労力の削減ができる。</a:t>
              </a:r>
              <a:endParaRPr kumimoji="1" lang="ja-JP" altLang="en-US" sz="1400" dirty="0"/>
            </a:p>
          </p:txBody>
        </p:sp>
        <p:sp>
          <p:nvSpPr>
            <p:cNvPr id="22" name="テキスト ボックス 21"/>
            <p:cNvSpPr txBox="1"/>
            <p:nvPr/>
          </p:nvSpPr>
          <p:spPr>
            <a:xfrm>
              <a:off x="311747" y="2160401"/>
              <a:ext cx="2083142" cy="369332"/>
            </a:xfrm>
            <a:prstGeom prst="rect">
              <a:avLst/>
            </a:prstGeom>
            <a:noFill/>
          </p:spPr>
          <p:txBody>
            <a:bodyPr wrap="square" rtlCol="0">
              <a:spAutoFit/>
            </a:bodyPr>
            <a:lstStyle/>
            <a:p>
              <a:pPr algn="ctr"/>
              <a:r>
                <a:rPr kumimoji="1" lang="ja-JP" altLang="en-US" b="1" dirty="0"/>
                <a:t>行政の効率化</a:t>
              </a:r>
            </a:p>
          </p:txBody>
        </p:sp>
      </p:grpSp>
      <p:grpSp>
        <p:nvGrpSpPr>
          <p:cNvPr id="23" name="グループ化 22"/>
          <p:cNvGrpSpPr/>
          <p:nvPr/>
        </p:nvGrpSpPr>
        <p:grpSpPr>
          <a:xfrm>
            <a:off x="5453256" y="4321147"/>
            <a:ext cx="3846387" cy="2168916"/>
            <a:chOff x="2755879" y="3959787"/>
            <a:chExt cx="3924780" cy="2168916"/>
          </a:xfrm>
        </p:grpSpPr>
        <p:sp>
          <p:nvSpPr>
            <p:cNvPr id="24" name="楕円 23"/>
            <p:cNvSpPr/>
            <p:nvPr/>
          </p:nvSpPr>
          <p:spPr>
            <a:xfrm>
              <a:off x="2755879" y="3959787"/>
              <a:ext cx="3924780" cy="2168916"/>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solidFill>
                  <a:schemeClr val="tx1"/>
                </a:solidFill>
              </a:endParaRPr>
            </a:p>
          </p:txBody>
        </p:sp>
        <p:sp>
          <p:nvSpPr>
            <p:cNvPr id="25" name="テキスト ボックス 24"/>
            <p:cNvSpPr txBox="1"/>
            <p:nvPr/>
          </p:nvSpPr>
          <p:spPr>
            <a:xfrm>
              <a:off x="3553837" y="4106783"/>
              <a:ext cx="2362716" cy="369332"/>
            </a:xfrm>
            <a:prstGeom prst="rect">
              <a:avLst/>
            </a:prstGeom>
            <a:noFill/>
          </p:spPr>
          <p:txBody>
            <a:bodyPr wrap="square" rtlCol="0">
              <a:spAutoFit/>
            </a:bodyPr>
            <a:lstStyle/>
            <a:p>
              <a:pPr algn="ctr"/>
              <a:r>
                <a:rPr kumimoji="1" lang="ja-JP" altLang="en-US" b="1" dirty="0"/>
                <a:t>国民の利便性の向上</a:t>
              </a:r>
            </a:p>
          </p:txBody>
        </p:sp>
        <p:sp>
          <p:nvSpPr>
            <p:cNvPr id="26" name="テキスト ボックス 25"/>
            <p:cNvSpPr txBox="1"/>
            <p:nvPr/>
          </p:nvSpPr>
          <p:spPr>
            <a:xfrm>
              <a:off x="3052991" y="4399913"/>
              <a:ext cx="3373428" cy="738664"/>
            </a:xfrm>
            <a:prstGeom prst="rect">
              <a:avLst/>
            </a:prstGeom>
            <a:noFill/>
          </p:spPr>
          <p:txBody>
            <a:bodyPr wrap="square" rtlCol="0">
              <a:spAutoFit/>
            </a:bodyPr>
            <a:lstStyle/>
            <a:p>
              <a:r>
                <a:rPr lang="ja-JP" altLang="en-US" sz="1400" dirty="0"/>
                <a:t>行政手続の簡素化により、従来の行政手続で必要だった添付書類等が削減され、国民の負担が軽減される。</a:t>
              </a:r>
              <a:endParaRPr lang="en-US" altLang="ja-JP" sz="1400" dirty="0"/>
            </a:p>
          </p:txBody>
        </p:sp>
        <p:sp>
          <p:nvSpPr>
            <p:cNvPr id="29" name="テキスト ボックス 28"/>
            <p:cNvSpPr txBox="1"/>
            <p:nvPr/>
          </p:nvSpPr>
          <p:spPr>
            <a:xfrm>
              <a:off x="3059973" y="5022604"/>
              <a:ext cx="3377050" cy="738664"/>
            </a:xfrm>
            <a:prstGeom prst="rect">
              <a:avLst/>
            </a:prstGeom>
            <a:noFill/>
          </p:spPr>
          <p:txBody>
            <a:bodyPr wrap="square" rtlCol="0">
              <a:spAutoFit/>
            </a:bodyPr>
            <a:lstStyle/>
            <a:p>
              <a:r>
                <a:rPr kumimoji="1" lang="ja-JP" altLang="en-US" sz="1400" dirty="0"/>
                <a:t>行政機関等が持っている自分の情報を確認したり、行政機関等から様々なサービスのお知らせを受け取れる。</a:t>
              </a:r>
            </a:p>
          </p:txBody>
        </p:sp>
      </p:grpSp>
      <p:pic>
        <p:nvPicPr>
          <p:cNvPr id="27" name="Picture 2"/>
          <p:cNvPicPr>
            <a:picLocks noChangeAspect="1" noChangeArrowheads="1"/>
          </p:cNvPicPr>
          <p:nvPr/>
        </p:nvPicPr>
        <p:blipFill>
          <a:blip r:embed="rId8"/>
          <a:srcRect/>
          <a:stretch>
            <a:fillRect/>
          </a:stretch>
        </p:blipFill>
        <p:spPr bwMode="auto">
          <a:xfrm>
            <a:off x="8199172" y="3725612"/>
            <a:ext cx="1169897" cy="951511"/>
          </a:xfrm>
          <a:prstGeom prst="rect">
            <a:avLst/>
          </a:prstGeom>
          <a:noFill/>
          <a:ln w="9525">
            <a:noFill/>
            <a:miter lim="800000"/>
            <a:headEnd/>
            <a:tailEnd/>
          </a:ln>
        </p:spPr>
      </p:pic>
      <p:pic>
        <p:nvPicPr>
          <p:cNvPr id="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6024" y="3964359"/>
            <a:ext cx="1228725"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四角形吹き出し 31"/>
          <p:cNvSpPr/>
          <p:nvPr/>
        </p:nvSpPr>
        <p:spPr>
          <a:xfrm>
            <a:off x="269018" y="1390319"/>
            <a:ext cx="7844950" cy="756000"/>
          </a:xfrm>
          <a:prstGeom prst="wedgeRectCallout">
            <a:avLst>
              <a:gd name="adj1" fmla="val 58389"/>
              <a:gd name="adj2" fmla="val 5204"/>
            </a:avLst>
          </a:prstGeom>
          <a:gradFill rotWithShape="1">
            <a:gsLst>
              <a:gs pos="0">
                <a:srgbClr val="FDEFE9"/>
              </a:gs>
              <a:gs pos="10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r>
              <a:rPr kumimoji="1" lang="ja-JP" altLang="en-US" sz="1600" dirty="0"/>
              <a:t>マイナンバー制度の目的は、「公平・公正な社会の実現」「行政の効率化」「国民の利便性の向上」です。</a:t>
            </a:r>
          </a:p>
        </p:txBody>
      </p:sp>
      <p:sp>
        <p:nvSpPr>
          <p:cNvPr id="30" name="スライド番号プレースホルダー 5"/>
          <p:cNvSpPr txBox="1">
            <a:spLocks/>
          </p:cNvSpPr>
          <p:nvPr/>
        </p:nvSpPr>
        <p:spPr>
          <a:xfrm>
            <a:off x="9646816" y="6257576"/>
            <a:ext cx="226763"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6</a:t>
            </a:r>
          </a:p>
        </p:txBody>
      </p:sp>
    </p:spTree>
    <p:extLst>
      <p:ext uri="{BB962C8B-B14F-4D97-AF65-F5344CB8AC3E}">
        <p14:creationId xmlns:p14="http://schemas.microsoft.com/office/powerpoint/2010/main" val="24220881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279768" y="267987"/>
            <a:ext cx="3621023"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a:solidFill>
                  <a:prstClr val="black"/>
                </a:solidFill>
                <a:latin typeface="ＭＳ ゴシック" panose="020B0609070205080204" pitchFamily="49" charset="-128"/>
                <a:ea typeface="ＭＳ ゴシック" panose="020B0609070205080204" pitchFamily="49" charset="-128"/>
              </a:rPr>
              <a:t>第２節　組織における主な脅威</a:t>
            </a:r>
            <a:endParaRPr kumimoji="1" lang="ja-JP" altLang="en-US"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p:txBody>
      </p:sp>
      <p:sp>
        <p:nvSpPr>
          <p:cNvPr id="5" name="タイトル 1"/>
          <p:cNvSpPr txBox="1">
            <a:spLocks/>
          </p:cNvSpPr>
          <p:nvPr/>
        </p:nvSpPr>
        <p:spPr>
          <a:xfrm>
            <a:off x="393539" y="1582415"/>
            <a:ext cx="9167150" cy="1749183"/>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dirty="0">
                <a:latin typeface="ＭＳ ゴシック" panose="020B0609070205080204" pitchFamily="49" charset="-128"/>
                <a:ea typeface="ＭＳ ゴシック" panose="020B0609070205080204" pitchFamily="49" charset="-128"/>
              </a:rPr>
              <a:t>　ランサムウェアとはウイルスの一種で、ＰＣやサーバ、スマートフォンがこのウイルスに感染すると、保存されているデータが暗号化されて利用できなくなったり、画面がロックされて端末が利用できなくなったりします。そして、それを復旧することと引き換えに金銭を要求される等の被害が発生します。</a:t>
            </a:r>
            <a:endParaRPr lang="en-US" altLang="ja-JP" sz="1600" dirty="0">
              <a:latin typeface="ＭＳ ゴシック" panose="020B0609070205080204" pitchFamily="49" charset="-128"/>
              <a:ea typeface="ＭＳ ゴシック" panose="020B0609070205080204" pitchFamily="49" charset="-128"/>
            </a:endParaRPr>
          </a:p>
          <a:p>
            <a:pPr algn="l"/>
            <a:r>
              <a:rPr lang="ja-JP" altLang="en-US" sz="1600" dirty="0">
                <a:latin typeface="ＭＳ ゴシック" panose="020B0609070205080204" pitchFamily="49" charset="-128"/>
                <a:ea typeface="ＭＳ ゴシック" panose="020B0609070205080204" pitchFamily="49" charset="-128"/>
              </a:rPr>
              <a:t>　さらに、暗号化だけではなく、重要な情報を窃取されることもあり、その情報を公開すると脅すなど、複数の脅しを組み合わせることで、ランサムウェアに感染した組織が金銭を支払わざるを得ない状況を作り出そうとします。</a:t>
            </a:r>
          </a:p>
        </p:txBody>
      </p:sp>
      <p:pic>
        <p:nvPicPr>
          <p:cNvPr id="4" name="図 3"/>
          <p:cNvPicPr>
            <a:picLocks noChangeAspect="1"/>
          </p:cNvPicPr>
          <p:nvPr/>
        </p:nvPicPr>
        <p:blipFill>
          <a:blip r:embed="rId3"/>
          <a:stretch>
            <a:fillRect/>
          </a:stretch>
        </p:blipFill>
        <p:spPr>
          <a:xfrm>
            <a:off x="6273210" y="4025900"/>
            <a:ext cx="2545212" cy="1964069"/>
          </a:xfrm>
          <a:prstGeom prst="rect">
            <a:avLst/>
          </a:prstGeom>
        </p:spPr>
      </p:pic>
      <p:pic>
        <p:nvPicPr>
          <p:cNvPr id="6" name="図 5"/>
          <p:cNvPicPr>
            <a:picLocks noChangeAspect="1"/>
          </p:cNvPicPr>
          <p:nvPr/>
        </p:nvPicPr>
        <p:blipFill>
          <a:blip r:embed="rId4"/>
          <a:stretch>
            <a:fillRect/>
          </a:stretch>
        </p:blipFill>
        <p:spPr>
          <a:xfrm>
            <a:off x="4225973" y="4229995"/>
            <a:ext cx="879427" cy="1907407"/>
          </a:xfrm>
          <a:prstGeom prst="rect">
            <a:avLst/>
          </a:prstGeom>
        </p:spPr>
      </p:pic>
      <p:pic>
        <p:nvPicPr>
          <p:cNvPr id="9" name="図 8"/>
          <p:cNvPicPr>
            <a:picLocks noChangeAspect="1"/>
          </p:cNvPicPr>
          <p:nvPr/>
        </p:nvPicPr>
        <p:blipFill>
          <a:blip r:embed="rId5"/>
          <a:stretch>
            <a:fillRect/>
          </a:stretch>
        </p:blipFill>
        <p:spPr>
          <a:xfrm>
            <a:off x="1056095" y="3598325"/>
            <a:ext cx="3079614" cy="2777500"/>
          </a:xfrm>
          <a:prstGeom prst="rect">
            <a:avLst/>
          </a:prstGeom>
        </p:spPr>
      </p:pic>
      <p:sp>
        <p:nvSpPr>
          <p:cNvPr id="10" name="角丸四角形 9"/>
          <p:cNvSpPr/>
          <p:nvPr/>
        </p:nvSpPr>
        <p:spPr>
          <a:xfrm>
            <a:off x="289338" y="741679"/>
            <a:ext cx="9360000" cy="468000"/>
          </a:xfrm>
          <a:prstGeom prst="roundRect">
            <a:avLst/>
          </a:prstGeom>
          <a:gradFill flip="none" rotWithShape="1">
            <a:gsLst>
              <a:gs pos="0">
                <a:srgbClr val="FF7C80">
                  <a:tint val="66000"/>
                  <a:satMod val="160000"/>
                </a:srgbClr>
              </a:gs>
              <a:gs pos="50000">
                <a:srgbClr val="FF7C80">
                  <a:tint val="44500"/>
                  <a:satMod val="160000"/>
                </a:srgbClr>
              </a:gs>
              <a:gs pos="100000">
                <a:srgbClr val="FF7C80">
                  <a:tint val="23500"/>
                  <a:satMod val="160000"/>
                </a:srgbClr>
              </a:gs>
            </a:gsLst>
            <a:lin ang="16200000" scaled="1"/>
            <a:tileRect/>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a:solidFill>
                  <a:prstClr val="black"/>
                </a:solidFill>
                <a:latin typeface="ＤＦ特太ゴシック体" panose="020B0509000000000000" pitchFamily="49" charset="-128"/>
                <a:ea typeface="ＤＦ特太ゴシック体" panose="020B0509000000000000" pitchFamily="49" charset="-128"/>
              </a:rPr>
              <a:t>事例１　ランサムウェアによる被害</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12"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69</a:t>
            </a:r>
          </a:p>
        </p:txBody>
      </p:sp>
      <p:sp>
        <p:nvSpPr>
          <p:cNvPr id="11" name="角丸四角形 10"/>
          <p:cNvSpPr/>
          <p:nvPr/>
        </p:nvSpPr>
        <p:spPr>
          <a:xfrm>
            <a:off x="289338" y="1515495"/>
            <a:ext cx="9352502" cy="1907407"/>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nSpc>
                <a:spcPct val="150000"/>
              </a:lnSpc>
            </a:pPr>
            <a:endParaRPr lang="en-US" altLang="ja-JP" sz="1600" dirty="0"/>
          </a:p>
        </p:txBody>
      </p:sp>
      <p:sp>
        <p:nvSpPr>
          <p:cNvPr id="15" name="タイトル 1"/>
          <p:cNvSpPr txBox="1">
            <a:spLocks/>
          </p:cNvSpPr>
          <p:nvPr/>
        </p:nvSpPr>
        <p:spPr>
          <a:xfrm>
            <a:off x="254771" y="6404128"/>
            <a:ext cx="9305918" cy="376131"/>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100" dirty="0"/>
              <a:t>※</a:t>
            </a:r>
            <a:r>
              <a:rPr lang="ja-JP" altLang="en-US" sz="1100" dirty="0"/>
              <a:t>独立行政法人情報処理推進機構　 「情報セキュリティ</a:t>
            </a:r>
            <a:r>
              <a:rPr lang="en-US" altLang="ja-JP" sz="1100" dirty="0"/>
              <a:t>10</a:t>
            </a:r>
            <a:r>
              <a:rPr lang="ja-JP" altLang="en-US" sz="1100" dirty="0"/>
              <a:t>大脅威</a:t>
            </a:r>
            <a:r>
              <a:rPr lang="en-US" altLang="ja-JP" sz="1100" dirty="0"/>
              <a:t>2023 </a:t>
            </a:r>
            <a:r>
              <a:rPr lang="ja-JP" altLang="en-US" sz="1100" dirty="0"/>
              <a:t>解説書」を基に作成（ </a:t>
            </a:r>
            <a:r>
              <a:rPr lang="en-US" altLang="ja-JP" sz="1100" dirty="0"/>
              <a:t>https://www.ipa.go.jp/security/10threats/10threats2023.html </a:t>
            </a:r>
            <a:r>
              <a:rPr lang="ja-JP" altLang="en-US" sz="1100" dirty="0"/>
              <a:t>）</a:t>
            </a:r>
            <a:endParaRPr lang="en-US" altLang="ja-JP" sz="11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2120624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2"/>
          <p:cNvSpPr txBox="1">
            <a:spLocks/>
          </p:cNvSpPr>
          <p:nvPr/>
        </p:nvSpPr>
        <p:spPr bwMode="auto">
          <a:xfrm>
            <a:off x="347758" y="741680"/>
            <a:ext cx="9139142" cy="4897120"/>
          </a:xfrm>
          <a:prstGeom prst="rect">
            <a:avLst/>
          </a:prstGeom>
          <a:noFill/>
          <a:ln w="12700">
            <a:noFill/>
            <a:prstDash val="dash"/>
            <a:headEnd/>
            <a:tailEnd/>
          </a:ln>
          <a:effec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anchor="t" anchorCtr="0" compatLnSpc="1">
            <a:prstTxWarp prst="textNoShape">
              <a:avLst/>
            </a:prstTxWarp>
            <a:noAutofit/>
          </a:bodyPr>
          <a:lstStyle>
            <a:defPPr>
              <a:defRPr lang="ja-JP"/>
            </a:defPPr>
            <a:lvl1pPr marL="180000" indent="-457200" defTabSz="457200" eaLnBrk="1" hangingPunct="1">
              <a:spcBef>
                <a:spcPts val="0"/>
              </a:spcBef>
              <a:buFont typeface="Arial" charset="0"/>
              <a:buNone/>
              <a:defRPr sz="1400">
                <a:solidFill>
                  <a:schemeClr val="tx1"/>
                </a:solidFill>
                <a:latin typeface="ＭＳ ゴシック" pitchFamily="49" charset="-128"/>
                <a:ea typeface="ＭＳ ゴシック" pitchFamily="49" charset="-128"/>
                <a:cs typeface="Times New Roman" pitchFamily="18" charset="0"/>
              </a:defRPr>
            </a:lvl1pPr>
            <a:lvl2pPr marL="742950" indent="-285750" defTabSz="457200" eaLnBrk="1" hangingPunct="1">
              <a:spcBef>
                <a:spcPct val="20000"/>
              </a:spcBef>
              <a:buFont typeface="Arial" charset="0"/>
              <a:buChar char="–"/>
              <a:defRPr sz="2800">
                <a:solidFill>
                  <a:schemeClr val="tx1"/>
                </a:solidFill>
              </a:defRPr>
            </a:lvl2pPr>
            <a:lvl3pPr marL="1143000" indent="-228600" defTabSz="457200" eaLnBrk="1" hangingPunct="1">
              <a:spcBef>
                <a:spcPct val="20000"/>
              </a:spcBef>
              <a:buFont typeface="Arial" charset="0"/>
              <a:buChar char="•"/>
              <a:defRPr>
                <a:solidFill>
                  <a:schemeClr val="tx1"/>
                </a:solidFill>
              </a:defRPr>
            </a:lvl3pPr>
            <a:lvl4pPr marL="1600200" indent="-228600" defTabSz="457200" eaLnBrk="1" hangingPunct="1">
              <a:spcBef>
                <a:spcPct val="20000"/>
              </a:spcBef>
              <a:buFont typeface="Arial" charset="0"/>
              <a:buChar char="–"/>
              <a:defRPr sz="2000">
                <a:solidFill>
                  <a:schemeClr val="tx1"/>
                </a:solidFill>
              </a:defRPr>
            </a:lvl4pPr>
            <a:lvl5pPr marL="2057400" indent="-228600" defTabSz="457200" eaLnBrk="1" hangingPunct="1">
              <a:spcBef>
                <a:spcPct val="20000"/>
              </a:spcBef>
              <a:buFont typeface="Arial" charset="0"/>
              <a:buChar char="»"/>
              <a:defRPr sz="2000">
                <a:solidFill>
                  <a:schemeClr val="tx1"/>
                </a:solidFill>
              </a:defRPr>
            </a:lvl5pPr>
            <a:lvl6pPr marL="2514600" indent="-228600" defTabSz="457200">
              <a:spcBef>
                <a:spcPct val="20000"/>
              </a:spcBef>
              <a:buFont typeface="Arial"/>
              <a:buChar char="•"/>
              <a:defRPr sz="2000">
                <a:solidFill>
                  <a:schemeClr val="tx1"/>
                </a:solidFill>
              </a:defRPr>
            </a:lvl6pPr>
            <a:lvl7pPr marL="2971800" indent="-228600" defTabSz="457200">
              <a:spcBef>
                <a:spcPct val="20000"/>
              </a:spcBef>
              <a:buFont typeface="Arial"/>
              <a:buChar char="•"/>
              <a:defRPr sz="2000">
                <a:solidFill>
                  <a:schemeClr val="tx1"/>
                </a:solidFill>
              </a:defRPr>
            </a:lvl7pPr>
            <a:lvl8pPr marL="3429000" indent="-228600" defTabSz="457200">
              <a:spcBef>
                <a:spcPct val="20000"/>
              </a:spcBef>
              <a:buFont typeface="Arial"/>
              <a:buChar char="•"/>
              <a:defRPr sz="2000">
                <a:solidFill>
                  <a:schemeClr val="tx1"/>
                </a:solidFill>
              </a:defRPr>
            </a:lvl8pPr>
            <a:lvl9pPr marL="3886200" indent="-228600" defTabSz="457200">
              <a:spcBef>
                <a:spcPct val="20000"/>
              </a:spcBef>
              <a:buFont typeface="Arial"/>
              <a:buChar char="•"/>
              <a:defRPr sz="2000">
                <a:solidFill>
                  <a:schemeClr val="tx1"/>
                </a:solidFill>
              </a:defRPr>
            </a:lvl9pPr>
          </a:lstStyle>
          <a:p>
            <a:pPr marL="0" lvl="0" indent="0"/>
            <a:r>
              <a:rPr lang="ja-JP" altLang="en-US" sz="2400" dirty="0">
                <a:solidFill>
                  <a:prstClr val="black"/>
                </a:solidFill>
                <a:latin typeface="HGP創英角ﾎﾟｯﾌﾟ体" panose="040B0A00000000000000" pitchFamily="50" charset="-128"/>
                <a:ea typeface="HGP創英角ﾎﾟｯﾌﾟ体" panose="040B0A00000000000000" pitchFamily="50" charset="-128"/>
                <a:cs typeface="+mn-cs"/>
              </a:rPr>
              <a:t>＜攻撃手口＞</a:t>
            </a:r>
            <a:endParaRPr lang="en-US" altLang="ja-JP" sz="2400" dirty="0">
              <a:solidFill>
                <a:prstClr val="black"/>
              </a:solidFill>
              <a:latin typeface="HGP創英角ﾎﾟｯﾌﾟ体" panose="040B0A00000000000000" pitchFamily="50" charset="-128"/>
              <a:ea typeface="HGP創英角ﾎﾟｯﾌﾟ体" panose="040B0A00000000000000" pitchFamily="50" charset="-128"/>
              <a:cs typeface="+mn-cs"/>
            </a:endParaRPr>
          </a:p>
          <a:p>
            <a:pPr marL="0" lvl="0" indent="0"/>
            <a:endParaRPr lang="ja-JP" altLang="en-US" sz="2000" dirty="0">
              <a:solidFill>
                <a:prstClr val="black"/>
              </a:solidFill>
              <a:cs typeface="+mn-cs"/>
            </a:endParaRPr>
          </a:p>
          <a:p>
            <a:pPr marL="0" lvl="0" indent="0"/>
            <a:r>
              <a:rPr lang="ja-JP" altLang="en-US" sz="1800" b="1" dirty="0">
                <a:solidFill>
                  <a:srgbClr val="7030A0"/>
                </a:solidFill>
                <a:cs typeface="+mn-cs"/>
              </a:rPr>
              <a:t>●メールから感染させる</a:t>
            </a:r>
          </a:p>
          <a:p>
            <a:pPr marL="0" lvl="0" indent="0"/>
            <a:r>
              <a:rPr lang="ja-JP" altLang="en-US" sz="2000" dirty="0">
                <a:solidFill>
                  <a:prstClr val="black"/>
                </a:solidFill>
                <a:cs typeface="+mn-cs"/>
              </a:rPr>
              <a:t>　</a:t>
            </a:r>
            <a:r>
              <a:rPr lang="ja-JP" altLang="en-US" sz="1600" dirty="0">
                <a:solidFill>
                  <a:prstClr val="black"/>
                </a:solidFill>
                <a:cs typeface="+mn-cs"/>
              </a:rPr>
              <a:t>メールの添付ファイルやメール本文中のリンクを開かせることで感染させる。</a:t>
            </a:r>
          </a:p>
          <a:p>
            <a:pPr marL="0" lvl="0" indent="0"/>
            <a:endParaRPr lang="en-US" altLang="ja-JP" sz="2000" dirty="0">
              <a:solidFill>
                <a:prstClr val="black"/>
              </a:solidFill>
              <a:cs typeface="+mn-cs"/>
            </a:endParaRPr>
          </a:p>
          <a:p>
            <a:pPr marL="0" lvl="0" indent="0"/>
            <a:r>
              <a:rPr lang="ja-JP" altLang="en-US" sz="1800" b="1" dirty="0">
                <a:solidFill>
                  <a:srgbClr val="7030A0"/>
                </a:solidFill>
                <a:cs typeface="+mn-cs"/>
              </a:rPr>
              <a:t>●ウェブサイトから感染させる</a:t>
            </a:r>
          </a:p>
          <a:p>
            <a:pPr marL="0" lvl="0" indent="0"/>
            <a:r>
              <a:rPr lang="ja-JP" altLang="en-US" sz="2000" dirty="0">
                <a:solidFill>
                  <a:prstClr val="black"/>
                </a:solidFill>
                <a:cs typeface="+mn-cs"/>
              </a:rPr>
              <a:t>　</a:t>
            </a:r>
            <a:r>
              <a:rPr lang="ja-JP" altLang="en-US" sz="1600" dirty="0">
                <a:solidFill>
                  <a:prstClr val="black"/>
                </a:solidFill>
                <a:cs typeface="+mn-cs"/>
              </a:rPr>
              <a:t>脆弱性等を悪用しランサムウェアをダウンロードさせるよう改ざんしたウェブサイトや攻撃者が用意したウェブサイトを閲覧させることで感染させる。</a:t>
            </a:r>
          </a:p>
          <a:p>
            <a:pPr marL="0" lvl="0" indent="0"/>
            <a:endParaRPr lang="en-US" altLang="ja-JP" sz="2000" dirty="0">
              <a:solidFill>
                <a:prstClr val="black"/>
              </a:solidFill>
              <a:cs typeface="+mn-cs"/>
            </a:endParaRPr>
          </a:p>
          <a:p>
            <a:pPr marL="0" lvl="0" indent="0"/>
            <a:r>
              <a:rPr lang="ja-JP" altLang="en-US" sz="1800" b="1" dirty="0">
                <a:solidFill>
                  <a:srgbClr val="7030A0"/>
                </a:solidFill>
                <a:cs typeface="+mn-cs"/>
              </a:rPr>
              <a:t>●脆弱性を悪用しネットワークから感染させる</a:t>
            </a:r>
          </a:p>
          <a:p>
            <a:pPr marL="0" lvl="0" indent="0"/>
            <a:r>
              <a:rPr lang="ja-JP" altLang="en-US" sz="2000" dirty="0">
                <a:solidFill>
                  <a:prstClr val="black"/>
                </a:solidFill>
                <a:cs typeface="+mn-cs"/>
              </a:rPr>
              <a:t>　</a:t>
            </a:r>
            <a:r>
              <a:rPr lang="ja-JP" altLang="en-US" sz="1600" dirty="0">
                <a:solidFill>
                  <a:prstClr val="black"/>
                </a:solidFill>
                <a:cs typeface="+mn-cs"/>
              </a:rPr>
              <a:t>ソフトウェアの脆弱性が未対策のままインターネットに接続されている機器に対して、その脆弱性を悪用してインターネット経由で感染させる。</a:t>
            </a:r>
          </a:p>
          <a:p>
            <a:pPr marL="0" lvl="0" indent="0"/>
            <a:endParaRPr lang="en-US" altLang="ja-JP" sz="2000" dirty="0">
              <a:solidFill>
                <a:prstClr val="black"/>
              </a:solidFill>
              <a:cs typeface="+mn-cs"/>
            </a:endParaRPr>
          </a:p>
          <a:p>
            <a:pPr marL="0" lvl="0" indent="0"/>
            <a:r>
              <a:rPr lang="ja-JP" altLang="en-US" sz="1800" b="1" dirty="0">
                <a:solidFill>
                  <a:srgbClr val="7030A0"/>
                </a:solidFill>
                <a:cs typeface="+mn-cs"/>
              </a:rPr>
              <a:t>●公開サーバに不正アクセスして感染させる</a:t>
            </a:r>
          </a:p>
          <a:p>
            <a:pPr marL="0" lvl="0" indent="0"/>
            <a:r>
              <a:rPr lang="ja-JP" altLang="en-US" sz="2000" dirty="0">
                <a:solidFill>
                  <a:prstClr val="black"/>
                </a:solidFill>
                <a:cs typeface="+mn-cs"/>
              </a:rPr>
              <a:t>　</a:t>
            </a:r>
            <a:r>
              <a:rPr lang="ja-JP" altLang="en-US" sz="1600" dirty="0">
                <a:solidFill>
                  <a:prstClr val="black"/>
                </a:solidFill>
                <a:cs typeface="+mn-cs"/>
              </a:rPr>
              <a:t>意図せず外部公開されているリモートデスクトップポートに不正ログインし感染させる。</a:t>
            </a:r>
            <a:endParaRPr lang="en-US" altLang="ja-JP" sz="1600" dirty="0">
              <a:solidFill>
                <a:prstClr val="black"/>
              </a:solidFill>
              <a:cs typeface="+mn-cs"/>
            </a:endParaRPr>
          </a:p>
        </p:txBody>
      </p:sp>
      <p:sp>
        <p:nvSpPr>
          <p:cNvPr id="4" name="角丸四角形 3"/>
          <p:cNvSpPr/>
          <p:nvPr/>
        </p:nvSpPr>
        <p:spPr>
          <a:xfrm>
            <a:off x="258858" y="282541"/>
            <a:ext cx="3554385"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a:solidFill>
                  <a:prstClr val="black"/>
                </a:solidFill>
                <a:latin typeface="ＭＳ ゴシック" panose="020B0609070205080204" pitchFamily="49" charset="-128"/>
                <a:ea typeface="ＭＳ ゴシック" panose="020B0609070205080204" pitchFamily="49" charset="-128"/>
              </a:rPr>
              <a:t>第２節　組織における主な脅威</a:t>
            </a:r>
            <a:endParaRPr kumimoji="1" lang="ja-JP" altLang="en-US"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p:txBody>
      </p:sp>
      <p:pic>
        <p:nvPicPr>
          <p:cNvPr id="5" name="図 4"/>
          <p:cNvPicPr>
            <a:picLocks noChangeAspect="1"/>
          </p:cNvPicPr>
          <p:nvPr/>
        </p:nvPicPr>
        <p:blipFill rotWithShape="1">
          <a:blip r:embed="rId3"/>
          <a:srcRect t="5230" b="4366"/>
          <a:stretch/>
        </p:blipFill>
        <p:spPr>
          <a:xfrm>
            <a:off x="8412215" y="5240740"/>
            <a:ext cx="1032726" cy="1171634"/>
          </a:xfrm>
          <a:prstGeom prst="rect">
            <a:avLst/>
          </a:prstGeom>
        </p:spPr>
      </p:pic>
      <p:sp>
        <p:nvSpPr>
          <p:cNvPr id="7"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70</a:t>
            </a:r>
          </a:p>
        </p:txBody>
      </p:sp>
      <p:sp>
        <p:nvSpPr>
          <p:cNvPr id="3" name="タイトル 1">
            <a:extLst>
              <a:ext uri="{FF2B5EF4-FFF2-40B4-BE49-F238E27FC236}">
                <a16:creationId xmlns:a16="http://schemas.microsoft.com/office/drawing/2014/main" id="{879FA4F3-A264-09A8-889C-6D800AE48D31}"/>
              </a:ext>
            </a:extLst>
          </p:cNvPr>
          <p:cNvSpPr txBox="1">
            <a:spLocks/>
          </p:cNvSpPr>
          <p:nvPr/>
        </p:nvSpPr>
        <p:spPr>
          <a:xfrm>
            <a:off x="254771" y="6404128"/>
            <a:ext cx="9305918" cy="376131"/>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100" dirty="0"/>
              <a:t>※</a:t>
            </a:r>
            <a:r>
              <a:rPr lang="ja-JP" altLang="en-US" sz="1100" dirty="0"/>
              <a:t>独立行政法人情報処理推進機構　 「情報セキュリティ</a:t>
            </a:r>
            <a:r>
              <a:rPr lang="en-US" altLang="ja-JP" sz="1100" dirty="0"/>
              <a:t>10</a:t>
            </a:r>
            <a:r>
              <a:rPr lang="ja-JP" altLang="en-US" sz="1100" dirty="0"/>
              <a:t>大脅威</a:t>
            </a:r>
            <a:r>
              <a:rPr lang="en-US" altLang="ja-JP" sz="1100" dirty="0"/>
              <a:t>2023 </a:t>
            </a:r>
            <a:r>
              <a:rPr lang="ja-JP" altLang="en-US" sz="1100" dirty="0"/>
              <a:t>解説書」を基に作成（ </a:t>
            </a:r>
            <a:r>
              <a:rPr lang="en-US" altLang="ja-JP" sz="1100" dirty="0"/>
              <a:t>https://www.ipa.go.jp/security/10threats/10threats2023.html </a:t>
            </a:r>
            <a:r>
              <a:rPr lang="ja-JP" altLang="en-US" sz="1100" dirty="0"/>
              <a:t>）</a:t>
            </a:r>
            <a:endParaRPr lang="en-US" altLang="ja-JP" sz="11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152104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393539" y="1516257"/>
            <a:ext cx="9155575" cy="1430144"/>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dirty="0"/>
              <a:t>　</a:t>
            </a:r>
            <a:r>
              <a:rPr lang="ja-JP" altLang="en-US" sz="1600" dirty="0">
                <a:latin typeface="ＭＳ ゴシック" panose="020B0609070205080204" pitchFamily="49" charset="-128"/>
                <a:ea typeface="ＭＳ ゴシック" panose="020B0609070205080204" pitchFamily="49" charset="-128"/>
              </a:rPr>
              <a:t>企業や民間団体そして官公庁等、特定の組織から機密情報等を窃取することを目的とした標的型攻撃が継続して発生しています。</a:t>
            </a:r>
            <a:endParaRPr lang="en-US" altLang="ja-JP" sz="1600" dirty="0">
              <a:latin typeface="ＭＳ ゴシック" panose="020B0609070205080204" pitchFamily="49" charset="-128"/>
              <a:ea typeface="ＭＳ ゴシック" panose="020B0609070205080204" pitchFamily="49" charset="-128"/>
            </a:endParaRPr>
          </a:p>
          <a:p>
            <a:pPr algn="l"/>
            <a:r>
              <a:rPr lang="ja-JP" altLang="en-US" sz="1600" dirty="0">
                <a:latin typeface="ＭＳ ゴシック" panose="020B0609070205080204" pitchFamily="49" charset="-128"/>
                <a:ea typeface="ＭＳ ゴシック" panose="020B0609070205080204" pitchFamily="49" charset="-128"/>
              </a:rPr>
              <a:t>　攻撃者は社会の変化や、働き方の変化に便乗し、状況に応じた巧みな手口で金銭や機密情報等を窃取します。</a:t>
            </a:r>
          </a:p>
        </p:txBody>
      </p:sp>
      <p:pic>
        <p:nvPicPr>
          <p:cNvPr id="3" name="図 2"/>
          <p:cNvPicPr>
            <a:picLocks noChangeAspect="1"/>
          </p:cNvPicPr>
          <p:nvPr/>
        </p:nvPicPr>
        <p:blipFill>
          <a:blip r:embed="rId3"/>
          <a:stretch>
            <a:fillRect/>
          </a:stretch>
        </p:blipFill>
        <p:spPr>
          <a:xfrm>
            <a:off x="1286336" y="3353490"/>
            <a:ext cx="7297544" cy="3029975"/>
          </a:xfrm>
          <a:prstGeom prst="rect">
            <a:avLst/>
          </a:prstGeom>
        </p:spPr>
      </p:pic>
      <p:sp>
        <p:nvSpPr>
          <p:cNvPr id="7" name="角丸四角形 6"/>
          <p:cNvSpPr/>
          <p:nvPr/>
        </p:nvSpPr>
        <p:spPr>
          <a:xfrm>
            <a:off x="289338" y="741679"/>
            <a:ext cx="9360000" cy="468000"/>
          </a:xfrm>
          <a:prstGeom prst="roundRect">
            <a:avLst/>
          </a:prstGeom>
          <a:gradFill flip="none" rotWithShape="1">
            <a:gsLst>
              <a:gs pos="0">
                <a:srgbClr val="FF7C80">
                  <a:tint val="66000"/>
                  <a:satMod val="160000"/>
                </a:srgbClr>
              </a:gs>
              <a:gs pos="50000">
                <a:srgbClr val="FF7C80">
                  <a:tint val="44500"/>
                  <a:satMod val="160000"/>
                </a:srgbClr>
              </a:gs>
              <a:gs pos="100000">
                <a:srgbClr val="FF7C80">
                  <a:tint val="23500"/>
                  <a:satMod val="160000"/>
                </a:srgbClr>
              </a:gs>
            </a:gsLst>
            <a:lin ang="16200000" scaled="1"/>
            <a:tileRect/>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a:solidFill>
                  <a:prstClr val="black"/>
                </a:solidFill>
                <a:latin typeface="ＤＦ特太ゴシック体" panose="020B0509000000000000" pitchFamily="49" charset="-128"/>
                <a:ea typeface="ＤＦ特太ゴシック体" panose="020B0509000000000000" pitchFamily="49" charset="-128"/>
              </a:rPr>
              <a:t>事例２　標的型攻撃による機密情報の窃取</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8" name="角丸四角形 7"/>
          <p:cNvSpPr/>
          <p:nvPr/>
        </p:nvSpPr>
        <p:spPr>
          <a:xfrm>
            <a:off x="258858" y="282541"/>
            <a:ext cx="3554385"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a:solidFill>
                  <a:prstClr val="black"/>
                </a:solidFill>
                <a:latin typeface="ＭＳ ゴシック" panose="020B0609070205080204" pitchFamily="49" charset="-128"/>
                <a:ea typeface="ＭＳ ゴシック" panose="020B0609070205080204" pitchFamily="49" charset="-128"/>
              </a:rPr>
              <a:t>第２節　組織における主な脅威</a:t>
            </a:r>
            <a:endParaRPr kumimoji="1" lang="ja-JP" altLang="en-US"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p:txBody>
      </p:sp>
      <p:sp>
        <p:nvSpPr>
          <p:cNvPr id="10"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71</a:t>
            </a:r>
          </a:p>
        </p:txBody>
      </p:sp>
      <p:sp>
        <p:nvSpPr>
          <p:cNvPr id="11" name="角丸四角形 10"/>
          <p:cNvSpPr/>
          <p:nvPr/>
        </p:nvSpPr>
        <p:spPr>
          <a:xfrm>
            <a:off x="289338" y="1515496"/>
            <a:ext cx="9352502" cy="1481706"/>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nSpc>
                <a:spcPct val="150000"/>
              </a:lnSpc>
            </a:pPr>
            <a:endParaRPr lang="en-US" altLang="ja-JP" sz="1600" dirty="0"/>
          </a:p>
        </p:txBody>
      </p:sp>
      <p:sp>
        <p:nvSpPr>
          <p:cNvPr id="2" name="タイトル 1">
            <a:extLst>
              <a:ext uri="{FF2B5EF4-FFF2-40B4-BE49-F238E27FC236}">
                <a16:creationId xmlns:a16="http://schemas.microsoft.com/office/drawing/2014/main" id="{0DC1261E-8218-C060-27C3-4B0BC6F62904}"/>
              </a:ext>
            </a:extLst>
          </p:cNvPr>
          <p:cNvSpPr txBox="1">
            <a:spLocks/>
          </p:cNvSpPr>
          <p:nvPr/>
        </p:nvSpPr>
        <p:spPr>
          <a:xfrm>
            <a:off x="254771" y="6471861"/>
            <a:ext cx="9305918" cy="376131"/>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100" dirty="0"/>
              <a:t>※</a:t>
            </a:r>
            <a:r>
              <a:rPr lang="ja-JP" altLang="en-US" sz="1100" dirty="0"/>
              <a:t>独立行政法人情報処理推進機構　 「情報セキュリティ</a:t>
            </a:r>
            <a:r>
              <a:rPr lang="en-US" altLang="ja-JP" sz="1100" dirty="0"/>
              <a:t>10</a:t>
            </a:r>
            <a:r>
              <a:rPr lang="ja-JP" altLang="en-US" sz="1100" dirty="0"/>
              <a:t>大脅威</a:t>
            </a:r>
            <a:r>
              <a:rPr lang="en-US" altLang="ja-JP" sz="1100" dirty="0"/>
              <a:t>2023 </a:t>
            </a:r>
            <a:r>
              <a:rPr lang="ja-JP" altLang="en-US" sz="1100" dirty="0"/>
              <a:t>解説書」を基に作成（ </a:t>
            </a:r>
            <a:r>
              <a:rPr lang="en-US" altLang="ja-JP" sz="1100" dirty="0"/>
              <a:t>https://www.ipa.go.jp/security/10threats/10threats2023.html </a:t>
            </a:r>
            <a:r>
              <a:rPr lang="ja-JP" altLang="en-US" sz="1100" dirty="0"/>
              <a:t>）</a:t>
            </a:r>
            <a:endParaRPr lang="en-US" altLang="ja-JP" sz="11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0552349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2"/>
          <p:cNvSpPr txBox="1">
            <a:spLocks/>
          </p:cNvSpPr>
          <p:nvPr/>
        </p:nvSpPr>
        <p:spPr bwMode="auto">
          <a:xfrm>
            <a:off x="309658" y="741680"/>
            <a:ext cx="9352502" cy="5100320"/>
          </a:xfrm>
          <a:prstGeom prst="rect">
            <a:avLst/>
          </a:prstGeom>
          <a:noFill/>
          <a:ln w="12700">
            <a:noFill/>
            <a:prstDash val="dash"/>
            <a:headEnd/>
            <a:tailEnd/>
          </a:ln>
          <a:effec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anchor="t" anchorCtr="0" compatLnSpc="1">
            <a:prstTxWarp prst="textNoShape">
              <a:avLst/>
            </a:prstTxWarp>
            <a:noAutofit/>
          </a:bodyPr>
          <a:lstStyle>
            <a:defPPr>
              <a:defRPr lang="ja-JP"/>
            </a:defPPr>
            <a:lvl1pPr marL="180000" indent="-457200" defTabSz="457200" eaLnBrk="1" hangingPunct="1">
              <a:spcBef>
                <a:spcPts val="0"/>
              </a:spcBef>
              <a:buFont typeface="Arial" charset="0"/>
              <a:buNone/>
              <a:defRPr sz="1400">
                <a:solidFill>
                  <a:schemeClr val="tx1"/>
                </a:solidFill>
                <a:latin typeface="ＭＳ ゴシック" pitchFamily="49" charset="-128"/>
                <a:ea typeface="ＭＳ ゴシック" pitchFamily="49" charset="-128"/>
                <a:cs typeface="Times New Roman" pitchFamily="18" charset="0"/>
              </a:defRPr>
            </a:lvl1pPr>
            <a:lvl2pPr marL="742950" indent="-285750" defTabSz="457200" eaLnBrk="1" hangingPunct="1">
              <a:spcBef>
                <a:spcPct val="20000"/>
              </a:spcBef>
              <a:buFont typeface="Arial" charset="0"/>
              <a:buChar char="–"/>
              <a:defRPr sz="2800">
                <a:solidFill>
                  <a:schemeClr val="tx1"/>
                </a:solidFill>
              </a:defRPr>
            </a:lvl2pPr>
            <a:lvl3pPr marL="1143000" indent="-228600" defTabSz="457200" eaLnBrk="1" hangingPunct="1">
              <a:spcBef>
                <a:spcPct val="20000"/>
              </a:spcBef>
              <a:buFont typeface="Arial" charset="0"/>
              <a:buChar char="•"/>
              <a:defRPr>
                <a:solidFill>
                  <a:schemeClr val="tx1"/>
                </a:solidFill>
              </a:defRPr>
            </a:lvl3pPr>
            <a:lvl4pPr marL="1600200" indent="-228600" defTabSz="457200" eaLnBrk="1" hangingPunct="1">
              <a:spcBef>
                <a:spcPct val="20000"/>
              </a:spcBef>
              <a:buFont typeface="Arial" charset="0"/>
              <a:buChar char="–"/>
              <a:defRPr sz="2000">
                <a:solidFill>
                  <a:schemeClr val="tx1"/>
                </a:solidFill>
              </a:defRPr>
            </a:lvl4pPr>
            <a:lvl5pPr marL="2057400" indent="-228600" defTabSz="457200" eaLnBrk="1" hangingPunct="1">
              <a:spcBef>
                <a:spcPct val="20000"/>
              </a:spcBef>
              <a:buFont typeface="Arial" charset="0"/>
              <a:buChar char="»"/>
              <a:defRPr sz="2000">
                <a:solidFill>
                  <a:schemeClr val="tx1"/>
                </a:solidFill>
              </a:defRPr>
            </a:lvl5pPr>
            <a:lvl6pPr marL="2514600" indent="-228600" defTabSz="457200">
              <a:spcBef>
                <a:spcPct val="20000"/>
              </a:spcBef>
              <a:buFont typeface="Arial"/>
              <a:buChar char="•"/>
              <a:defRPr sz="2000">
                <a:solidFill>
                  <a:schemeClr val="tx1"/>
                </a:solidFill>
              </a:defRPr>
            </a:lvl6pPr>
            <a:lvl7pPr marL="2971800" indent="-228600" defTabSz="457200">
              <a:spcBef>
                <a:spcPct val="20000"/>
              </a:spcBef>
              <a:buFont typeface="Arial"/>
              <a:buChar char="•"/>
              <a:defRPr sz="2000">
                <a:solidFill>
                  <a:schemeClr val="tx1"/>
                </a:solidFill>
              </a:defRPr>
            </a:lvl7pPr>
            <a:lvl8pPr marL="3429000" indent="-228600" defTabSz="457200">
              <a:spcBef>
                <a:spcPct val="20000"/>
              </a:spcBef>
              <a:buFont typeface="Arial"/>
              <a:buChar char="•"/>
              <a:defRPr sz="2000">
                <a:solidFill>
                  <a:schemeClr val="tx1"/>
                </a:solidFill>
              </a:defRPr>
            </a:lvl8pPr>
            <a:lvl9pPr marL="3886200" indent="-228600" defTabSz="457200">
              <a:spcBef>
                <a:spcPct val="20000"/>
              </a:spcBef>
              <a:buFont typeface="Arial"/>
              <a:buChar char="•"/>
              <a:defRPr sz="2000">
                <a:solidFill>
                  <a:schemeClr val="tx1"/>
                </a:solidFill>
              </a:defRPr>
            </a:lvl9pPr>
          </a:lstStyle>
          <a:p>
            <a:pPr marL="0" lvl="0" indent="0"/>
            <a:r>
              <a:rPr lang="ja-JP" altLang="en-US" sz="2400" dirty="0">
                <a:solidFill>
                  <a:prstClr val="black"/>
                </a:solidFill>
                <a:latin typeface="HGP創英角ﾎﾟｯﾌﾟ体" panose="040B0A00000000000000" pitchFamily="50" charset="-128"/>
                <a:ea typeface="HGP創英角ﾎﾟｯﾌﾟ体" panose="040B0A00000000000000" pitchFamily="50" charset="-128"/>
                <a:cs typeface="+mn-cs"/>
              </a:rPr>
              <a:t>＜攻撃手口＞</a:t>
            </a:r>
            <a:endParaRPr lang="en-US" altLang="ja-JP" sz="2400" dirty="0">
              <a:solidFill>
                <a:prstClr val="black"/>
              </a:solidFill>
              <a:latin typeface="HGP創英角ﾎﾟｯﾌﾟ体" panose="040B0A00000000000000" pitchFamily="50" charset="-128"/>
              <a:ea typeface="HGP創英角ﾎﾟｯﾌﾟ体" panose="040B0A00000000000000" pitchFamily="50" charset="-128"/>
              <a:cs typeface="+mn-cs"/>
            </a:endParaRPr>
          </a:p>
          <a:p>
            <a:pPr marL="0" lvl="0" indent="0"/>
            <a:endParaRPr lang="ja-JP" altLang="en-US" sz="2000" dirty="0">
              <a:solidFill>
                <a:prstClr val="black"/>
              </a:solidFill>
              <a:cs typeface="+mn-cs"/>
            </a:endParaRPr>
          </a:p>
          <a:p>
            <a:pPr marL="0" lvl="0" indent="0"/>
            <a:r>
              <a:rPr lang="ja-JP" altLang="en-US" sz="1800" b="1" dirty="0">
                <a:solidFill>
                  <a:srgbClr val="7030A0"/>
                </a:solidFill>
                <a:cs typeface="+mn-cs"/>
              </a:rPr>
              <a:t>●メールへのファイル添付やリンクの記載</a:t>
            </a:r>
          </a:p>
          <a:p>
            <a:pPr marL="0" lvl="0" indent="0"/>
            <a:r>
              <a:rPr lang="ja-JP" altLang="en-US" sz="2000" dirty="0">
                <a:solidFill>
                  <a:prstClr val="black"/>
                </a:solidFill>
                <a:cs typeface="+mn-cs"/>
              </a:rPr>
              <a:t>　</a:t>
            </a:r>
            <a:r>
              <a:rPr lang="ja-JP" altLang="en-US" sz="1600" dirty="0">
                <a:solidFill>
                  <a:prstClr val="black"/>
                </a:solidFill>
                <a:cs typeface="+mn-cs"/>
              </a:rPr>
              <a:t>メールの添付ファイルやメール本文に記載されたリンク先にウイルスを仕込み、それらを開かせることでＰＣをウイルスに感染させる。本文や件名、添付ファイル名は業務に関連するような内容に偽装され、実在する組織の差出人名が使われる場合もある。また、複数回のメールのやりとりで油断させ、不審を抱かれにくいようにする手口が使われる。（やり取り型攻撃）</a:t>
            </a:r>
            <a:endParaRPr lang="en-US" altLang="ja-JP" sz="1600" dirty="0">
              <a:solidFill>
                <a:prstClr val="black"/>
              </a:solidFill>
              <a:cs typeface="+mn-cs"/>
            </a:endParaRPr>
          </a:p>
          <a:p>
            <a:pPr marL="0" lvl="0" indent="0"/>
            <a:endParaRPr lang="ja-JP" altLang="en-US" sz="2000" dirty="0">
              <a:solidFill>
                <a:prstClr val="black"/>
              </a:solidFill>
              <a:cs typeface="+mn-cs"/>
            </a:endParaRPr>
          </a:p>
          <a:p>
            <a:pPr marL="0" lvl="0" indent="0"/>
            <a:r>
              <a:rPr lang="ja-JP" altLang="en-US" sz="1800" b="1" dirty="0">
                <a:solidFill>
                  <a:srgbClr val="7030A0"/>
                </a:solidFill>
                <a:cs typeface="+mn-cs"/>
              </a:rPr>
              <a:t>●ウェブサイトの改ざん</a:t>
            </a:r>
          </a:p>
          <a:p>
            <a:pPr marL="0" lvl="0" indent="0"/>
            <a:r>
              <a:rPr lang="ja-JP" altLang="en-US" sz="2000" dirty="0">
                <a:solidFill>
                  <a:prstClr val="black"/>
                </a:solidFill>
                <a:cs typeface="+mn-cs"/>
              </a:rPr>
              <a:t>　</a:t>
            </a:r>
            <a:r>
              <a:rPr lang="ja-JP" altLang="en-US" sz="1600" dirty="0">
                <a:solidFill>
                  <a:prstClr val="black"/>
                </a:solidFill>
                <a:cs typeface="+mn-cs"/>
              </a:rPr>
              <a:t>標的組織が頻繁に利用するウェブサイトを調査し、ウェブサイトを改ざんする。従業員がそのウェブサイトにアクセスするよう誘導することで、ＰＣがウイルスに感染する。（水飲み場型攻撃）</a:t>
            </a:r>
          </a:p>
          <a:p>
            <a:pPr marL="0" lvl="0" indent="0"/>
            <a:endParaRPr lang="en-US" altLang="ja-JP" sz="2000" dirty="0">
              <a:solidFill>
                <a:prstClr val="black"/>
              </a:solidFill>
              <a:cs typeface="+mn-cs"/>
            </a:endParaRPr>
          </a:p>
          <a:p>
            <a:pPr marL="0" lvl="0" indent="0"/>
            <a:r>
              <a:rPr lang="ja-JP" altLang="en-US" sz="1800" b="1" dirty="0">
                <a:solidFill>
                  <a:srgbClr val="7030A0"/>
                </a:solidFill>
                <a:cs typeface="+mn-cs"/>
              </a:rPr>
              <a:t>●不正アクセス</a:t>
            </a:r>
          </a:p>
          <a:p>
            <a:pPr marL="0" lvl="0" indent="0"/>
            <a:r>
              <a:rPr lang="ja-JP" altLang="en-US" sz="2000" dirty="0">
                <a:solidFill>
                  <a:prstClr val="black"/>
                </a:solidFill>
                <a:cs typeface="+mn-cs"/>
              </a:rPr>
              <a:t>　</a:t>
            </a:r>
            <a:r>
              <a:rPr lang="ja-JP" altLang="en-US" sz="1600" dirty="0">
                <a:solidFill>
                  <a:prstClr val="black"/>
                </a:solidFill>
                <a:cs typeface="+mn-cs"/>
              </a:rPr>
              <a:t>標的組織が利用するクラウドサービスやウェブサーバ、ＶＰＮ</a:t>
            </a:r>
            <a:r>
              <a:rPr lang="en-US" altLang="ja-JP" sz="1600" baseline="46000" dirty="0">
                <a:latin typeface="ＭＳ ゴシック" panose="020B0609070205080204" pitchFamily="49" charset="-128"/>
                <a:ea typeface="ＭＳ ゴシック" panose="020B0609070205080204" pitchFamily="49" charset="-128"/>
              </a:rPr>
              <a:t>*</a:t>
            </a:r>
            <a:r>
              <a:rPr lang="ja-JP" altLang="en-US" sz="1600" dirty="0">
                <a:latin typeface="ＭＳ ゴシック" panose="020B0609070205080204" pitchFamily="49" charset="-128"/>
                <a:ea typeface="ＭＳ ゴシック" panose="020B0609070205080204" pitchFamily="49" charset="-128"/>
              </a:rPr>
              <a:t>（</a:t>
            </a:r>
            <a:r>
              <a:rPr lang="en-US" altLang="ja-JP" sz="1600" dirty="0">
                <a:latin typeface="ＭＳ ゴシック" panose="020B0609070205080204" pitchFamily="49" charset="-128"/>
                <a:ea typeface="ＭＳ ゴシック" panose="020B0609070205080204" pitchFamily="49" charset="-128"/>
              </a:rPr>
              <a:t>Virtual Private Network</a:t>
            </a:r>
            <a:r>
              <a:rPr lang="ja-JP" altLang="en-US" sz="1600" dirty="0">
                <a:latin typeface="ＭＳ ゴシック" panose="020B0609070205080204" pitchFamily="49" charset="-128"/>
                <a:ea typeface="ＭＳ ゴシック" panose="020B0609070205080204" pitchFamily="49" charset="-128"/>
              </a:rPr>
              <a:t>）</a:t>
            </a:r>
            <a:r>
              <a:rPr lang="ja-JP" altLang="en-US" sz="1600" dirty="0">
                <a:solidFill>
                  <a:prstClr val="black"/>
                </a:solidFill>
                <a:cs typeface="+mn-cs"/>
              </a:rPr>
              <a:t>等の脆弱性を悪用して不正アクセスし、認証情報等を窃取する。窃取した認証情報等を悪用して正規の経路で組織のシステムへ侵入し、ＰＣやサーバをウイルスに感染させる。</a:t>
            </a:r>
            <a:endParaRPr lang="en-US" altLang="ja-JP" sz="1600" dirty="0">
              <a:solidFill>
                <a:prstClr val="black"/>
              </a:solidFill>
              <a:cs typeface="+mn-cs"/>
            </a:endParaRPr>
          </a:p>
        </p:txBody>
      </p:sp>
      <p:sp>
        <p:nvSpPr>
          <p:cNvPr id="4" name="角丸四角形 3"/>
          <p:cNvSpPr/>
          <p:nvPr/>
        </p:nvSpPr>
        <p:spPr>
          <a:xfrm>
            <a:off x="258858" y="282541"/>
            <a:ext cx="3593295"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a:solidFill>
                  <a:prstClr val="black"/>
                </a:solidFill>
                <a:latin typeface="ＭＳ ゴシック" panose="020B0609070205080204" pitchFamily="49" charset="-128"/>
                <a:ea typeface="ＭＳ ゴシック" panose="020B0609070205080204" pitchFamily="49" charset="-128"/>
              </a:rPr>
              <a:t>第２節　組織における主な脅威</a:t>
            </a:r>
            <a:endParaRPr kumimoji="1" lang="ja-JP" altLang="en-US"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p:txBody>
      </p:sp>
      <p:pic>
        <p:nvPicPr>
          <p:cNvPr id="3" name="図 2"/>
          <p:cNvPicPr>
            <a:picLocks noChangeAspect="1"/>
          </p:cNvPicPr>
          <p:nvPr/>
        </p:nvPicPr>
        <p:blipFill>
          <a:blip r:embed="rId3"/>
          <a:stretch>
            <a:fillRect/>
          </a:stretch>
        </p:blipFill>
        <p:spPr>
          <a:xfrm>
            <a:off x="8041714" y="5414952"/>
            <a:ext cx="1041574" cy="977849"/>
          </a:xfrm>
          <a:prstGeom prst="rect">
            <a:avLst/>
          </a:prstGeom>
        </p:spPr>
      </p:pic>
      <p:sp>
        <p:nvSpPr>
          <p:cNvPr id="7"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72</a:t>
            </a:r>
          </a:p>
        </p:txBody>
      </p:sp>
      <p:sp>
        <p:nvSpPr>
          <p:cNvPr id="2" name="タイトル 1">
            <a:extLst>
              <a:ext uri="{FF2B5EF4-FFF2-40B4-BE49-F238E27FC236}">
                <a16:creationId xmlns:a16="http://schemas.microsoft.com/office/drawing/2014/main" id="{41FCD7D3-05B1-7643-8655-D01108F9DD95}"/>
              </a:ext>
            </a:extLst>
          </p:cNvPr>
          <p:cNvSpPr txBox="1">
            <a:spLocks/>
          </p:cNvSpPr>
          <p:nvPr/>
        </p:nvSpPr>
        <p:spPr>
          <a:xfrm>
            <a:off x="254771" y="6404128"/>
            <a:ext cx="9305918" cy="376131"/>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100" dirty="0"/>
              <a:t>※</a:t>
            </a:r>
            <a:r>
              <a:rPr lang="ja-JP" altLang="en-US" sz="1100" dirty="0"/>
              <a:t>独立行政法人情報処理推進機構　 「情報セキュリティ</a:t>
            </a:r>
            <a:r>
              <a:rPr lang="en-US" altLang="ja-JP" sz="1100" dirty="0"/>
              <a:t>10</a:t>
            </a:r>
            <a:r>
              <a:rPr lang="ja-JP" altLang="en-US" sz="1100" dirty="0"/>
              <a:t>大脅威</a:t>
            </a:r>
            <a:r>
              <a:rPr lang="en-US" altLang="ja-JP" sz="1100" dirty="0"/>
              <a:t>2023 </a:t>
            </a:r>
            <a:r>
              <a:rPr lang="ja-JP" altLang="en-US" sz="1100" dirty="0"/>
              <a:t>解説書」を基に作成（ </a:t>
            </a:r>
            <a:r>
              <a:rPr lang="en-US" altLang="ja-JP" sz="1100" dirty="0"/>
              <a:t>https://www.ipa.go.jp/security/10threats/10threats2023.html </a:t>
            </a:r>
            <a:r>
              <a:rPr lang="ja-JP" altLang="en-US" sz="1100" dirty="0"/>
              <a:t>）</a:t>
            </a:r>
            <a:endParaRPr lang="en-US" altLang="ja-JP" sz="1100" dirty="0">
              <a:latin typeface="ＭＳ ゴシック" panose="020B0609070205080204" pitchFamily="49" charset="-128"/>
              <a:ea typeface="ＭＳ ゴシック" panose="020B0609070205080204" pitchFamily="49" charset="-128"/>
            </a:endParaRPr>
          </a:p>
        </p:txBody>
      </p:sp>
      <p:sp>
        <p:nvSpPr>
          <p:cNvPr id="5" name="タイトル 1">
            <a:extLst>
              <a:ext uri="{FF2B5EF4-FFF2-40B4-BE49-F238E27FC236}">
                <a16:creationId xmlns:a16="http://schemas.microsoft.com/office/drawing/2014/main" id="{FD763B83-E800-EDCF-41A5-E0F6CB640AA8}"/>
              </a:ext>
            </a:extLst>
          </p:cNvPr>
          <p:cNvSpPr txBox="1">
            <a:spLocks/>
          </p:cNvSpPr>
          <p:nvPr/>
        </p:nvSpPr>
        <p:spPr>
          <a:xfrm>
            <a:off x="340073" y="5316901"/>
            <a:ext cx="6018711" cy="376131"/>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100" dirty="0"/>
              <a:t>*</a:t>
            </a:r>
            <a:r>
              <a:rPr lang="ja-JP" altLang="en-US" sz="1100" dirty="0"/>
              <a:t>ＶＰＮとは、一般的なインターネット回線を利用して作られる仮想のプライベートネットワークです。</a:t>
            </a:r>
            <a:endParaRPr lang="en-US" altLang="ja-JP" sz="11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2984153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353092" y="1545390"/>
            <a:ext cx="9109276" cy="1125856"/>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just"/>
            <a:r>
              <a:rPr lang="ja-JP" altLang="en-US" sz="1600" dirty="0">
                <a:latin typeface="ＭＳ ゴシック" panose="020B0609070205080204" pitchFamily="49" charset="-128"/>
                <a:ea typeface="ＭＳ ゴシック" panose="020B0609070205080204" pitchFamily="49" charset="-128"/>
              </a:rPr>
              <a:t>　勤労形態としてテレワークが活用され、ウェブ会議サービスやＶＰＮ等の本格的な活用がされる中、それらを狙った攻撃が行われています。</a:t>
            </a:r>
            <a:endParaRPr lang="en-US" altLang="ja-JP" sz="1600" dirty="0">
              <a:latin typeface="ＭＳ ゴシック" panose="020B0609070205080204" pitchFamily="49" charset="-128"/>
              <a:ea typeface="ＭＳ ゴシック" panose="020B0609070205080204" pitchFamily="49" charset="-128"/>
            </a:endParaRPr>
          </a:p>
        </p:txBody>
      </p:sp>
      <p:pic>
        <p:nvPicPr>
          <p:cNvPr id="3" name="図 2"/>
          <p:cNvPicPr>
            <a:picLocks noChangeAspect="1"/>
          </p:cNvPicPr>
          <p:nvPr/>
        </p:nvPicPr>
        <p:blipFill>
          <a:blip r:embed="rId3"/>
          <a:stretch>
            <a:fillRect/>
          </a:stretch>
        </p:blipFill>
        <p:spPr>
          <a:xfrm>
            <a:off x="1177684" y="3006958"/>
            <a:ext cx="7539984" cy="3249839"/>
          </a:xfrm>
          <a:prstGeom prst="rect">
            <a:avLst/>
          </a:prstGeom>
        </p:spPr>
      </p:pic>
      <p:sp>
        <p:nvSpPr>
          <p:cNvPr id="7" name="角丸四角形 6"/>
          <p:cNvSpPr/>
          <p:nvPr/>
        </p:nvSpPr>
        <p:spPr>
          <a:xfrm>
            <a:off x="289338" y="741679"/>
            <a:ext cx="9360000" cy="468000"/>
          </a:xfrm>
          <a:prstGeom prst="roundRect">
            <a:avLst/>
          </a:prstGeom>
          <a:gradFill flip="none" rotWithShape="1">
            <a:gsLst>
              <a:gs pos="0">
                <a:srgbClr val="FF7C80">
                  <a:tint val="66000"/>
                  <a:satMod val="160000"/>
                </a:srgbClr>
              </a:gs>
              <a:gs pos="50000">
                <a:srgbClr val="FF7C80">
                  <a:tint val="44500"/>
                  <a:satMod val="160000"/>
                </a:srgbClr>
              </a:gs>
              <a:gs pos="100000">
                <a:srgbClr val="FF7C80">
                  <a:tint val="23500"/>
                  <a:satMod val="160000"/>
                </a:srgbClr>
              </a:gs>
            </a:gsLst>
            <a:lin ang="16200000" scaled="1"/>
            <a:tileRect/>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a:solidFill>
                  <a:prstClr val="black"/>
                </a:solidFill>
                <a:latin typeface="ＤＦ特太ゴシック体" panose="020B0509000000000000" pitchFamily="49" charset="-128"/>
                <a:ea typeface="ＤＦ特太ゴシック体" panose="020B0509000000000000" pitchFamily="49" charset="-128"/>
              </a:rPr>
              <a:t>事例３　テレワーク等のニューノーマルな働き方を狙った攻撃</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8" name="角丸四角形 7"/>
          <p:cNvSpPr/>
          <p:nvPr/>
        </p:nvSpPr>
        <p:spPr>
          <a:xfrm>
            <a:off x="258858" y="282541"/>
            <a:ext cx="3603023"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a:solidFill>
                  <a:prstClr val="black"/>
                </a:solidFill>
                <a:latin typeface="ＭＳ ゴシック" panose="020B0609070205080204" pitchFamily="49" charset="-128"/>
                <a:ea typeface="ＭＳ ゴシック" panose="020B0609070205080204" pitchFamily="49" charset="-128"/>
              </a:rPr>
              <a:t>第２節　組織における主な脅威</a:t>
            </a:r>
            <a:endParaRPr kumimoji="1" lang="ja-JP" altLang="en-US"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p:txBody>
      </p:sp>
      <p:sp>
        <p:nvSpPr>
          <p:cNvPr id="10"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73</a:t>
            </a:r>
          </a:p>
        </p:txBody>
      </p:sp>
      <p:sp>
        <p:nvSpPr>
          <p:cNvPr id="9" name="角丸四角形 8"/>
          <p:cNvSpPr/>
          <p:nvPr/>
        </p:nvSpPr>
        <p:spPr>
          <a:xfrm>
            <a:off x="277763" y="1425311"/>
            <a:ext cx="9363653" cy="1366015"/>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nSpc>
                <a:spcPct val="150000"/>
              </a:lnSpc>
            </a:pPr>
            <a:endParaRPr lang="en-US" altLang="ja-JP" sz="1600" dirty="0"/>
          </a:p>
        </p:txBody>
      </p:sp>
      <p:sp>
        <p:nvSpPr>
          <p:cNvPr id="2" name="タイトル 1">
            <a:extLst>
              <a:ext uri="{FF2B5EF4-FFF2-40B4-BE49-F238E27FC236}">
                <a16:creationId xmlns:a16="http://schemas.microsoft.com/office/drawing/2014/main" id="{516C4E7D-81B3-8773-387B-3603D486752E}"/>
              </a:ext>
            </a:extLst>
          </p:cNvPr>
          <p:cNvSpPr txBox="1">
            <a:spLocks/>
          </p:cNvSpPr>
          <p:nvPr/>
        </p:nvSpPr>
        <p:spPr>
          <a:xfrm>
            <a:off x="254771" y="6404128"/>
            <a:ext cx="9305918" cy="376131"/>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100" dirty="0"/>
              <a:t>※</a:t>
            </a:r>
            <a:r>
              <a:rPr lang="ja-JP" altLang="en-US" sz="1100" dirty="0"/>
              <a:t>独立行政法人情報処理推進機構　 「情報セキュリティ</a:t>
            </a:r>
            <a:r>
              <a:rPr lang="en-US" altLang="ja-JP" sz="1100" dirty="0"/>
              <a:t>10</a:t>
            </a:r>
            <a:r>
              <a:rPr lang="ja-JP" altLang="en-US" sz="1100" dirty="0"/>
              <a:t>大脅威</a:t>
            </a:r>
            <a:r>
              <a:rPr lang="en-US" altLang="ja-JP" sz="1100" dirty="0"/>
              <a:t>2023 </a:t>
            </a:r>
            <a:r>
              <a:rPr lang="ja-JP" altLang="en-US" sz="1100" dirty="0"/>
              <a:t>解説書」を基に作成（ </a:t>
            </a:r>
            <a:r>
              <a:rPr lang="en-US" altLang="ja-JP" sz="1100" dirty="0"/>
              <a:t>https://www.ipa.go.jp/security/10threats/10threats2023.html </a:t>
            </a:r>
            <a:r>
              <a:rPr lang="ja-JP" altLang="en-US" sz="1100" dirty="0"/>
              <a:t>）</a:t>
            </a:r>
            <a:endParaRPr lang="en-US" altLang="ja-JP" sz="11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570119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2"/>
          <p:cNvSpPr txBox="1">
            <a:spLocks/>
          </p:cNvSpPr>
          <p:nvPr/>
        </p:nvSpPr>
        <p:spPr bwMode="auto">
          <a:xfrm>
            <a:off x="322358" y="741680"/>
            <a:ext cx="9112562" cy="4827124"/>
          </a:xfrm>
          <a:prstGeom prst="rect">
            <a:avLst/>
          </a:prstGeom>
          <a:noFill/>
          <a:ln w="12700">
            <a:noFill/>
            <a:prstDash val="dash"/>
            <a:headEnd/>
            <a:tailEnd/>
          </a:ln>
          <a:effec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anchor="t" anchorCtr="0" compatLnSpc="1">
            <a:prstTxWarp prst="textNoShape">
              <a:avLst/>
            </a:prstTxWarp>
            <a:noAutofit/>
          </a:bodyPr>
          <a:lstStyle>
            <a:defPPr>
              <a:defRPr lang="ja-JP"/>
            </a:defPPr>
            <a:lvl1pPr marL="180000" indent="-457200" defTabSz="457200" eaLnBrk="1" hangingPunct="1">
              <a:spcBef>
                <a:spcPts val="0"/>
              </a:spcBef>
              <a:buFont typeface="Arial" charset="0"/>
              <a:buNone/>
              <a:defRPr sz="1400">
                <a:solidFill>
                  <a:schemeClr val="tx1"/>
                </a:solidFill>
                <a:latin typeface="ＭＳ ゴシック" pitchFamily="49" charset="-128"/>
                <a:ea typeface="ＭＳ ゴシック" pitchFamily="49" charset="-128"/>
                <a:cs typeface="Times New Roman" pitchFamily="18" charset="0"/>
              </a:defRPr>
            </a:lvl1pPr>
            <a:lvl2pPr marL="742950" indent="-285750" defTabSz="457200" eaLnBrk="1" hangingPunct="1">
              <a:spcBef>
                <a:spcPct val="20000"/>
              </a:spcBef>
              <a:buFont typeface="Arial" charset="0"/>
              <a:buChar char="–"/>
              <a:defRPr sz="2800">
                <a:solidFill>
                  <a:schemeClr val="tx1"/>
                </a:solidFill>
              </a:defRPr>
            </a:lvl2pPr>
            <a:lvl3pPr marL="1143000" indent="-228600" defTabSz="457200" eaLnBrk="1" hangingPunct="1">
              <a:spcBef>
                <a:spcPct val="20000"/>
              </a:spcBef>
              <a:buFont typeface="Arial" charset="0"/>
              <a:buChar char="•"/>
              <a:defRPr>
                <a:solidFill>
                  <a:schemeClr val="tx1"/>
                </a:solidFill>
              </a:defRPr>
            </a:lvl3pPr>
            <a:lvl4pPr marL="1600200" indent="-228600" defTabSz="457200" eaLnBrk="1" hangingPunct="1">
              <a:spcBef>
                <a:spcPct val="20000"/>
              </a:spcBef>
              <a:buFont typeface="Arial" charset="0"/>
              <a:buChar char="–"/>
              <a:defRPr sz="2000">
                <a:solidFill>
                  <a:schemeClr val="tx1"/>
                </a:solidFill>
              </a:defRPr>
            </a:lvl4pPr>
            <a:lvl5pPr marL="2057400" indent="-228600" defTabSz="457200" eaLnBrk="1" hangingPunct="1">
              <a:spcBef>
                <a:spcPct val="20000"/>
              </a:spcBef>
              <a:buFont typeface="Arial" charset="0"/>
              <a:buChar char="»"/>
              <a:defRPr sz="2000">
                <a:solidFill>
                  <a:schemeClr val="tx1"/>
                </a:solidFill>
              </a:defRPr>
            </a:lvl5pPr>
            <a:lvl6pPr marL="2514600" indent="-228600" defTabSz="457200">
              <a:spcBef>
                <a:spcPct val="20000"/>
              </a:spcBef>
              <a:buFont typeface="Arial"/>
              <a:buChar char="•"/>
              <a:defRPr sz="2000">
                <a:solidFill>
                  <a:schemeClr val="tx1"/>
                </a:solidFill>
              </a:defRPr>
            </a:lvl6pPr>
            <a:lvl7pPr marL="2971800" indent="-228600" defTabSz="457200">
              <a:spcBef>
                <a:spcPct val="20000"/>
              </a:spcBef>
              <a:buFont typeface="Arial"/>
              <a:buChar char="•"/>
              <a:defRPr sz="2000">
                <a:solidFill>
                  <a:schemeClr val="tx1"/>
                </a:solidFill>
              </a:defRPr>
            </a:lvl7pPr>
            <a:lvl8pPr marL="3429000" indent="-228600" defTabSz="457200">
              <a:spcBef>
                <a:spcPct val="20000"/>
              </a:spcBef>
              <a:buFont typeface="Arial"/>
              <a:buChar char="•"/>
              <a:defRPr sz="2000">
                <a:solidFill>
                  <a:schemeClr val="tx1"/>
                </a:solidFill>
              </a:defRPr>
            </a:lvl8pPr>
            <a:lvl9pPr marL="3886200" indent="-228600" defTabSz="457200">
              <a:spcBef>
                <a:spcPct val="20000"/>
              </a:spcBef>
              <a:buFont typeface="Arial"/>
              <a:buChar char="•"/>
              <a:defRPr sz="2000">
                <a:solidFill>
                  <a:schemeClr val="tx1"/>
                </a:solidFill>
              </a:defRPr>
            </a:lvl9pPr>
          </a:lstStyle>
          <a:p>
            <a:pPr marL="0" lvl="0" indent="0"/>
            <a:r>
              <a:rPr lang="ja-JP" altLang="en-US" sz="2400" dirty="0">
                <a:solidFill>
                  <a:prstClr val="black"/>
                </a:solidFill>
                <a:latin typeface="HGP創英角ﾎﾟｯﾌﾟ体" panose="040B0A00000000000000" pitchFamily="50" charset="-128"/>
                <a:ea typeface="HGP創英角ﾎﾟｯﾌﾟ体" panose="040B0A00000000000000" pitchFamily="50" charset="-128"/>
                <a:cs typeface="+mn-cs"/>
              </a:rPr>
              <a:t>＜攻撃手口／発生要因＞</a:t>
            </a:r>
            <a:endParaRPr lang="en-US" altLang="ja-JP" sz="2400" dirty="0">
              <a:solidFill>
                <a:prstClr val="black"/>
              </a:solidFill>
              <a:latin typeface="HGP創英角ﾎﾟｯﾌﾟ体" panose="040B0A00000000000000" pitchFamily="50" charset="-128"/>
              <a:ea typeface="HGP創英角ﾎﾟｯﾌﾟ体" panose="040B0A00000000000000" pitchFamily="50" charset="-128"/>
              <a:cs typeface="+mn-cs"/>
            </a:endParaRPr>
          </a:p>
          <a:p>
            <a:pPr marL="0" lvl="0" indent="0"/>
            <a:endParaRPr lang="ja-JP" altLang="en-US" sz="2000" dirty="0">
              <a:solidFill>
                <a:prstClr val="black"/>
              </a:solidFill>
              <a:latin typeface="ＭＳ Ｐゴシック" panose="020B0600070205080204" pitchFamily="50" charset="-128"/>
              <a:ea typeface="ＭＳ Ｐゴシック" panose="020B0600070205080204" pitchFamily="50" charset="-128"/>
              <a:cs typeface="+mn-cs"/>
            </a:endParaRPr>
          </a:p>
          <a:p>
            <a:pPr marL="0" lvl="0" indent="0"/>
            <a:r>
              <a:rPr lang="ja-JP" altLang="en-US" sz="1800" b="1" dirty="0">
                <a:solidFill>
                  <a:srgbClr val="7030A0"/>
                </a:solidFill>
                <a:cs typeface="+mn-cs"/>
              </a:rPr>
              <a:t>●テレワーク用製品の脆弱性の悪用</a:t>
            </a:r>
            <a:endParaRPr lang="en-US" altLang="ja-JP" sz="1800" b="1" dirty="0">
              <a:solidFill>
                <a:srgbClr val="7030A0"/>
              </a:solidFill>
              <a:cs typeface="+mn-cs"/>
            </a:endParaRPr>
          </a:p>
          <a:p>
            <a:pPr marL="0" lvl="0" indent="0" algn="just"/>
            <a:r>
              <a:rPr lang="ja-JP" altLang="en-US" sz="2000" dirty="0">
                <a:solidFill>
                  <a:prstClr val="black"/>
                </a:solidFill>
                <a:cs typeface="+mn-cs"/>
              </a:rPr>
              <a:t>　</a:t>
            </a:r>
            <a:r>
              <a:rPr lang="ja-JP" altLang="en-US" sz="1600" dirty="0">
                <a:solidFill>
                  <a:prstClr val="black"/>
                </a:solidFill>
                <a:cs typeface="+mn-cs"/>
              </a:rPr>
              <a:t>ＶＰＮ等のテレワーク用に導入している製品の脆弱性や設定ミス等を悪用し、社内システムに不正アクセスしたり、ＰＣ内の業務情報等を窃取したりする。また、ウェブ会議サービスの脆弱な設定を悪用し、ウェブ会議をのぞき見する。</a:t>
            </a:r>
            <a:endParaRPr lang="en-US" altLang="ja-JP" sz="1600" dirty="0">
              <a:solidFill>
                <a:prstClr val="black"/>
              </a:solidFill>
              <a:cs typeface="+mn-cs"/>
            </a:endParaRPr>
          </a:p>
          <a:p>
            <a:pPr marL="0" lvl="0" indent="0"/>
            <a:endParaRPr lang="en-US" altLang="ja-JP" sz="1600" dirty="0">
              <a:solidFill>
                <a:prstClr val="black"/>
              </a:solidFill>
              <a:cs typeface="+mn-cs"/>
            </a:endParaRPr>
          </a:p>
          <a:p>
            <a:pPr marL="0" indent="0"/>
            <a:r>
              <a:rPr lang="ja-JP" altLang="en-US" sz="1800" b="1" dirty="0">
                <a:solidFill>
                  <a:srgbClr val="7030A0"/>
                </a:solidFill>
              </a:rPr>
              <a:t>●テレワーク移行時のまま運用している脆弱なテレワーク環境への攻撃</a:t>
            </a:r>
            <a:endParaRPr lang="en-US" altLang="ja-JP" sz="1800" b="1" dirty="0">
              <a:solidFill>
                <a:srgbClr val="7030A0"/>
              </a:solidFill>
            </a:endParaRPr>
          </a:p>
          <a:p>
            <a:pPr marL="0" indent="0" algn="just"/>
            <a:r>
              <a:rPr lang="ja-JP" altLang="en-US" sz="1800" b="1" dirty="0">
                <a:solidFill>
                  <a:srgbClr val="7030A0"/>
                </a:solidFill>
              </a:rPr>
              <a:t>　</a:t>
            </a:r>
            <a:r>
              <a:rPr lang="ja-JP" altLang="en-US" sz="1600" dirty="0"/>
              <a:t>規則の整備やセキュリティ対策が不十分な状態で、急いでテレワークへ移行したまま運用されている脆弱なテレワーク環境を攻撃する。</a:t>
            </a:r>
            <a:endParaRPr lang="ja-JP" altLang="en-US" sz="1800" b="1" dirty="0">
              <a:solidFill>
                <a:srgbClr val="7030A0"/>
              </a:solidFill>
            </a:endParaRPr>
          </a:p>
          <a:p>
            <a:pPr marL="0" lvl="0" indent="0"/>
            <a:r>
              <a:rPr lang="ja-JP" altLang="en-US" sz="1800" dirty="0">
                <a:solidFill>
                  <a:prstClr val="black"/>
                </a:solidFill>
                <a:cs typeface="+mn-cs"/>
              </a:rPr>
              <a:t>　</a:t>
            </a:r>
          </a:p>
          <a:p>
            <a:pPr marL="0" lvl="0" indent="0"/>
            <a:r>
              <a:rPr lang="ja-JP" altLang="en-US" sz="1800" b="1" dirty="0">
                <a:solidFill>
                  <a:srgbClr val="7030A0"/>
                </a:solidFill>
                <a:cs typeface="+mn-cs"/>
              </a:rPr>
              <a:t>●私有端末や自宅のネットワークを利用</a:t>
            </a:r>
          </a:p>
          <a:p>
            <a:pPr marL="0" lvl="0" indent="0" algn="just"/>
            <a:r>
              <a:rPr lang="ja-JP" altLang="en-US" sz="2000" dirty="0">
                <a:solidFill>
                  <a:prstClr val="black"/>
                </a:solidFill>
                <a:cs typeface="+mn-cs"/>
              </a:rPr>
              <a:t>　</a:t>
            </a:r>
            <a:r>
              <a:rPr lang="ja-JP" altLang="en-US" sz="1600" dirty="0">
                <a:solidFill>
                  <a:prstClr val="black"/>
                </a:solidFill>
                <a:cs typeface="+mn-cs"/>
              </a:rPr>
              <a:t>適切なセキュリティ対策が施されていない私有端末でテレワークを行うと、ウイルスに感染したり、攻撃者にソフトウェアの脆弱性を悪用され、業務情報や認証情報を窃取されたりするおそれがある。</a:t>
            </a:r>
          </a:p>
          <a:p>
            <a:pPr marL="0" lvl="0" indent="0" algn="just"/>
            <a:r>
              <a:rPr lang="ja-JP" altLang="en-US" sz="1600" dirty="0">
                <a:solidFill>
                  <a:prstClr val="black"/>
                </a:solidFill>
                <a:cs typeface="+mn-cs"/>
              </a:rPr>
              <a:t>　また、組織支給の端末を利用している場合でも、自宅やシェアオフィスのネットワーク環境に適切なセキュリティ対策が行われていないと、情報を盗聴されるおそれがある。</a:t>
            </a:r>
            <a:endParaRPr kumimoji="1" lang="en-US" altLang="ja-JP" sz="1600" dirty="0">
              <a:solidFill>
                <a:prstClr val="black"/>
              </a:solidFill>
            </a:endParaRPr>
          </a:p>
        </p:txBody>
      </p:sp>
      <p:sp>
        <p:nvSpPr>
          <p:cNvPr id="4" name="角丸四角形 3"/>
          <p:cNvSpPr/>
          <p:nvPr/>
        </p:nvSpPr>
        <p:spPr>
          <a:xfrm>
            <a:off x="258858" y="282541"/>
            <a:ext cx="3583568"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a:solidFill>
                  <a:prstClr val="black"/>
                </a:solidFill>
                <a:latin typeface="ＭＳ ゴシック" panose="020B0609070205080204" pitchFamily="49" charset="-128"/>
                <a:ea typeface="ＭＳ ゴシック" panose="020B0609070205080204" pitchFamily="49" charset="-128"/>
              </a:rPr>
              <a:t>第２節　組織における主な脅威</a:t>
            </a:r>
            <a:endParaRPr kumimoji="1" lang="ja-JP" altLang="en-US"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p:txBody>
      </p:sp>
      <p:pic>
        <p:nvPicPr>
          <p:cNvPr id="6" name="図 5"/>
          <p:cNvPicPr>
            <a:picLocks noChangeAspect="1"/>
          </p:cNvPicPr>
          <p:nvPr/>
        </p:nvPicPr>
        <p:blipFill>
          <a:blip r:embed="rId3"/>
          <a:stretch>
            <a:fillRect/>
          </a:stretch>
        </p:blipFill>
        <p:spPr>
          <a:xfrm>
            <a:off x="8115085" y="477684"/>
            <a:ext cx="1030468" cy="1030468"/>
          </a:xfrm>
          <a:prstGeom prst="rect">
            <a:avLst/>
          </a:prstGeom>
        </p:spPr>
      </p:pic>
      <p:sp>
        <p:nvSpPr>
          <p:cNvPr id="9"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74</a:t>
            </a:r>
          </a:p>
        </p:txBody>
      </p:sp>
      <p:sp>
        <p:nvSpPr>
          <p:cNvPr id="2" name="タイトル 1">
            <a:extLst>
              <a:ext uri="{FF2B5EF4-FFF2-40B4-BE49-F238E27FC236}">
                <a16:creationId xmlns:a16="http://schemas.microsoft.com/office/drawing/2014/main" id="{9A5F1B64-1CDB-3886-2DCC-3D586A4608B5}"/>
              </a:ext>
            </a:extLst>
          </p:cNvPr>
          <p:cNvSpPr txBox="1">
            <a:spLocks/>
          </p:cNvSpPr>
          <p:nvPr/>
        </p:nvSpPr>
        <p:spPr>
          <a:xfrm>
            <a:off x="254771" y="6404128"/>
            <a:ext cx="9305918" cy="376131"/>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100" dirty="0"/>
              <a:t>※</a:t>
            </a:r>
            <a:r>
              <a:rPr lang="ja-JP" altLang="en-US" sz="1100" dirty="0"/>
              <a:t>独立行政法人情報処理推進機構　 「情報セキュリティ</a:t>
            </a:r>
            <a:r>
              <a:rPr lang="en-US" altLang="ja-JP" sz="1100" dirty="0"/>
              <a:t>10</a:t>
            </a:r>
            <a:r>
              <a:rPr lang="ja-JP" altLang="en-US" sz="1100" dirty="0"/>
              <a:t>大脅威</a:t>
            </a:r>
            <a:r>
              <a:rPr lang="en-US" altLang="ja-JP" sz="1100" dirty="0"/>
              <a:t>2023 </a:t>
            </a:r>
            <a:r>
              <a:rPr lang="ja-JP" altLang="en-US" sz="1100" dirty="0"/>
              <a:t>解説書」を基に作成（ </a:t>
            </a:r>
            <a:r>
              <a:rPr lang="en-US" altLang="ja-JP" sz="1100" dirty="0"/>
              <a:t>https://www.ipa.go.jp/security/10threats/10threats2023.html </a:t>
            </a:r>
            <a:r>
              <a:rPr lang="ja-JP" altLang="en-US" sz="1100" dirty="0"/>
              <a:t>）</a:t>
            </a:r>
            <a:endParaRPr lang="en-US" altLang="ja-JP" sz="11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4707549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381964" y="1574154"/>
            <a:ext cx="9190299" cy="1775332"/>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just"/>
            <a:r>
              <a:rPr lang="ja-JP" altLang="en-US" sz="1600" dirty="0"/>
              <a:t>　組織に勤務する従業員や元従業員等の組織関係者による機密情報の持ち出しや悪用等の不正行為が発生しています。また、組織内における情報管理のルールを守らずに情報を持ち出し、紛失や情報漏えいにつながるケースも散見されます。</a:t>
            </a:r>
            <a:endParaRPr lang="en-US" altLang="ja-JP" sz="1600" dirty="0"/>
          </a:p>
          <a:p>
            <a:pPr algn="just"/>
            <a:r>
              <a:rPr lang="ja-JP" altLang="en-US" sz="1600" dirty="0"/>
              <a:t>　組織関係者による不正行為は、組織の社会的信用の失墜、損害賠償による経済的損失により、組織に多大な損害を与えます。</a:t>
            </a:r>
            <a:endParaRPr lang="en-US" altLang="ja-JP" sz="1600" dirty="0"/>
          </a:p>
          <a:p>
            <a:pPr algn="just"/>
            <a:r>
              <a:rPr lang="ja-JP" altLang="en-US" sz="1600" dirty="0">
                <a:latin typeface="ＭＳ ゴシック" panose="020B0609070205080204" pitchFamily="49" charset="-128"/>
                <a:ea typeface="ＭＳ ゴシック" panose="020B0609070205080204" pitchFamily="49" charset="-128"/>
              </a:rPr>
              <a:t>　また、不正に取得した情報を他組織に持ち込んだ場合、その組織も損害賠償等の対象になるおそれがあります。</a:t>
            </a:r>
          </a:p>
        </p:txBody>
      </p:sp>
      <p:pic>
        <p:nvPicPr>
          <p:cNvPr id="4" name="図 3"/>
          <p:cNvPicPr>
            <a:picLocks noChangeAspect="1"/>
          </p:cNvPicPr>
          <p:nvPr/>
        </p:nvPicPr>
        <p:blipFill>
          <a:blip r:embed="rId3"/>
          <a:stretch>
            <a:fillRect/>
          </a:stretch>
        </p:blipFill>
        <p:spPr>
          <a:xfrm>
            <a:off x="1197937" y="3690117"/>
            <a:ext cx="7474344" cy="2749511"/>
          </a:xfrm>
          <a:prstGeom prst="rect">
            <a:avLst/>
          </a:prstGeom>
        </p:spPr>
      </p:pic>
      <p:sp>
        <p:nvSpPr>
          <p:cNvPr id="7" name="角丸四角形 6"/>
          <p:cNvSpPr/>
          <p:nvPr/>
        </p:nvSpPr>
        <p:spPr>
          <a:xfrm>
            <a:off x="289338" y="741679"/>
            <a:ext cx="9360000" cy="468000"/>
          </a:xfrm>
          <a:prstGeom prst="roundRect">
            <a:avLst/>
          </a:prstGeom>
          <a:gradFill flip="none" rotWithShape="1">
            <a:gsLst>
              <a:gs pos="0">
                <a:srgbClr val="FF7C80">
                  <a:tint val="66000"/>
                  <a:satMod val="160000"/>
                </a:srgbClr>
              </a:gs>
              <a:gs pos="50000">
                <a:srgbClr val="FF7C80">
                  <a:tint val="44500"/>
                  <a:satMod val="160000"/>
                </a:srgbClr>
              </a:gs>
              <a:gs pos="100000">
                <a:srgbClr val="FF7C80">
                  <a:tint val="23500"/>
                  <a:satMod val="160000"/>
                </a:srgbClr>
              </a:gs>
            </a:gsLst>
            <a:lin ang="16200000" scaled="1"/>
            <a:tileRect/>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a:solidFill>
                  <a:prstClr val="black"/>
                </a:solidFill>
                <a:latin typeface="ＤＦ特太ゴシック体" panose="020B0509000000000000" pitchFamily="49" charset="-128"/>
                <a:ea typeface="ＤＦ特太ゴシック体" panose="020B0509000000000000" pitchFamily="49" charset="-128"/>
              </a:rPr>
              <a:t>事例４　内部不正による情報漏えい</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8" name="角丸四角形 7"/>
          <p:cNvSpPr/>
          <p:nvPr/>
        </p:nvSpPr>
        <p:spPr>
          <a:xfrm>
            <a:off x="258858" y="282541"/>
            <a:ext cx="3534929"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a:solidFill>
                  <a:prstClr val="black"/>
                </a:solidFill>
                <a:latin typeface="ＭＳ ゴシック" panose="020B0609070205080204" pitchFamily="49" charset="-128"/>
                <a:ea typeface="ＭＳ ゴシック" panose="020B0609070205080204" pitchFamily="49" charset="-128"/>
              </a:rPr>
              <a:t>第２節　組織における主な脅威</a:t>
            </a:r>
            <a:endParaRPr kumimoji="1" lang="ja-JP" altLang="en-US"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p:txBody>
      </p:sp>
      <p:sp>
        <p:nvSpPr>
          <p:cNvPr id="10"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75</a:t>
            </a:r>
          </a:p>
        </p:txBody>
      </p:sp>
      <p:sp>
        <p:nvSpPr>
          <p:cNvPr id="9" name="角丸四角形 8"/>
          <p:cNvSpPr/>
          <p:nvPr/>
        </p:nvSpPr>
        <p:spPr>
          <a:xfrm>
            <a:off x="289338" y="1481554"/>
            <a:ext cx="9363653" cy="1947446"/>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nSpc>
                <a:spcPct val="150000"/>
              </a:lnSpc>
            </a:pPr>
            <a:endParaRPr lang="en-US" altLang="ja-JP" sz="1600" dirty="0"/>
          </a:p>
        </p:txBody>
      </p:sp>
      <p:sp>
        <p:nvSpPr>
          <p:cNvPr id="2" name="タイトル 1">
            <a:extLst>
              <a:ext uri="{FF2B5EF4-FFF2-40B4-BE49-F238E27FC236}">
                <a16:creationId xmlns:a16="http://schemas.microsoft.com/office/drawing/2014/main" id="{D090C66E-653F-1CF6-2085-C4DAB8D309C8}"/>
              </a:ext>
            </a:extLst>
          </p:cNvPr>
          <p:cNvSpPr txBox="1">
            <a:spLocks/>
          </p:cNvSpPr>
          <p:nvPr/>
        </p:nvSpPr>
        <p:spPr>
          <a:xfrm>
            <a:off x="254771" y="6404128"/>
            <a:ext cx="9305918" cy="376131"/>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100" dirty="0"/>
              <a:t>※</a:t>
            </a:r>
            <a:r>
              <a:rPr lang="ja-JP" altLang="en-US" sz="1100" dirty="0"/>
              <a:t>独立行政法人情報処理推進機構　 「情報セキュリティ</a:t>
            </a:r>
            <a:r>
              <a:rPr lang="en-US" altLang="ja-JP" sz="1100" dirty="0"/>
              <a:t>10</a:t>
            </a:r>
            <a:r>
              <a:rPr lang="ja-JP" altLang="en-US" sz="1100" dirty="0"/>
              <a:t>大脅威</a:t>
            </a:r>
            <a:r>
              <a:rPr lang="en-US" altLang="ja-JP" sz="1100" dirty="0"/>
              <a:t>2023 </a:t>
            </a:r>
            <a:r>
              <a:rPr lang="ja-JP" altLang="en-US" sz="1100" dirty="0"/>
              <a:t>解説書」を基に作成（ </a:t>
            </a:r>
            <a:r>
              <a:rPr lang="en-US" altLang="ja-JP" sz="1100" dirty="0"/>
              <a:t>https://www.ipa.go.jp/security/10threats/10threats2023.html </a:t>
            </a:r>
            <a:r>
              <a:rPr lang="ja-JP" altLang="en-US" sz="1100" dirty="0"/>
              <a:t>）</a:t>
            </a:r>
            <a:endParaRPr lang="en-US" altLang="ja-JP" sz="11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4728204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2"/>
          <p:cNvSpPr txBox="1">
            <a:spLocks/>
          </p:cNvSpPr>
          <p:nvPr/>
        </p:nvSpPr>
        <p:spPr bwMode="auto">
          <a:xfrm>
            <a:off x="296957" y="741680"/>
            <a:ext cx="9394133" cy="4147820"/>
          </a:xfrm>
          <a:prstGeom prst="rect">
            <a:avLst/>
          </a:prstGeom>
          <a:noFill/>
          <a:ln w="12700">
            <a:noFill/>
            <a:prstDash val="dash"/>
            <a:headEnd/>
            <a:tailEnd/>
          </a:ln>
          <a:effec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anchor="t" anchorCtr="0" compatLnSpc="1">
            <a:prstTxWarp prst="textNoShape">
              <a:avLst/>
            </a:prstTxWarp>
            <a:noAutofit/>
          </a:bodyPr>
          <a:lstStyle>
            <a:defPPr>
              <a:defRPr lang="ja-JP"/>
            </a:defPPr>
            <a:lvl1pPr marL="180000" indent="-457200" defTabSz="457200" eaLnBrk="1" hangingPunct="1">
              <a:spcBef>
                <a:spcPts val="0"/>
              </a:spcBef>
              <a:buFont typeface="Arial" charset="0"/>
              <a:buNone/>
              <a:defRPr sz="1400">
                <a:solidFill>
                  <a:schemeClr val="tx1"/>
                </a:solidFill>
                <a:latin typeface="ＭＳ ゴシック" pitchFamily="49" charset="-128"/>
                <a:ea typeface="ＭＳ ゴシック" pitchFamily="49" charset="-128"/>
                <a:cs typeface="Times New Roman" pitchFamily="18" charset="0"/>
              </a:defRPr>
            </a:lvl1pPr>
            <a:lvl2pPr marL="742950" indent="-285750" defTabSz="457200" eaLnBrk="1" hangingPunct="1">
              <a:spcBef>
                <a:spcPct val="20000"/>
              </a:spcBef>
              <a:buFont typeface="Arial" charset="0"/>
              <a:buChar char="–"/>
              <a:defRPr sz="2800">
                <a:solidFill>
                  <a:schemeClr val="tx1"/>
                </a:solidFill>
              </a:defRPr>
            </a:lvl2pPr>
            <a:lvl3pPr marL="1143000" indent="-228600" defTabSz="457200" eaLnBrk="1" hangingPunct="1">
              <a:spcBef>
                <a:spcPct val="20000"/>
              </a:spcBef>
              <a:buFont typeface="Arial" charset="0"/>
              <a:buChar char="•"/>
              <a:defRPr>
                <a:solidFill>
                  <a:schemeClr val="tx1"/>
                </a:solidFill>
              </a:defRPr>
            </a:lvl3pPr>
            <a:lvl4pPr marL="1600200" indent="-228600" defTabSz="457200" eaLnBrk="1" hangingPunct="1">
              <a:spcBef>
                <a:spcPct val="20000"/>
              </a:spcBef>
              <a:buFont typeface="Arial" charset="0"/>
              <a:buChar char="–"/>
              <a:defRPr sz="2000">
                <a:solidFill>
                  <a:schemeClr val="tx1"/>
                </a:solidFill>
              </a:defRPr>
            </a:lvl4pPr>
            <a:lvl5pPr marL="2057400" indent="-228600" defTabSz="457200" eaLnBrk="1" hangingPunct="1">
              <a:spcBef>
                <a:spcPct val="20000"/>
              </a:spcBef>
              <a:buFont typeface="Arial" charset="0"/>
              <a:buChar char="»"/>
              <a:defRPr sz="2000">
                <a:solidFill>
                  <a:schemeClr val="tx1"/>
                </a:solidFill>
              </a:defRPr>
            </a:lvl5pPr>
            <a:lvl6pPr marL="2514600" indent="-228600" defTabSz="457200">
              <a:spcBef>
                <a:spcPct val="20000"/>
              </a:spcBef>
              <a:buFont typeface="Arial"/>
              <a:buChar char="•"/>
              <a:defRPr sz="2000">
                <a:solidFill>
                  <a:schemeClr val="tx1"/>
                </a:solidFill>
              </a:defRPr>
            </a:lvl6pPr>
            <a:lvl7pPr marL="2971800" indent="-228600" defTabSz="457200">
              <a:spcBef>
                <a:spcPct val="20000"/>
              </a:spcBef>
              <a:buFont typeface="Arial"/>
              <a:buChar char="•"/>
              <a:defRPr sz="2000">
                <a:solidFill>
                  <a:schemeClr val="tx1"/>
                </a:solidFill>
              </a:defRPr>
            </a:lvl7pPr>
            <a:lvl8pPr marL="3429000" indent="-228600" defTabSz="457200">
              <a:spcBef>
                <a:spcPct val="20000"/>
              </a:spcBef>
              <a:buFont typeface="Arial"/>
              <a:buChar char="•"/>
              <a:defRPr sz="2000">
                <a:solidFill>
                  <a:schemeClr val="tx1"/>
                </a:solidFill>
              </a:defRPr>
            </a:lvl8pPr>
            <a:lvl9pPr marL="3886200" indent="-228600" defTabSz="457200">
              <a:spcBef>
                <a:spcPct val="20000"/>
              </a:spcBef>
              <a:buFont typeface="Arial"/>
              <a:buChar char="•"/>
              <a:defRPr sz="2000">
                <a:solidFill>
                  <a:schemeClr val="tx1"/>
                </a:solidFill>
              </a:defRPr>
            </a:lvl9pPr>
          </a:lstStyle>
          <a:p>
            <a:pPr marL="0" lvl="0" indent="0"/>
            <a:r>
              <a:rPr lang="ja-JP" altLang="en-US" sz="2400" dirty="0">
                <a:solidFill>
                  <a:prstClr val="black"/>
                </a:solidFill>
                <a:latin typeface="HGP創英角ﾎﾟｯﾌﾟ体" panose="040B0A00000000000000" pitchFamily="50" charset="-128"/>
                <a:ea typeface="HGP創英角ﾎﾟｯﾌﾟ体" panose="040B0A00000000000000" pitchFamily="50" charset="-128"/>
                <a:cs typeface="+mn-cs"/>
              </a:rPr>
              <a:t>＜攻撃手口＞</a:t>
            </a:r>
            <a:endParaRPr lang="en-US" altLang="ja-JP" sz="2400" dirty="0">
              <a:solidFill>
                <a:prstClr val="black"/>
              </a:solidFill>
              <a:latin typeface="HGP創英角ﾎﾟｯﾌﾟ体" panose="040B0A00000000000000" pitchFamily="50" charset="-128"/>
              <a:ea typeface="HGP創英角ﾎﾟｯﾌﾟ体" panose="040B0A00000000000000" pitchFamily="50" charset="-128"/>
              <a:cs typeface="+mn-cs"/>
            </a:endParaRPr>
          </a:p>
          <a:p>
            <a:pPr marL="0" lvl="0" indent="0"/>
            <a:endParaRPr lang="ja-JP" altLang="en-US" sz="2000" dirty="0">
              <a:solidFill>
                <a:prstClr val="black"/>
              </a:solidFill>
              <a:cs typeface="+mn-cs"/>
            </a:endParaRPr>
          </a:p>
          <a:p>
            <a:pPr marL="0" lvl="0" indent="0"/>
            <a:r>
              <a:rPr lang="ja-JP" altLang="en-US" sz="1800" b="1" dirty="0">
                <a:solidFill>
                  <a:srgbClr val="7030A0"/>
                </a:solidFill>
                <a:cs typeface="+mn-cs"/>
              </a:rPr>
              <a:t>●アクセス権限の悪用</a:t>
            </a:r>
          </a:p>
          <a:p>
            <a:pPr marL="0" lvl="0" indent="0" algn="just"/>
            <a:r>
              <a:rPr lang="ja-JP" altLang="en-US" sz="1600" dirty="0">
                <a:solidFill>
                  <a:prstClr val="black"/>
                </a:solidFill>
                <a:cs typeface="+mn-cs"/>
              </a:rPr>
              <a:t>　付与されたアクセス権限を悪用し、組織の重要情報を窃取する。必要以上に高いアクセス権限が付与されている場合、より重要度の高い情報が窃取され、被害が大きくなるおそれがある。</a:t>
            </a:r>
            <a:endParaRPr lang="en-US" altLang="ja-JP" sz="1600" dirty="0">
              <a:solidFill>
                <a:prstClr val="black"/>
              </a:solidFill>
              <a:cs typeface="+mn-cs"/>
            </a:endParaRPr>
          </a:p>
          <a:p>
            <a:pPr marL="0" lvl="0" indent="0" algn="just"/>
            <a:r>
              <a:rPr lang="ja-JP" altLang="en-US" sz="1600" dirty="0">
                <a:solidFill>
                  <a:prstClr val="black"/>
                </a:solidFill>
                <a:cs typeface="+mn-cs"/>
              </a:rPr>
              <a:t>　また、複数人で端末やアカウントを共用している場合、他人のアカウントに紐づくアクセス権限で不正アクセスされることもある。</a:t>
            </a:r>
            <a:endParaRPr lang="en-US" altLang="ja-JP" sz="1600" dirty="0">
              <a:solidFill>
                <a:prstClr val="black"/>
              </a:solidFill>
              <a:cs typeface="+mn-cs"/>
            </a:endParaRPr>
          </a:p>
          <a:p>
            <a:pPr marL="0" lvl="0" indent="0"/>
            <a:endParaRPr lang="ja-JP" altLang="en-US" sz="2000" dirty="0">
              <a:solidFill>
                <a:prstClr val="black"/>
              </a:solidFill>
              <a:cs typeface="+mn-cs"/>
            </a:endParaRPr>
          </a:p>
          <a:p>
            <a:pPr marL="0" lvl="0" indent="0"/>
            <a:r>
              <a:rPr lang="ja-JP" altLang="en-US" sz="1800" b="1" dirty="0">
                <a:solidFill>
                  <a:srgbClr val="7030A0"/>
                </a:solidFill>
                <a:cs typeface="+mn-cs"/>
              </a:rPr>
              <a:t>●在職中に割り当てられたアカウントの悪用</a:t>
            </a:r>
          </a:p>
          <a:p>
            <a:pPr marL="0" lvl="0" indent="0"/>
            <a:r>
              <a:rPr lang="ja-JP" altLang="en-US" sz="2000" dirty="0">
                <a:solidFill>
                  <a:prstClr val="black"/>
                </a:solidFill>
                <a:cs typeface="+mn-cs"/>
              </a:rPr>
              <a:t>　</a:t>
            </a:r>
            <a:r>
              <a:rPr lang="ja-JP" altLang="en-US" sz="1600" dirty="0">
                <a:solidFill>
                  <a:prstClr val="black"/>
                </a:solidFill>
                <a:cs typeface="+mn-cs"/>
              </a:rPr>
              <a:t>組織の離職者が、在職中に使用していたアカウントを悪用し、組織内部の情報を窃取する。</a:t>
            </a:r>
            <a:endParaRPr lang="en-US" altLang="ja-JP" sz="1600" dirty="0">
              <a:solidFill>
                <a:prstClr val="black"/>
              </a:solidFill>
              <a:cs typeface="+mn-cs"/>
            </a:endParaRPr>
          </a:p>
          <a:p>
            <a:pPr marL="0" lvl="0" indent="0"/>
            <a:endParaRPr lang="ja-JP" altLang="en-US" sz="2000" dirty="0">
              <a:solidFill>
                <a:prstClr val="black"/>
              </a:solidFill>
              <a:cs typeface="+mn-cs"/>
            </a:endParaRPr>
          </a:p>
          <a:p>
            <a:pPr marL="0" lvl="0" indent="0"/>
            <a:r>
              <a:rPr lang="ja-JP" altLang="en-US" sz="1800" b="1" dirty="0">
                <a:solidFill>
                  <a:srgbClr val="7030A0"/>
                </a:solidFill>
                <a:cs typeface="+mn-cs"/>
              </a:rPr>
              <a:t>●内部情報の不正な持ち出し</a:t>
            </a:r>
          </a:p>
          <a:p>
            <a:pPr marL="0" lvl="0" indent="0"/>
            <a:r>
              <a:rPr lang="ja-JP" altLang="en-US" sz="2000" dirty="0">
                <a:solidFill>
                  <a:prstClr val="black"/>
                </a:solidFill>
                <a:cs typeface="+mn-cs"/>
              </a:rPr>
              <a:t>　</a:t>
            </a:r>
            <a:r>
              <a:rPr lang="ja-JP" altLang="en-US" sz="1600" dirty="0">
                <a:solidFill>
                  <a:prstClr val="black"/>
                </a:solidFill>
                <a:cs typeface="+mn-cs"/>
              </a:rPr>
              <a:t>組織内部の情報を、ＵＳＢメモリやＨＤＤ等の外部記憶媒体、メール、クラウドストレージ、スマホカメラ、紙媒体等を利用し、外部に不正に持ち出す。</a:t>
            </a:r>
            <a:endParaRPr lang="en-US" altLang="ja-JP" sz="1600" dirty="0">
              <a:solidFill>
                <a:prstClr val="black"/>
              </a:solidFill>
              <a:cs typeface="+mn-cs"/>
            </a:endParaRPr>
          </a:p>
        </p:txBody>
      </p:sp>
      <p:sp>
        <p:nvSpPr>
          <p:cNvPr id="4" name="角丸四角形 3"/>
          <p:cNvSpPr/>
          <p:nvPr/>
        </p:nvSpPr>
        <p:spPr>
          <a:xfrm>
            <a:off x="258858" y="282541"/>
            <a:ext cx="3573840"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a:solidFill>
                  <a:prstClr val="black"/>
                </a:solidFill>
                <a:latin typeface="ＭＳ ゴシック" panose="020B0609070205080204" pitchFamily="49" charset="-128"/>
                <a:ea typeface="ＭＳ ゴシック" panose="020B0609070205080204" pitchFamily="49" charset="-128"/>
              </a:rPr>
              <a:t>第２節　組織における主な脅威</a:t>
            </a:r>
            <a:endParaRPr kumimoji="1" lang="ja-JP" altLang="en-US"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p:txBody>
      </p:sp>
      <p:pic>
        <p:nvPicPr>
          <p:cNvPr id="3" name="図 2"/>
          <p:cNvPicPr>
            <a:picLocks noChangeAspect="1"/>
          </p:cNvPicPr>
          <p:nvPr/>
        </p:nvPicPr>
        <p:blipFill>
          <a:blip r:embed="rId3"/>
          <a:stretch>
            <a:fillRect/>
          </a:stretch>
        </p:blipFill>
        <p:spPr>
          <a:xfrm>
            <a:off x="8163280" y="4560567"/>
            <a:ext cx="1335140" cy="1871634"/>
          </a:xfrm>
          <a:prstGeom prst="rect">
            <a:avLst/>
          </a:prstGeom>
        </p:spPr>
      </p:pic>
      <p:sp>
        <p:nvSpPr>
          <p:cNvPr id="7"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76</a:t>
            </a:r>
          </a:p>
        </p:txBody>
      </p:sp>
      <p:sp>
        <p:nvSpPr>
          <p:cNvPr id="2" name="タイトル 1">
            <a:extLst>
              <a:ext uri="{FF2B5EF4-FFF2-40B4-BE49-F238E27FC236}">
                <a16:creationId xmlns:a16="http://schemas.microsoft.com/office/drawing/2014/main" id="{44A85375-DA5E-313F-469E-863DA5A39467}"/>
              </a:ext>
            </a:extLst>
          </p:cNvPr>
          <p:cNvSpPr txBox="1">
            <a:spLocks/>
          </p:cNvSpPr>
          <p:nvPr/>
        </p:nvSpPr>
        <p:spPr>
          <a:xfrm>
            <a:off x="254771" y="6404128"/>
            <a:ext cx="9305918" cy="376131"/>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100" dirty="0"/>
              <a:t>※</a:t>
            </a:r>
            <a:r>
              <a:rPr lang="ja-JP" altLang="en-US" sz="1100" dirty="0"/>
              <a:t>独立行政法人情報処理推進機構　 「情報セキュリティ</a:t>
            </a:r>
            <a:r>
              <a:rPr lang="en-US" altLang="ja-JP" sz="1100" dirty="0"/>
              <a:t>10</a:t>
            </a:r>
            <a:r>
              <a:rPr lang="ja-JP" altLang="en-US" sz="1100" dirty="0"/>
              <a:t>大脅威</a:t>
            </a:r>
            <a:r>
              <a:rPr lang="en-US" altLang="ja-JP" sz="1100" dirty="0"/>
              <a:t>2023 </a:t>
            </a:r>
            <a:r>
              <a:rPr lang="ja-JP" altLang="en-US" sz="1100" dirty="0"/>
              <a:t>解説書」を基に作成（ </a:t>
            </a:r>
            <a:r>
              <a:rPr lang="en-US" altLang="ja-JP" sz="1100" dirty="0"/>
              <a:t>https://www.ipa.go.jp/security/10threats/10threats2023.html </a:t>
            </a:r>
            <a:r>
              <a:rPr lang="ja-JP" altLang="en-US" sz="1100" dirty="0"/>
              <a:t>）</a:t>
            </a:r>
            <a:endParaRPr lang="en-US" altLang="ja-JP" sz="11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9376879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370390" y="1521661"/>
            <a:ext cx="9178724" cy="1384442"/>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just" defTabSz="457200">
              <a:spcBef>
                <a:spcPts val="0"/>
              </a:spcBef>
            </a:pPr>
            <a:r>
              <a:rPr lang="ja-JP" altLang="en-US" sz="1600" dirty="0"/>
              <a:t>　インターネット上のサービスへ不正ログインされ、個人情報や決済情報等の重要情報が窃取される被害が確認されています。別のサービスのアカウントと同じパスワードを使い回す利用者を狙ったパスワードリスト攻撃による不正ログインが行われています。また、不正ログインで得た情報を悪用してさらに被害を拡大させるおそれがあります。</a:t>
            </a:r>
            <a:endParaRPr kumimoji="0" lang="en-US" altLang="ja-JP" sz="1600" dirty="0">
              <a:solidFill>
                <a:prstClr val="black"/>
              </a:solidFill>
              <a:latin typeface="ＭＳ ゴシック" panose="020B0609070205080204" pitchFamily="49" charset="-128"/>
              <a:ea typeface="ＭＳ ゴシック" panose="020B0609070205080204" pitchFamily="49" charset="-128"/>
              <a:cs typeface="+mn-cs"/>
            </a:endParaRPr>
          </a:p>
        </p:txBody>
      </p:sp>
      <p:pic>
        <p:nvPicPr>
          <p:cNvPr id="3" name="図 2"/>
          <p:cNvPicPr>
            <a:picLocks noChangeAspect="1"/>
          </p:cNvPicPr>
          <p:nvPr/>
        </p:nvPicPr>
        <p:blipFill>
          <a:blip r:embed="rId3"/>
          <a:stretch>
            <a:fillRect/>
          </a:stretch>
        </p:blipFill>
        <p:spPr>
          <a:xfrm>
            <a:off x="1678333" y="3488406"/>
            <a:ext cx="6447098" cy="2763893"/>
          </a:xfrm>
          <a:prstGeom prst="rect">
            <a:avLst/>
          </a:prstGeom>
        </p:spPr>
      </p:pic>
      <p:sp>
        <p:nvSpPr>
          <p:cNvPr id="7" name="角丸四角形 6"/>
          <p:cNvSpPr/>
          <p:nvPr/>
        </p:nvSpPr>
        <p:spPr>
          <a:xfrm>
            <a:off x="289338" y="741679"/>
            <a:ext cx="9360000" cy="468000"/>
          </a:xfrm>
          <a:prstGeom prst="roundRect">
            <a:avLst/>
          </a:prstGeom>
          <a:gradFill flip="none" rotWithShape="1">
            <a:gsLst>
              <a:gs pos="0">
                <a:srgbClr val="FF7C80">
                  <a:tint val="66000"/>
                  <a:satMod val="160000"/>
                </a:srgbClr>
              </a:gs>
              <a:gs pos="50000">
                <a:srgbClr val="FF7C80">
                  <a:tint val="44500"/>
                  <a:satMod val="160000"/>
                </a:srgbClr>
              </a:gs>
              <a:gs pos="100000">
                <a:srgbClr val="FF7C80">
                  <a:tint val="23500"/>
                  <a:satMod val="160000"/>
                </a:srgbClr>
              </a:gs>
            </a:gsLst>
            <a:lin ang="16200000" scaled="1"/>
            <a:tileRect/>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a:solidFill>
                  <a:prstClr val="black"/>
                </a:solidFill>
                <a:latin typeface="ＤＦ特太ゴシック体" panose="020B0509000000000000" pitchFamily="49" charset="-128"/>
                <a:ea typeface="ＤＦ特太ゴシック体" panose="020B0509000000000000" pitchFamily="49" charset="-128"/>
              </a:rPr>
              <a:t>事例５　インターネット上のサービスへの不正ログイン</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8" name="角丸四角形 7"/>
          <p:cNvSpPr/>
          <p:nvPr/>
        </p:nvSpPr>
        <p:spPr>
          <a:xfrm>
            <a:off x="258858" y="282541"/>
            <a:ext cx="3651661"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a:solidFill>
                  <a:prstClr val="black"/>
                </a:solidFill>
                <a:latin typeface="ＭＳ ゴシック" panose="020B0609070205080204" pitchFamily="49" charset="-128"/>
                <a:ea typeface="ＭＳ ゴシック" panose="020B0609070205080204" pitchFamily="49" charset="-128"/>
              </a:rPr>
              <a:t>第２節　組織における主な脅威</a:t>
            </a:r>
            <a:endParaRPr kumimoji="1" lang="ja-JP" altLang="en-US"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p:txBody>
      </p:sp>
      <p:sp>
        <p:nvSpPr>
          <p:cNvPr id="10"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77</a:t>
            </a:r>
          </a:p>
        </p:txBody>
      </p:sp>
      <p:sp>
        <p:nvSpPr>
          <p:cNvPr id="9" name="角丸四角形 8"/>
          <p:cNvSpPr/>
          <p:nvPr/>
        </p:nvSpPr>
        <p:spPr>
          <a:xfrm>
            <a:off x="289338" y="1409702"/>
            <a:ext cx="9352502" cy="1604431"/>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nSpc>
                <a:spcPct val="150000"/>
              </a:lnSpc>
            </a:pPr>
            <a:endParaRPr lang="en-US" altLang="ja-JP" sz="1600" dirty="0"/>
          </a:p>
        </p:txBody>
      </p:sp>
      <p:sp>
        <p:nvSpPr>
          <p:cNvPr id="2" name="タイトル 1">
            <a:extLst>
              <a:ext uri="{FF2B5EF4-FFF2-40B4-BE49-F238E27FC236}">
                <a16:creationId xmlns:a16="http://schemas.microsoft.com/office/drawing/2014/main" id="{720744C4-315C-1C31-4BF3-04D81FA125EF}"/>
              </a:ext>
            </a:extLst>
          </p:cNvPr>
          <p:cNvSpPr txBox="1">
            <a:spLocks/>
          </p:cNvSpPr>
          <p:nvPr/>
        </p:nvSpPr>
        <p:spPr>
          <a:xfrm>
            <a:off x="254771" y="6404128"/>
            <a:ext cx="9305918" cy="376131"/>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100" dirty="0"/>
              <a:t>※</a:t>
            </a:r>
            <a:r>
              <a:rPr lang="ja-JP" altLang="en-US" sz="1100" dirty="0"/>
              <a:t>独立行政法人情報処理推進機構　 「情報セキュリティ</a:t>
            </a:r>
            <a:r>
              <a:rPr lang="en-US" altLang="ja-JP" sz="1100" dirty="0"/>
              <a:t>10</a:t>
            </a:r>
            <a:r>
              <a:rPr lang="ja-JP" altLang="en-US" sz="1100" dirty="0"/>
              <a:t>大脅威</a:t>
            </a:r>
            <a:r>
              <a:rPr lang="en-US" altLang="ja-JP" sz="1100" dirty="0"/>
              <a:t>2023 </a:t>
            </a:r>
            <a:r>
              <a:rPr lang="ja-JP" altLang="en-US" sz="1100" dirty="0"/>
              <a:t>解説書」を基に作成（ </a:t>
            </a:r>
            <a:r>
              <a:rPr lang="en-US" altLang="ja-JP" sz="1100" dirty="0"/>
              <a:t>https://www.ipa.go.jp/security/10threats/10threats2023.html </a:t>
            </a:r>
            <a:r>
              <a:rPr lang="ja-JP" altLang="en-US" sz="1100" dirty="0"/>
              <a:t>）</a:t>
            </a:r>
            <a:endParaRPr lang="en-US" altLang="ja-JP" sz="11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8379053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2"/>
          <p:cNvSpPr txBox="1">
            <a:spLocks/>
          </p:cNvSpPr>
          <p:nvPr/>
        </p:nvSpPr>
        <p:spPr bwMode="auto">
          <a:xfrm>
            <a:off x="296957" y="741680"/>
            <a:ext cx="9356033" cy="4693686"/>
          </a:xfrm>
          <a:prstGeom prst="rect">
            <a:avLst/>
          </a:prstGeom>
          <a:noFill/>
          <a:ln w="12700">
            <a:noFill/>
            <a:prstDash val="dash"/>
            <a:headEnd/>
            <a:tailEnd/>
          </a:ln>
          <a:effec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anchor="t" anchorCtr="0" compatLnSpc="1">
            <a:prstTxWarp prst="textNoShape">
              <a:avLst/>
            </a:prstTxWarp>
            <a:noAutofit/>
          </a:bodyPr>
          <a:lstStyle>
            <a:defPPr>
              <a:defRPr lang="ja-JP"/>
            </a:defPPr>
            <a:lvl1pPr marL="180000" indent="-457200" defTabSz="457200" eaLnBrk="1" hangingPunct="1">
              <a:spcBef>
                <a:spcPts val="0"/>
              </a:spcBef>
              <a:buFont typeface="Arial" charset="0"/>
              <a:buNone/>
              <a:defRPr sz="1400">
                <a:solidFill>
                  <a:schemeClr val="tx1"/>
                </a:solidFill>
                <a:latin typeface="ＭＳ ゴシック" pitchFamily="49" charset="-128"/>
                <a:ea typeface="ＭＳ ゴシック" pitchFamily="49" charset="-128"/>
                <a:cs typeface="Times New Roman" pitchFamily="18" charset="0"/>
              </a:defRPr>
            </a:lvl1pPr>
            <a:lvl2pPr marL="742950" indent="-285750" defTabSz="457200" eaLnBrk="1" hangingPunct="1">
              <a:spcBef>
                <a:spcPct val="20000"/>
              </a:spcBef>
              <a:buFont typeface="Arial" charset="0"/>
              <a:buChar char="–"/>
              <a:defRPr sz="2800">
                <a:solidFill>
                  <a:schemeClr val="tx1"/>
                </a:solidFill>
              </a:defRPr>
            </a:lvl2pPr>
            <a:lvl3pPr marL="1143000" indent="-228600" defTabSz="457200" eaLnBrk="1" hangingPunct="1">
              <a:spcBef>
                <a:spcPct val="20000"/>
              </a:spcBef>
              <a:buFont typeface="Arial" charset="0"/>
              <a:buChar char="•"/>
              <a:defRPr>
                <a:solidFill>
                  <a:schemeClr val="tx1"/>
                </a:solidFill>
              </a:defRPr>
            </a:lvl3pPr>
            <a:lvl4pPr marL="1600200" indent="-228600" defTabSz="457200" eaLnBrk="1" hangingPunct="1">
              <a:spcBef>
                <a:spcPct val="20000"/>
              </a:spcBef>
              <a:buFont typeface="Arial" charset="0"/>
              <a:buChar char="–"/>
              <a:defRPr sz="2000">
                <a:solidFill>
                  <a:schemeClr val="tx1"/>
                </a:solidFill>
              </a:defRPr>
            </a:lvl4pPr>
            <a:lvl5pPr marL="2057400" indent="-228600" defTabSz="457200" eaLnBrk="1" hangingPunct="1">
              <a:spcBef>
                <a:spcPct val="20000"/>
              </a:spcBef>
              <a:buFont typeface="Arial" charset="0"/>
              <a:buChar char="»"/>
              <a:defRPr sz="2000">
                <a:solidFill>
                  <a:schemeClr val="tx1"/>
                </a:solidFill>
              </a:defRPr>
            </a:lvl5pPr>
            <a:lvl6pPr marL="2514600" indent="-228600" defTabSz="457200">
              <a:spcBef>
                <a:spcPct val="20000"/>
              </a:spcBef>
              <a:buFont typeface="Arial"/>
              <a:buChar char="•"/>
              <a:defRPr sz="2000">
                <a:solidFill>
                  <a:schemeClr val="tx1"/>
                </a:solidFill>
              </a:defRPr>
            </a:lvl6pPr>
            <a:lvl7pPr marL="2971800" indent="-228600" defTabSz="457200">
              <a:spcBef>
                <a:spcPct val="20000"/>
              </a:spcBef>
              <a:buFont typeface="Arial"/>
              <a:buChar char="•"/>
              <a:defRPr sz="2000">
                <a:solidFill>
                  <a:schemeClr val="tx1"/>
                </a:solidFill>
              </a:defRPr>
            </a:lvl7pPr>
            <a:lvl8pPr marL="3429000" indent="-228600" defTabSz="457200">
              <a:spcBef>
                <a:spcPct val="20000"/>
              </a:spcBef>
              <a:buFont typeface="Arial"/>
              <a:buChar char="•"/>
              <a:defRPr sz="2000">
                <a:solidFill>
                  <a:schemeClr val="tx1"/>
                </a:solidFill>
              </a:defRPr>
            </a:lvl8pPr>
            <a:lvl9pPr marL="3886200" indent="-228600" defTabSz="457200">
              <a:spcBef>
                <a:spcPct val="20000"/>
              </a:spcBef>
              <a:buFont typeface="Arial"/>
              <a:buChar char="•"/>
              <a:defRPr sz="2000">
                <a:solidFill>
                  <a:schemeClr val="tx1"/>
                </a:solidFill>
              </a:defRPr>
            </a:lvl9pPr>
          </a:lstStyle>
          <a:p>
            <a:pPr marL="0" lvl="0" indent="0"/>
            <a:r>
              <a:rPr lang="ja-JP" altLang="en-US" sz="2400" dirty="0">
                <a:solidFill>
                  <a:prstClr val="black"/>
                </a:solidFill>
                <a:latin typeface="HGP創英角ﾎﾟｯﾌﾟ体" panose="040B0A00000000000000" pitchFamily="50" charset="-128"/>
                <a:ea typeface="HGP創英角ﾎﾟｯﾌﾟ体" panose="040B0A00000000000000" pitchFamily="50" charset="-128"/>
                <a:cs typeface="+mn-cs"/>
              </a:rPr>
              <a:t>＜攻撃手口＞</a:t>
            </a:r>
            <a:endParaRPr lang="en-US" altLang="ja-JP" sz="2000" dirty="0">
              <a:solidFill>
                <a:prstClr val="black"/>
              </a:solidFill>
              <a:cs typeface="+mn-cs"/>
            </a:endParaRPr>
          </a:p>
          <a:p>
            <a:pPr marL="0" lvl="0" indent="0"/>
            <a:endParaRPr lang="ja-JP" altLang="en-US" sz="2000" dirty="0">
              <a:solidFill>
                <a:prstClr val="black"/>
              </a:solidFill>
              <a:cs typeface="+mn-cs"/>
            </a:endParaRPr>
          </a:p>
          <a:p>
            <a:pPr marL="0" lvl="0" indent="0"/>
            <a:r>
              <a:rPr lang="ja-JP" altLang="en-US" sz="1800" b="1" dirty="0">
                <a:solidFill>
                  <a:srgbClr val="7030A0"/>
                </a:solidFill>
                <a:cs typeface="+mn-cs"/>
              </a:rPr>
              <a:t>●パスワードリスト攻撃</a:t>
            </a:r>
          </a:p>
          <a:p>
            <a:pPr marL="0" lvl="0" indent="0"/>
            <a:r>
              <a:rPr lang="ja-JP" altLang="en-US" sz="2000" dirty="0">
                <a:solidFill>
                  <a:prstClr val="black"/>
                </a:solidFill>
                <a:cs typeface="+mn-cs"/>
              </a:rPr>
              <a:t>　</a:t>
            </a:r>
            <a:r>
              <a:rPr lang="ja-JP" altLang="en-US" sz="1600" dirty="0">
                <a:solidFill>
                  <a:prstClr val="black"/>
                </a:solidFill>
                <a:cs typeface="+mn-cs"/>
              </a:rPr>
              <a:t>不正に入手したＩＤやパスワードのリストを使用し、自動的に入力するプログラム等を用いて、ログイン機能を持つインターネット上のサービスにログインを試みる。複数のサービスでＩＤとパスワードを使いまわしていると、１つのサービスでＩＤとパスワードが流出した場合、それら全てのサービスでログインされるおそれがある。</a:t>
            </a:r>
            <a:endParaRPr lang="en-US" altLang="ja-JP" sz="1600" dirty="0">
              <a:solidFill>
                <a:prstClr val="black"/>
              </a:solidFill>
              <a:cs typeface="+mn-cs"/>
            </a:endParaRPr>
          </a:p>
          <a:p>
            <a:pPr marL="0" lvl="0" indent="0"/>
            <a:endParaRPr lang="ja-JP" altLang="en-US" sz="2000" dirty="0">
              <a:solidFill>
                <a:prstClr val="black"/>
              </a:solidFill>
              <a:cs typeface="+mn-cs"/>
            </a:endParaRPr>
          </a:p>
          <a:p>
            <a:pPr marL="0" lvl="0" indent="0"/>
            <a:r>
              <a:rPr lang="ja-JP" altLang="en-US" sz="2000" b="1" dirty="0">
                <a:solidFill>
                  <a:srgbClr val="7030A0"/>
                </a:solidFill>
                <a:cs typeface="+mn-cs"/>
              </a:rPr>
              <a:t>●</a:t>
            </a:r>
            <a:r>
              <a:rPr lang="ja-JP" altLang="en-US" sz="1800" b="1" dirty="0">
                <a:solidFill>
                  <a:srgbClr val="7030A0"/>
                </a:solidFill>
                <a:cs typeface="+mn-cs"/>
              </a:rPr>
              <a:t>パスワード推測攻撃</a:t>
            </a:r>
          </a:p>
          <a:p>
            <a:pPr marL="0" lvl="0" indent="0"/>
            <a:r>
              <a:rPr lang="ja-JP" altLang="en-US" sz="2000" dirty="0">
                <a:solidFill>
                  <a:prstClr val="black"/>
                </a:solidFill>
                <a:cs typeface="+mn-cs"/>
              </a:rPr>
              <a:t>　</a:t>
            </a:r>
            <a:r>
              <a:rPr lang="ja-JP" altLang="en-US" sz="1600" dirty="0">
                <a:solidFill>
                  <a:prstClr val="black"/>
                </a:solidFill>
                <a:cs typeface="+mn-cs"/>
              </a:rPr>
              <a:t>使われやすいパスワードを推測し、そのパスワードでログインを試みる。例えば、芸能人や知人の個人情報（氏名、誕生日等）からパスワードを類推して、ログインを試みる。</a:t>
            </a:r>
            <a:endParaRPr lang="en-US" altLang="ja-JP" sz="1600" dirty="0">
              <a:solidFill>
                <a:prstClr val="black"/>
              </a:solidFill>
              <a:cs typeface="+mn-cs"/>
            </a:endParaRPr>
          </a:p>
          <a:p>
            <a:pPr marL="0" lvl="0" indent="0"/>
            <a:endParaRPr lang="ja-JP" altLang="en-US" sz="1800" dirty="0">
              <a:solidFill>
                <a:prstClr val="black"/>
              </a:solidFill>
              <a:cs typeface="+mn-cs"/>
            </a:endParaRPr>
          </a:p>
          <a:p>
            <a:pPr marL="0" lvl="0" indent="0"/>
            <a:r>
              <a:rPr lang="ja-JP" altLang="en-US" sz="1800" b="1" dirty="0">
                <a:solidFill>
                  <a:srgbClr val="7030A0"/>
                </a:solidFill>
                <a:cs typeface="+mn-cs"/>
              </a:rPr>
              <a:t>●ウイルス感染</a:t>
            </a:r>
          </a:p>
          <a:p>
            <a:pPr marL="0" lvl="0" indent="0"/>
            <a:r>
              <a:rPr lang="ja-JP" altLang="en-US" sz="2000" dirty="0">
                <a:solidFill>
                  <a:prstClr val="black"/>
                </a:solidFill>
                <a:cs typeface="+mn-cs"/>
              </a:rPr>
              <a:t>　</a:t>
            </a:r>
            <a:r>
              <a:rPr lang="ja-JP" altLang="en-US" sz="1600" dirty="0">
                <a:solidFill>
                  <a:prstClr val="black"/>
                </a:solidFill>
                <a:cs typeface="+mn-cs"/>
              </a:rPr>
              <a:t>サービスの利用者に悪意あるウェブサイトやメールに添付されたファイルを開かせることで、使用している端末をウイルスに感染させる。その後、利用者がその端末でサービスにログインすることで、その時入力したＩＤやパスワードを窃取し、その認証情報で不正ログインする。</a:t>
            </a:r>
            <a:endParaRPr lang="en-US" altLang="ja-JP" sz="1600" dirty="0">
              <a:solidFill>
                <a:prstClr val="black"/>
              </a:solidFill>
              <a:cs typeface="+mn-cs"/>
            </a:endParaRPr>
          </a:p>
          <a:p>
            <a:pPr marL="0" lvl="0" indent="0"/>
            <a:endParaRPr lang="en-US" altLang="ja-JP" sz="2000" dirty="0">
              <a:solidFill>
                <a:prstClr val="black"/>
              </a:solidFill>
              <a:cs typeface="+mn-cs"/>
            </a:endParaRPr>
          </a:p>
        </p:txBody>
      </p:sp>
      <p:sp>
        <p:nvSpPr>
          <p:cNvPr id="4" name="角丸四角形 3"/>
          <p:cNvSpPr/>
          <p:nvPr/>
        </p:nvSpPr>
        <p:spPr>
          <a:xfrm>
            <a:off x="258858" y="282541"/>
            <a:ext cx="3528000"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a:solidFill>
                  <a:prstClr val="black"/>
                </a:solidFill>
                <a:latin typeface="ＭＳ ゴシック" panose="020B0609070205080204" pitchFamily="49" charset="-128"/>
                <a:ea typeface="ＭＳ ゴシック" panose="020B0609070205080204" pitchFamily="49" charset="-128"/>
              </a:rPr>
              <a:t>第２節　組織における主な脅威</a:t>
            </a:r>
            <a:endParaRPr kumimoji="1" lang="ja-JP" altLang="en-US"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p:txBody>
      </p:sp>
      <p:pic>
        <p:nvPicPr>
          <p:cNvPr id="3" name="図 2"/>
          <p:cNvPicPr>
            <a:picLocks noChangeAspect="1"/>
          </p:cNvPicPr>
          <p:nvPr/>
        </p:nvPicPr>
        <p:blipFill>
          <a:blip r:embed="rId3"/>
          <a:stretch>
            <a:fillRect/>
          </a:stretch>
        </p:blipFill>
        <p:spPr>
          <a:xfrm>
            <a:off x="8152243" y="2715688"/>
            <a:ext cx="839035" cy="591018"/>
          </a:xfrm>
          <a:prstGeom prst="rect">
            <a:avLst/>
          </a:prstGeom>
        </p:spPr>
      </p:pic>
      <p:pic>
        <p:nvPicPr>
          <p:cNvPr id="5" name="図 4"/>
          <p:cNvPicPr>
            <a:picLocks noChangeAspect="1"/>
          </p:cNvPicPr>
          <p:nvPr/>
        </p:nvPicPr>
        <p:blipFill>
          <a:blip r:embed="rId4"/>
          <a:stretch>
            <a:fillRect/>
          </a:stretch>
        </p:blipFill>
        <p:spPr>
          <a:xfrm>
            <a:off x="8979369" y="2631305"/>
            <a:ext cx="340981" cy="539119"/>
          </a:xfrm>
          <a:prstGeom prst="rect">
            <a:avLst/>
          </a:prstGeom>
        </p:spPr>
      </p:pic>
      <p:pic>
        <p:nvPicPr>
          <p:cNvPr id="6" name="図 5"/>
          <p:cNvPicPr>
            <a:picLocks noChangeAspect="1"/>
          </p:cNvPicPr>
          <p:nvPr/>
        </p:nvPicPr>
        <p:blipFill>
          <a:blip r:embed="rId5"/>
          <a:stretch>
            <a:fillRect/>
          </a:stretch>
        </p:blipFill>
        <p:spPr>
          <a:xfrm>
            <a:off x="7921102" y="5435366"/>
            <a:ext cx="729028" cy="681248"/>
          </a:xfrm>
          <a:prstGeom prst="rect">
            <a:avLst/>
          </a:prstGeom>
        </p:spPr>
      </p:pic>
      <p:pic>
        <p:nvPicPr>
          <p:cNvPr id="7" name="図 6"/>
          <p:cNvPicPr>
            <a:picLocks noChangeAspect="1"/>
          </p:cNvPicPr>
          <p:nvPr/>
        </p:nvPicPr>
        <p:blipFill>
          <a:blip r:embed="rId6"/>
          <a:stretch>
            <a:fillRect/>
          </a:stretch>
        </p:blipFill>
        <p:spPr>
          <a:xfrm>
            <a:off x="8445114" y="5055539"/>
            <a:ext cx="725487" cy="682811"/>
          </a:xfrm>
          <a:prstGeom prst="rect">
            <a:avLst/>
          </a:prstGeom>
        </p:spPr>
      </p:pic>
      <p:sp>
        <p:nvSpPr>
          <p:cNvPr id="10"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78</a:t>
            </a:r>
          </a:p>
        </p:txBody>
      </p:sp>
      <p:sp>
        <p:nvSpPr>
          <p:cNvPr id="2" name="タイトル 1">
            <a:extLst>
              <a:ext uri="{FF2B5EF4-FFF2-40B4-BE49-F238E27FC236}">
                <a16:creationId xmlns:a16="http://schemas.microsoft.com/office/drawing/2014/main" id="{28AF8041-493A-E3B9-7587-AE21918A7EF6}"/>
              </a:ext>
            </a:extLst>
          </p:cNvPr>
          <p:cNvSpPr txBox="1">
            <a:spLocks/>
          </p:cNvSpPr>
          <p:nvPr/>
        </p:nvSpPr>
        <p:spPr>
          <a:xfrm>
            <a:off x="254771" y="6404128"/>
            <a:ext cx="9305918" cy="376131"/>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100" dirty="0"/>
              <a:t>※</a:t>
            </a:r>
            <a:r>
              <a:rPr lang="ja-JP" altLang="en-US" sz="1100" dirty="0"/>
              <a:t>独立行政法人情報処理推進機構　 「情報セキュリティ</a:t>
            </a:r>
            <a:r>
              <a:rPr lang="en-US" altLang="ja-JP" sz="1100" dirty="0"/>
              <a:t>10</a:t>
            </a:r>
            <a:r>
              <a:rPr lang="ja-JP" altLang="en-US" sz="1100" dirty="0"/>
              <a:t>大脅威</a:t>
            </a:r>
            <a:r>
              <a:rPr lang="en-US" altLang="ja-JP" sz="1100" dirty="0"/>
              <a:t>2023 </a:t>
            </a:r>
            <a:r>
              <a:rPr lang="ja-JP" altLang="en-US" sz="1100" dirty="0"/>
              <a:t>解説書」を基に作成（ </a:t>
            </a:r>
            <a:r>
              <a:rPr lang="en-US" altLang="ja-JP" sz="1100" dirty="0"/>
              <a:t>https://www.ipa.go.jp/security/10threats/10threats2023.html </a:t>
            </a:r>
            <a:r>
              <a:rPr lang="ja-JP" altLang="en-US" sz="1100" dirty="0"/>
              <a:t>）</a:t>
            </a:r>
            <a:endParaRPr lang="en-US" altLang="ja-JP" sz="11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003779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表 41"/>
          <p:cNvGraphicFramePr>
            <a:graphicFrameLocks noGrp="1"/>
          </p:cNvGraphicFramePr>
          <p:nvPr>
            <p:extLst>
              <p:ext uri="{D42A27DB-BD31-4B8C-83A1-F6EECF244321}">
                <p14:modId xmlns:p14="http://schemas.microsoft.com/office/powerpoint/2010/main" val="3595731259"/>
              </p:ext>
            </p:extLst>
          </p:nvPr>
        </p:nvGraphicFramePr>
        <p:xfrm>
          <a:off x="4248000" y="2347499"/>
          <a:ext cx="2729894" cy="2904893"/>
        </p:xfrm>
        <a:graphic>
          <a:graphicData uri="http://schemas.openxmlformats.org/drawingml/2006/table">
            <a:tbl>
              <a:tblPr firstRow="1" bandRow="1"/>
              <a:tblGrid>
                <a:gridCol w="2729894">
                  <a:extLst>
                    <a:ext uri="{9D8B030D-6E8A-4147-A177-3AD203B41FA5}">
                      <a16:colId xmlns:a16="http://schemas.microsoft.com/office/drawing/2014/main" val="2461013750"/>
                    </a:ext>
                  </a:extLst>
                </a:gridCol>
              </a:tblGrid>
              <a:tr h="497346">
                <a:tc>
                  <a:txBody>
                    <a:bodyPr/>
                    <a:lstStyle>
                      <a:lvl1pPr marL="0" algn="l" defTabSz="914400" rtl="0" eaLnBrk="1" latinLnBrk="0" hangingPunct="1">
                        <a:defRPr kumimoji="1" sz="1800" b="1" kern="1200">
                          <a:solidFill>
                            <a:schemeClr val="lt1"/>
                          </a:solidFill>
                          <a:latin typeface="游ゴシック" panose="020F0502020204030204"/>
                        </a:defRPr>
                      </a:lvl1pPr>
                      <a:lvl2pPr marL="457200" algn="l" defTabSz="914400" rtl="0" eaLnBrk="1" latinLnBrk="0" hangingPunct="1">
                        <a:defRPr kumimoji="1" sz="1800" b="1" kern="1200">
                          <a:solidFill>
                            <a:schemeClr val="lt1"/>
                          </a:solidFill>
                          <a:latin typeface="游ゴシック" panose="020F0502020204030204"/>
                        </a:defRPr>
                      </a:lvl2pPr>
                      <a:lvl3pPr marL="914400" algn="l" defTabSz="914400" rtl="0" eaLnBrk="1" latinLnBrk="0" hangingPunct="1">
                        <a:defRPr kumimoji="1" sz="1800" b="1" kern="1200">
                          <a:solidFill>
                            <a:schemeClr val="lt1"/>
                          </a:solidFill>
                          <a:latin typeface="游ゴシック" panose="020F0502020204030204"/>
                        </a:defRPr>
                      </a:lvl3pPr>
                      <a:lvl4pPr marL="1371600" algn="l" defTabSz="914400" rtl="0" eaLnBrk="1" latinLnBrk="0" hangingPunct="1">
                        <a:defRPr kumimoji="1" sz="1800" b="1" kern="1200">
                          <a:solidFill>
                            <a:schemeClr val="lt1"/>
                          </a:solidFill>
                          <a:latin typeface="游ゴシック" panose="020F0502020204030204"/>
                        </a:defRPr>
                      </a:lvl4pPr>
                      <a:lvl5pPr marL="1828800" algn="l" defTabSz="914400" rtl="0" eaLnBrk="1" latinLnBrk="0" hangingPunct="1">
                        <a:defRPr kumimoji="1" sz="1800" b="1" kern="1200">
                          <a:solidFill>
                            <a:schemeClr val="lt1"/>
                          </a:solidFill>
                          <a:latin typeface="游ゴシック" panose="020F0502020204030204"/>
                        </a:defRPr>
                      </a:lvl5pPr>
                      <a:lvl6pPr marL="2286000" algn="l" defTabSz="914400" rtl="0" eaLnBrk="1" latinLnBrk="0" hangingPunct="1">
                        <a:defRPr kumimoji="1" sz="1800" b="1" kern="1200">
                          <a:solidFill>
                            <a:schemeClr val="lt1"/>
                          </a:solidFill>
                          <a:latin typeface="游ゴシック" panose="020F0502020204030204"/>
                        </a:defRPr>
                      </a:lvl6pPr>
                      <a:lvl7pPr marL="2743200" algn="l" defTabSz="914400" rtl="0" eaLnBrk="1" latinLnBrk="0" hangingPunct="1">
                        <a:defRPr kumimoji="1" sz="1800" b="1" kern="1200">
                          <a:solidFill>
                            <a:schemeClr val="lt1"/>
                          </a:solidFill>
                          <a:latin typeface="游ゴシック" panose="020F0502020204030204"/>
                        </a:defRPr>
                      </a:lvl7pPr>
                      <a:lvl8pPr marL="3200400" algn="l" defTabSz="914400" rtl="0" eaLnBrk="1" latinLnBrk="0" hangingPunct="1">
                        <a:defRPr kumimoji="1" sz="1800" b="1" kern="1200">
                          <a:solidFill>
                            <a:schemeClr val="lt1"/>
                          </a:solidFill>
                          <a:latin typeface="游ゴシック" panose="020F0502020204030204"/>
                        </a:defRPr>
                      </a:lvl8pPr>
                      <a:lvl9pPr marL="3657600" algn="l" defTabSz="914400" rtl="0" eaLnBrk="1" latinLnBrk="0" hangingPunct="1">
                        <a:defRPr kumimoji="1" sz="1800" b="1" kern="1200">
                          <a:solidFill>
                            <a:schemeClr val="lt1"/>
                          </a:solidFill>
                          <a:latin typeface="游ゴシック" panose="020F0502020204030204"/>
                        </a:defRPr>
                      </a:lvl9pPr>
                    </a:lstStyle>
                    <a:p>
                      <a:pPr algn="ctr"/>
                      <a:r>
                        <a:rPr kumimoji="1" lang="ja-JP" altLang="en-US" sz="1600" b="0" dirty="0">
                          <a:solidFill>
                            <a:schemeClr val="tx1"/>
                          </a:solidFill>
                          <a:latin typeface="ＭＳ Ｐゴシック" panose="020B0600070205080204" pitchFamily="50" charset="-128"/>
                          <a:ea typeface="ＭＳ Ｐゴシック" panose="020B0600070205080204" pitchFamily="50" charset="-128"/>
                        </a:rPr>
                        <a:t>税</a:t>
                      </a:r>
                    </a:p>
                  </a:txBody>
                  <a:tcPr anchor="ctr">
                    <a:lnL w="28575" cap="flat" cmpd="sng" algn="ctr">
                      <a:solidFill>
                        <a:srgbClr val="FFC000">
                          <a:lumMod val="75000"/>
                        </a:srgbClr>
                      </a:solidFill>
                      <a:prstDash val="solid"/>
                      <a:round/>
                      <a:headEnd type="none" w="med" len="med"/>
                      <a:tailEnd type="none" w="med" len="med"/>
                    </a:lnL>
                    <a:lnR w="28575" cap="flat" cmpd="sng" algn="ctr">
                      <a:solidFill>
                        <a:srgbClr val="FFC000">
                          <a:lumMod val="75000"/>
                        </a:srgbClr>
                      </a:solidFill>
                      <a:prstDash val="solid"/>
                      <a:round/>
                      <a:headEnd type="none" w="med" len="med"/>
                      <a:tailEnd type="none" w="med" len="med"/>
                    </a:lnR>
                    <a:lnT w="28575" cap="flat" cmpd="sng" algn="ctr">
                      <a:solidFill>
                        <a:srgbClr val="FFC000">
                          <a:lumMod val="75000"/>
                        </a:srgbClr>
                      </a:solidFill>
                      <a:prstDash val="solid"/>
                      <a:round/>
                      <a:headEnd type="none" w="med" len="med"/>
                      <a:tailEnd type="none" w="med" len="med"/>
                    </a:lnT>
                    <a:lnB w="28575" cap="flat" cmpd="sng" algn="ctr">
                      <a:solidFill>
                        <a:srgbClr val="FFC000">
                          <a:lumMod val="7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539849217"/>
                  </a:ext>
                </a:extLst>
              </a:tr>
              <a:tr h="2407547">
                <a:tc>
                  <a:txBody>
                    <a:bodyPr/>
                    <a:lstStyle>
                      <a:lvl1pPr marL="0" algn="l" defTabSz="914400" rtl="0" eaLnBrk="1" latinLnBrk="0" hangingPunct="1">
                        <a:defRPr kumimoji="1" sz="1800" kern="1200">
                          <a:solidFill>
                            <a:schemeClr val="dk1"/>
                          </a:solidFill>
                          <a:latin typeface="游ゴシック" panose="020F0502020204030204"/>
                        </a:defRPr>
                      </a:lvl1pPr>
                      <a:lvl2pPr marL="457200" algn="l" defTabSz="914400" rtl="0" eaLnBrk="1" latinLnBrk="0" hangingPunct="1">
                        <a:defRPr kumimoji="1" sz="1800" kern="1200">
                          <a:solidFill>
                            <a:schemeClr val="dk1"/>
                          </a:solidFill>
                          <a:latin typeface="游ゴシック" panose="020F0502020204030204"/>
                        </a:defRPr>
                      </a:lvl2pPr>
                      <a:lvl3pPr marL="914400" algn="l" defTabSz="914400" rtl="0" eaLnBrk="1" latinLnBrk="0" hangingPunct="1">
                        <a:defRPr kumimoji="1" sz="1800" kern="1200">
                          <a:solidFill>
                            <a:schemeClr val="dk1"/>
                          </a:solidFill>
                          <a:latin typeface="游ゴシック" panose="020F0502020204030204"/>
                        </a:defRPr>
                      </a:lvl3pPr>
                      <a:lvl4pPr marL="1371600" algn="l" defTabSz="914400" rtl="0" eaLnBrk="1" latinLnBrk="0" hangingPunct="1">
                        <a:defRPr kumimoji="1" sz="1800" kern="1200">
                          <a:solidFill>
                            <a:schemeClr val="dk1"/>
                          </a:solidFill>
                          <a:latin typeface="游ゴシック" panose="020F0502020204030204"/>
                        </a:defRPr>
                      </a:lvl4pPr>
                      <a:lvl5pPr marL="1828800" algn="l" defTabSz="914400" rtl="0" eaLnBrk="1" latinLnBrk="0" hangingPunct="1">
                        <a:defRPr kumimoji="1" sz="1800" kern="1200">
                          <a:solidFill>
                            <a:schemeClr val="dk1"/>
                          </a:solidFill>
                          <a:latin typeface="游ゴシック" panose="020F0502020204030204"/>
                        </a:defRPr>
                      </a:lvl5pPr>
                      <a:lvl6pPr marL="2286000" algn="l" defTabSz="914400" rtl="0" eaLnBrk="1" latinLnBrk="0" hangingPunct="1">
                        <a:defRPr kumimoji="1" sz="1800" kern="1200">
                          <a:solidFill>
                            <a:schemeClr val="dk1"/>
                          </a:solidFill>
                          <a:latin typeface="游ゴシック" panose="020F0502020204030204"/>
                        </a:defRPr>
                      </a:lvl6pPr>
                      <a:lvl7pPr marL="2743200" algn="l" defTabSz="914400" rtl="0" eaLnBrk="1" latinLnBrk="0" hangingPunct="1">
                        <a:defRPr kumimoji="1" sz="1800" kern="1200">
                          <a:solidFill>
                            <a:schemeClr val="dk1"/>
                          </a:solidFill>
                          <a:latin typeface="游ゴシック" panose="020F0502020204030204"/>
                        </a:defRPr>
                      </a:lvl7pPr>
                      <a:lvl8pPr marL="3200400" algn="l" defTabSz="914400" rtl="0" eaLnBrk="1" latinLnBrk="0" hangingPunct="1">
                        <a:defRPr kumimoji="1" sz="1800" kern="1200">
                          <a:solidFill>
                            <a:schemeClr val="dk1"/>
                          </a:solidFill>
                          <a:latin typeface="游ゴシック" panose="020F0502020204030204"/>
                        </a:defRPr>
                      </a:lvl8pPr>
                      <a:lvl9pPr marL="3657600" algn="l" defTabSz="914400" rtl="0" eaLnBrk="1" latinLnBrk="0" hangingPunct="1">
                        <a:defRPr kumimoji="1" sz="1800" kern="1200">
                          <a:solidFill>
                            <a:schemeClr val="dk1"/>
                          </a:solidFill>
                          <a:latin typeface="游ゴシック"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latin typeface="ＭＳ ゴシック" pitchFamily="49" charset="-128"/>
                          <a:ea typeface="ＭＳ ゴシック" pitchFamily="49" charset="-128"/>
                        </a:rPr>
                        <a:t>国民が税務当局に提出する確定申告書、届出書、調書等に記載</a:t>
                      </a:r>
                      <a:endParaRPr lang="ja-JP" altLang="en-US" sz="1600" dirty="0">
                        <a:solidFill>
                          <a:schemeClr val="tx1"/>
                        </a:solidFill>
                        <a:latin typeface="Calibri"/>
                        <a:ea typeface="ＭＳ Ｐゴシック" panose="020B0600070205080204" pitchFamily="50" charset="-128"/>
                      </a:endParaRPr>
                    </a:p>
                    <a:p>
                      <a:endParaRPr kumimoji="1" lang="ja-JP" altLang="en-US" sz="1600" dirty="0"/>
                    </a:p>
                  </a:txBody>
                  <a:tcPr anchor="ctr">
                    <a:lnL w="28575" cap="flat" cmpd="sng" algn="ctr">
                      <a:solidFill>
                        <a:srgbClr val="FFC000">
                          <a:lumMod val="75000"/>
                        </a:srgbClr>
                      </a:solidFill>
                      <a:prstDash val="solid"/>
                      <a:round/>
                      <a:headEnd type="none" w="med" len="med"/>
                      <a:tailEnd type="none" w="med" len="med"/>
                    </a:lnL>
                    <a:lnR w="28575" cap="flat" cmpd="sng" algn="ctr">
                      <a:solidFill>
                        <a:srgbClr val="FFC000">
                          <a:lumMod val="75000"/>
                        </a:srgbClr>
                      </a:solidFill>
                      <a:prstDash val="solid"/>
                      <a:round/>
                      <a:headEnd type="none" w="med" len="med"/>
                      <a:tailEnd type="none" w="med" len="med"/>
                    </a:lnR>
                    <a:lnT w="28575" cap="flat" cmpd="sng" algn="ctr">
                      <a:solidFill>
                        <a:srgbClr val="FFC000">
                          <a:lumMod val="75000"/>
                        </a:srgbClr>
                      </a:solidFill>
                      <a:prstDash val="solid"/>
                      <a:round/>
                      <a:headEnd type="none" w="med" len="med"/>
                      <a:tailEnd type="none" w="med" len="med"/>
                    </a:lnT>
                    <a:lnB w="28575" cap="flat" cmpd="sng" algn="ctr">
                      <a:solidFill>
                        <a:srgbClr val="FFC000">
                          <a:lumMod val="7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371914546"/>
                  </a:ext>
                </a:extLst>
              </a:tr>
            </a:tbl>
          </a:graphicData>
        </a:graphic>
      </p:graphicFrame>
      <p:sp>
        <p:nvSpPr>
          <p:cNvPr id="13" name="角丸四角形 12"/>
          <p:cNvSpPr/>
          <p:nvPr/>
        </p:nvSpPr>
        <p:spPr>
          <a:xfrm>
            <a:off x="258859" y="306006"/>
            <a:ext cx="3839416"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第１節　マイナンバー制度の概要</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5" name="角丸四角形 4"/>
          <p:cNvSpPr/>
          <p:nvPr/>
        </p:nvSpPr>
        <p:spPr>
          <a:xfrm>
            <a:off x="269018" y="756000"/>
            <a:ext cx="9352502" cy="463363"/>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r>
              <a:rPr lang="ja-JP" altLang="en-US" sz="2200" kern="0" dirty="0">
                <a:solidFill>
                  <a:prstClr val="black"/>
                </a:solidFill>
                <a:latin typeface="ＤＦ特太ゴシック体" panose="020B0509000000000000" pitchFamily="49" charset="-128"/>
                <a:ea typeface="ＤＦ特太ゴシック体" panose="020B0509000000000000" pitchFamily="49" charset="-128"/>
              </a:rPr>
              <a:t>１－３　マイナンバーの利用範囲</a:t>
            </a:r>
            <a:endParaRPr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680577" y="907544"/>
            <a:ext cx="900000" cy="1263831"/>
          </a:xfrm>
          <a:prstGeom prst="rect">
            <a:avLst/>
          </a:prstGeom>
        </p:spPr>
      </p:pic>
      <p:graphicFrame>
        <p:nvGraphicFramePr>
          <p:cNvPr id="8" name="表 7"/>
          <p:cNvGraphicFramePr>
            <a:graphicFrameLocks noGrp="1"/>
          </p:cNvGraphicFramePr>
          <p:nvPr>
            <p:extLst>
              <p:ext uri="{D42A27DB-BD31-4B8C-83A1-F6EECF244321}">
                <p14:modId xmlns:p14="http://schemas.microsoft.com/office/powerpoint/2010/main" val="3494073456"/>
              </p:ext>
            </p:extLst>
          </p:nvPr>
        </p:nvGraphicFramePr>
        <p:xfrm>
          <a:off x="333463" y="2326426"/>
          <a:ext cx="3690208" cy="2945512"/>
        </p:xfrm>
        <a:graphic>
          <a:graphicData uri="http://schemas.openxmlformats.org/drawingml/2006/table">
            <a:tbl>
              <a:tblPr firstRow="1" bandRow="1">
                <a:tableStyleId>{2D5ABB26-0587-4C30-8999-92F81FD0307C}</a:tableStyleId>
              </a:tblPr>
              <a:tblGrid>
                <a:gridCol w="1012136">
                  <a:extLst>
                    <a:ext uri="{9D8B030D-6E8A-4147-A177-3AD203B41FA5}">
                      <a16:colId xmlns:a16="http://schemas.microsoft.com/office/drawing/2014/main" val="3430807304"/>
                    </a:ext>
                  </a:extLst>
                </a:gridCol>
                <a:gridCol w="2678072">
                  <a:extLst>
                    <a:ext uri="{9D8B030D-6E8A-4147-A177-3AD203B41FA5}">
                      <a16:colId xmlns:a16="http://schemas.microsoft.com/office/drawing/2014/main" val="1980076502"/>
                    </a:ext>
                  </a:extLst>
                </a:gridCol>
              </a:tblGrid>
              <a:tr h="476632">
                <a:tc gridSpan="2">
                  <a:txBody>
                    <a:bodyPr/>
                    <a:lstStyle/>
                    <a:p>
                      <a:pPr algn="ctr"/>
                      <a:r>
                        <a:rPr kumimoji="1" lang="ja-JP" altLang="en-US" sz="1600" dirty="0">
                          <a:latin typeface="ＭＳ Ｐゴシック" panose="020B0600070205080204" pitchFamily="50" charset="-128"/>
                          <a:ea typeface="ＭＳ Ｐゴシック" panose="020B0600070205080204" pitchFamily="50" charset="-128"/>
                        </a:rPr>
                        <a:t>社会保障</a:t>
                      </a:r>
                      <a:endParaRPr kumimoji="1" lang="en-US" altLang="ja-JP" sz="1600" dirty="0">
                        <a:latin typeface="ＭＳ Ｐゴシック" panose="020B0600070205080204" pitchFamily="50" charset="-128"/>
                        <a:ea typeface="ＭＳ Ｐゴシック" panose="020B0600070205080204" pitchFamily="50" charset="-128"/>
                      </a:endParaRPr>
                    </a:p>
                  </a:txBody>
                  <a:tcPr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solidFill>
                      <a:schemeClr val="bg1"/>
                    </a:solidFill>
                  </a:tcPr>
                </a:tc>
                <a:tc hMerge="1">
                  <a:txBody>
                    <a:bodyPr/>
                    <a:lstStyle/>
                    <a:p>
                      <a:endParaRPr kumimoji="1" lang="ja-JP" altLang="en-US" dirty="0"/>
                    </a:p>
                  </a:txBody>
                  <a:tcPr/>
                </a:tc>
                <a:extLst>
                  <a:ext uri="{0D108BD9-81ED-4DB2-BD59-A6C34878D82A}">
                    <a16:rowId xmlns:a16="http://schemas.microsoft.com/office/drawing/2014/main" val="4027295901"/>
                  </a:ext>
                </a:extLst>
              </a:tr>
              <a:tr h="572277">
                <a:tc>
                  <a:txBody>
                    <a:bodyPr/>
                    <a:lstStyle/>
                    <a:p>
                      <a:pPr algn="ctr"/>
                      <a:r>
                        <a:rPr kumimoji="1" lang="ja-JP" altLang="en-US" sz="1600" dirty="0">
                          <a:latin typeface="ＭＳ Ｐゴシック" panose="020B0600070205080204" pitchFamily="50" charset="-128"/>
                          <a:ea typeface="ＭＳ Ｐゴシック" panose="020B0600070205080204" pitchFamily="50" charset="-128"/>
                        </a:rPr>
                        <a:t>年金</a:t>
                      </a:r>
                    </a:p>
                  </a:txBody>
                  <a:tcPr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defRPr/>
                      </a:pPr>
                      <a:r>
                        <a:rPr lang="ja-JP" altLang="en-US" sz="1600" dirty="0">
                          <a:latin typeface="ＭＳ Ｐゴシック" panose="020B0600070205080204" pitchFamily="50" charset="-128"/>
                          <a:ea typeface="ＭＳ Ｐゴシック" panose="020B0600070205080204" pitchFamily="50" charset="-128"/>
                        </a:rPr>
                        <a:t>年金の資格取得･確認</a:t>
                      </a:r>
                      <a:endParaRPr lang="en-US" altLang="ja-JP" sz="1600" dirty="0">
                        <a:latin typeface="ＭＳ Ｐゴシック" panose="020B0600070205080204" pitchFamily="50" charset="-128"/>
                        <a:ea typeface="ＭＳ Ｐゴシック" panose="020B0600070205080204" pitchFamily="50" charset="-128"/>
                      </a:endParaRPr>
                    </a:p>
                    <a:p>
                      <a:pPr>
                        <a:defRPr/>
                      </a:pPr>
                      <a:r>
                        <a:rPr lang="ja-JP" altLang="en-US" sz="1600" dirty="0">
                          <a:latin typeface="ＭＳ Ｐゴシック" panose="020B0600070205080204" pitchFamily="50" charset="-128"/>
                          <a:ea typeface="ＭＳ Ｐゴシック" panose="020B0600070205080204" pitchFamily="50" charset="-128"/>
                        </a:rPr>
                        <a:t>など</a:t>
                      </a:r>
                      <a:endParaRPr lang="en-US" altLang="ja-JP" sz="1600" dirty="0">
                        <a:latin typeface="ＭＳ Ｐゴシック" panose="020B0600070205080204" pitchFamily="50" charset="-128"/>
                        <a:ea typeface="ＭＳ Ｐゴシック" panose="020B0600070205080204" pitchFamily="50" charset="-128"/>
                      </a:endParaRPr>
                    </a:p>
                  </a:txBody>
                  <a:tcPr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2816501"/>
                  </a:ext>
                </a:extLst>
              </a:tr>
              <a:tr h="572277">
                <a:tc>
                  <a:txBody>
                    <a:bodyPr/>
                    <a:lstStyle/>
                    <a:p>
                      <a:pPr algn="ctr"/>
                      <a:r>
                        <a:rPr kumimoji="1" lang="ja-JP" altLang="en-US" sz="1600" dirty="0">
                          <a:latin typeface="ＭＳ Ｐゴシック" panose="020B0600070205080204" pitchFamily="50" charset="-128"/>
                          <a:ea typeface="ＭＳ Ｐゴシック" panose="020B0600070205080204" pitchFamily="50" charset="-128"/>
                        </a:rPr>
                        <a:t>労働</a:t>
                      </a:r>
                    </a:p>
                  </a:txBody>
                  <a:tcPr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ＭＳ Ｐゴシック" panose="020B0600070205080204" pitchFamily="50" charset="-128"/>
                          <a:ea typeface="ＭＳ Ｐゴシック" panose="020B0600070205080204" pitchFamily="50" charset="-128"/>
                        </a:rPr>
                        <a:t>雇用保険等の資格取得・確認など</a:t>
                      </a:r>
                    </a:p>
                  </a:txBody>
                  <a:tcPr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74657803"/>
                  </a:ext>
                </a:extLst>
              </a:tr>
              <a:tr h="12951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dirty="0">
                          <a:latin typeface="ＭＳ Ｐゴシック" panose="020B0600070205080204" pitchFamily="50" charset="-128"/>
                          <a:ea typeface="ＭＳ Ｐゴシック" panose="020B0600070205080204" pitchFamily="50" charset="-128"/>
                        </a:rPr>
                        <a:t>福祉</a:t>
                      </a:r>
                      <a:endParaRPr lang="en-US" altLang="ja-JP" sz="1600" dirty="0">
                        <a:latin typeface="ＭＳ Ｐゴシック" panose="020B0600070205080204" pitchFamily="50" charset="-128"/>
                        <a:ea typeface="ＭＳ Ｐゴシック" panose="020B060007020508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dirty="0">
                          <a:latin typeface="ＭＳ Ｐゴシック" panose="020B0600070205080204" pitchFamily="50" charset="-128"/>
                          <a:ea typeface="ＭＳ Ｐゴシック" panose="020B0600070205080204" pitchFamily="50" charset="-128"/>
                        </a:rPr>
                        <a:t>医療</a:t>
                      </a:r>
                      <a:endParaRPr lang="en-US" altLang="ja-JP" sz="1600" dirty="0">
                        <a:latin typeface="ＭＳ Ｐゴシック" panose="020B0600070205080204" pitchFamily="50" charset="-128"/>
                        <a:ea typeface="ＭＳ Ｐゴシック" panose="020B060007020508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dirty="0">
                          <a:latin typeface="ＭＳ Ｐゴシック" panose="020B0600070205080204" pitchFamily="50" charset="-128"/>
                          <a:ea typeface="ＭＳ Ｐゴシック" panose="020B0600070205080204" pitchFamily="50" charset="-128"/>
                        </a:rPr>
                        <a:t>その他</a:t>
                      </a:r>
                      <a:endParaRPr lang="ja-JP" altLang="en-US" sz="1600" b="1" dirty="0">
                        <a:solidFill>
                          <a:prstClr val="black"/>
                        </a:solidFill>
                        <a:latin typeface="ＭＳ Ｐゴシック" panose="020B0600070205080204" pitchFamily="50" charset="-128"/>
                        <a:ea typeface="ＭＳ Ｐゴシック" panose="020B0600070205080204" pitchFamily="50" charset="-128"/>
                      </a:endParaRPr>
                    </a:p>
                  </a:txBody>
                  <a:tcPr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defRPr/>
                      </a:pPr>
                      <a:r>
                        <a:rPr lang="ja-JP" altLang="en-US" sz="1600" dirty="0">
                          <a:latin typeface="ＭＳ Ｐゴシック" panose="020B0600070205080204" pitchFamily="50" charset="-128"/>
                          <a:ea typeface="ＭＳ Ｐゴシック" panose="020B0600070205080204" pitchFamily="50" charset="-128"/>
                        </a:rPr>
                        <a:t>医療保険等の保険料徴収等の医療保険者における手続、福祉分野の給付、生活保護の実施など</a:t>
                      </a:r>
                      <a:endParaRPr lang="en-US" altLang="ja-JP" sz="1600" dirty="0">
                        <a:latin typeface="ＭＳ Ｐゴシック" panose="020B0600070205080204" pitchFamily="50" charset="-128"/>
                        <a:ea typeface="ＭＳ Ｐゴシック" panose="020B0600070205080204" pitchFamily="50" charset="-128"/>
                      </a:endParaRPr>
                    </a:p>
                    <a:p>
                      <a:pPr>
                        <a:defRPr/>
                      </a:pPr>
                      <a:endParaRPr lang="ja-JP" altLang="en-US" sz="1600" dirty="0">
                        <a:solidFill>
                          <a:schemeClr val="tx1"/>
                        </a:solidFill>
                        <a:latin typeface="ＭＳ Ｐゴシック" panose="020B0600070205080204" pitchFamily="50" charset="-128"/>
                        <a:ea typeface="ＭＳ Ｐゴシック" panose="020B0600070205080204" pitchFamily="50" charset="-128"/>
                      </a:endParaRPr>
                    </a:p>
                  </a:txBody>
                  <a:tcPr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4816601"/>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1200255821"/>
              </p:ext>
            </p:extLst>
          </p:nvPr>
        </p:nvGraphicFramePr>
        <p:xfrm>
          <a:off x="7200000" y="2336055"/>
          <a:ext cx="2366584" cy="2916341"/>
        </p:xfrm>
        <a:graphic>
          <a:graphicData uri="http://schemas.openxmlformats.org/drawingml/2006/table">
            <a:tbl>
              <a:tblPr firstRow="1" bandRow="1">
                <a:tableStyleId>{5C22544A-7EE6-4342-B048-85BDC9FD1C3A}</a:tableStyleId>
              </a:tblPr>
              <a:tblGrid>
                <a:gridCol w="2366584">
                  <a:extLst>
                    <a:ext uri="{9D8B030D-6E8A-4147-A177-3AD203B41FA5}">
                      <a16:colId xmlns:a16="http://schemas.microsoft.com/office/drawing/2014/main" val="2461013750"/>
                    </a:ext>
                  </a:extLst>
                </a:gridCol>
              </a:tblGrid>
              <a:tr h="4929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0" dirty="0">
                          <a:solidFill>
                            <a:prstClr val="black"/>
                          </a:solidFill>
                          <a:latin typeface="Calibri"/>
                          <a:ea typeface="ＭＳ Ｐゴシック" panose="020B0600070205080204" pitchFamily="50" charset="-128"/>
                        </a:rPr>
                        <a:t>災害対策</a:t>
                      </a: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1539849217"/>
                  </a:ext>
                </a:extLst>
              </a:tr>
              <a:tr h="2423402">
                <a:tc>
                  <a:txBody>
                    <a:bodyPr/>
                    <a:lstStyle/>
                    <a:p>
                      <a:pPr>
                        <a:defRPr/>
                      </a:pPr>
                      <a:r>
                        <a:rPr lang="ja-JP" altLang="en-US" sz="1600" dirty="0">
                          <a:solidFill>
                            <a:schemeClr val="tx1"/>
                          </a:solidFill>
                          <a:latin typeface="ＭＳ ゴシック" pitchFamily="49" charset="-128"/>
                          <a:ea typeface="ＭＳ ゴシック" pitchFamily="49" charset="-128"/>
                        </a:rPr>
                        <a:t>被災者生活再建支援金の支給事務、</a:t>
                      </a:r>
                      <a:r>
                        <a:rPr lang="ja-JP" altLang="en-US" sz="1600" dirty="0">
                          <a:solidFill>
                            <a:schemeClr val="tx1"/>
                          </a:solidFill>
                          <a:latin typeface="Calibri"/>
                          <a:ea typeface="ＭＳ Ｐゴシック" panose="020B0600070205080204" pitchFamily="50" charset="-128"/>
                        </a:rPr>
                        <a:t>被災者台帳の作成事務</a:t>
                      </a:r>
                      <a:endParaRPr lang="en-US" altLang="ja-JP" sz="1600" dirty="0">
                        <a:solidFill>
                          <a:schemeClr val="tx1"/>
                        </a:solidFill>
                        <a:latin typeface="Calibri"/>
                        <a:ea typeface="ＭＳ Ｐゴシック" panose="020B0600070205080204" pitchFamily="50" charset="-128"/>
                      </a:endParaRPr>
                    </a:p>
                    <a:p>
                      <a:pPr>
                        <a:defRPr/>
                      </a:pPr>
                      <a:r>
                        <a:rPr lang="ja-JP" altLang="en-US" sz="1600" dirty="0">
                          <a:solidFill>
                            <a:schemeClr val="tx1"/>
                          </a:solidFill>
                          <a:latin typeface="Calibri"/>
                          <a:ea typeface="ＭＳ Ｐゴシック" panose="020B0600070205080204" pitchFamily="50" charset="-128"/>
                        </a:rPr>
                        <a:t>など</a:t>
                      </a:r>
                    </a:p>
                    <a:p>
                      <a:endParaRPr kumimoji="1" lang="ja-JP" altLang="en-US" sz="1600" dirty="0"/>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chemeClr val="bg1"/>
                    </a:solidFill>
                  </a:tcPr>
                </a:tc>
                <a:extLst>
                  <a:ext uri="{0D108BD9-81ED-4DB2-BD59-A6C34878D82A}">
                    <a16:rowId xmlns:a16="http://schemas.microsoft.com/office/drawing/2014/main" val="2371914546"/>
                  </a:ext>
                </a:extLst>
              </a:tr>
            </a:tbl>
          </a:graphicData>
        </a:graphic>
      </p:graphicFrame>
      <p:sp>
        <p:nvSpPr>
          <p:cNvPr id="11" name="正方形/長方形 10"/>
          <p:cNvSpPr/>
          <p:nvPr/>
        </p:nvSpPr>
        <p:spPr>
          <a:xfrm>
            <a:off x="438151" y="5561318"/>
            <a:ext cx="9086850" cy="584775"/>
          </a:xfrm>
          <a:prstGeom prst="rect">
            <a:avLst/>
          </a:prstGeom>
          <a:ln w="15875">
            <a:solidFill>
              <a:srgbClr val="FFC000"/>
            </a:solidFill>
            <a:prstDash val="sysDash"/>
          </a:ln>
        </p:spPr>
        <p:txBody>
          <a:bodyPr wrap="square">
            <a:spAutoFit/>
          </a:bodyPr>
          <a:lstStyle/>
          <a:p>
            <a:pPr>
              <a:defRPr/>
            </a:pPr>
            <a:r>
              <a:rPr lang="ja-JP" altLang="en-US" sz="1600" dirty="0">
                <a:latin typeface="ＭＳ ゴシック" panose="020B0609070205080204" pitchFamily="49" charset="-128"/>
                <a:ea typeface="ＭＳ ゴシック" panose="020B0609070205080204" pitchFamily="49" charset="-128"/>
              </a:rPr>
              <a:t>上記のほか、社会保障、地方税、防災に関する事務その他の事務であって地方公共団体が条例で定める事務（独自利用事務）に利用</a:t>
            </a:r>
          </a:p>
        </p:txBody>
      </p:sp>
      <p:pic>
        <p:nvPicPr>
          <p:cNvPr id="12"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10" b="95547" l="0" r="95392"/>
                    </a14:imgEffect>
                  </a14:imgLayer>
                </a14:imgProps>
              </a:ext>
            </a:extLst>
          </a:blip>
          <a:srcRect/>
          <a:stretch>
            <a:fillRect/>
          </a:stretch>
        </p:blipFill>
        <p:spPr bwMode="auto">
          <a:xfrm>
            <a:off x="3618383" y="2681958"/>
            <a:ext cx="864407" cy="703047"/>
          </a:xfrm>
          <a:prstGeom prst="rect">
            <a:avLst/>
          </a:prstGeom>
          <a:noFill/>
          <a:ln w="9525">
            <a:noFill/>
            <a:miter lim="800000"/>
            <a:headEnd/>
            <a:tailEnd/>
          </a:ln>
        </p:spPr>
      </p:pic>
      <p:pic>
        <p:nvPicPr>
          <p:cNvPr id="14" name="図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02569" y="4802852"/>
            <a:ext cx="454620" cy="675912"/>
          </a:xfrm>
          <a:prstGeom prst="rect">
            <a:avLst/>
          </a:prstGeom>
        </p:spPr>
      </p:pic>
      <p:grpSp>
        <p:nvGrpSpPr>
          <p:cNvPr id="2" name="グループ化 1">
            <a:extLst>
              <a:ext uri="{FF2B5EF4-FFF2-40B4-BE49-F238E27FC236}">
                <a16:creationId xmlns:a16="http://schemas.microsoft.com/office/drawing/2014/main" id="{7ED58CAE-BF00-A421-8EDE-BC363EE134EF}"/>
              </a:ext>
            </a:extLst>
          </p:cNvPr>
          <p:cNvGrpSpPr/>
          <p:nvPr/>
        </p:nvGrpSpPr>
        <p:grpSpPr>
          <a:xfrm>
            <a:off x="7984358" y="4128020"/>
            <a:ext cx="1540642" cy="1410604"/>
            <a:chOff x="7984358" y="4128020"/>
            <a:chExt cx="1540642" cy="1410604"/>
          </a:xfrm>
        </p:grpSpPr>
        <p:pic>
          <p:nvPicPr>
            <p:cNvPr id="19" name="図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361966">
              <a:off x="8570714" y="4290316"/>
              <a:ext cx="826992" cy="1190139"/>
            </a:xfrm>
            <a:prstGeom prst="rect">
              <a:avLst/>
            </a:prstGeom>
          </p:spPr>
        </p:pic>
        <p:pic>
          <p:nvPicPr>
            <p:cNvPr id="20" name="図 19"/>
            <p:cNvPicPr>
              <a:picLocks noChangeAspect="1"/>
            </p:cNvPicPr>
            <p:nvPr/>
          </p:nvPicPr>
          <p:blipFill>
            <a:blip r:embed="rId8"/>
            <a:stretch>
              <a:fillRect/>
            </a:stretch>
          </p:blipFill>
          <p:spPr>
            <a:xfrm rot="19053553">
              <a:off x="8574222" y="4876642"/>
              <a:ext cx="172971" cy="275127"/>
            </a:xfrm>
            <a:prstGeom prst="rect">
              <a:avLst/>
            </a:prstGeom>
          </p:spPr>
        </p:pic>
        <p:pic>
          <p:nvPicPr>
            <p:cNvPr id="21" name="Picture 23"/>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3607" b="89508" l="2752" r="96330">
                          <a14:foregroundMark x1="35780" y1="48525" x2="35780" y2="48525"/>
                          <a14:foregroundMark x1="61009" y1="44262" x2="61009" y2="44262"/>
                          <a14:foregroundMark x1="82110" y1="31475" x2="82110" y2="31475"/>
                          <a14:foregroundMark x1="88991" y1="35410" x2="88991" y2="35410"/>
                          <a14:foregroundMark x1="85780" y1="44918" x2="85780" y2="44918"/>
                          <a14:foregroundMark x1="17431" y1="31475" x2="17431" y2="31475"/>
                          <a14:foregroundMark x1="10092" y1="35410" x2="10092" y2="35410"/>
                          <a14:foregroundMark x1="6422" y1="40656" x2="6422" y2="40656"/>
                          <a14:foregroundMark x1="26606" y1="48197" x2="26606" y2="48197"/>
                          <a14:foregroundMark x1="23394" y1="48197" x2="27523" y2="56721"/>
                          <a14:foregroundMark x1="27523" y1="56721" x2="27523" y2="56721"/>
                          <a14:foregroundMark x1="25688" y1="51148" x2="25688" y2="51148"/>
                          <a14:foregroundMark x1="23394" y1="47541" x2="23394" y2="47541"/>
                          <a14:foregroundMark x1="24312" y1="44918" x2="24312" y2="44918"/>
                          <a14:foregroundMark x1="27523" y1="43279" x2="27523" y2="43279"/>
                          <a14:foregroundMark x1="27982" y1="42295" x2="27982" y2="42295"/>
                          <a14:foregroundMark x1="31651" y1="49836" x2="31651" y2="49836"/>
                          <a14:foregroundMark x1="31193" y1="52787" x2="31193" y2="52787"/>
                          <a14:foregroundMark x1="34862" y1="55082" x2="34862" y2="55082"/>
                          <a14:foregroundMark x1="35780" y1="55082" x2="35780" y2="55082"/>
                          <a14:foregroundMark x1="35780" y1="55082" x2="35780" y2="55082"/>
                          <a14:foregroundMark x1="40826" y1="54426" x2="40826" y2="54426"/>
                          <a14:foregroundMark x1="45872" y1="56066" x2="45872" y2="56066"/>
                          <a14:foregroundMark x1="46789" y1="56066" x2="46789" y2="56066"/>
                          <a14:foregroundMark x1="51376" y1="56066" x2="51376" y2="56066"/>
                          <a14:foregroundMark x1="53670" y1="55410" x2="53670" y2="55410"/>
                          <a14:foregroundMark x1="57339" y1="55082" x2="59633" y2="54426"/>
                          <a14:foregroundMark x1="59633" y1="54426" x2="59633" y2="54426"/>
                          <a14:foregroundMark x1="63303" y1="54426" x2="65596" y2="54098"/>
                          <a14:foregroundMark x1="65596" y1="54098" x2="65596" y2="54098"/>
                          <a14:foregroundMark x1="66972" y1="52787" x2="66972" y2="52787"/>
                          <a14:foregroundMark x1="69266" y1="51148" x2="69266" y2="51148"/>
                          <a14:foregroundMark x1="70183" y1="48197" x2="70183" y2="48197"/>
                          <a14:foregroundMark x1="70183" y1="48197" x2="72477" y2="47541"/>
                          <a14:foregroundMark x1="72477" y1="47541" x2="72477" y2="47541"/>
                          <a14:foregroundMark x1="72477" y1="45246" x2="72477" y2="43934"/>
                          <a14:foregroundMark x1="72477" y1="43279" x2="72477" y2="41639"/>
                          <a14:foregroundMark x1="70183" y1="39672" x2="64220" y2="36393"/>
                          <a14:foregroundMark x1="66514" y1="39016" x2="66514" y2="39016"/>
                          <a14:foregroundMark x1="66972" y1="40000" x2="66972" y2="38361"/>
                          <a14:foregroundMark x1="64220" y1="36721" x2="64220" y2="36721"/>
                          <a14:foregroundMark x1="61009" y1="36721" x2="61009" y2="36721"/>
                          <a14:foregroundMark x1="52294" y1="35410" x2="52294" y2="35410"/>
                          <a14:foregroundMark x1="52294" y1="35410" x2="52294" y2="35410"/>
                          <a14:foregroundMark x1="44495" y1="35410" x2="35780" y2="35410"/>
                          <a14:foregroundMark x1="28899" y1="35410" x2="28899" y2="35410"/>
                          <a14:foregroundMark x1="28899" y1="35410" x2="28899" y2="35410"/>
                          <a14:foregroundMark x1="39908" y1="35410" x2="39908" y2="35410"/>
                          <a14:foregroundMark x1="34862" y1="35410" x2="31651" y2="38033"/>
                          <a14:foregroundMark x1="31651" y1="38033" x2="31651" y2="38033"/>
                          <a14:foregroundMark x1="31651" y1="38361" x2="31651" y2="38361"/>
                          <a14:foregroundMark x1="34862" y1="39016" x2="34862" y2="39016"/>
                          <a14:foregroundMark x1="36239" y1="39672" x2="36239" y2="39672"/>
                          <a14:foregroundMark x1="43119" y1="40000" x2="43119" y2="40000"/>
                          <a14:foregroundMark x1="44037" y1="40000" x2="44037" y2="40000"/>
                          <a14:foregroundMark x1="42202" y1="42623" x2="42202" y2="42623"/>
                          <a14:foregroundMark x1="42202" y1="45246" x2="42202" y2="45246"/>
                          <a14:foregroundMark x1="42202" y1="46557" x2="42202" y2="46557"/>
                          <a14:foregroundMark x1="55963" y1="28852" x2="55963" y2="28852"/>
                          <a14:foregroundMark x1="57339" y1="27869" x2="57339" y2="27869"/>
                          <a14:foregroundMark x1="57339" y1="27869" x2="57339" y2="25246"/>
                          <a14:foregroundMark x1="57339" y1="23934" x2="57339" y2="23934"/>
                          <a14:foregroundMark x1="57339" y1="23934" x2="57339" y2="23934"/>
                          <a14:foregroundMark x1="57339" y1="23934" x2="57339" y2="23934"/>
                          <a14:foregroundMark x1="57339" y1="21311" x2="57339" y2="21311"/>
                          <a14:foregroundMark x1="57339" y1="21311" x2="57339" y2="21311"/>
                          <a14:foregroundMark x1="57339" y1="21311" x2="56422" y2="17049"/>
                          <a14:foregroundMark x1="55963" y1="15082" x2="55963" y2="15082"/>
                          <a14:foregroundMark x1="55046" y1="14426" x2="55046" y2="14426"/>
                          <a14:foregroundMark x1="31651" y1="16066" x2="31651" y2="16066"/>
                          <a14:foregroundMark x1="31651" y1="16066" x2="31651" y2="16066"/>
                          <a14:foregroundMark x1="34862" y1="23934" x2="34862" y2="23934"/>
                          <a14:foregroundMark x1="34862" y1="26230" x2="34862" y2="26230"/>
                          <a14:foregroundMark x1="34862" y1="27213" x2="34862" y2="27213"/>
                          <a14:foregroundMark x1="34862" y1="25246" x2="33945" y2="23607"/>
                          <a14:foregroundMark x1="31193" y1="21967" x2="28899" y2="18689"/>
                          <a14:foregroundMark x1="27982" y1="17705" x2="27982" y2="17705"/>
                          <a14:foregroundMark x1="27982" y1="17705" x2="27982" y2="17705"/>
                          <a14:foregroundMark x1="22936" y1="60984" x2="22936" y2="60984"/>
                          <a14:foregroundMark x1="22936" y1="60984" x2="22936" y2="60984"/>
                          <a14:foregroundMark x1="27982" y1="64262" x2="27982" y2="64262"/>
                          <a14:foregroundMark x1="27982" y1="64262" x2="27982" y2="64262"/>
                          <a14:foregroundMark x1="29817" y1="64262" x2="29817" y2="64262"/>
                          <a14:foregroundMark x1="33945" y1="64262" x2="37156" y2="64590"/>
                          <a14:foregroundMark x1="37156" y1="64590" x2="37156" y2="64590"/>
                          <a14:foregroundMark x1="37156" y1="64590" x2="39450" y2="64590"/>
                          <a14:foregroundMark x1="39450" y1="64590" x2="39450" y2="64590"/>
                          <a14:foregroundMark x1="39450" y1="64590" x2="39450" y2="64590"/>
                          <a14:foregroundMark x1="39450" y1="64590" x2="39450" y2="64590"/>
                          <a14:foregroundMark x1="39450" y1="64590" x2="39450" y2="66230"/>
                          <a14:foregroundMark x1="39450" y1="69508" x2="39450" y2="69508"/>
                          <a14:foregroundMark x1="39450" y1="70492" x2="39450" y2="70492"/>
                          <a14:foregroundMark x1="39908" y1="71148" x2="39908" y2="72787"/>
                          <a14:foregroundMark x1="39908" y1="72787" x2="39908" y2="72787"/>
                          <a14:foregroundMark x1="39908" y1="73770" x2="39908" y2="73770"/>
                          <a14:foregroundMark x1="39908" y1="73770" x2="40826" y2="77377"/>
                          <a14:foregroundMark x1="40826" y1="77377" x2="40826" y2="77377"/>
                          <a14:foregroundMark x1="41743" y1="78033" x2="41743" y2="78033"/>
                          <a14:foregroundMark x1="41743" y1="78033" x2="41743" y2="78033"/>
                          <a14:foregroundMark x1="41743" y1="78033" x2="41743" y2="78033"/>
                          <a14:foregroundMark x1="41743" y1="78033" x2="41743" y2="78033"/>
                          <a14:foregroundMark x1="40826" y1="78033" x2="40826" y2="78033"/>
                          <a14:foregroundMark x1="40826" y1="78033" x2="40826" y2="79672"/>
                          <a14:foregroundMark x1="40826" y1="79672" x2="40826" y2="79672"/>
                          <a14:foregroundMark x1="39908" y1="80656" x2="39908" y2="80656"/>
                          <a14:foregroundMark x1="38532" y1="84918" x2="38532" y2="84918"/>
                          <a14:foregroundMark x1="40826" y1="85574" x2="40826" y2="85574"/>
                          <a14:foregroundMark x1="51376" y1="83934" x2="51376" y2="83934"/>
                          <a14:foregroundMark x1="50000" y1="80000" x2="50000" y2="80000"/>
                          <a14:foregroundMark x1="42202" y1="82295" x2="42202" y2="82295"/>
                          <a14:foregroundMark x1="47706" y1="75738" x2="47706" y2="75738"/>
                          <a14:foregroundMark x1="47706" y1="75738" x2="47706" y2="75738"/>
                          <a14:foregroundMark x1="47706" y1="72787" x2="47706" y2="72787"/>
                          <a14:foregroundMark x1="47706" y1="72787" x2="47706" y2="72787"/>
                          <a14:foregroundMark x1="48165" y1="72131" x2="50459" y2="71475"/>
                          <a14:foregroundMark x1="52752" y1="65246" x2="52752" y2="65246"/>
                          <a14:foregroundMark x1="52752" y1="65246" x2="52752" y2="65246"/>
                          <a14:foregroundMark x1="52294" y1="64590" x2="52294" y2="64590"/>
                          <a14:foregroundMark x1="45413" y1="64590" x2="45413" y2="64590"/>
                          <a14:foregroundMark x1="45413" y1="64590" x2="45413" y2="64590"/>
                          <a14:foregroundMark x1="45872" y1="64590" x2="45872" y2="64590"/>
                          <a14:foregroundMark x1="49083" y1="64590" x2="49083" y2="64590"/>
                          <a14:foregroundMark x1="50000" y1="64590" x2="61927" y2="66230"/>
                          <a14:foregroundMark x1="62385" y1="66230" x2="62385" y2="66230"/>
                          <a14:foregroundMark x1="62385" y1="66230" x2="62385" y2="66230"/>
                          <a14:foregroundMark x1="63303" y1="66230" x2="63303" y2="66230"/>
                          <a14:foregroundMark x1="63303" y1="66230" x2="64220" y2="68525"/>
                          <a14:foregroundMark x1="66972" y1="73115" x2="66972" y2="73115"/>
                          <a14:foregroundMark x1="67890" y1="73115" x2="67890" y2="73115"/>
                          <a14:foregroundMark x1="72477" y1="73115" x2="72477" y2="73115"/>
                          <a14:foregroundMark x1="72477" y1="73770" x2="72477" y2="73770"/>
                          <a14:foregroundMark x1="72477" y1="73770" x2="72477" y2="73770"/>
                          <a14:foregroundMark x1="71560" y1="74098" x2="71560" y2="74098"/>
                          <a14:foregroundMark x1="73853" y1="68852" x2="73853" y2="68852"/>
                          <a14:foregroundMark x1="9174" y1="40984" x2="9174" y2="40984"/>
                          <a14:foregroundMark x1="9174" y1="40984" x2="9174" y2="40984"/>
                          <a14:foregroundMark x1="13761" y1="36393" x2="13761" y2="36393"/>
                          <a14:foregroundMark x1="19266" y1="34098" x2="19266" y2="34098"/>
                          <a14:foregroundMark x1="18349" y1="33770" x2="18349" y2="33770"/>
                          <a14:foregroundMark x1="88991" y1="44262" x2="88991" y2="44262"/>
                          <a14:foregroundMark x1="91743" y1="43934" x2="91743" y2="43934"/>
                        </a14:backgroundRemoval>
                      </a14:imgEffect>
                    </a14:imgLayer>
                  </a14:imgProps>
                </a:ext>
              </a:extLst>
            </a:blip>
            <a:srcRect/>
            <a:stretch>
              <a:fillRect/>
            </a:stretch>
          </p:blipFill>
          <p:spPr bwMode="auto">
            <a:xfrm>
              <a:off x="7984358" y="4759896"/>
              <a:ext cx="547442" cy="778728"/>
            </a:xfrm>
            <a:prstGeom prst="rect">
              <a:avLst/>
            </a:prstGeom>
            <a:noFill/>
            <a:ln w="9525">
              <a:noFill/>
              <a:miter lim="800000"/>
              <a:headEnd/>
              <a:tailEnd/>
            </a:ln>
          </p:spPr>
        </p:pic>
        <p:cxnSp>
          <p:nvCxnSpPr>
            <p:cNvPr id="22" name="直線コネクタ 21"/>
            <p:cNvCxnSpPr/>
            <p:nvPr/>
          </p:nvCxnSpPr>
          <p:spPr>
            <a:xfrm flipH="1">
              <a:off x="8332773" y="4128020"/>
              <a:ext cx="342969" cy="370964"/>
            </a:xfrm>
            <a:prstGeom prst="line">
              <a:avLst/>
            </a:prstGeom>
          </p:spPr>
          <p:style>
            <a:lnRef idx="1">
              <a:schemeClr val="dk1"/>
            </a:lnRef>
            <a:fillRef idx="0">
              <a:schemeClr val="dk1"/>
            </a:fillRef>
            <a:effectRef idx="0">
              <a:schemeClr val="dk1"/>
            </a:effectRef>
            <a:fontRef idx="minor">
              <a:schemeClr val="tx1"/>
            </a:fontRef>
          </p:style>
        </p:cxnSp>
        <p:cxnSp>
          <p:nvCxnSpPr>
            <p:cNvPr id="23" name="直線コネクタ 22"/>
            <p:cNvCxnSpPr/>
            <p:nvPr/>
          </p:nvCxnSpPr>
          <p:spPr>
            <a:xfrm>
              <a:off x="9263690" y="4132657"/>
              <a:ext cx="255866" cy="306045"/>
            </a:xfrm>
            <a:prstGeom prst="line">
              <a:avLst/>
            </a:prstGeom>
          </p:spPr>
          <p:style>
            <a:lnRef idx="1">
              <a:schemeClr val="dk1"/>
            </a:lnRef>
            <a:fillRef idx="0">
              <a:schemeClr val="dk1"/>
            </a:fillRef>
            <a:effectRef idx="0">
              <a:schemeClr val="dk1"/>
            </a:effectRef>
            <a:fontRef idx="minor">
              <a:schemeClr val="tx1"/>
            </a:fontRef>
          </p:style>
        </p:cxnSp>
        <p:cxnSp>
          <p:nvCxnSpPr>
            <p:cNvPr id="24" name="直線コネクタ 23"/>
            <p:cNvCxnSpPr/>
            <p:nvPr/>
          </p:nvCxnSpPr>
          <p:spPr>
            <a:xfrm>
              <a:off x="9372569" y="4151205"/>
              <a:ext cx="152431" cy="204030"/>
            </a:xfrm>
            <a:prstGeom prst="line">
              <a:avLst/>
            </a:prstGeom>
          </p:spPr>
          <p:style>
            <a:lnRef idx="1">
              <a:schemeClr val="dk1"/>
            </a:lnRef>
            <a:fillRef idx="0">
              <a:schemeClr val="dk1"/>
            </a:fillRef>
            <a:effectRef idx="0">
              <a:schemeClr val="dk1"/>
            </a:effectRef>
            <a:fontRef idx="minor">
              <a:schemeClr val="tx1"/>
            </a:fontRef>
          </p:style>
        </p:cxnSp>
        <p:cxnSp>
          <p:nvCxnSpPr>
            <p:cNvPr id="25" name="直線コネクタ 24"/>
            <p:cNvCxnSpPr/>
            <p:nvPr/>
          </p:nvCxnSpPr>
          <p:spPr>
            <a:xfrm flipH="1">
              <a:off x="8316441" y="4169754"/>
              <a:ext cx="228646" cy="255038"/>
            </a:xfrm>
            <a:prstGeom prst="line">
              <a:avLst/>
            </a:prstGeom>
          </p:spPr>
          <p:style>
            <a:lnRef idx="1">
              <a:schemeClr val="dk1"/>
            </a:lnRef>
            <a:fillRef idx="0">
              <a:schemeClr val="dk1"/>
            </a:fillRef>
            <a:effectRef idx="0">
              <a:schemeClr val="dk1"/>
            </a:effectRef>
            <a:fontRef idx="minor">
              <a:schemeClr val="tx1"/>
            </a:fontRef>
          </p:style>
        </p:cxnSp>
        <p:cxnSp>
          <p:nvCxnSpPr>
            <p:cNvPr id="26" name="直線コネクタ 25"/>
            <p:cNvCxnSpPr/>
            <p:nvPr/>
          </p:nvCxnSpPr>
          <p:spPr>
            <a:xfrm flipH="1">
              <a:off x="8659410" y="4800393"/>
              <a:ext cx="81659" cy="92741"/>
            </a:xfrm>
            <a:prstGeom prst="line">
              <a:avLst/>
            </a:prstGeom>
          </p:spPr>
          <p:style>
            <a:lnRef idx="1">
              <a:schemeClr val="dk1"/>
            </a:lnRef>
            <a:fillRef idx="0">
              <a:schemeClr val="dk1"/>
            </a:fillRef>
            <a:effectRef idx="0">
              <a:schemeClr val="dk1"/>
            </a:effectRef>
            <a:fontRef idx="minor">
              <a:schemeClr val="tx1"/>
            </a:fontRef>
          </p:style>
        </p:cxnSp>
        <p:cxnSp>
          <p:nvCxnSpPr>
            <p:cNvPr id="27" name="直線コネクタ 26"/>
            <p:cNvCxnSpPr/>
            <p:nvPr/>
          </p:nvCxnSpPr>
          <p:spPr>
            <a:xfrm flipH="1">
              <a:off x="8692073" y="4832853"/>
              <a:ext cx="81659" cy="92741"/>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p:cNvCxnSpPr/>
            <p:nvPr/>
          </p:nvCxnSpPr>
          <p:spPr>
            <a:xfrm flipH="1">
              <a:off x="8719294" y="4869950"/>
              <a:ext cx="81659" cy="92741"/>
            </a:xfrm>
            <a:prstGeom prst="line">
              <a:avLst/>
            </a:prstGeom>
          </p:spPr>
          <p:style>
            <a:lnRef idx="1">
              <a:schemeClr val="dk1"/>
            </a:lnRef>
            <a:fillRef idx="0">
              <a:schemeClr val="dk1"/>
            </a:fillRef>
            <a:effectRef idx="0">
              <a:schemeClr val="dk1"/>
            </a:effectRef>
            <a:fontRef idx="minor">
              <a:schemeClr val="tx1"/>
            </a:fontRef>
          </p:style>
        </p:cxnSp>
      </p:grpSp>
      <p:sp>
        <p:nvSpPr>
          <p:cNvPr id="41" name="四角形吹き出し 40"/>
          <p:cNvSpPr/>
          <p:nvPr/>
        </p:nvSpPr>
        <p:spPr>
          <a:xfrm>
            <a:off x="252786" y="1398813"/>
            <a:ext cx="8088922" cy="612000"/>
          </a:xfrm>
          <a:prstGeom prst="wedgeRectCallout">
            <a:avLst>
              <a:gd name="adj1" fmla="val 55134"/>
              <a:gd name="adj2" fmla="val 5254"/>
            </a:avLst>
          </a:prstGeom>
          <a:gradFill rotWithShape="1">
            <a:gsLst>
              <a:gs pos="0">
                <a:srgbClr val="FDEFE9"/>
              </a:gs>
              <a:gs pos="10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prstClr val="black"/>
                </a:solidFill>
                <a:effectLst/>
                <a:uLnTx/>
                <a:uFillTx/>
                <a:latin typeface="+mj-ea"/>
                <a:ea typeface="+mj-ea"/>
                <a:cs typeface="+mn-cs"/>
              </a:rPr>
              <a:t>マイナンバーの利用は、社会保障・税・災害対策その他の行政分野に及びます。</a:t>
            </a:r>
          </a:p>
        </p:txBody>
      </p:sp>
      <p:pic>
        <p:nvPicPr>
          <p:cNvPr id="16" name="図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53164" y="4216371"/>
            <a:ext cx="1133918" cy="1151177"/>
          </a:xfrm>
          <a:prstGeom prst="rect">
            <a:avLst/>
          </a:prstGeom>
        </p:spPr>
      </p:pic>
      <p:sp>
        <p:nvSpPr>
          <p:cNvPr id="29" name="スライド番号プレースホルダー 5"/>
          <p:cNvSpPr txBox="1">
            <a:spLocks/>
          </p:cNvSpPr>
          <p:nvPr/>
        </p:nvSpPr>
        <p:spPr>
          <a:xfrm>
            <a:off x="9646816" y="6257576"/>
            <a:ext cx="226763"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7</a:t>
            </a:r>
          </a:p>
        </p:txBody>
      </p:sp>
      <p:sp>
        <p:nvSpPr>
          <p:cNvPr id="3" name="テキスト ボックス 2">
            <a:extLst>
              <a:ext uri="{FF2B5EF4-FFF2-40B4-BE49-F238E27FC236}">
                <a16:creationId xmlns:a16="http://schemas.microsoft.com/office/drawing/2014/main" id="{AF60D272-42D8-65A8-4B6A-A13FCA1F283A}"/>
              </a:ext>
            </a:extLst>
          </p:cNvPr>
          <p:cNvSpPr txBox="1"/>
          <p:nvPr/>
        </p:nvSpPr>
        <p:spPr bwMode="auto">
          <a:xfrm>
            <a:off x="269507" y="1886551"/>
            <a:ext cx="2040556" cy="538770"/>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en-US" altLang="ja-JP" sz="1400" dirty="0">
                <a:latin typeface="ＭＳ Ｐゴシック" panose="020B0600070205080204" pitchFamily="50" charset="-128"/>
                <a:ea typeface="ＭＳ Ｐゴシック" panose="020B0600070205080204" pitchFamily="50" charset="-128"/>
              </a:rPr>
              <a:t>【</a:t>
            </a:r>
            <a:r>
              <a:rPr kumimoji="1" lang="ja-JP" altLang="en-US" sz="1400" dirty="0">
                <a:latin typeface="ＭＳ Ｐゴシック" panose="020B0600070205080204" pitchFamily="50" charset="-128"/>
                <a:ea typeface="ＭＳ Ｐゴシック" panose="020B0600070205080204" pitchFamily="50" charset="-128"/>
              </a:rPr>
              <a:t>利用範囲の例</a:t>
            </a:r>
            <a:r>
              <a:rPr kumimoji="1" lang="en-US" altLang="ja-JP" sz="1400" dirty="0">
                <a:latin typeface="ＭＳ Ｐゴシック" panose="020B0600070205080204" pitchFamily="50" charset="-128"/>
                <a:ea typeface="ＭＳ Ｐゴシック" panose="020B0600070205080204" pitchFamily="50" charset="-128"/>
              </a:rPr>
              <a:t>】</a:t>
            </a:r>
            <a:endParaRPr kumimoji="1" lang="ja-JP" altLang="en-US" sz="14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2576718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355284" y="1597304"/>
            <a:ext cx="9205405" cy="1041721"/>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dirty="0"/>
              <a:t>　 </a:t>
            </a:r>
            <a:r>
              <a:rPr lang="ja-JP" altLang="en-US" sz="1600" dirty="0">
                <a:latin typeface="ＭＳ ゴシック" panose="020B0609070205080204" pitchFamily="49" charset="-128"/>
                <a:ea typeface="ＭＳ ゴシック" panose="020B0609070205080204" pitchFamily="49" charset="-128"/>
              </a:rPr>
              <a:t>メールの誤送信や記録端末や記録媒体の紛失等の不注意による個人情報等の漏えいが発生しています。漏えいした情報が第三者に売買されるとさらなる悪用につながるおそれもあります。情報漏えいした組織は社会的信頼の失墜や経済的な損失につながるおそれもあり、組織はデータに対して慎重な扱いが求められます。</a:t>
            </a:r>
          </a:p>
        </p:txBody>
      </p:sp>
      <p:pic>
        <p:nvPicPr>
          <p:cNvPr id="4" name="図 3"/>
          <p:cNvPicPr>
            <a:picLocks noChangeAspect="1"/>
          </p:cNvPicPr>
          <p:nvPr/>
        </p:nvPicPr>
        <p:blipFill>
          <a:blip r:embed="rId3"/>
          <a:stretch>
            <a:fillRect/>
          </a:stretch>
        </p:blipFill>
        <p:spPr>
          <a:xfrm>
            <a:off x="871448" y="3159352"/>
            <a:ext cx="8251945" cy="3206774"/>
          </a:xfrm>
          <a:prstGeom prst="rect">
            <a:avLst/>
          </a:prstGeom>
        </p:spPr>
      </p:pic>
      <p:sp>
        <p:nvSpPr>
          <p:cNvPr id="7" name="角丸四角形 6"/>
          <p:cNvSpPr/>
          <p:nvPr/>
        </p:nvSpPr>
        <p:spPr>
          <a:xfrm>
            <a:off x="289338" y="741679"/>
            <a:ext cx="9360000" cy="468000"/>
          </a:xfrm>
          <a:prstGeom prst="roundRect">
            <a:avLst/>
          </a:prstGeom>
          <a:gradFill flip="none" rotWithShape="1">
            <a:gsLst>
              <a:gs pos="0">
                <a:srgbClr val="FF7C80">
                  <a:tint val="66000"/>
                  <a:satMod val="160000"/>
                </a:srgbClr>
              </a:gs>
              <a:gs pos="50000">
                <a:srgbClr val="FF7C80">
                  <a:tint val="44500"/>
                  <a:satMod val="160000"/>
                </a:srgbClr>
              </a:gs>
              <a:gs pos="100000">
                <a:srgbClr val="FF7C80">
                  <a:tint val="23500"/>
                  <a:satMod val="160000"/>
                </a:srgbClr>
              </a:gs>
            </a:gsLst>
            <a:lin ang="16200000" scaled="1"/>
            <a:tileRect/>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a:solidFill>
                  <a:prstClr val="black"/>
                </a:solidFill>
                <a:latin typeface="ＤＦ特太ゴシック体" panose="020B0509000000000000" pitchFamily="49" charset="-128"/>
                <a:ea typeface="ＤＦ特太ゴシック体" panose="020B0509000000000000" pitchFamily="49" charset="-128"/>
              </a:rPr>
              <a:t>事例６　不注意による情報漏えい等の被害</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8" name="角丸四角形 7"/>
          <p:cNvSpPr/>
          <p:nvPr/>
        </p:nvSpPr>
        <p:spPr>
          <a:xfrm>
            <a:off x="258858" y="282541"/>
            <a:ext cx="3528000"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a:solidFill>
                  <a:prstClr val="black"/>
                </a:solidFill>
                <a:latin typeface="ＭＳ ゴシック" panose="020B0609070205080204" pitchFamily="49" charset="-128"/>
                <a:ea typeface="ＭＳ ゴシック" panose="020B0609070205080204" pitchFamily="49" charset="-128"/>
              </a:rPr>
              <a:t>第２節　組織における主な脅威</a:t>
            </a:r>
            <a:endParaRPr kumimoji="1" lang="ja-JP" altLang="en-US"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p:txBody>
      </p:sp>
      <p:sp>
        <p:nvSpPr>
          <p:cNvPr id="10"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79</a:t>
            </a:r>
          </a:p>
        </p:txBody>
      </p:sp>
      <p:sp>
        <p:nvSpPr>
          <p:cNvPr id="9" name="角丸四角形 8"/>
          <p:cNvSpPr/>
          <p:nvPr/>
        </p:nvSpPr>
        <p:spPr>
          <a:xfrm>
            <a:off x="289338" y="1421277"/>
            <a:ext cx="9363653" cy="1345073"/>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nSpc>
                <a:spcPct val="150000"/>
              </a:lnSpc>
            </a:pPr>
            <a:endParaRPr lang="en-US" altLang="ja-JP" sz="1600" dirty="0"/>
          </a:p>
        </p:txBody>
      </p:sp>
      <p:sp>
        <p:nvSpPr>
          <p:cNvPr id="2" name="タイトル 1">
            <a:extLst>
              <a:ext uri="{FF2B5EF4-FFF2-40B4-BE49-F238E27FC236}">
                <a16:creationId xmlns:a16="http://schemas.microsoft.com/office/drawing/2014/main" id="{BF62B59D-3999-70EB-8647-7810D636B18F}"/>
              </a:ext>
            </a:extLst>
          </p:cNvPr>
          <p:cNvSpPr txBox="1">
            <a:spLocks/>
          </p:cNvSpPr>
          <p:nvPr/>
        </p:nvSpPr>
        <p:spPr>
          <a:xfrm>
            <a:off x="254771" y="6404128"/>
            <a:ext cx="9305918" cy="376131"/>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100" dirty="0"/>
              <a:t>※</a:t>
            </a:r>
            <a:r>
              <a:rPr lang="ja-JP" altLang="en-US" sz="1100" dirty="0"/>
              <a:t>独立行政法人情報処理推進機構　 「情報セキュリティ</a:t>
            </a:r>
            <a:r>
              <a:rPr lang="en-US" altLang="ja-JP" sz="1100" dirty="0"/>
              <a:t>10</a:t>
            </a:r>
            <a:r>
              <a:rPr lang="ja-JP" altLang="en-US" sz="1100" dirty="0"/>
              <a:t>大脅威</a:t>
            </a:r>
            <a:r>
              <a:rPr lang="en-US" altLang="ja-JP" sz="1100" dirty="0"/>
              <a:t>2023 </a:t>
            </a:r>
            <a:r>
              <a:rPr lang="ja-JP" altLang="en-US" sz="1100" dirty="0"/>
              <a:t>解説書」を基に作成（ </a:t>
            </a:r>
            <a:r>
              <a:rPr lang="en-US" altLang="ja-JP" sz="1100" dirty="0"/>
              <a:t>https://www.ipa.go.jp/security/10threats/10threats2023.html </a:t>
            </a:r>
            <a:r>
              <a:rPr lang="ja-JP" altLang="en-US" sz="1100" dirty="0"/>
              <a:t>）</a:t>
            </a:r>
            <a:endParaRPr lang="en-US" altLang="ja-JP" sz="11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2497173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2"/>
          <p:cNvSpPr txBox="1">
            <a:spLocks/>
          </p:cNvSpPr>
          <p:nvPr/>
        </p:nvSpPr>
        <p:spPr bwMode="auto">
          <a:xfrm>
            <a:off x="296958" y="741680"/>
            <a:ext cx="9352502" cy="5074920"/>
          </a:xfrm>
          <a:prstGeom prst="rect">
            <a:avLst/>
          </a:prstGeom>
          <a:noFill/>
          <a:ln w="12700">
            <a:noFill/>
            <a:prstDash val="dash"/>
            <a:headEnd/>
            <a:tailEnd/>
          </a:ln>
          <a:effec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anchor="t" anchorCtr="0" compatLnSpc="1">
            <a:prstTxWarp prst="textNoShape">
              <a:avLst/>
            </a:prstTxWarp>
            <a:noAutofit/>
          </a:bodyPr>
          <a:lstStyle>
            <a:defPPr>
              <a:defRPr lang="ja-JP"/>
            </a:defPPr>
            <a:lvl1pPr marL="180000" indent="-457200" defTabSz="457200" eaLnBrk="1" hangingPunct="1">
              <a:spcBef>
                <a:spcPts val="0"/>
              </a:spcBef>
              <a:buFont typeface="Arial" charset="0"/>
              <a:buNone/>
              <a:defRPr sz="1400">
                <a:solidFill>
                  <a:schemeClr val="tx1"/>
                </a:solidFill>
                <a:latin typeface="ＭＳ ゴシック" pitchFamily="49" charset="-128"/>
                <a:ea typeface="ＭＳ ゴシック" pitchFamily="49" charset="-128"/>
                <a:cs typeface="Times New Roman" pitchFamily="18" charset="0"/>
              </a:defRPr>
            </a:lvl1pPr>
            <a:lvl2pPr marL="742950" indent="-285750" defTabSz="457200" eaLnBrk="1" hangingPunct="1">
              <a:spcBef>
                <a:spcPct val="20000"/>
              </a:spcBef>
              <a:buFont typeface="Arial" charset="0"/>
              <a:buChar char="–"/>
              <a:defRPr sz="2800">
                <a:solidFill>
                  <a:schemeClr val="tx1"/>
                </a:solidFill>
              </a:defRPr>
            </a:lvl2pPr>
            <a:lvl3pPr marL="1143000" indent="-228600" defTabSz="457200" eaLnBrk="1" hangingPunct="1">
              <a:spcBef>
                <a:spcPct val="20000"/>
              </a:spcBef>
              <a:buFont typeface="Arial" charset="0"/>
              <a:buChar char="•"/>
              <a:defRPr>
                <a:solidFill>
                  <a:schemeClr val="tx1"/>
                </a:solidFill>
              </a:defRPr>
            </a:lvl3pPr>
            <a:lvl4pPr marL="1600200" indent="-228600" defTabSz="457200" eaLnBrk="1" hangingPunct="1">
              <a:spcBef>
                <a:spcPct val="20000"/>
              </a:spcBef>
              <a:buFont typeface="Arial" charset="0"/>
              <a:buChar char="–"/>
              <a:defRPr sz="2000">
                <a:solidFill>
                  <a:schemeClr val="tx1"/>
                </a:solidFill>
              </a:defRPr>
            </a:lvl4pPr>
            <a:lvl5pPr marL="2057400" indent="-228600" defTabSz="457200" eaLnBrk="1" hangingPunct="1">
              <a:spcBef>
                <a:spcPct val="20000"/>
              </a:spcBef>
              <a:buFont typeface="Arial" charset="0"/>
              <a:buChar char="»"/>
              <a:defRPr sz="2000">
                <a:solidFill>
                  <a:schemeClr val="tx1"/>
                </a:solidFill>
              </a:defRPr>
            </a:lvl5pPr>
            <a:lvl6pPr marL="2514600" indent="-228600" defTabSz="457200">
              <a:spcBef>
                <a:spcPct val="20000"/>
              </a:spcBef>
              <a:buFont typeface="Arial"/>
              <a:buChar char="•"/>
              <a:defRPr sz="2000">
                <a:solidFill>
                  <a:schemeClr val="tx1"/>
                </a:solidFill>
              </a:defRPr>
            </a:lvl6pPr>
            <a:lvl7pPr marL="2971800" indent="-228600" defTabSz="457200">
              <a:spcBef>
                <a:spcPct val="20000"/>
              </a:spcBef>
              <a:buFont typeface="Arial"/>
              <a:buChar char="•"/>
              <a:defRPr sz="2000">
                <a:solidFill>
                  <a:schemeClr val="tx1"/>
                </a:solidFill>
              </a:defRPr>
            </a:lvl7pPr>
            <a:lvl8pPr marL="3429000" indent="-228600" defTabSz="457200">
              <a:spcBef>
                <a:spcPct val="20000"/>
              </a:spcBef>
              <a:buFont typeface="Arial"/>
              <a:buChar char="•"/>
              <a:defRPr sz="2000">
                <a:solidFill>
                  <a:schemeClr val="tx1"/>
                </a:solidFill>
              </a:defRPr>
            </a:lvl8pPr>
            <a:lvl9pPr marL="3886200" indent="-228600" defTabSz="457200">
              <a:spcBef>
                <a:spcPct val="20000"/>
              </a:spcBef>
              <a:buFont typeface="Arial"/>
              <a:buChar char="•"/>
              <a:defRPr sz="2000">
                <a:solidFill>
                  <a:schemeClr val="tx1"/>
                </a:solidFill>
              </a:defRPr>
            </a:lvl9pPr>
          </a:lstStyle>
          <a:p>
            <a:pPr marL="0" lvl="0" indent="0"/>
            <a:r>
              <a:rPr lang="ja-JP" altLang="en-US" sz="2400" dirty="0">
                <a:solidFill>
                  <a:prstClr val="black"/>
                </a:solidFill>
                <a:latin typeface="HGP創英角ﾎﾟｯﾌﾟ体" panose="040B0A00000000000000" pitchFamily="50" charset="-128"/>
                <a:ea typeface="HGP創英角ﾎﾟｯﾌﾟ体" panose="040B0A00000000000000" pitchFamily="50" charset="-128"/>
                <a:cs typeface="+mn-cs"/>
              </a:rPr>
              <a:t>＜要因＞</a:t>
            </a:r>
            <a:endParaRPr lang="en-US" altLang="ja-JP" sz="2400" dirty="0">
              <a:solidFill>
                <a:prstClr val="black"/>
              </a:solidFill>
              <a:latin typeface="HGP創英角ﾎﾟｯﾌﾟ体" panose="040B0A00000000000000" pitchFamily="50" charset="-128"/>
              <a:ea typeface="HGP創英角ﾎﾟｯﾌﾟ体" panose="040B0A00000000000000" pitchFamily="50" charset="-128"/>
              <a:cs typeface="+mn-cs"/>
            </a:endParaRPr>
          </a:p>
          <a:p>
            <a:pPr marL="0" lvl="0" indent="0"/>
            <a:endParaRPr lang="ja-JP" altLang="en-US" sz="2000" dirty="0">
              <a:solidFill>
                <a:prstClr val="black"/>
              </a:solidFill>
              <a:cs typeface="+mn-cs"/>
            </a:endParaRPr>
          </a:p>
          <a:p>
            <a:pPr marL="0" lvl="0" indent="0"/>
            <a:r>
              <a:rPr lang="ja-JP" altLang="en-US" sz="1800" b="1" dirty="0">
                <a:solidFill>
                  <a:srgbClr val="7030A0"/>
                </a:solidFill>
                <a:cs typeface="+mn-cs"/>
              </a:rPr>
              <a:t>●取扱い者の情報リテラシーの低さ</a:t>
            </a:r>
          </a:p>
          <a:p>
            <a:pPr marL="0" lvl="0" indent="271463" algn="just"/>
            <a:r>
              <a:rPr lang="ja-JP" altLang="en-US" sz="1600" dirty="0">
                <a:solidFill>
                  <a:prstClr val="black"/>
                </a:solidFill>
                <a:cs typeface="+mn-cs"/>
              </a:rPr>
              <a:t>自身の扱う情報の機密性や重要性等を理解していないために、不用意に外部へ情報漏えいしてしまう。例えば、重要情報が記載されたメールの宛先間違いや重要情報が入った端末の紛失等。また、重要情報を私的に利用して外部のサイト等に公開することで情報漏えいにつながるケースもある。</a:t>
            </a:r>
            <a:endParaRPr lang="en-US" altLang="ja-JP" sz="1800" dirty="0">
              <a:solidFill>
                <a:prstClr val="black"/>
              </a:solidFill>
              <a:cs typeface="+mn-cs"/>
            </a:endParaRPr>
          </a:p>
          <a:p>
            <a:pPr marL="0" lvl="0" indent="0"/>
            <a:endParaRPr lang="en-US" altLang="ja-JP" sz="1800" b="1" dirty="0">
              <a:solidFill>
                <a:prstClr val="black"/>
              </a:solidFill>
              <a:cs typeface="+mn-cs"/>
            </a:endParaRPr>
          </a:p>
          <a:p>
            <a:pPr marL="0" lvl="0" indent="0"/>
            <a:r>
              <a:rPr lang="ja-JP" altLang="en-US" sz="1800" b="1" dirty="0">
                <a:solidFill>
                  <a:srgbClr val="7030A0"/>
                </a:solidFill>
                <a:cs typeface="+mn-cs"/>
              </a:rPr>
              <a:t>●情報を取り扱う際の本人の状況</a:t>
            </a:r>
          </a:p>
          <a:p>
            <a:pPr marL="0" lvl="0" indent="271463"/>
            <a:r>
              <a:rPr lang="ja-JP" altLang="en-US" sz="1600" dirty="0">
                <a:solidFill>
                  <a:prstClr val="black"/>
                </a:solidFill>
                <a:cs typeface="+mn-cs"/>
              </a:rPr>
              <a:t>体調不良や多忙等、情報を取り扱う従業員が置かれた状況から注意力散漫になり、メールの誤送信等のミスによる情報漏えい事故を起こしてしまう。</a:t>
            </a:r>
            <a:endParaRPr lang="en-US" altLang="ja-JP" sz="1600" dirty="0">
              <a:solidFill>
                <a:prstClr val="black"/>
              </a:solidFill>
              <a:cs typeface="+mn-cs"/>
            </a:endParaRPr>
          </a:p>
          <a:p>
            <a:pPr marL="0" lvl="0" indent="0"/>
            <a:endParaRPr lang="en-US" altLang="ja-JP" sz="1800" dirty="0">
              <a:solidFill>
                <a:prstClr val="black"/>
              </a:solidFill>
              <a:cs typeface="+mn-cs"/>
            </a:endParaRPr>
          </a:p>
          <a:p>
            <a:pPr marL="0" lvl="0" indent="0"/>
            <a:r>
              <a:rPr lang="ja-JP" altLang="en-US" sz="1800" b="1" dirty="0">
                <a:solidFill>
                  <a:srgbClr val="7030A0"/>
                </a:solidFill>
                <a:cs typeface="+mn-cs"/>
              </a:rPr>
              <a:t>●組織規程及び取扱プロセスの不備</a:t>
            </a:r>
          </a:p>
          <a:p>
            <a:pPr marL="0" lvl="0" indent="271463"/>
            <a:r>
              <a:rPr lang="ja-JP" altLang="en-US" sz="1600" dirty="0">
                <a:solidFill>
                  <a:prstClr val="black"/>
                </a:solidFill>
                <a:cs typeface="+mn-cs"/>
              </a:rPr>
              <a:t>組織で制定している情報の取扱プロセスに不備があると情報漏えいが起きやすい。例えば、外部に情報を持ち出す際の確認手順や作業時の確認手順等に関するプロセスの不備が挙げられる。</a:t>
            </a:r>
            <a:endParaRPr lang="en-US" altLang="ja-JP" sz="1600" dirty="0">
              <a:solidFill>
                <a:prstClr val="black"/>
              </a:solidFill>
              <a:cs typeface="+mn-cs"/>
            </a:endParaRPr>
          </a:p>
          <a:p>
            <a:pPr marL="0" lvl="0" indent="0"/>
            <a:endParaRPr lang="en-US" altLang="ja-JP" sz="2000" dirty="0">
              <a:solidFill>
                <a:prstClr val="black"/>
              </a:solidFill>
              <a:cs typeface="+mn-cs"/>
            </a:endParaRPr>
          </a:p>
          <a:p>
            <a:pPr marL="0" lvl="0" indent="0"/>
            <a:r>
              <a:rPr lang="ja-JP" altLang="en-US" sz="1800" b="1" dirty="0">
                <a:solidFill>
                  <a:srgbClr val="7030A0"/>
                </a:solidFill>
                <a:cs typeface="+mn-cs"/>
              </a:rPr>
              <a:t>●誤送信を想定した偽メールアドレスの存在</a:t>
            </a:r>
          </a:p>
          <a:p>
            <a:pPr marL="0" lvl="0" indent="271463"/>
            <a:r>
              <a:rPr lang="ja-JP" altLang="en-US" sz="1600" dirty="0">
                <a:solidFill>
                  <a:prstClr val="black"/>
                </a:solidFill>
                <a:cs typeface="+mn-cs"/>
              </a:rPr>
              <a:t>組織が利用しているドメインと似たようなドメインのメールアドレスを第三者によって準備され、従業員が誤送信したタイミングで情報が漏えいする。</a:t>
            </a:r>
            <a:endParaRPr lang="en-US" altLang="ja-JP" sz="1600" dirty="0">
              <a:solidFill>
                <a:prstClr val="black"/>
              </a:solidFill>
              <a:cs typeface="+mn-cs"/>
            </a:endParaRPr>
          </a:p>
          <a:p>
            <a:pPr marL="0" lvl="0" indent="0"/>
            <a:endParaRPr lang="en-US" altLang="ja-JP" sz="2000" dirty="0">
              <a:solidFill>
                <a:prstClr val="black"/>
              </a:solidFill>
              <a:cs typeface="+mn-cs"/>
            </a:endParaRPr>
          </a:p>
        </p:txBody>
      </p:sp>
      <p:pic>
        <p:nvPicPr>
          <p:cNvPr id="3" name="図 2"/>
          <p:cNvPicPr>
            <a:picLocks noChangeAspect="1"/>
          </p:cNvPicPr>
          <p:nvPr/>
        </p:nvPicPr>
        <p:blipFill rotWithShape="1">
          <a:blip r:embed="rId3"/>
          <a:srcRect t="11550" b="6470"/>
          <a:stretch/>
        </p:blipFill>
        <p:spPr>
          <a:xfrm>
            <a:off x="8694589" y="5502488"/>
            <a:ext cx="866100" cy="860426"/>
          </a:xfrm>
          <a:prstGeom prst="rect">
            <a:avLst/>
          </a:prstGeom>
        </p:spPr>
      </p:pic>
      <p:sp>
        <p:nvSpPr>
          <p:cNvPr id="4" name="角丸四角形 3"/>
          <p:cNvSpPr/>
          <p:nvPr/>
        </p:nvSpPr>
        <p:spPr>
          <a:xfrm>
            <a:off x="258859" y="282541"/>
            <a:ext cx="3528000"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第２節</a:t>
            </a:r>
            <a:r>
              <a:rPr kumimoji="1" lang="ja-JP" altLang="en-US" b="1" dirty="0">
                <a:solidFill>
                  <a:prstClr val="black"/>
                </a:solidFill>
                <a:latin typeface="ＭＳ ゴシック" panose="020B0609070205080204" pitchFamily="49" charset="-128"/>
                <a:ea typeface="ＭＳ ゴシック" panose="020B0609070205080204" pitchFamily="49" charset="-128"/>
              </a:rPr>
              <a:t>　組織における主な脅威</a:t>
            </a:r>
            <a:endParaRPr kumimoji="1" lang="ja-JP" altLang="en-US"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p:txBody>
      </p:sp>
      <p:sp>
        <p:nvSpPr>
          <p:cNvPr id="7"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80</a:t>
            </a:r>
          </a:p>
        </p:txBody>
      </p:sp>
      <p:sp>
        <p:nvSpPr>
          <p:cNvPr id="2" name="タイトル 1">
            <a:extLst>
              <a:ext uri="{FF2B5EF4-FFF2-40B4-BE49-F238E27FC236}">
                <a16:creationId xmlns:a16="http://schemas.microsoft.com/office/drawing/2014/main" id="{FCCF6186-BE68-E1A2-5F08-E6E83C3E1936}"/>
              </a:ext>
            </a:extLst>
          </p:cNvPr>
          <p:cNvSpPr txBox="1">
            <a:spLocks/>
          </p:cNvSpPr>
          <p:nvPr/>
        </p:nvSpPr>
        <p:spPr>
          <a:xfrm>
            <a:off x="254771" y="6404128"/>
            <a:ext cx="9305918" cy="376131"/>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100" dirty="0"/>
              <a:t>※</a:t>
            </a:r>
            <a:r>
              <a:rPr lang="ja-JP" altLang="en-US" sz="1100" dirty="0"/>
              <a:t>独立行政法人情報処理推進機構　 「情報セキュリティ</a:t>
            </a:r>
            <a:r>
              <a:rPr lang="en-US" altLang="ja-JP" sz="1100" dirty="0"/>
              <a:t>10</a:t>
            </a:r>
            <a:r>
              <a:rPr lang="ja-JP" altLang="en-US" sz="1100" dirty="0"/>
              <a:t>大脅威</a:t>
            </a:r>
            <a:r>
              <a:rPr lang="en-US" altLang="ja-JP" sz="1100" dirty="0"/>
              <a:t>2023 </a:t>
            </a:r>
            <a:r>
              <a:rPr lang="ja-JP" altLang="en-US" sz="1100" dirty="0"/>
              <a:t>解説書」を基に作成（ </a:t>
            </a:r>
            <a:r>
              <a:rPr lang="en-US" altLang="ja-JP" sz="1100" dirty="0"/>
              <a:t>https://www.ipa.go.jp/security/10threats/10threats2023.html </a:t>
            </a:r>
            <a:r>
              <a:rPr lang="ja-JP" altLang="en-US" sz="1100" dirty="0"/>
              <a:t>）</a:t>
            </a:r>
            <a:endParaRPr lang="en-US" altLang="ja-JP" sz="11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7004372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258859" y="306870"/>
            <a:ext cx="2592000"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第３節　脅威への対策</a:t>
            </a:r>
            <a:endParaRPr kumimoji="1" lang="en-US" altLang="ja-JP" b="1" dirty="0">
              <a:solidFill>
                <a:schemeClr val="tx1"/>
              </a:solidFill>
              <a:latin typeface="ＭＳ ゴシック" panose="020B0609070205080204" pitchFamily="49" charset="-128"/>
              <a:ea typeface="ＭＳ ゴシック" panose="020B0609070205080204" pitchFamily="49" charset="-128"/>
            </a:endParaRPr>
          </a:p>
        </p:txBody>
      </p:sp>
      <p:sp>
        <p:nvSpPr>
          <p:cNvPr id="5" name="タイトル 1"/>
          <p:cNvSpPr txBox="1">
            <a:spLocks/>
          </p:cNvSpPr>
          <p:nvPr/>
        </p:nvSpPr>
        <p:spPr>
          <a:xfrm>
            <a:off x="258858" y="1575699"/>
            <a:ext cx="9480568" cy="2475547"/>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defTabSz="457200">
              <a:spcBef>
                <a:spcPts val="0"/>
              </a:spcBef>
            </a:pPr>
            <a:r>
              <a:rPr lang="ja-JP" altLang="en-US" sz="2000" dirty="0"/>
              <a:t>　</a:t>
            </a:r>
            <a:endParaRPr lang="en-US" altLang="ja-JP" sz="2000" dirty="0"/>
          </a:p>
          <a:p>
            <a:pPr lvl="0" algn="l" defTabSz="457200">
              <a:spcBef>
                <a:spcPts val="0"/>
              </a:spcBef>
            </a:pPr>
            <a:r>
              <a:rPr kumimoji="0" lang="en-US" altLang="ja-JP" sz="2000" dirty="0">
                <a:solidFill>
                  <a:prstClr val="black"/>
                </a:solidFill>
                <a:latin typeface="ＭＳ ゴシック" panose="020B0609070205080204" pitchFamily="49" charset="-128"/>
                <a:ea typeface="ＭＳ ゴシック" panose="020B0609070205080204" pitchFamily="49" charset="-128"/>
                <a:cs typeface="+mn-cs"/>
              </a:rPr>
              <a:t> </a:t>
            </a:r>
            <a:r>
              <a:rPr kumimoji="0" lang="ja-JP" altLang="en-US" sz="1800" dirty="0">
                <a:solidFill>
                  <a:prstClr val="black"/>
                </a:solidFill>
                <a:latin typeface="ＭＳ ゴシック" panose="020B0609070205080204" pitchFamily="49" charset="-128"/>
                <a:ea typeface="ＭＳ ゴシック" panose="020B0609070205080204" pitchFamily="49" charset="-128"/>
                <a:cs typeface="+mn-cs"/>
              </a:rPr>
              <a:t>第２節では、</a:t>
            </a:r>
            <a:r>
              <a:rPr kumimoji="0" lang="ja-JP" altLang="en-US" sz="1800" b="1" u="sng" dirty="0">
                <a:solidFill>
                  <a:srgbClr val="FF0000"/>
                </a:solidFill>
                <a:latin typeface="ＭＳ ゴシック" panose="020B0609070205080204" pitchFamily="49" charset="-128"/>
                <a:ea typeface="ＭＳ ゴシック" panose="020B0609070205080204" pitchFamily="49" charset="-128"/>
                <a:cs typeface="+mn-cs"/>
              </a:rPr>
              <a:t>主な脅威とその攻撃手口や要因</a:t>
            </a:r>
            <a:r>
              <a:rPr kumimoji="0" lang="ja-JP" altLang="en-US" sz="1800" dirty="0">
                <a:solidFill>
                  <a:prstClr val="black"/>
                </a:solidFill>
                <a:latin typeface="ＭＳ ゴシック" panose="020B0609070205080204" pitchFamily="49" charset="-128"/>
                <a:ea typeface="ＭＳ ゴシック" panose="020B0609070205080204" pitchFamily="49" charset="-128"/>
                <a:cs typeface="+mn-cs"/>
              </a:rPr>
              <a:t>について学びました。</a:t>
            </a:r>
            <a:endParaRPr kumimoji="0" lang="en-US" altLang="ja-JP" sz="1800" dirty="0">
              <a:solidFill>
                <a:prstClr val="black"/>
              </a:solidFill>
              <a:latin typeface="ＭＳ ゴシック" panose="020B0609070205080204" pitchFamily="49" charset="-128"/>
              <a:ea typeface="ＭＳ ゴシック" panose="020B0609070205080204" pitchFamily="49" charset="-128"/>
              <a:cs typeface="+mn-cs"/>
            </a:endParaRPr>
          </a:p>
          <a:p>
            <a:pPr lvl="0" algn="l" defTabSz="457200">
              <a:spcBef>
                <a:spcPts val="0"/>
              </a:spcBef>
            </a:pPr>
            <a:r>
              <a:rPr kumimoji="0" lang="ja-JP" altLang="en-US" sz="1800" dirty="0">
                <a:solidFill>
                  <a:prstClr val="black"/>
                </a:solidFill>
                <a:latin typeface="ＭＳ ゴシック" panose="020B0609070205080204" pitchFamily="49" charset="-128"/>
                <a:ea typeface="ＭＳ ゴシック" panose="020B0609070205080204" pitchFamily="49" charset="-128"/>
                <a:cs typeface="+mn-cs"/>
              </a:rPr>
              <a:t> 第３節では、脅威に対してどのような対策を実施する必要があるのかを学びます。</a:t>
            </a:r>
            <a:endParaRPr kumimoji="0" lang="en-US" altLang="ja-JP" sz="1800" dirty="0">
              <a:solidFill>
                <a:prstClr val="black"/>
              </a:solidFill>
              <a:latin typeface="ＭＳ ゴシック" panose="020B0609070205080204" pitchFamily="49" charset="-128"/>
              <a:ea typeface="ＭＳ ゴシック" panose="020B0609070205080204" pitchFamily="49" charset="-128"/>
            </a:endParaRPr>
          </a:p>
          <a:p>
            <a:pPr algn="l" defTabSz="457200">
              <a:spcBef>
                <a:spcPts val="0"/>
              </a:spcBef>
            </a:pPr>
            <a:endParaRPr kumimoji="0" lang="en-US" altLang="ja-JP" sz="1800" dirty="0">
              <a:solidFill>
                <a:prstClr val="black"/>
              </a:solidFill>
              <a:latin typeface="ＭＳ ゴシック" panose="020B0609070205080204" pitchFamily="49" charset="-128"/>
              <a:ea typeface="ＭＳ ゴシック" panose="020B0609070205080204" pitchFamily="49" charset="-128"/>
            </a:endParaRPr>
          </a:p>
          <a:p>
            <a:pPr algn="l" defTabSz="457200">
              <a:spcBef>
                <a:spcPts val="0"/>
              </a:spcBef>
            </a:pPr>
            <a:endParaRPr kumimoji="0" lang="en-US" altLang="ja-JP" sz="1800" dirty="0">
              <a:solidFill>
                <a:prstClr val="black"/>
              </a:solidFill>
              <a:latin typeface="ＭＳ ゴシック" panose="020B0609070205080204" pitchFamily="49" charset="-128"/>
              <a:ea typeface="ＭＳ ゴシック" panose="020B0609070205080204" pitchFamily="49" charset="-128"/>
            </a:endParaRPr>
          </a:p>
          <a:p>
            <a:pPr lvl="0" algn="l" defTabSz="457200">
              <a:spcBef>
                <a:spcPts val="0"/>
              </a:spcBef>
            </a:pPr>
            <a:r>
              <a:rPr kumimoji="0" lang="ja-JP" altLang="en-US" sz="1800" dirty="0">
                <a:solidFill>
                  <a:prstClr val="black"/>
                </a:solidFill>
                <a:latin typeface="ＭＳ ゴシック" panose="020B0609070205080204" pitchFamily="49" charset="-128"/>
                <a:ea typeface="ＭＳ ゴシック" panose="020B0609070205080204" pitchFamily="49" charset="-128"/>
                <a:cs typeface="+mn-cs"/>
              </a:rPr>
              <a:t> サイバーセキュリティ対策の分類として、</a:t>
            </a:r>
            <a:endParaRPr kumimoji="0" lang="en-US" altLang="ja-JP" sz="2000" dirty="0">
              <a:solidFill>
                <a:prstClr val="black"/>
              </a:solidFill>
              <a:latin typeface="ＭＳ ゴシック" panose="020B0609070205080204" pitchFamily="49" charset="-128"/>
              <a:ea typeface="ＭＳ ゴシック" panose="020B0609070205080204" pitchFamily="49" charset="-128"/>
              <a:cs typeface="+mn-cs"/>
            </a:endParaRPr>
          </a:p>
          <a:p>
            <a:pPr lvl="0" algn="l" defTabSz="457200">
              <a:spcBef>
                <a:spcPts val="0"/>
              </a:spcBef>
            </a:pPr>
            <a:endParaRPr kumimoji="0" lang="en-US" altLang="ja-JP" sz="2200" dirty="0">
              <a:solidFill>
                <a:prstClr val="black"/>
              </a:solidFill>
              <a:latin typeface="ＭＳ ゴシック" panose="020B0609070205080204" pitchFamily="49" charset="-128"/>
              <a:ea typeface="ＭＳ ゴシック" panose="020B0609070205080204" pitchFamily="49" charset="-128"/>
              <a:cs typeface="+mn-cs"/>
            </a:endParaRPr>
          </a:p>
          <a:p>
            <a:pPr lvl="0" algn="l" defTabSz="457200">
              <a:spcBef>
                <a:spcPts val="0"/>
              </a:spcBef>
            </a:pPr>
            <a:endParaRPr kumimoji="0" lang="en-US" altLang="ja-JP" sz="2200" dirty="0">
              <a:solidFill>
                <a:prstClr val="black"/>
              </a:solidFill>
              <a:latin typeface="ＭＳ ゴシック" panose="020B0609070205080204" pitchFamily="49" charset="-128"/>
              <a:ea typeface="ＭＳ ゴシック" panose="020B0609070205080204" pitchFamily="49" charset="-128"/>
              <a:cs typeface="+mn-cs"/>
            </a:endParaRPr>
          </a:p>
          <a:p>
            <a:pPr lvl="0" algn="l" defTabSz="457200">
              <a:lnSpc>
                <a:spcPts val="5000"/>
              </a:lnSpc>
              <a:spcBef>
                <a:spcPts val="0"/>
              </a:spcBef>
            </a:pPr>
            <a:r>
              <a:rPr kumimoji="0" lang="ja-JP" altLang="en-US" sz="2200" dirty="0">
                <a:solidFill>
                  <a:prstClr val="black"/>
                </a:solidFill>
                <a:latin typeface="ＭＳ ゴシック" panose="020B0609070205080204" pitchFamily="49" charset="-128"/>
                <a:ea typeface="ＭＳ ゴシック" panose="020B0609070205080204" pitchFamily="49" charset="-128"/>
                <a:cs typeface="+mn-cs"/>
              </a:rPr>
              <a:t>　　　　    　</a:t>
            </a:r>
            <a:r>
              <a:rPr kumimoji="0" lang="ja-JP" altLang="en-US" sz="3200" b="1" dirty="0">
                <a:solidFill>
                  <a:prstClr val="black"/>
                </a:solidFill>
                <a:latin typeface="ＭＳ ゴシック" panose="020B0609070205080204" pitchFamily="49" charset="-128"/>
                <a:ea typeface="ＭＳ ゴシック" panose="020B0609070205080204" pitchFamily="49" charset="-128"/>
                <a:cs typeface="+mn-cs"/>
              </a:rPr>
              <a:t>　人的・技術的・物理的</a:t>
            </a:r>
            <a:endParaRPr kumimoji="0" lang="en-US" altLang="ja-JP" sz="3200" b="1" dirty="0">
              <a:solidFill>
                <a:prstClr val="black"/>
              </a:solidFill>
              <a:latin typeface="ＭＳ ゴシック" panose="020B0609070205080204" pitchFamily="49" charset="-128"/>
              <a:ea typeface="ＭＳ ゴシック" panose="020B0609070205080204" pitchFamily="49" charset="-128"/>
              <a:cs typeface="+mn-cs"/>
            </a:endParaRPr>
          </a:p>
          <a:p>
            <a:pPr lvl="0" algn="l" defTabSz="457200">
              <a:spcBef>
                <a:spcPts val="0"/>
              </a:spcBef>
            </a:pPr>
            <a:endParaRPr kumimoji="0" lang="en-US" altLang="ja-JP" sz="3600" dirty="0">
              <a:solidFill>
                <a:prstClr val="black"/>
              </a:solidFill>
              <a:latin typeface="ＭＳ ゴシック" panose="020B0609070205080204" pitchFamily="49" charset="-128"/>
              <a:ea typeface="ＭＳ ゴシック" panose="020B0609070205080204" pitchFamily="49" charset="-128"/>
              <a:cs typeface="+mn-cs"/>
            </a:endParaRPr>
          </a:p>
          <a:p>
            <a:pPr lvl="0" algn="l" defTabSz="457200">
              <a:spcBef>
                <a:spcPts val="0"/>
              </a:spcBef>
            </a:pPr>
            <a:r>
              <a:rPr kumimoji="0" lang="ja-JP" altLang="en-US" sz="2200" dirty="0">
                <a:solidFill>
                  <a:prstClr val="black"/>
                </a:solidFill>
                <a:latin typeface="ＭＳ ゴシック" panose="020B0609070205080204" pitchFamily="49" charset="-128"/>
                <a:ea typeface="ＭＳ ゴシック" panose="020B0609070205080204" pitchFamily="49" charset="-128"/>
                <a:cs typeface="+mn-cs"/>
              </a:rPr>
              <a:t>       </a:t>
            </a:r>
            <a:r>
              <a:rPr kumimoji="0" lang="ja-JP" altLang="en-US" sz="1800" dirty="0">
                <a:solidFill>
                  <a:prstClr val="black"/>
                </a:solidFill>
                <a:latin typeface="ＭＳ ゴシック" panose="020B0609070205080204" pitchFamily="49" charset="-128"/>
                <a:ea typeface="ＭＳ ゴシック" panose="020B0609070205080204" pitchFamily="49" charset="-128"/>
                <a:cs typeface="+mn-cs"/>
              </a:rPr>
              <a:t>という３つ観点からの対策がありますので、順番に見ていきたいと思います。</a:t>
            </a:r>
          </a:p>
        </p:txBody>
      </p:sp>
      <p:pic>
        <p:nvPicPr>
          <p:cNvPr id="3" name="図 2"/>
          <p:cNvPicPr>
            <a:picLocks noChangeAspect="1"/>
          </p:cNvPicPr>
          <p:nvPr/>
        </p:nvPicPr>
        <p:blipFill>
          <a:blip r:embed="rId3"/>
          <a:stretch>
            <a:fillRect/>
          </a:stretch>
        </p:blipFill>
        <p:spPr>
          <a:xfrm>
            <a:off x="435688" y="4930800"/>
            <a:ext cx="1085182" cy="1524132"/>
          </a:xfrm>
          <a:prstGeom prst="rect">
            <a:avLst/>
          </a:prstGeom>
        </p:spPr>
      </p:pic>
      <p:sp>
        <p:nvSpPr>
          <p:cNvPr id="4" name="楕円 3"/>
          <p:cNvSpPr/>
          <p:nvPr/>
        </p:nvSpPr>
        <p:spPr>
          <a:xfrm>
            <a:off x="2158201" y="2797059"/>
            <a:ext cx="5133854" cy="1544892"/>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81</a:t>
            </a:r>
          </a:p>
        </p:txBody>
      </p:sp>
    </p:spTree>
    <p:extLst>
      <p:ext uri="{BB962C8B-B14F-4D97-AF65-F5344CB8AC3E}">
        <p14:creationId xmlns:p14="http://schemas.microsoft.com/office/powerpoint/2010/main" val="31962056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2"/>
          <p:cNvSpPr txBox="1">
            <a:spLocks/>
          </p:cNvSpPr>
          <p:nvPr/>
        </p:nvSpPr>
        <p:spPr bwMode="auto">
          <a:xfrm>
            <a:off x="289338" y="741680"/>
            <a:ext cx="9352502" cy="4757420"/>
          </a:xfrm>
          <a:prstGeom prst="rect">
            <a:avLst/>
          </a:prstGeom>
          <a:noFill/>
          <a:ln w="12700">
            <a:noFill/>
            <a:prstDash val="dash"/>
            <a:headEnd/>
            <a:tailEnd/>
          </a:ln>
          <a:effec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anchor="t" anchorCtr="0" compatLnSpc="1">
            <a:prstTxWarp prst="textNoShape">
              <a:avLst/>
            </a:prstTxWarp>
            <a:noAutofit/>
          </a:bodyPr>
          <a:lstStyle>
            <a:defPPr>
              <a:defRPr lang="ja-JP"/>
            </a:defPPr>
            <a:lvl1pPr marL="180000" indent="-457200" defTabSz="457200" eaLnBrk="1" hangingPunct="1">
              <a:spcBef>
                <a:spcPts val="0"/>
              </a:spcBef>
              <a:buFont typeface="Arial" charset="0"/>
              <a:buNone/>
              <a:defRPr sz="1400">
                <a:solidFill>
                  <a:schemeClr val="tx1"/>
                </a:solidFill>
                <a:latin typeface="ＭＳ ゴシック" pitchFamily="49" charset="-128"/>
                <a:ea typeface="ＭＳ ゴシック" pitchFamily="49" charset="-128"/>
                <a:cs typeface="Times New Roman" pitchFamily="18" charset="0"/>
              </a:defRPr>
            </a:lvl1pPr>
            <a:lvl2pPr marL="742950" indent="-285750" defTabSz="457200" eaLnBrk="1" hangingPunct="1">
              <a:spcBef>
                <a:spcPct val="20000"/>
              </a:spcBef>
              <a:buFont typeface="Arial" charset="0"/>
              <a:buChar char="–"/>
              <a:defRPr sz="2800">
                <a:solidFill>
                  <a:schemeClr val="tx1"/>
                </a:solidFill>
              </a:defRPr>
            </a:lvl2pPr>
            <a:lvl3pPr marL="1143000" indent="-228600" defTabSz="457200" eaLnBrk="1" hangingPunct="1">
              <a:spcBef>
                <a:spcPct val="20000"/>
              </a:spcBef>
              <a:buFont typeface="Arial" charset="0"/>
              <a:buChar char="•"/>
              <a:defRPr>
                <a:solidFill>
                  <a:schemeClr val="tx1"/>
                </a:solidFill>
              </a:defRPr>
            </a:lvl3pPr>
            <a:lvl4pPr marL="1600200" indent="-228600" defTabSz="457200" eaLnBrk="1" hangingPunct="1">
              <a:spcBef>
                <a:spcPct val="20000"/>
              </a:spcBef>
              <a:buFont typeface="Arial" charset="0"/>
              <a:buChar char="–"/>
              <a:defRPr sz="2000">
                <a:solidFill>
                  <a:schemeClr val="tx1"/>
                </a:solidFill>
              </a:defRPr>
            </a:lvl4pPr>
            <a:lvl5pPr marL="2057400" indent="-228600" defTabSz="457200" eaLnBrk="1" hangingPunct="1">
              <a:spcBef>
                <a:spcPct val="20000"/>
              </a:spcBef>
              <a:buFont typeface="Arial" charset="0"/>
              <a:buChar char="»"/>
              <a:defRPr sz="2000">
                <a:solidFill>
                  <a:schemeClr val="tx1"/>
                </a:solidFill>
              </a:defRPr>
            </a:lvl5pPr>
            <a:lvl6pPr marL="2514600" indent="-228600" defTabSz="457200">
              <a:spcBef>
                <a:spcPct val="20000"/>
              </a:spcBef>
              <a:buFont typeface="Arial"/>
              <a:buChar char="•"/>
              <a:defRPr sz="2000">
                <a:solidFill>
                  <a:schemeClr val="tx1"/>
                </a:solidFill>
              </a:defRPr>
            </a:lvl6pPr>
            <a:lvl7pPr marL="2971800" indent="-228600" defTabSz="457200">
              <a:spcBef>
                <a:spcPct val="20000"/>
              </a:spcBef>
              <a:buFont typeface="Arial"/>
              <a:buChar char="•"/>
              <a:defRPr sz="2000">
                <a:solidFill>
                  <a:schemeClr val="tx1"/>
                </a:solidFill>
              </a:defRPr>
            </a:lvl7pPr>
            <a:lvl8pPr marL="3429000" indent="-228600" defTabSz="457200">
              <a:spcBef>
                <a:spcPct val="20000"/>
              </a:spcBef>
              <a:buFont typeface="Arial"/>
              <a:buChar char="•"/>
              <a:defRPr sz="2000">
                <a:solidFill>
                  <a:schemeClr val="tx1"/>
                </a:solidFill>
              </a:defRPr>
            </a:lvl8pPr>
            <a:lvl9pPr marL="3886200" indent="-228600" defTabSz="457200">
              <a:spcBef>
                <a:spcPct val="20000"/>
              </a:spcBef>
              <a:buFont typeface="Arial"/>
              <a:buChar char="•"/>
              <a:defRPr sz="2000">
                <a:solidFill>
                  <a:schemeClr val="tx1"/>
                </a:solidFill>
              </a:defRPr>
            </a:lvl9pPr>
          </a:lstStyle>
          <a:p>
            <a:pPr marL="0" lvl="0" indent="0"/>
            <a:r>
              <a:rPr lang="ja-JP" altLang="en-US" sz="2800" dirty="0">
                <a:solidFill>
                  <a:prstClr val="black"/>
                </a:solidFill>
                <a:cs typeface="+mn-cs"/>
              </a:rPr>
              <a:t>　</a:t>
            </a:r>
            <a:endParaRPr lang="en-US" altLang="ja-JP" sz="2800" dirty="0">
              <a:solidFill>
                <a:prstClr val="black"/>
              </a:solidFill>
              <a:cs typeface="+mn-cs"/>
            </a:endParaRPr>
          </a:p>
          <a:p>
            <a:pPr marL="0" lvl="0" indent="0"/>
            <a:r>
              <a:rPr lang="ja-JP" altLang="en-US" sz="2800" dirty="0">
                <a:solidFill>
                  <a:prstClr val="black"/>
                </a:solidFill>
                <a:cs typeface="+mn-cs"/>
              </a:rPr>
              <a:t>　</a:t>
            </a:r>
            <a:endParaRPr lang="en-US" altLang="ja-JP" sz="2800" dirty="0">
              <a:solidFill>
                <a:prstClr val="black"/>
              </a:solidFill>
              <a:cs typeface="+mn-cs"/>
            </a:endParaRPr>
          </a:p>
          <a:p>
            <a:pPr marL="0" lvl="0" indent="0"/>
            <a:r>
              <a:rPr lang="ja-JP" altLang="en-US" sz="2800" dirty="0">
                <a:solidFill>
                  <a:prstClr val="black"/>
                </a:solidFill>
                <a:cs typeface="+mn-cs"/>
              </a:rPr>
              <a:t>　</a:t>
            </a:r>
            <a:endParaRPr lang="en-US" altLang="ja-JP" sz="2000" dirty="0">
              <a:solidFill>
                <a:prstClr val="black"/>
              </a:solidFill>
              <a:cs typeface="+mn-cs"/>
            </a:endParaRPr>
          </a:p>
          <a:p>
            <a:pPr marL="0" lvl="0" indent="0"/>
            <a:endParaRPr lang="en-US" altLang="ja-JP" sz="2000" dirty="0">
              <a:solidFill>
                <a:prstClr val="black"/>
              </a:solidFill>
              <a:cs typeface="+mn-cs"/>
            </a:endParaRPr>
          </a:p>
          <a:p>
            <a:pPr marL="0" lvl="0" indent="0"/>
            <a:endParaRPr lang="en-US" altLang="ja-JP" sz="2000" dirty="0">
              <a:solidFill>
                <a:prstClr val="black"/>
              </a:solidFill>
            </a:endParaRPr>
          </a:p>
          <a:p>
            <a:pPr marL="0" lvl="0" indent="0"/>
            <a:r>
              <a:rPr lang="ja-JP" altLang="en-US" sz="1800" b="1" dirty="0">
                <a:solidFill>
                  <a:prstClr val="black"/>
                </a:solidFill>
              </a:rPr>
              <a:t>●情報セキュリティ教育</a:t>
            </a:r>
            <a:endParaRPr lang="en-US" altLang="ja-JP" sz="1800" b="1" dirty="0">
              <a:solidFill>
                <a:prstClr val="black"/>
              </a:solidFill>
            </a:endParaRPr>
          </a:p>
          <a:p>
            <a:pPr marL="0" lvl="0" indent="0"/>
            <a:r>
              <a:rPr lang="ja-JP" altLang="en-US" sz="2000" dirty="0">
                <a:solidFill>
                  <a:prstClr val="black"/>
                </a:solidFill>
              </a:rPr>
              <a:t>　</a:t>
            </a:r>
            <a:r>
              <a:rPr lang="ja-JP" altLang="en-US" sz="1600" dirty="0">
                <a:solidFill>
                  <a:prstClr val="black"/>
                </a:solidFill>
              </a:rPr>
              <a:t>どのようなインシデントにおいても、背景には人が関わっています。職員の作業ミスを防いだり、不正に情報を持ち出すようなモラル低下によるインシデントを引き起こさないためにも、職員の情報リテラシーや情報モラルの向上に努めることが必要です。</a:t>
            </a:r>
            <a:endParaRPr lang="en-US" altLang="ja-JP" sz="1600" dirty="0">
              <a:solidFill>
                <a:prstClr val="black"/>
              </a:solidFill>
            </a:endParaRPr>
          </a:p>
          <a:p>
            <a:pPr marL="0" lvl="0" indent="0"/>
            <a:endParaRPr lang="en-US" altLang="ja-JP" sz="1800" dirty="0">
              <a:solidFill>
                <a:prstClr val="black"/>
              </a:solidFill>
              <a:cs typeface="+mn-cs"/>
            </a:endParaRPr>
          </a:p>
          <a:p>
            <a:pPr marL="0" lvl="0" indent="0"/>
            <a:r>
              <a:rPr lang="ja-JP" altLang="en-US" sz="1800" b="1" dirty="0">
                <a:solidFill>
                  <a:prstClr val="black"/>
                </a:solidFill>
                <a:cs typeface="+mn-cs"/>
              </a:rPr>
              <a:t>●マニュアル・ルールの整備</a:t>
            </a:r>
            <a:endParaRPr lang="en-US" altLang="ja-JP" sz="1800" b="1" dirty="0">
              <a:solidFill>
                <a:prstClr val="black"/>
              </a:solidFill>
              <a:cs typeface="+mn-cs"/>
            </a:endParaRPr>
          </a:p>
          <a:p>
            <a:pPr marL="0" lvl="0" indent="0"/>
            <a:r>
              <a:rPr lang="ja-JP" altLang="en-US" sz="2000" dirty="0">
                <a:solidFill>
                  <a:prstClr val="black"/>
                </a:solidFill>
                <a:cs typeface="+mn-cs"/>
              </a:rPr>
              <a:t>　</a:t>
            </a:r>
            <a:r>
              <a:rPr lang="ja-JP" altLang="en-US" sz="1600" dirty="0">
                <a:solidFill>
                  <a:prstClr val="black"/>
                </a:solidFill>
                <a:cs typeface="+mn-cs"/>
              </a:rPr>
              <a:t>ミスを防ぐには、確立した手順に基づいて作業を行うことが効果的です。作業手順のマニュアル化や各種ルールの明確化、決められたルール等の周知などを行うことが大切です。</a:t>
            </a:r>
          </a:p>
          <a:p>
            <a:pPr marL="0" lvl="0" indent="0"/>
            <a:r>
              <a:rPr lang="ja-JP" altLang="en-US" sz="1600" dirty="0">
                <a:solidFill>
                  <a:prstClr val="black"/>
                </a:solidFill>
                <a:cs typeface="+mn-cs"/>
              </a:rPr>
              <a:t>　また、懲戒処分等について明確化することも、不正を防ぐという面で効果的です。</a:t>
            </a:r>
            <a:endParaRPr lang="en-US" altLang="ja-JP" sz="1600" dirty="0">
              <a:solidFill>
                <a:prstClr val="black"/>
              </a:solidFill>
              <a:cs typeface="+mn-cs"/>
            </a:endParaRPr>
          </a:p>
        </p:txBody>
      </p:sp>
      <p:sp>
        <p:nvSpPr>
          <p:cNvPr id="4" name="角丸四角形 3"/>
          <p:cNvSpPr/>
          <p:nvPr/>
        </p:nvSpPr>
        <p:spPr>
          <a:xfrm>
            <a:off x="258859" y="326326"/>
            <a:ext cx="2592000"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第３節　脅威への対策</a:t>
            </a:r>
            <a:endParaRPr kumimoji="1" lang="en-US" altLang="ja-JP" b="1" dirty="0">
              <a:solidFill>
                <a:schemeClr val="tx1"/>
              </a:solidFill>
              <a:latin typeface="ＭＳ ゴシック" panose="020B0609070205080204" pitchFamily="49" charset="-128"/>
              <a:ea typeface="ＭＳ ゴシック" panose="020B0609070205080204" pitchFamily="49" charset="-128"/>
            </a:endParaRPr>
          </a:p>
        </p:txBody>
      </p:sp>
      <p:sp>
        <p:nvSpPr>
          <p:cNvPr id="3" name="角丸四角形 2"/>
          <p:cNvSpPr/>
          <p:nvPr/>
        </p:nvSpPr>
        <p:spPr>
          <a:xfrm>
            <a:off x="289338" y="1211243"/>
            <a:ext cx="9352502" cy="1164066"/>
          </a:xfrm>
          <a:prstGeom prst="roundRect">
            <a:avLst/>
          </a:prstGeom>
          <a:solidFill>
            <a:schemeClr val="accent6">
              <a:lumMod val="20000"/>
              <a:lumOff val="80000"/>
            </a:schemeClr>
          </a:solidFill>
          <a:ln>
            <a:solidFill>
              <a:srgbClr val="00206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6" name="タイトル 1"/>
          <p:cNvSpPr txBox="1">
            <a:spLocks/>
          </p:cNvSpPr>
          <p:nvPr/>
        </p:nvSpPr>
        <p:spPr>
          <a:xfrm>
            <a:off x="254698" y="1222817"/>
            <a:ext cx="9387142" cy="1134345"/>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r>
              <a:rPr lang="ja-JP" altLang="en-US" sz="1600" dirty="0">
                <a:solidFill>
                  <a:prstClr val="black"/>
                </a:solidFill>
                <a:latin typeface="ＭＳ ゴシック" panose="020B0609070205080204" pitchFamily="49" charset="-128"/>
                <a:ea typeface="ＭＳ ゴシック" panose="020B0609070205080204" pitchFamily="49" charset="-128"/>
              </a:rPr>
              <a:t>　職員のミスや不正など、人によるセキュリティリスクに対応するための対策です。</a:t>
            </a:r>
            <a:endParaRPr lang="en-US" altLang="ja-JP" sz="1600" dirty="0">
              <a:solidFill>
                <a:prstClr val="black"/>
              </a:solidFill>
              <a:latin typeface="ＭＳ ゴシック" panose="020B0609070205080204" pitchFamily="49" charset="-128"/>
              <a:ea typeface="ＭＳ ゴシック" panose="020B0609070205080204" pitchFamily="49" charset="-128"/>
            </a:endParaRPr>
          </a:p>
          <a:p>
            <a:pPr lvl="0" algn="l"/>
            <a:r>
              <a:rPr lang="ja-JP" altLang="en-US" sz="1600" dirty="0">
                <a:solidFill>
                  <a:prstClr val="black"/>
                </a:solidFill>
                <a:latin typeface="ＭＳ ゴシック" panose="020B0609070205080204" pitchFamily="49" charset="-128"/>
                <a:ea typeface="ＭＳ ゴシック" panose="020B0609070205080204" pitchFamily="49" charset="-128"/>
              </a:rPr>
              <a:t>　組織全体のセキュリティ対策への取組の方針や体制等を策定し運用します。</a:t>
            </a:r>
            <a:endParaRPr kumimoji="0" lang="en-US" altLang="ja-JP" sz="3000" dirty="0">
              <a:solidFill>
                <a:prstClr val="black"/>
              </a:solidFill>
              <a:latin typeface="HGP創英角ﾎﾟｯﾌﾟ体" panose="040B0A00000000000000" pitchFamily="50" charset="-128"/>
              <a:ea typeface="HGP創英角ﾎﾟｯﾌﾟ体" panose="040B0A00000000000000" pitchFamily="50" charset="-128"/>
              <a:cs typeface="+mn-cs"/>
            </a:endParaRPr>
          </a:p>
        </p:txBody>
      </p:sp>
      <p:sp>
        <p:nvSpPr>
          <p:cNvPr id="8"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82</a:t>
            </a:r>
          </a:p>
        </p:txBody>
      </p:sp>
      <p:sp>
        <p:nvSpPr>
          <p:cNvPr id="5" name="正方形/長方形 4"/>
          <p:cNvSpPr/>
          <p:nvPr/>
        </p:nvSpPr>
        <p:spPr>
          <a:xfrm>
            <a:off x="254698" y="753255"/>
            <a:ext cx="1723549" cy="400110"/>
          </a:xfrm>
          <a:prstGeom prst="rect">
            <a:avLst/>
          </a:prstGeom>
        </p:spPr>
        <p:txBody>
          <a:bodyPr wrap="none">
            <a:spAutoFit/>
          </a:bodyPr>
          <a:lstStyle/>
          <a:p>
            <a:pPr lvl="0"/>
            <a:r>
              <a:rPr lang="ja-JP" altLang="en-US" sz="2000" dirty="0">
                <a:solidFill>
                  <a:prstClr val="black"/>
                </a:solidFill>
                <a:latin typeface="HGP創英角ﾎﾟｯﾌﾟ体" panose="040B0A00000000000000" pitchFamily="50" charset="-128"/>
                <a:ea typeface="HGP創英角ﾎﾟｯﾌﾟ体" panose="040B0A00000000000000" pitchFamily="50" charset="-128"/>
              </a:rPr>
              <a:t>＜人的対策＞</a:t>
            </a:r>
            <a:endParaRPr lang="en-US" altLang="ja-JP" sz="2000" dirty="0">
              <a:solidFill>
                <a:prstClr val="black"/>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20715672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2"/>
          <p:cNvSpPr txBox="1">
            <a:spLocks/>
          </p:cNvSpPr>
          <p:nvPr/>
        </p:nvSpPr>
        <p:spPr bwMode="auto">
          <a:xfrm>
            <a:off x="289338" y="741680"/>
            <a:ext cx="9352502" cy="3127982"/>
          </a:xfrm>
          <a:prstGeom prst="rect">
            <a:avLst/>
          </a:prstGeom>
          <a:noFill/>
          <a:ln w="12700" cmpd="dbl">
            <a:noFill/>
            <a:prstDash val="dash"/>
            <a:headEnd/>
            <a:tailEnd/>
          </a:ln>
          <a:effec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anchor="t" anchorCtr="0" compatLnSpc="1">
            <a:prstTxWarp prst="textNoShape">
              <a:avLst/>
            </a:prstTxWarp>
            <a:noAutofit/>
          </a:bodyPr>
          <a:lstStyle>
            <a:defPPr>
              <a:defRPr lang="ja-JP"/>
            </a:defPPr>
            <a:lvl1pPr marL="180000" indent="-457200" defTabSz="457200" eaLnBrk="1" hangingPunct="1">
              <a:spcBef>
                <a:spcPts val="0"/>
              </a:spcBef>
              <a:buFont typeface="Arial" charset="0"/>
              <a:buNone/>
              <a:defRPr sz="1400">
                <a:solidFill>
                  <a:schemeClr val="tx1"/>
                </a:solidFill>
                <a:latin typeface="ＭＳ ゴシック" pitchFamily="49" charset="-128"/>
                <a:ea typeface="ＭＳ ゴシック" pitchFamily="49" charset="-128"/>
                <a:cs typeface="Times New Roman" pitchFamily="18" charset="0"/>
              </a:defRPr>
            </a:lvl1pPr>
            <a:lvl2pPr marL="742950" indent="-285750" defTabSz="457200" eaLnBrk="1" hangingPunct="1">
              <a:spcBef>
                <a:spcPct val="20000"/>
              </a:spcBef>
              <a:buFont typeface="Arial" charset="0"/>
              <a:buChar char="–"/>
              <a:defRPr sz="2800">
                <a:solidFill>
                  <a:schemeClr val="tx1"/>
                </a:solidFill>
              </a:defRPr>
            </a:lvl2pPr>
            <a:lvl3pPr marL="1143000" indent="-228600" defTabSz="457200" eaLnBrk="1" hangingPunct="1">
              <a:spcBef>
                <a:spcPct val="20000"/>
              </a:spcBef>
              <a:buFont typeface="Arial" charset="0"/>
              <a:buChar char="•"/>
              <a:defRPr>
                <a:solidFill>
                  <a:schemeClr val="tx1"/>
                </a:solidFill>
              </a:defRPr>
            </a:lvl3pPr>
            <a:lvl4pPr marL="1600200" indent="-228600" defTabSz="457200" eaLnBrk="1" hangingPunct="1">
              <a:spcBef>
                <a:spcPct val="20000"/>
              </a:spcBef>
              <a:buFont typeface="Arial" charset="0"/>
              <a:buChar char="–"/>
              <a:defRPr sz="2000">
                <a:solidFill>
                  <a:schemeClr val="tx1"/>
                </a:solidFill>
              </a:defRPr>
            </a:lvl4pPr>
            <a:lvl5pPr marL="2057400" indent="-228600" defTabSz="457200" eaLnBrk="1" hangingPunct="1">
              <a:spcBef>
                <a:spcPct val="20000"/>
              </a:spcBef>
              <a:buFont typeface="Arial" charset="0"/>
              <a:buChar char="»"/>
              <a:defRPr sz="2000">
                <a:solidFill>
                  <a:schemeClr val="tx1"/>
                </a:solidFill>
              </a:defRPr>
            </a:lvl5pPr>
            <a:lvl6pPr marL="2514600" indent="-228600" defTabSz="457200">
              <a:spcBef>
                <a:spcPct val="20000"/>
              </a:spcBef>
              <a:buFont typeface="Arial"/>
              <a:buChar char="•"/>
              <a:defRPr sz="2000">
                <a:solidFill>
                  <a:schemeClr val="tx1"/>
                </a:solidFill>
              </a:defRPr>
            </a:lvl6pPr>
            <a:lvl7pPr marL="2971800" indent="-228600" defTabSz="457200">
              <a:spcBef>
                <a:spcPct val="20000"/>
              </a:spcBef>
              <a:buFont typeface="Arial"/>
              <a:buChar char="•"/>
              <a:defRPr sz="2000">
                <a:solidFill>
                  <a:schemeClr val="tx1"/>
                </a:solidFill>
              </a:defRPr>
            </a:lvl7pPr>
            <a:lvl8pPr marL="3429000" indent="-228600" defTabSz="457200">
              <a:spcBef>
                <a:spcPct val="20000"/>
              </a:spcBef>
              <a:buFont typeface="Arial"/>
              <a:buChar char="•"/>
              <a:defRPr sz="2000">
                <a:solidFill>
                  <a:schemeClr val="tx1"/>
                </a:solidFill>
              </a:defRPr>
            </a:lvl8pPr>
            <a:lvl9pPr marL="3886200" indent="-228600" defTabSz="457200">
              <a:spcBef>
                <a:spcPct val="20000"/>
              </a:spcBef>
              <a:buFont typeface="Arial"/>
              <a:buChar char="•"/>
              <a:defRPr sz="2000">
                <a:solidFill>
                  <a:schemeClr val="tx1"/>
                </a:solidFill>
              </a:defRPr>
            </a:lvl9pPr>
          </a:lstStyle>
          <a:p>
            <a:pPr marL="0" lvl="0" indent="0"/>
            <a:endParaRPr lang="en-US" altLang="ja-JP" sz="2800" dirty="0">
              <a:solidFill>
                <a:prstClr val="black"/>
              </a:solidFill>
              <a:latin typeface="HGP創英角ﾎﾟｯﾌﾟ体" panose="040B0A00000000000000" pitchFamily="50" charset="-128"/>
              <a:ea typeface="HGP創英角ﾎﾟｯﾌﾟ体" panose="040B0A00000000000000" pitchFamily="50" charset="-128"/>
              <a:cs typeface="+mn-cs"/>
            </a:endParaRPr>
          </a:p>
          <a:p>
            <a:pPr marL="0" lvl="0" indent="0"/>
            <a:r>
              <a:rPr lang="ja-JP" altLang="en-US" sz="2000" dirty="0">
                <a:solidFill>
                  <a:prstClr val="black"/>
                </a:solidFill>
                <a:latin typeface="Calibri"/>
                <a:ea typeface="ＭＳ Ｐゴシック" panose="020B0600070205080204" pitchFamily="50" charset="-128"/>
                <a:cs typeface="+mn-cs"/>
              </a:rPr>
              <a:t>　</a:t>
            </a:r>
            <a:endParaRPr lang="en-US" altLang="ja-JP" sz="2000" dirty="0">
              <a:solidFill>
                <a:prstClr val="black"/>
              </a:solidFill>
              <a:latin typeface="Calibri"/>
              <a:ea typeface="ＭＳ Ｐゴシック" panose="020B0600070205080204" pitchFamily="50" charset="-128"/>
              <a:cs typeface="+mn-cs"/>
            </a:endParaRPr>
          </a:p>
          <a:p>
            <a:pPr marL="0" lvl="0" indent="0"/>
            <a:endParaRPr lang="en-US" altLang="ja-JP" sz="2500" dirty="0">
              <a:solidFill>
                <a:prstClr val="black"/>
              </a:solidFill>
              <a:cs typeface="+mn-cs"/>
            </a:endParaRPr>
          </a:p>
          <a:p>
            <a:pPr marL="0" lvl="0" indent="0"/>
            <a:endParaRPr lang="en-US" altLang="ja-JP" sz="2500" dirty="0">
              <a:solidFill>
                <a:prstClr val="black"/>
              </a:solidFill>
              <a:cs typeface="+mn-cs"/>
            </a:endParaRPr>
          </a:p>
          <a:p>
            <a:pPr marL="0" lvl="0" indent="0"/>
            <a:endParaRPr lang="en-US" altLang="ja-JP" sz="2000" dirty="0">
              <a:solidFill>
                <a:prstClr val="black"/>
              </a:solidFill>
              <a:cs typeface="+mn-cs"/>
            </a:endParaRPr>
          </a:p>
          <a:p>
            <a:pPr marL="0" lvl="0" indent="0"/>
            <a:endParaRPr lang="en-US" altLang="ja-JP" sz="2000" dirty="0">
              <a:solidFill>
                <a:prstClr val="black"/>
              </a:solidFill>
              <a:cs typeface="+mn-cs"/>
            </a:endParaRPr>
          </a:p>
          <a:p>
            <a:pPr marL="0" lvl="0" indent="0"/>
            <a:r>
              <a:rPr lang="ja-JP" altLang="en-US" sz="1800" b="1" dirty="0">
                <a:solidFill>
                  <a:prstClr val="black"/>
                </a:solidFill>
                <a:cs typeface="+mn-cs"/>
              </a:rPr>
              <a:t>●ツールやシステムの導入・設定</a:t>
            </a:r>
            <a:endParaRPr lang="en-US" altLang="ja-JP" sz="1800" b="1" dirty="0">
              <a:solidFill>
                <a:prstClr val="black"/>
              </a:solidFill>
              <a:cs typeface="+mn-cs"/>
            </a:endParaRPr>
          </a:p>
          <a:p>
            <a:pPr marL="0" lvl="0" indent="0"/>
            <a:r>
              <a:rPr lang="ja-JP" altLang="en-US" sz="2000" dirty="0">
                <a:solidFill>
                  <a:prstClr val="black"/>
                </a:solidFill>
                <a:cs typeface="+mn-cs"/>
              </a:rPr>
              <a:t>　</a:t>
            </a:r>
            <a:r>
              <a:rPr lang="ja-JP" altLang="en-US" sz="1600" dirty="0">
                <a:solidFill>
                  <a:prstClr val="black"/>
                </a:solidFill>
                <a:cs typeface="+mn-cs"/>
              </a:rPr>
              <a:t>セキュリティソフトなどを導入し、守りを固めることが大切です。</a:t>
            </a:r>
            <a:endParaRPr lang="en-US" altLang="ja-JP" sz="1600" dirty="0">
              <a:solidFill>
                <a:prstClr val="black"/>
              </a:solidFill>
              <a:cs typeface="+mn-cs"/>
            </a:endParaRPr>
          </a:p>
          <a:p>
            <a:pPr marL="0" lvl="0" indent="0"/>
            <a:r>
              <a:rPr lang="en-US" altLang="ja-JP" sz="1600" dirty="0">
                <a:solidFill>
                  <a:prstClr val="black"/>
                </a:solidFill>
                <a:cs typeface="+mn-cs"/>
              </a:rPr>
              <a:t>  </a:t>
            </a:r>
            <a:r>
              <a:rPr lang="ja-JP" altLang="en-US" sz="1600" dirty="0">
                <a:solidFill>
                  <a:prstClr val="black"/>
                </a:solidFill>
                <a:cs typeface="+mn-cs"/>
              </a:rPr>
              <a:t>次のような対策が挙げられます。</a:t>
            </a:r>
            <a:endParaRPr lang="en-US" altLang="ja-JP" sz="1600" dirty="0">
              <a:solidFill>
                <a:prstClr val="black"/>
              </a:solidFill>
              <a:cs typeface="+mn-cs"/>
            </a:endParaRPr>
          </a:p>
        </p:txBody>
      </p:sp>
      <p:sp>
        <p:nvSpPr>
          <p:cNvPr id="4" name="角丸四角形 3"/>
          <p:cNvSpPr/>
          <p:nvPr/>
        </p:nvSpPr>
        <p:spPr>
          <a:xfrm>
            <a:off x="258859" y="326326"/>
            <a:ext cx="2592000"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第３節　脅威への対策</a:t>
            </a:r>
            <a:endParaRPr kumimoji="1" lang="en-US" altLang="ja-JP" b="1" dirty="0">
              <a:solidFill>
                <a:schemeClr val="tx1"/>
              </a:solidFill>
              <a:latin typeface="ＭＳ ゴシック" panose="020B0609070205080204" pitchFamily="49" charset="-128"/>
              <a:ea typeface="ＭＳ ゴシック" panose="020B0609070205080204" pitchFamily="49" charset="-128"/>
            </a:endParaRPr>
          </a:p>
        </p:txBody>
      </p:sp>
      <p:sp>
        <p:nvSpPr>
          <p:cNvPr id="6" name="角丸四角形 5"/>
          <p:cNvSpPr/>
          <p:nvPr/>
        </p:nvSpPr>
        <p:spPr>
          <a:xfrm>
            <a:off x="289338" y="1204278"/>
            <a:ext cx="9352502" cy="1330578"/>
          </a:xfrm>
          <a:prstGeom prst="roundRect">
            <a:avLst/>
          </a:prstGeom>
          <a:solidFill>
            <a:schemeClr val="accent6">
              <a:lumMod val="20000"/>
              <a:lumOff val="80000"/>
            </a:schemeClr>
          </a:solidFill>
          <a:ln>
            <a:solidFill>
              <a:srgbClr val="00206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7" name="タイトル 1"/>
          <p:cNvSpPr txBox="1">
            <a:spLocks/>
          </p:cNvSpPr>
          <p:nvPr/>
        </p:nvSpPr>
        <p:spPr>
          <a:xfrm>
            <a:off x="312487" y="1254791"/>
            <a:ext cx="9352503" cy="1178329"/>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defTabSz="457200">
              <a:spcBef>
                <a:spcPts val="0"/>
              </a:spcBef>
            </a:pPr>
            <a:r>
              <a:rPr lang="ja-JP" altLang="en-US" sz="1600" dirty="0">
                <a:solidFill>
                  <a:prstClr val="black"/>
                </a:solidFill>
                <a:latin typeface="ＭＳ ゴシック" panose="020B0609070205080204" pitchFamily="49" charset="-128"/>
                <a:ea typeface="ＭＳ ゴシック" panose="020B0609070205080204" pitchFamily="49" charset="-128"/>
              </a:rPr>
              <a:t>システムやデータ、ネットワークなどのセキュリティリスクに対して、ハードウェアやソフトウェアから対応する対策です。</a:t>
            </a:r>
            <a:endParaRPr lang="en-US" altLang="ja-JP" sz="1600" dirty="0">
              <a:solidFill>
                <a:prstClr val="black"/>
              </a:solidFill>
              <a:latin typeface="ＭＳ ゴシック" panose="020B0609070205080204" pitchFamily="49" charset="-128"/>
              <a:ea typeface="ＭＳ ゴシック" panose="020B0609070205080204" pitchFamily="49" charset="-128"/>
            </a:endParaRPr>
          </a:p>
          <a:p>
            <a:pPr lvl="0" algn="l" defTabSz="457200">
              <a:spcBef>
                <a:spcPts val="0"/>
              </a:spcBef>
            </a:pPr>
            <a:r>
              <a:rPr kumimoji="0" lang="ja-JP" altLang="en-US" sz="1600" dirty="0">
                <a:solidFill>
                  <a:prstClr val="black"/>
                </a:solidFill>
                <a:cs typeface="+mn-cs"/>
              </a:rPr>
              <a:t>ウイルス対策や暗号化のような技術を利用します。</a:t>
            </a:r>
            <a:endParaRPr kumimoji="0" lang="en-US" altLang="ja-JP" sz="1600" dirty="0">
              <a:solidFill>
                <a:prstClr val="black"/>
              </a:solidFill>
              <a:cs typeface="+mn-cs"/>
            </a:endParaRPr>
          </a:p>
        </p:txBody>
      </p:sp>
      <p:sp>
        <p:nvSpPr>
          <p:cNvPr id="3" name="角丸四角形 2"/>
          <p:cNvSpPr/>
          <p:nvPr/>
        </p:nvSpPr>
        <p:spPr>
          <a:xfrm>
            <a:off x="289336" y="4052225"/>
            <a:ext cx="9352503" cy="2418023"/>
          </a:xfrm>
          <a:prstGeom prst="roundRect">
            <a:avLst/>
          </a:prstGeom>
          <a:noFill/>
          <a:ln w="19050" cap="rnd" cmpd="dbl">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9"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83</a:t>
            </a:r>
          </a:p>
        </p:txBody>
      </p:sp>
      <p:sp>
        <p:nvSpPr>
          <p:cNvPr id="8" name="コンテンツ プレースホルダー 2"/>
          <p:cNvSpPr txBox="1">
            <a:spLocks/>
          </p:cNvSpPr>
          <p:nvPr/>
        </p:nvSpPr>
        <p:spPr bwMode="auto">
          <a:xfrm>
            <a:off x="474234" y="4123910"/>
            <a:ext cx="8831812" cy="1871776"/>
          </a:xfrm>
          <a:prstGeom prst="rect">
            <a:avLst/>
          </a:prstGeom>
          <a:noFill/>
          <a:ln w="12700" cmpd="dbl">
            <a:noFill/>
            <a:prstDash val="dash"/>
            <a:headEnd/>
            <a:tailEnd/>
          </a:ln>
          <a:effec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anchor="t" anchorCtr="0" compatLnSpc="1">
            <a:prstTxWarp prst="textNoShape">
              <a:avLst/>
            </a:prstTxWarp>
            <a:noAutofit/>
          </a:bodyPr>
          <a:lstStyle>
            <a:defPPr>
              <a:defRPr lang="ja-JP"/>
            </a:defPPr>
            <a:lvl1pPr marL="180000" indent="-457200" defTabSz="457200" eaLnBrk="1" hangingPunct="1">
              <a:spcBef>
                <a:spcPts val="0"/>
              </a:spcBef>
              <a:buFont typeface="Arial" charset="0"/>
              <a:buNone/>
              <a:defRPr sz="1400">
                <a:solidFill>
                  <a:schemeClr val="tx1"/>
                </a:solidFill>
                <a:latin typeface="ＭＳ ゴシック" pitchFamily="49" charset="-128"/>
                <a:ea typeface="ＭＳ ゴシック" pitchFamily="49" charset="-128"/>
                <a:cs typeface="Times New Roman" pitchFamily="18" charset="0"/>
              </a:defRPr>
            </a:lvl1pPr>
            <a:lvl2pPr marL="742950" indent="-285750" defTabSz="457200" eaLnBrk="1" hangingPunct="1">
              <a:spcBef>
                <a:spcPct val="20000"/>
              </a:spcBef>
              <a:buFont typeface="Arial" charset="0"/>
              <a:buChar char="–"/>
              <a:defRPr sz="2800">
                <a:solidFill>
                  <a:schemeClr val="tx1"/>
                </a:solidFill>
              </a:defRPr>
            </a:lvl2pPr>
            <a:lvl3pPr marL="1143000" indent="-228600" defTabSz="457200" eaLnBrk="1" hangingPunct="1">
              <a:spcBef>
                <a:spcPct val="20000"/>
              </a:spcBef>
              <a:buFont typeface="Arial" charset="0"/>
              <a:buChar char="•"/>
              <a:defRPr>
                <a:solidFill>
                  <a:schemeClr val="tx1"/>
                </a:solidFill>
              </a:defRPr>
            </a:lvl3pPr>
            <a:lvl4pPr marL="1600200" indent="-228600" defTabSz="457200" eaLnBrk="1" hangingPunct="1">
              <a:spcBef>
                <a:spcPct val="20000"/>
              </a:spcBef>
              <a:buFont typeface="Arial" charset="0"/>
              <a:buChar char="–"/>
              <a:defRPr sz="2000">
                <a:solidFill>
                  <a:schemeClr val="tx1"/>
                </a:solidFill>
              </a:defRPr>
            </a:lvl4pPr>
            <a:lvl5pPr marL="2057400" indent="-228600" defTabSz="457200" eaLnBrk="1" hangingPunct="1">
              <a:spcBef>
                <a:spcPct val="20000"/>
              </a:spcBef>
              <a:buFont typeface="Arial" charset="0"/>
              <a:buChar char="»"/>
              <a:defRPr sz="2000">
                <a:solidFill>
                  <a:schemeClr val="tx1"/>
                </a:solidFill>
              </a:defRPr>
            </a:lvl5pPr>
            <a:lvl6pPr marL="2514600" indent="-228600" defTabSz="457200">
              <a:spcBef>
                <a:spcPct val="20000"/>
              </a:spcBef>
              <a:buFont typeface="Arial"/>
              <a:buChar char="•"/>
              <a:defRPr sz="2000">
                <a:solidFill>
                  <a:schemeClr val="tx1"/>
                </a:solidFill>
              </a:defRPr>
            </a:lvl6pPr>
            <a:lvl7pPr marL="2971800" indent="-228600" defTabSz="457200">
              <a:spcBef>
                <a:spcPct val="20000"/>
              </a:spcBef>
              <a:buFont typeface="Arial"/>
              <a:buChar char="•"/>
              <a:defRPr sz="2000">
                <a:solidFill>
                  <a:schemeClr val="tx1"/>
                </a:solidFill>
              </a:defRPr>
            </a:lvl7pPr>
            <a:lvl8pPr marL="3429000" indent="-228600" defTabSz="457200">
              <a:spcBef>
                <a:spcPct val="20000"/>
              </a:spcBef>
              <a:buFont typeface="Arial"/>
              <a:buChar char="•"/>
              <a:defRPr sz="2000">
                <a:solidFill>
                  <a:schemeClr val="tx1"/>
                </a:solidFill>
              </a:defRPr>
            </a:lvl8pPr>
            <a:lvl9pPr marL="3886200" indent="-228600" defTabSz="457200">
              <a:spcBef>
                <a:spcPct val="20000"/>
              </a:spcBef>
              <a:buFont typeface="Arial"/>
              <a:buChar char="•"/>
              <a:defRPr sz="2000">
                <a:solidFill>
                  <a:schemeClr val="tx1"/>
                </a:solidFill>
              </a:defRPr>
            </a:lvl9pPr>
          </a:lstStyle>
          <a:p>
            <a:pPr marL="285750" lvl="0" indent="-285750">
              <a:lnSpc>
                <a:spcPct val="150000"/>
              </a:lnSpc>
              <a:buFont typeface="Wingdings" panose="05000000000000000000" pitchFamily="2" charset="2"/>
              <a:buChar char="Ø"/>
            </a:pPr>
            <a:r>
              <a:rPr lang="ja-JP" altLang="en-US" sz="1600" dirty="0">
                <a:solidFill>
                  <a:prstClr val="black"/>
                </a:solidFill>
                <a:cs typeface="+mn-cs"/>
              </a:rPr>
              <a:t>ウイルス対策ソフトの導入・最新バージョンへの更新（ウイルス対策）</a:t>
            </a:r>
            <a:endParaRPr lang="en-US" altLang="ja-JP" sz="1600" dirty="0">
              <a:solidFill>
                <a:prstClr val="black"/>
              </a:solidFill>
              <a:cs typeface="+mn-cs"/>
            </a:endParaRPr>
          </a:p>
          <a:p>
            <a:pPr marL="285750" lvl="0" indent="-285750">
              <a:lnSpc>
                <a:spcPct val="150000"/>
              </a:lnSpc>
              <a:buFont typeface="Wingdings" panose="05000000000000000000" pitchFamily="2" charset="2"/>
              <a:buChar char="Ø"/>
            </a:pPr>
            <a:r>
              <a:rPr lang="ja-JP" altLang="en-US" sz="1600" dirty="0">
                <a:solidFill>
                  <a:prstClr val="black"/>
                </a:solidFill>
                <a:cs typeface="+mn-cs"/>
              </a:rPr>
              <a:t>ファイアウォールや侵入検知システムなどの設置・構築（不正アクセス対策）</a:t>
            </a:r>
            <a:endParaRPr lang="en-US" altLang="ja-JP" sz="1600" dirty="0">
              <a:solidFill>
                <a:prstClr val="black"/>
              </a:solidFill>
              <a:cs typeface="+mn-cs"/>
            </a:endParaRPr>
          </a:p>
          <a:p>
            <a:pPr marL="285750" lvl="0" indent="-285750">
              <a:lnSpc>
                <a:spcPct val="150000"/>
              </a:lnSpc>
              <a:buFont typeface="Wingdings" panose="05000000000000000000" pitchFamily="2" charset="2"/>
              <a:buChar char="Ø"/>
            </a:pPr>
            <a:r>
              <a:rPr lang="ja-JP" altLang="en-US" sz="1600" dirty="0">
                <a:solidFill>
                  <a:prstClr val="black"/>
                </a:solidFill>
                <a:cs typeface="+mn-cs"/>
              </a:rPr>
              <a:t>ログ監視ツールの導入（不正アクセス等の監視）</a:t>
            </a:r>
            <a:endParaRPr lang="en-US" altLang="ja-JP" sz="1600" dirty="0">
              <a:solidFill>
                <a:prstClr val="black"/>
              </a:solidFill>
              <a:cs typeface="+mn-cs"/>
            </a:endParaRPr>
          </a:p>
          <a:p>
            <a:pPr marL="285750" lvl="0" indent="-285750">
              <a:lnSpc>
                <a:spcPct val="150000"/>
              </a:lnSpc>
              <a:buFont typeface="Wingdings" panose="05000000000000000000" pitchFamily="2" charset="2"/>
              <a:buChar char="Ø"/>
            </a:pPr>
            <a:r>
              <a:rPr lang="ja-JP" altLang="en-US" sz="1600" dirty="0">
                <a:solidFill>
                  <a:prstClr val="black"/>
                </a:solidFill>
                <a:cs typeface="+mn-cs"/>
              </a:rPr>
              <a:t>アクセス制御（権限の管理）</a:t>
            </a:r>
            <a:endParaRPr lang="en-US" altLang="ja-JP" sz="1600" dirty="0">
              <a:solidFill>
                <a:prstClr val="black"/>
              </a:solidFill>
              <a:cs typeface="+mn-cs"/>
            </a:endParaRPr>
          </a:p>
          <a:p>
            <a:pPr marL="285750" lvl="0" indent="-285750">
              <a:lnSpc>
                <a:spcPct val="150000"/>
              </a:lnSpc>
              <a:buFont typeface="Wingdings" panose="05000000000000000000" pitchFamily="2" charset="2"/>
              <a:buChar char="Ø"/>
            </a:pPr>
            <a:r>
              <a:rPr lang="ja-JP" altLang="en-US" sz="1600" dirty="0">
                <a:solidFill>
                  <a:prstClr val="black"/>
                </a:solidFill>
                <a:cs typeface="+mn-cs"/>
              </a:rPr>
              <a:t>暗号化機能付ＵＳＢメモリ等の利用（情報漏えい防止）</a:t>
            </a:r>
            <a:endParaRPr lang="en-US" altLang="ja-JP" sz="1600" dirty="0">
              <a:solidFill>
                <a:prstClr val="black"/>
              </a:solidFill>
              <a:cs typeface="+mn-cs"/>
            </a:endParaRPr>
          </a:p>
          <a:p>
            <a:pPr marL="285750" lvl="0" indent="-285750">
              <a:lnSpc>
                <a:spcPct val="150000"/>
              </a:lnSpc>
              <a:buFont typeface="Wingdings" panose="05000000000000000000" pitchFamily="2" charset="2"/>
              <a:buChar char="Ø"/>
            </a:pPr>
            <a:r>
              <a:rPr lang="ja-JP" altLang="en-US" sz="1600" dirty="0">
                <a:solidFill>
                  <a:prstClr val="black"/>
                </a:solidFill>
                <a:cs typeface="+mn-cs"/>
              </a:rPr>
              <a:t>バックアップを通常利用するネットワークから切り離して管理（バックアップの取得）</a:t>
            </a:r>
            <a:endParaRPr lang="en-US" altLang="ja-JP" sz="1600" dirty="0">
              <a:solidFill>
                <a:prstClr val="black"/>
              </a:solidFill>
              <a:cs typeface="+mn-cs"/>
            </a:endParaRPr>
          </a:p>
        </p:txBody>
      </p:sp>
      <p:sp>
        <p:nvSpPr>
          <p:cNvPr id="2" name="正方形/長方形 1"/>
          <p:cNvSpPr/>
          <p:nvPr/>
        </p:nvSpPr>
        <p:spPr>
          <a:xfrm>
            <a:off x="155976" y="767337"/>
            <a:ext cx="1980029" cy="400110"/>
          </a:xfrm>
          <a:prstGeom prst="rect">
            <a:avLst/>
          </a:prstGeom>
        </p:spPr>
        <p:txBody>
          <a:bodyPr wrap="none">
            <a:spAutoFit/>
          </a:bodyPr>
          <a:lstStyle/>
          <a:p>
            <a:pPr lvl="0"/>
            <a:r>
              <a:rPr lang="ja-JP" altLang="en-US" sz="2000" dirty="0">
                <a:solidFill>
                  <a:prstClr val="black"/>
                </a:solidFill>
                <a:latin typeface="HGP創英角ﾎﾟｯﾌﾟ体" panose="040B0A00000000000000" pitchFamily="50" charset="-128"/>
                <a:ea typeface="HGP創英角ﾎﾟｯﾌﾟ体" panose="040B0A00000000000000" pitchFamily="50" charset="-128"/>
              </a:rPr>
              <a:t>＜技術的対策＞</a:t>
            </a:r>
            <a:endParaRPr lang="en-US" altLang="ja-JP" sz="2000" dirty="0">
              <a:solidFill>
                <a:prstClr val="black"/>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26994546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2"/>
          <p:cNvSpPr txBox="1">
            <a:spLocks/>
          </p:cNvSpPr>
          <p:nvPr/>
        </p:nvSpPr>
        <p:spPr bwMode="auto">
          <a:xfrm>
            <a:off x="277909" y="890238"/>
            <a:ext cx="9352502" cy="1770428"/>
          </a:xfrm>
          <a:prstGeom prst="rect">
            <a:avLst/>
          </a:prstGeom>
          <a:noFill/>
          <a:ln w="12700">
            <a:noFill/>
            <a:prstDash val="dash"/>
            <a:headEnd/>
            <a:tailEnd/>
          </a:ln>
          <a:effec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anchor="t" anchorCtr="0" compatLnSpc="1">
            <a:prstTxWarp prst="textNoShape">
              <a:avLst/>
            </a:prstTxWarp>
            <a:noAutofit/>
          </a:bodyPr>
          <a:lstStyle>
            <a:defPPr>
              <a:defRPr lang="ja-JP"/>
            </a:defPPr>
            <a:lvl1pPr marL="180000" indent="-457200" defTabSz="457200" eaLnBrk="1" hangingPunct="1">
              <a:spcBef>
                <a:spcPts val="0"/>
              </a:spcBef>
              <a:buFont typeface="Arial" charset="0"/>
              <a:buNone/>
              <a:defRPr sz="1400">
                <a:solidFill>
                  <a:schemeClr val="tx1"/>
                </a:solidFill>
                <a:latin typeface="ＭＳ ゴシック" pitchFamily="49" charset="-128"/>
                <a:ea typeface="ＭＳ ゴシック" pitchFamily="49" charset="-128"/>
                <a:cs typeface="Times New Roman" pitchFamily="18" charset="0"/>
              </a:defRPr>
            </a:lvl1pPr>
            <a:lvl2pPr marL="742950" indent="-285750" defTabSz="457200" eaLnBrk="1" hangingPunct="1">
              <a:spcBef>
                <a:spcPct val="20000"/>
              </a:spcBef>
              <a:buFont typeface="Arial" charset="0"/>
              <a:buChar char="–"/>
              <a:defRPr sz="2800">
                <a:solidFill>
                  <a:schemeClr val="tx1"/>
                </a:solidFill>
              </a:defRPr>
            </a:lvl2pPr>
            <a:lvl3pPr marL="1143000" indent="-228600" defTabSz="457200" eaLnBrk="1" hangingPunct="1">
              <a:spcBef>
                <a:spcPct val="20000"/>
              </a:spcBef>
              <a:buFont typeface="Arial" charset="0"/>
              <a:buChar char="•"/>
              <a:defRPr>
                <a:solidFill>
                  <a:schemeClr val="tx1"/>
                </a:solidFill>
              </a:defRPr>
            </a:lvl3pPr>
            <a:lvl4pPr marL="1600200" indent="-228600" defTabSz="457200" eaLnBrk="1" hangingPunct="1">
              <a:spcBef>
                <a:spcPct val="20000"/>
              </a:spcBef>
              <a:buFont typeface="Arial" charset="0"/>
              <a:buChar char="–"/>
              <a:defRPr sz="2000">
                <a:solidFill>
                  <a:schemeClr val="tx1"/>
                </a:solidFill>
              </a:defRPr>
            </a:lvl4pPr>
            <a:lvl5pPr marL="2057400" indent="-228600" defTabSz="457200" eaLnBrk="1" hangingPunct="1">
              <a:spcBef>
                <a:spcPct val="20000"/>
              </a:spcBef>
              <a:buFont typeface="Arial" charset="0"/>
              <a:buChar char="»"/>
              <a:defRPr sz="2000">
                <a:solidFill>
                  <a:schemeClr val="tx1"/>
                </a:solidFill>
              </a:defRPr>
            </a:lvl5pPr>
            <a:lvl6pPr marL="2514600" indent="-228600" defTabSz="457200">
              <a:spcBef>
                <a:spcPct val="20000"/>
              </a:spcBef>
              <a:buFont typeface="Arial"/>
              <a:buChar char="•"/>
              <a:defRPr sz="2000">
                <a:solidFill>
                  <a:schemeClr val="tx1"/>
                </a:solidFill>
              </a:defRPr>
            </a:lvl6pPr>
            <a:lvl7pPr marL="2971800" indent="-228600" defTabSz="457200">
              <a:spcBef>
                <a:spcPct val="20000"/>
              </a:spcBef>
              <a:buFont typeface="Arial"/>
              <a:buChar char="•"/>
              <a:defRPr sz="2000">
                <a:solidFill>
                  <a:schemeClr val="tx1"/>
                </a:solidFill>
              </a:defRPr>
            </a:lvl7pPr>
            <a:lvl8pPr marL="3429000" indent="-228600" defTabSz="457200">
              <a:spcBef>
                <a:spcPct val="20000"/>
              </a:spcBef>
              <a:buFont typeface="Arial"/>
              <a:buChar char="•"/>
              <a:defRPr sz="2000">
                <a:solidFill>
                  <a:schemeClr val="tx1"/>
                </a:solidFill>
              </a:defRPr>
            </a:lvl8pPr>
            <a:lvl9pPr marL="3886200" indent="-228600" defTabSz="457200">
              <a:spcBef>
                <a:spcPct val="20000"/>
              </a:spcBef>
              <a:buFont typeface="Arial"/>
              <a:buChar char="•"/>
              <a:defRPr sz="2000">
                <a:solidFill>
                  <a:schemeClr val="tx1"/>
                </a:solidFill>
              </a:defRPr>
            </a:lvl9pPr>
          </a:lstStyle>
          <a:p>
            <a:pPr marL="0" lvl="0" indent="0"/>
            <a:endParaRPr lang="en-US" altLang="ja-JP" sz="2000" dirty="0">
              <a:solidFill>
                <a:prstClr val="black"/>
              </a:solidFill>
              <a:cs typeface="+mn-cs"/>
            </a:endParaRPr>
          </a:p>
          <a:p>
            <a:pPr marL="0" lvl="0" indent="0"/>
            <a:endParaRPr lang="en-US" altLang="ja-JP" sz="1800" b="1" dirty="0">
              <a:solidFill>
                <a:prstClr val="black"/>
              </a:solidFill>
              <a:cs typeface="+mn-cs"/>
            </a:endParaRPr>
          </a:p>
          <a:p>
            <a:pPr marL="0" lvl="0" indent="0"/>
            <a:r>
              <a:rPr lang="ja-JP" altLang="en-US" sz="1800" b="1" dirty="0">
                <a:solidFill>
                  <a:prstClr val="black"/>
                </a:solidFill>
                <a:cs typeface="+mn-cs"/>
              </a:rPr>
              <a:t>●ルール化</a:t>
            </a:r>
            <a:endParaRPr lang="en-US" altLang="ja-JP" sz="1800" b="1" dirty="0">
              <a:solidFill>
                <a:prstClr val="black"/>
              </a:solidFill>
              <a:cs typeface="+mn-cs"/>
            </a:endParaRPr>
          </a:p>
          <a:p>
            <a:pPr marL="0" indent="0"/>
            <a:r>
              <a:rPr lang="ja-JP" altLang="en-US" sz="2000" dirty="0">
                <a:solidFill>
                  <a:prstClr val="black"/>
                </a:solidFill>
                <a:cs typeface="+mn-cs"/>
              </a:rPr>
              <a:t>　</a:t>
            </a:r>
            <a:r>
              <a:rPr lang="ja-JP" altLang="en-US" sz="1600" dirty="0">
                <a:solidFill>
                  <a:prstClr val="black"/>
                </a:solidFill>
                <a:cs typeface="+mn-cs"/>
              </a:rPr>
              <a:t>ツールやシステムの導入には、</a:t>
            </a:r>
            <a:r>
              <a:rPr lang="ja-JP" altLang="en-US" sz="1600" dirty="0">
                <a:solidFill>
                  <a:prstClr val="black"/>
                </a:solidFill>
              </a:rPr>
              <a:t>それなりのコストがかかったり、現状システムへの影響を与える可能性がありますが、次のような方法も技術的対策です。</a:t>
            </a:r>
            <a:endParaRPr lang="en-US" altLang="ja-JP" sz="1600" dirty="0">
              <a:solidFill>
                <a:prstClr val="black"/>
              </a:solidFill>
              <a:cs typeface="+mn-cs"/>
            </a:endParaRPr>
          </a:p>
        </p:txBody>
      </p:sp>
      <p:sp>
        <p:nvSpPr>
          <p:cNvPr id="4" name="角丸四角形 3"/>
          <p:cNvSpPr/>
          <p:nvPr/>
        </p:nvSpPr>
        <p:spPr>
          <a:xfrm>
            <a:off x="258859" y="326326"/>
            <a:ext cx="2592000"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第３節　脅威への対策</a:t>
            </a:r>
            <a:endParaRPr kumimoji="1" lang="en-US" altLang="ja-JP" b="1" dirty="0">
              <a:solidFill>
                <a:schemeClr val="tx1"/>
              </a:solidFill>
              <a:latin typeface="ＭＳ ゴシック" panose="020B0609070205080204" pitchFamily="49" charset="-128"/>
              <a:ea typeface="ＭＳ ゴシック" panose="020B0609070205080204" pitchFamily="49" charset="-128"/>
            </a:endParaRPr>
          </a:p>
        </p:txBody>
      </p:sp>
      <p:pic>
        <p:nvPicPr>
          <p:cNvPr id="3" name="図 2"/>
          <p:cNvPicPr>
            <a:picLocks noChangeAspect="1"/>
          </p:cNvPicPr>
          <p:nvPr/>
        </p:nvPicPr>
        <p:blipFill>
          <a:blip r:embed="rId3"/>
          <a:stretch>
            <a:fillRect/>
          </a:stretch>
        </p:blipFill>
        <p:spPr>
          <a:xfrm>
            <a:off x="282589" y="2896016"/>
            <a:ext cx="9316740" cy="1781779"/>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grpSp>
        <p:nvGrpSpPr>
          <p:cNvPr id="7" name="グループ化 6"/>
          <p:cNvGrpSpPr/>
          <p:nvPr/>
        </p:nvGrpSpPr>
        <p:grpSpPr>
          <a:xfrm>
            <a:off x="5189954" y="4689370"/>
            <a:ext cx="3228223" cy="1863881"/>
            <a:chOff x="5189954" y="4758820"/>
            <a:chExt cx="3228223" cy="1863881"/>
          </a:xfrm>
        </p:grpSpPr>
        <p:sp>
          <p:nvSpPr>
            <p:cNvPr id="11" name="楕円 10"/>
            <p:cNvSpPr/>
            <p:nvPr/>
          </p:nvSpPr>
          <p:spPr>
            <a:xfrm>
              <a:off x="5189954" y="5149840"/>
              <a:ext cx="836930" cy="558118"/>
            </a:xfrm>
            <a:prstGeom prst="ellipse">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4"/>
            <a:stretch>
              <a:fillRect/>
            </a:stretch>
          </p:blipFill>
          <p:spPr>
            <a:xfrm>
              <a:off x="7093862" y="4758820"/>
              <a:ext cx="1324315" cy="1863881"/>
            </a:xfrm>
            <a:prstGeom prst="rect">
              <a:avLst/>
            </a:prstGeom>
          </p:spPr>
        </p:pic>
        <p:pic>
          <p:nvPicPr>
            <p:cNvPr id="5" name="図 4"/>
            <p:cNvPicPr>
              <a:picLocks noChangeAspect="1"/>
            </p:cNvPicPr>
            <p:nvPr/>
          </p:nvPicPr>
          <p:blipFill>
            <a:blip r:embed="rId5"/>
            <a:stretch>
              <a:fillRect/>
            </a:stretch>
          </p:blipFill>
          <p:spPr>
            <a:xfrm>
              <a:off x="5901404" y="5304707"/>
              <a:ext cx="1099471" cy="984656"/>
            </a:xfrm>
            <a:prstGeom prst="rect">
              <a:avLst/>
            </a:prstGeom>
          </p:spPr>
        </p:pic>
        <p:sp>
          <p:nvSpPr>
            <p:cNvPr id="9" name="正方形/長方形 8"/>
            <p:cNvSpPr/>
            <p:nvPr/>
          </p:nvSpPr>
          <p:spPr>
            <a:xfrm>
              <a:off x="5772352" y="4867275"/>
              <a:ext cx="1761642" cy="461665"/>
            </a:xfrm>
            <a:prstGeom prst="rect">
              <a:avLst/>
            </a:prstGeom>
            <a:noFill/>
          </p:spPr>
          <p:txBody>
            <a:bodyPr wrap="square" lIns="91440" tIns="45720" rIns="91440" bIns="45720">
              <a:spAutoFit/>
            </a:bodyPr>
            <a:lstStyle/>
            <a:p>
              <a:pPr algn="ctr"/>
              <a:r>
                <a:rPr lang="en-US" altLang="ja-JP" sz="2400" b="0" cap="none" spc="0" dirty="0">
                  <a:ln w="0"/>
                  <a:solidFill>
                    <a:schemeClr val="accent1"/>
                  </a:solidFill>
                  <a:effectLst>
                    <a:outerShdw blurRad="38100" dist="25400" dir="5400000" algn="ctr" rotWithShape="0">
                      <a:srgbClr val="6E747A">
                        <a:alpha val="43000"/>
                      </a:srgbClr>
                    </a:outerShdw>
                  </a:effectLst>
                </a:rPr>
                <a:t>UPDATE</a:t>
              </a:r>
              <a:endParaRPr lang="ja-JP" altLang="en-US" sz="2400" b="0" cap="none" spc="0" dirty="0">
                <a:ln w="0"/>
                <a:solidFill>
                  <a:schemeClr val="accent1"/>
                </a:solidFill>
                <a:effectLst>
                  <a:outerShdw blurRad="38100" dist="25400" dir="5400000" algn="ctr" rotWithShape="0">
                    <a:srgbClr val="6E747A">
                      <a:alpha val="43000"/>
                    </a:srgbClr>
                  </a:outerShdw>
                </a:effectLst>
              </a:endParaRPr>
            </a:p>
          </p:txBody>
        </p:sp>
        <p:pic>
          <p:nvPicPr>
            <p:cNvPr id="6" name="図 5"/>
            <p:cNvPicPr>
              <a:picLocks noChangeAspect="1"/>
            </p:cNvPicPr>
            <p:nvPr/>
          </p:nvPicPr>
          <p:blipFill>
            <a:blip r:embed="rId6"/>
            <a:stretch>
              <a:fillRect/>
            </a:stretch>
          </p:blipFill>
          <p:spPr>
            <a:xfrm>
              <a:off x="7202162" y="4982359"/>
              <a:ext cx="269147" cy="250546"/>
            </a:xfrm>
            <a:prstGeom prst="rect">
              <a:avLst/>
            </a:prstGeom>
          </p:spPr>
        </p:pic>
        <p:sp>
          <p:nvSpPr>
            <p:cNvPr id="13" name="タイトル 1"/>
            <p:cNvSpPr txBox="1">
              <a:spLocks/>
            </p:cNvSpPr>
            <p:nvPr/>
          </p:nvSpPr>
          <p:spPr>
            <a:xfrm>
              <a:off x="5368285" y="5224249"/>
              <a:ext cx="686011" cy="389935"/>
            </a:xfrm>
            <a:prstGeom prst="rect">
              <a:avLst/>
            </a:prstGeom>
            <a:noFill/>
          </p:spPr>
          <p:txBody>
            <a:bodyPr vert="horz" lIns="0" tIns="0" rIns="0" bIns="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defTabSz="457200">
                <a:spcBef>
                  <a:spcPts val="0"/>
                </a:spcBef>
              </a:pPr>
              <a:r>
                <a:rPr kumimoji="0" lang="en-US" altLang="ja-JP" sz="1400" dirty="0">
                  <a:solidFill>
                    <a:prstClr val="black"/>
                  </a:solidFill>
                  <a:latin typeface="Comic Sans MS" panose="030F0702030302020204" pitchFamily="66" charset="0"/>
                  <a:ea typeface="ＭＳ ゴシック" panose="020B0609070205080204" pitchFamily="49" charset="-128"/>
                  <a:cs typeface="+mn-cs"/>
                </a:rPr>
                <a:t>N</a:t>
              </a:r>
              <a:r>
                <a:rPr kumimoji="0" lang="ja-JP" altLang="en-US" sz="1400" dirty="0">
                  <a:solidFill>
                    <a:prstClr val="black"/>
                  </a:solidFill>
                  <a:latin typeface="Comic Sans MS" panose="030F0702030302020204" pitchFamily="66" charset="0"/>
                  <a:ea typeface="ＭＳ ゴシック" panose="020B0609070205080204" pitchFamily="49" charset="-128"/>
                  <a:cs typeface="+mn-cs"/>
                </a:rPr>
                <a:t>ｅｗ</a:t>
              </a:r>
              <a:r>
                <a:rPr kumimoji="0" lang="en-US" altLang="ja-JP" sz="1400" dirty="0">
                  <a:solidFill>
                    <a:prstClr val="black"/>
                  </a:solidFill>
                  <a:latin typeface="Comic Sans MS" panose="030F0702030302020204" pitchFamily="66" charset="0"/>
                  <a:ea typeface="ＭＳ ゴシック" panose="020B0609070205080204" pitchFamily="49" charset="-128"/>
                  <a:cs typeface="+mn-cs"/>
                </a:rPr>
                <a:t>!</a:t>
              </a:r>
            </a:p>
          </p:txBody>
        </p:sp>
      </p:grpSp>
      <p:sp>
        <p:nvSpPr>
          <p:cNvPr id="15" name="タイトル 1"/>
          <p:cNvSpPr txBox="1">
            <a:spLocks/>
          </p:cNvSpPr>
          <p:nvPr/>
        </p:nvSpPr>
        <p:spPr>
          <a:xfrm>
            <a:off x="283045" y="824162"/>
            <a:ext cx="5112340" cy="505862"/>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a:r>
              <a:rPr kumimoji="0" lang="ja-JP" altLang="en-US" sz="2000" dirty="0">
                <a:solidFill>
                  <a:prstClr val="black"/>
                </a:solidFill>
                <a:latin typeface="HGP創英角ﾎﾟｯﾌﾟ体" panose="040B0A00000000000000" pitchFamily="50" charset="-128"/>
                <a:ea typeface="HGP創英角ﾎﾟｯﾌﾟ体" panose="040B0A00000000000000" pitchFamily="50" charset="-128"/>
                <a:cs typeface="+mn-cs"/>
              </a:rPr>
              <a:t>＜技術的対策＞ つづき</a:t>
            </a:r>
            <a:endParaRPr kumimoji="0" lang="en-US" altLang="ja-JP" sz="2000" dirty="0">
              <a:solidFill>
                <a:prstClr val="black"/>
              </a:solidFill>
              <a:cs typeface="+mn-cs"/>
            </a:endParaRPr>
          </a:p>
        </p:txBody>
      </p:sp>
      <p:sp>
        <p:nvSpPr>
          <p:cNvPr id="18" name="スライド番号プレースホルダー 5"/>
          <p:cNvSpPr txBox="1">
            <a:spLocks/>
          </p:cNvSpPr>
          <p:nvPr/>
        </p:nvSpPr>
        <p:spPr>
          <a:xfrm>
            <a:off x="9652991"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84</a:t>
            </a:r>
          </a:p>
        </p:txBody>
      </p:sp>
      <p:sp>
        <p:nvSpPr>
          <p:cNvPr id="2" name="正方形/長方形 1"/>
          <p:cNvSpPr/>
          <p:nvPr/>
        </p:nvSpPr>
        <p:spPr>
          <a:xfrm>
            <a:off x="330716" y="2975845"/>
            <a:ext cx="8657261" cy="1569660"/>
          </a:xfrm>
          <a:prstGeom prst="rect">
            <a:avLst/>
          </a:prstGeom>
        </p:spPr>
        <p:txBody>
          <a:bodyPr wrap="square">
            <a:spAutoFit/>
          </a:bodyPr>
          <a:lstStyle/>
          <a:p>
            <a:pPr marL="285750" lvl="0" indent="-285750">
              <a:lnSpc>
                <a:spcPct val="150000"/>
              </a:lnSpc>
              <a:buFont typeface="Wingdings" panose="05000000000000000000" pitchFamily="2" charset="2"/>
              <a:buChar char="Ø"/>
            </a:pPr>
            <a:r>
              <a:rPr lang="ja-JP" altLang="en-US" sz="1600" dirty="0">
                <a:solidFill>
                  <a:prstClr val="black"/>
                </a:solidFill>
              </a:rPr>
              <a:t>ＯＳやソフトウェアが最新の対策にアップデートされた状態で端末を利用</a:t>
            </a:r>
            <a:endParaRPr lang="en-US" altLang="ja-JP" sz="1600" dirty="0">
              <a:solidFill>
                <a:prstClr val="black"/>
              </a:solidFill>
            </a:endParaRPr>
          </a:p>
          <a:p>
            <a:pPr marL="285750" lvl="0" indent="-285750">
              <a:lnSpc>
                <a:spcPct val="150000"/>
              </a:lnSpc>
              <a:buFont typeface="Wingdings" panose="05000000000000000000" pitchFamily="2" charset="2"/>
              <a:buChar char="Ø"/>
            </a:pPr>
            <a:r>
              <a:rPr lang="ja-JP" altLang="en-US" sz="1600" dirty="0">
                <a:solidFill>
                  <a:prstClr val="black"/>
                </a:solidFill>
              </a:rPr>
              <a:t> データの取扱いに関するルールの明確化 （外部記憶媒体へのデータ書き出し不可など）</a:t>
            </a:r>
            <a:endParaRPr lang="en-US" altLang="ja-JP" sz="1600" dirty="0">
              <a:solidFill>
                <a:prstClr val="black"/>
              </a:solidFill>
            </a:endParaRPr>
          </a:p>
          <a:p>
            <a:pPr marL="285750" lvl="0" indent="-285750">
              <a:lnSpc>
                <a:spcPct val="150000"/>
              </a:lnSpc>
              <a:buFont typeface="Wingdings" panose="05000000000000000000" pitchFamily="2" charset="2"/>
              <a:buChar char="Ø"/>
            </a:pPr>
            <a:r>
              <a:rPr lang="ja-JP" altLang="en-US" sz="1600" dirty="0">
                <a:solidFill>
                  <a:prstClr val="black"/>
                </a:solidFill>
              </a:rPr>
              <a:t> パスワードを付箋にメモして端末等に貼らない</a:t>
            </a:r>
            <a:endParaRPr lang="en-US" altLang="ja-JP" sz="1600" dirty="0">
              <a:solidFill>
                <a:prstClr val="black"/>
              </a:solidFill>
            </a:endParaRPr>
          </a:p>
          <a:p>
            <a:pPr marL="285750" lvl="0" indent="-285750">
              <a:lnSpc>
                <a:spcPct val="150000"/>
              </a:lnSpc>
              <a:buFont typeface="Wingdings" panose="05000000000000000000" pitchFamily="2" charset="2"/>
              <a:buChar char="Ø"/>
            </a:pPr>
            <a:r>
              <a:rPr lang="ja-JP" altLang="en-US" sz="1600" dirty="0">
                <a:solidFill>
                  <a:prstClr val="black"/>
                </a:solidFill>
              </a:rPr>
              <a:t> 実行形式ファイル（</a:t>
            </a:r>
            <a:r>
              <a:rPr lang="en-US" altLang="ja-JP" sz="1600" dirty="0">
                <a:solidFill>
                  <a:prstClr val="black"/>
                </a:solidFill>
              </a:rPr>
              <a:t>.exe</a:t>
            </a:r>
            <a:r>
              <a:rPr lang="ja-JP" altLang="en-US" sz="1600" dirty="0">
                <a:solidFill>
                  <a:prstClr val="black"/>
                </a:solidFill>
              </a:rPr>
              <a:t>）が添付されたメールの送受信禁止</a:t>
            </a:r>
          </a:p>
        </p:txBody>
      </p:sp>
    </p:spTree>
    <p:extLst>
      <p:ext uri="{BB962C8B-B14F-4D97-AF65-F5344CB8AC3E}">
        <p14:creationId xmlns:p14="http://schemas.microsoft.com/office/powerpoint/2010/main" val="40507264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2"/>
          <p:cNvSpPr txBox="1">
            <a:spLocks/>
          </p:cNvSpPr>
          <p:nvPr/>
        </p:nvSpPr>
        <p:spPr bwMode="auto">
          <a:xfrm>
            <a:off x="265174" y="916046"/>
            <a:ext cx="9352502" cy="2431287"/>
          </a:xfrm>
          <a:prstGeom prst="rect">
            <a:avLst/>
          </a:prstGeom>
          <a:noFill/>
          <a:ln w="12700">
            <a:noFill/>
            <a:prstDash val="dash"/>
            <a:headEnd/>
            <a:tailEnd/>
          </a:ln>
          <a:effec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anchor="t" anchorCtr="0" compatLnSpc="1">
            <a:prstTxWarp prst="textNoShape">
              <a:avLst/>
            </a:prstTxWarp>
            <a:noAutofit/>
          </a:bodyPr>
          <a:lstStyle>
            <a:defPPr>
              <a:defRPr lang="ja-JP"/>
            </a:defPPr>
            <a:lvl1pPr marL="180000" indent="-457200" defTabSz="457200" eaLnBrk="1" hangingPunct="1">
              <a:spcBef>
                <a:spcPts val="0"/>
              </a:spcBef>
              <a:buFont typeface="Arial" charset="0"/>
              <a:buNone/>
              <a:defRPr sz="1400">
                <a:solidFill>
                  <a:schemeClr val="tx1"/>
                </a:solidFill>
                <a:latin typeface="ＭＳ ゴシック" pitchFamily="49" charset="-128"/>
                <a:ea typeface="ＭＳ ゴシック" pitchFamily="49" charset="-128"/>
                <a:cs typeface="Times New Roman" pitchFamily="18" charset="0"/>
              </a:defRPr>
            </a:lvl1pPr>
            <a:lvl2pPr marL="742950" indent="-285750" defTabSz="457200" eaLnBrk="1" hangingPunct="1">
              <a:spcBef>
                <a:spcPct val="20000"/>
              </a:spcBef>
              <a:buFont typeface="Arial" charset="0"/>
              <a:buChar char="–"/>
              <a:defRPr sz="2800">
                <a:solidFill>
                  <a:schemeClr val="tx1"/>
                </a:solidFill>
              </a:defRPr>
            </a:lvl2pPr>
            <a:lvl3pPr marL="1143000" indent="-228600" defTabSz="457200" eaLnBrk="1" hangingPunct="1">
              <a:spcBef>
                <a:spcPct val="20000"/>
              </a:spcBef>
              <a:buFont typeface="Arial" charset="0"/>
              <a:buChar char="•"/>
              <a:defRPr>
                <a:solidFill>
                  <a:schemeClr val="tx1"/>
                </a:solidFill>
              </a:defRPr>
            </a:lvl3pPr>
            <a:lvl4pPr marL="1600200" indent="-228600" defTabSz="457200" eaLnBrk="1" hangingPunct="1">
              <a:spcBef>
                <a:spcPct val="20000"/>
              </a:spcBef>
              <a:buFont typeface="Arial" charset="0"/>
              <a:buChar char="–"/>
              <a:defRPr sz="2000">
                <a:solidFill>
                  <a:schemeClr val="tx1"/>
                </a:solidFill>
              </a:defRPr>
            </a:lvl4pPr>
            <a:lvl5pPr marL="2057400" indent="-228600" defTabSz="457200" eaLnBrk="1" hangingPunct="1">
              <a:spcBef>
                <a:spcPct val="20000"/>
              </a:spcBef>
              <a:buFont typeface="Arial" charset="0"/>
              <a:buChar char="»"/>
              <a:defRPr sz="2000">
                <a:solidFill>
                  <a:schemeClr val="tx1"/>
                </a:solidFill>
              </a:defRPr>
            </a:lvl5pPr>
            <a:lvl6pPr marL="2514600" indent="-228600" defTabSz="457200">
              <a:spcBef>
                <a:spcPct val="20000"/>
              </a:spcBef>
              <a:buFont typeface="Arial"/>
              <a:buChar char="•"/>
              <a:defRPr sz="2000">
                <a:solidFill>
                  <a:schemeClr val="tx1"/>
                </a:solidFill>
              </a:defRPr>
            </a:lvl6pPr>
            <a:lvl7pPr marL="2971800" indent="-228600" defTabSz="457200">
              <a:spcBef>
                <a:spcPct val="20000"/>
              </a:spcBef>
              <a:buFont typeface="Arial"/>
              <a:buChar char="•"/>
              <a:defRPr sz="2000">
                <a:solidFill>
                  <a:schemeClr val="tx1"/>
                </a:solidFill>
              </a:defRPr>
            </a:lvl7pPr>
            <a:lvl8pPr marL="3429000" indent="-228600" defTabSz="457200">
              <a:spcBef>
                <a:spcPct val="20000"/>
              </a:spcBef>
              <a:buFont typeface="Arial"/>
              <a:buChar char="•"/>
              <a:defRPr sz="2000">
                <a:solidFill>
                  <a:schemeClr val="tx1"/>
                </a:solidFill>
              </a:defRPr>
            </a:lvl8pPr>
            <a:lvl9pPr marL="3886200" indent="-228600" defTabSz="457200">
              <a:spcBef>
                <a:spcPct val="20000"/>
              </a:spcBef>
              <a:buFont typeface="Arial"/>
              <a:buChar char="•"/>
              <a:defRPr sz="2000">
                <a:solidFill>
                  <a:schemeClr val="tx1"/>
                </a:solidFill>
              </a:defRPr>
            </a:lvl9pPr>
          </a:lstStyle>
          <a:p>
            <a:pPr marL="0" lvl="0" indent="0"/>
            <a:endParaRPr lang="en-US" altLang="ja-JP" sz="2000" dirty="0">
              <a:solidFill>
                <a:prstClr val="black"/>
              </a:solidFill>
              <a:cs typeface="+mn-cs"/>
            </a:endParaRPr>
          </a:p>
          <a:p>
            <a:pPr marL="0" lvl="0" indent="0"/>
            <a:endParaRPr lang="en-US" altLang="ja-JP" sz="2000" dirty="0">
              <a:solidFill>
                <a:prstClr val="black"/>
              </a:solidFill>
              <a:cs typeface="+mn-cs"/>
            </a:endParaRPr>
          </a:p>
          <a:p>
            <a:pPr marL="0" lvl="0" indent="0"/>
            <a:endParaRPr lang="en-US" altLang="ja-JP" sz="2000" dirty="0">
              <a:solidFill>
                <a:prstClr val="black"/>
              </a:solidFill>
              <a:cs typeface="+mn-cs"/>
            </a:endParaRPr>
          </a:p>
          <a:p>
            <a:pPr marL="0" lvl="0" indent="0"/>
            <a:endParaRPr lang="en-US" altLang="ja-JP" sz="2000" dirty="0">
              <a:solidFill>
                <a:prstClr val="black"/>
              </a:solidFill>
              <a:cs typeface="+mn-cs"/>
            </a:endParaRPr>
          </a:p>
          <a:p>
            <a:pPr marL="0" lvl="0" indent="0"/>
            <a:endParaRPr lang="en-US" altLang="ja-JP" sz="2000" dirty="0">
              <a:solidFill>
                <a:prstClr val="black"/>
              </a:solidFill>
              <a:cs typeface="+mn-cs"/>
            </a:endParaRPr>
          </a:p>
          <a:p>
            <a:pPr marL="0" lvl="0" indent="0">
              <a:lnSpc>
                <a:spcPct val="150000"/>
              </a:lnSpc>
            </a:pPr>
            <a:r>
              <a:rPr lang="ja-JP" altLang="en-US" sz="1800" b="1" dirty="0">
                <a:solidFill>
                  <a:prstClr val="black"/>
                </a:solidFill>
                <a:cs typeface="+mn-cs"/>
              </a:rPr>
              <a:t>●事務室のセキュリティ向上等</a:t>
            </a:r>
            <a:endParaRPr lang="en-US" altLang="ja-JP" sz="1800" b="1" dirty="0">
              <a:solidFill>
                <a:prstClr val="black"/>
              </a:solidFill>
              <a:cs typeface="+mn-cs"/>
            </a:endParaRPr>
          </a:p>
          <a:p>
            <a:pPr marL="0" lvl="0" indent="0">
              <a:lnSpc>
                <a:spcPts val="2800"/>
              </a:lnSpc>
            </a:pPr>
            <a:r>
              <a:rPr lang="ja-JP" altLang="en-US" sz="2000" dirty="0">
                <a:solidFill>
                  <a:prstClr val="black"/>
                </a:solidFill>
                <a:cs typeface="+mn-cs"/>
              </a:rPr>
              <a:t>　</a:t>
            </a:r>
            <a:r>
              <a:rPr lang="ja-JP" altLang="en-US" sz="1600" dirty="0">
                <a:solidFill>
                  <a:prstClr val="black"/>
                </a:solidFill>
                <a:cs typeface="+mn-cs"/>
              </a:rPr>
              <a:t>代表的な例は次のとおりです。</a:t>
            </a:r>
            <a:endParaRPr lang="en-US" altLang="ja-JP" sz="1600" dirty="0">
              <a:solidFill>
                <a:prstClr val="black"/>
              </a:solidFill>
              <a:cs typeface="+mn-cs"/>
            </a:endParaRPr>
          </a:p>
        </p:txBody>
      </p:sp>
      <p:sp>
        <p:nvSpPr>
          <p:cNvPr id="4" name="角丸四角形 3"/>
          <p:cNvSpPr/>
          <p:nvPr/>
        </p:nvSpPr>
        <p:spPr>
          <a:xfrm>
            <a:off x="258859" y="326326"/>
            <a:ext cx="2592000"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第３節　脅威への対策</a:t>
            </a:r>
            <a:endParaRPr kumimoji="1" lang="en-US" altLang="ja-JP" b="1" dirty="0">
              <a:solidFill>
                <a:schemeClr val="tx1"/>
              </a:solidFill>
              <a:latin typeface="ＭＳ ゴシック" panose="020B0609070205080204" pitchFamily="49" charset="-128"/>
              <a:ea typeface="ＭＳ ゴシック" panose="020B0609070205080204" pitchFamily="49" charset="-128"/>
            </a:endParaRPr>
          </a:p>
        </p:txBody>
      </p:sp>
      <p:sp>
        <p:nvSpPr>
          <p:cNvPr id="8" name="角丸四角形 7"/>
          <p:cNvSpPr/>
          <p:nvPr/>
        </p:nvSpPr>
        <p:spPr>
          <a:xfrm>
            <a:off x="276748" y="1223917"/>
            <a:ext cx="9352501" cy="1070403"/>
          </a:xfrm>
          <a:prstGeom prst="roundRect">
            <a:avLst/>
          </a:prstGeom>
          <a:solidFill>
            <a:schemeClr val="accent6">
              <a:lumMod val="20000"/>
              <a:lumOff val="80000"/>
            </a:schemeClr>
          </a:solidFill>
          <a:ln>
            <a:solidFill>
              <a:srgbClr val="00206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9" name="タイトル 1"/>
          <p:cNvSpPr txBox="1">
            <a:spLocks/>
          </p:cNvSpPr>
          <p:nvPr/>
        </p:nvSpPr>
        <p:spPr>
          <a:xfrm>
            <a:off x="334263" y="1207112"/>
            <a:ext cx="9212942" cy="10800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defTabSz="457200">
              <a:spcBef>
                <a:spcPts val="0"/>
              </a:spcBef>
            </a:pPr>
            <a:r>
              <a:rPr lang="ja-JP" altLang="en-US" sz="1600" dirty="0">
                <a:solidFill>
                  <a:prstClr val="black"/>
                </a:solidFill>
                <a:latin typeface="ＭＳ ゴシック" panose="020B0609070205080204" pitchFamily="49" charset="-128"/>
                <a:ea typeface="ＭＳ ゴシック" panose="020B0609070205080204" pitchFamily="49" charset="-128"/>
              </a:rPr>
              <a:t>不法侵入や破壊、紛失や災害などの物理的なセキュリティリスクに対応するための対策です。</a:t>
            </a:r>
            <a:endParaRPr lang="en-US" altLang="ja-JP" sz="1600" dirty="0">
              <a:solidFill>
                <a:prstClr val="black"/>
              </a:solidFill>
              <a:latin typeface="ＭＳ ゴシック" panose="020B0609070205080204" pitchFamily="49" charset="-128"/>
              <a:ea typeface="ＭＳ ゴシック" panose="020B0609070205080204" pitchFamily="49" charset="-128"/>
            </a:endParaRPr>
          </a:p>
          <a:p>
            <a:pPr lvl="0" algn="l" defTabSz="457200">
              <a:spcBef>
                <a:spcPts val="0"/>
              </a:spcBef>
            </a:pPr>
            <a:r>
              <a:rPr kumimoji="0" lang="ja-JP" altLang="en-US" sz="1600" dirty="0">
                <a:solidFill>
                  <a:prstClr val="black"/>
                </a:solidFill>
                <a:cs typeface="+mn-cs"/>
              </a:rPr>
              <a:t>監視カメラの設置や警備員の配置のような方法により行います。</a:t>
            </a:r>
            <a:endParaRPr kumimoji="0" lang="en-US" altLang="ja-JP" sz="1600" dirty="0">
              <a:solidFill>
                <a:prstClr val="black"/>
              </a:solidFill>
              <a:cs typeface="+mn-cs"/>
            </a:endParaRPr>
          </a:p>
        </p:txBody>
      </p:sp>
      <p:pic>
        <p:nvPicPr>
          <p:cNvPr id="3" name="図 2"/>
          <p:cNvPicPr>
            <a:picLocks noChangeAspect="1"/>
          </p:cNvPicPr>
          <p:nvPr/>
        </p:nvPicPr>
        <p:blipFill>
          <a:blip r:embed="rId3"/>
          <a:stretch>
            <a:fillRect/>
          </a:stretch>
        </p:blipFill>
        <p:spPr>
          <a:xfrm>
            <a:off x="276747" y="3427973"/>
            <a:ext cx="6918843" cy="2475116"/>
          </a:xfrm>
          <a:prstGeom prst="rect">
            <a:avLst/>
          </a:prstGeom>
        </p:spPr>
      </p:pic>
      <p:pic>
        <p:nvPicPr>
          <p:cNvPr id="5" name="図 4"/>
          <p:cNvPicPr>
            <a:picLocks noChangeAspect="1"/>
          </p:cNvPicPr>
          <p:nvPr/>
        </p:nvPicPr>
        <p:blipFill>
          <a:blip r:embed="rId4"/>
          <a:stretch>
            <a:fillRect/>
          </a:stretch>
        </p:blipFill>
        <p:spPr>
          <a:xfrm>
            <a:off x="7360580" y="3739431"/>
            <a:ext cx="2115495" cy="1682642"/>
          </a:xfrm>
          <a:prstGeom prst="rect">
            <a:avLst/>
          </a:prstGeom>
        </p:spPr>
      </p:pic>
      <p:sp>
        <p:nvSpPr>
          <p:cNvPr id="11"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85</a:t>
            </a:r>
          </a:p>
        </p:txBody>
      </p:sp>
      <p:sp>
        <p:nvSpPr>
          <p:cNvPr id="10" name="コンテンツ プレースホルダー 2"/>
          <p:cNvSpPr txBox="1">
            <a:spLocks/>
          </p:cNvSpPr>
          <p:nvPr/>
        </p:nvSpPr>
        <p:spPr bwMode="auto">
          <a:xfrm>
            <a:off x="393053" y="3521419"/>
            <a:ext cx="6754409" cy="1956957"/>
          </a:xfrm>
          <a:prstGeom prst="rect">
            <a:avLst/>
          </a:prstGeom>
          <a:noFill/>
          <a:ln w="12700">
            <a:noFill/>
            <a:prstDash val="dash"/>
            <a:headEnd/>
            <a:tailEnd/>
          </a:ln>
          <a:effec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anchor="t" anchorCtr="0" compatLnSpc="1">
            <a:prstTxWarp prst="textNoShape">
              <a:avLst/>
            </a:prstTxWarp>
            <a:noAutofit/>
          </a:bodyPr>
          <a:lstStyle>
            <a:defPPr>
              <a:defRPr lang="ja-JP"/>
            </a:defPPr>
            <a:lvl1pPr marL="180000" indent="-457200" defTabSz="457200" eaLnBrk="1" hangingPunct="1">
              <a:spcBef>
                <a:spcPts val="0"/>
              </a:spcBef>
              <a:buFont typeface="Arial" charset="0"/>
              <a:buNone/>
              <a:defRPr sz="1400">
                <a:solidFill>
                  <a:schemeClr val="tx1"/>
                </a:solidFill>
                <a:latin typeface="ＭＳ ゴシック" pitchFamily="49" charset="-128"/>
                <a:ea typeface="ＭＳ ゴシック" pitchFamily="49" charset="-128"/>
                <a:cs typeface="Times New Roman" pitchFamily="18" charset="0"/>
              </a:defRPr>
            </a:lvl1pPr>
            <a:lvl2pPr marL="742950" indent="-285750" defTabSz="457200" eaLnBrk="1" hangingPunct="1">
              <a:spcBef>
                <a:spcPct val="20000"/>
              </a:spcBef>
              <a:buFont typeface="Arial" charset="0"/>
              <a:buChar char="–"/>
              <a:defRPr sz="2800">
                <a:solidFill>
                  <a:schemeClr val="tx1"/>
                </a:solidFill>
              </a:defRPr>
            </a:lvl2pPr>
            <a:lvl3pPr marL="1143000" indent="-228600" defTabSz="457200" eaLnBrk="1" hangingPunct="1">
              <a:spcBef>
                <a:spcPct val="20000"/>
              </a:spcBef>
              <a:buFont typeface="Arial" charset="0"/>
              <a:buChar char="•"/>
              <a:defRPr>
                <a:solidFill>
                  <a:schemeClr val="tx1"/>
                </a:solidFill>
              </a:defRPr>
            </a:lvl3pPr>
            <a:lvl4pPr marL="1600200" indent="-228600" defTabSz="457200" eaLnBrk="1" hangingPunct="1">
              <a:spcBef>
                <a:spcPct val="20000"/>
              </a:spcBef>
              <a:buFont typeface="Arial" charset="0"/>
              <a:buChar char="–"/>
              <a:defRPr sz="2000">
                <a:solidFill>
                  <a:schemeClr val="tx1"/>
                </a:solidFill>
              </a:defRPr>
            </a:lvl4pPr>
            <a:lvl5pPr marL="2057400" indent="-228600" defTabSz="457200" eaLnBrk="1" hangingPunct="1">
              <a:spcBef>
                <a:spcPct val="20000"/>
              </a:spcBef>
              <a:buFont typeface="Arial" charset="0"/>
              <a:buChar char="»"/>
              <a:defRPr sz="2000">
                <a:solidFill>
                  <a:schemeClr val="tx1"/>
                </a:solidFill>
              </a:defRPr>
            </a:lvl5pPr>
            <a:lvl6pPr marL="2514600" indent="-228600" defTabSz="457200">
              <a:spcBef>
                <a:spcPct val="20000"/>
              </a:spcBef>
              <a:buFont typeface="Arial"/>
              <a:buChar char="•"/>
              <a:defRPr sz="2000">
                <a:solidFill>
                  <a:schemeClr val="tx1"/>
                </a:solidFill>
              </a:defRPr>
            </a:lvl6pPr>
            <a:lvl7pPr marL="2971800" indent="-228600" defTabSz="457200">
              <a:spcBef>
                <a:spcPct val="20000"/>
              </a:spcBef>
              <a:buFont typeface="Arial"/>
              <a:buChar char="•"/>
              <a:defRPr sz="2000">
                <a:solidFill>
                  <a:schemeClr val="tx1"/>
                </a:solidFill>
              </a:defRPr>
            </a:lvl7pPr>
            <a:lvl8pPr marL="3429000" indent="-228600" defTabSz="457200">
              <a:spcBef>
                <a:spcPct val="20000"/>
              </a:spcBef>
              <a:buFont typeface="Arial"/>
              <a:buChar char="•"/>
              <a:defRPr sz="2000">
                <a:solidFill>
                  <a:schemeClr val="tx1"/>
                </a:solidFill>
              </a:defRPr>
            </a:lvl8pPr>
            <a:lvl9pPr marL="3886200" indent="-228600" defTabSz="457200">
              <a:spcBef>
                <a:spcPct val="20000"/>
              </a:spcBef>
              <a:buFont typeface="Arial"/>
              <a:buChar char="•"/>
              <a:defRPr sz="2000">
                <a:solidFill>
                  <a:schemeClr val="tx1"/>
                </a:solidFill>
              </a:defRPr>
            </a:lvl9pPr>
          </a:lstStyle>
          <a:p>
            <a:pPr marL="285750" lvl="0" indent="-285750">
              <a:lnSpc>
                <a:spcPct val="150000"/>
              </a:lnSpc>
              <a:buFont typeface="Wingdings" panose="05000000000000000000" pitchFamily="2" charset="2"/>
              <a:buChar char="Ø"/>
            </a:pPr>
            <a:r>
              <a:rPr lang="ja-JP" altLang="en-US" sz="1600" dirty="0">
                <a:solidFill>
                  <a:prstClr val="black"/>
                </a:solidFill>
                <a:cs typeface="+mn-cs"/>
              </a:rPr>
              <a:t>出入口のスマートロック・生体認証等の導入</a:t>
            </a:r>
            <a:endParaRPr lang="en-US" altLang="ja-JP" sz="1600" dirty="0">
              <a:solidFill>
                <a:prstClr val="black"/>
              </a:solidFill>
              <a:cs typeface="+mn-cs"/>
            </a:endParaRPr>
          </a:p>
          <a:p>
            <a:pPr marL="285750" lvl="0" indent="-285750">
              <a:lnSpc>
                <a:spcPct val="150000"/>
              </a:lnSpc>
              <a:buFont typeface="Wingdings" panose="05000000000000000000" pitchFamily="2" charset="2"/>
              <a:buChar char="Ø"/>
            </a:pPr>
            <a:r>
              <a:rPr lang="ja-JP" altLang="en-US" sz="1600" dirty="0">
                <a:solidFill>
                  <a:prstClr val="black"/>
                </a:solidFill>
                <a:cs typeface="+mn-cs"/>
              </a:rPr>
              <a:t>監視カメラの設置</a:t>
            </a:r>
            <a:endParaRPr lang="en-US" altLang="ja-JP" sz="1600" dirty="0">
              <a:solidFill>
                <a:prstClr val="black"/>
              </a:solidFill>
              <a:cs typeface="+mn-cs"/>
            </a:endParaRPr>
          </a:p>
          <a:p>
            <a:pPr marL="285750" lvl="0" indent="-285750">
              <a:lnSpc>
                <a:spcPct val="150000"/>
              </a:lnSpc>
              <a:buFont typeface="Wingdings" panose="05000000000000000000" pitchFamily="2" charset="2"/>
              <a:buChar char="Ø"/>
            </a:pPr>
            <a:r>
              <a:rPr lang="ja-JP" altLang="en-US" sz="1600" dirty="0">
                <a:solidFill>
                  <a:prstClr val="black"/>
                </a:solidFill>
                <a:cs typeface="+mn-cs"/>
              </a:rPr>
              <a:t>警備員の配置や警備システムの導入</a:t>
            </a:r>
            <a:endParaRPr lang="en-US" altLang="ja-JP" sz="1600" dirty="0">
              <a:solidFill>
                <a:prstClr val="black"/>
              </a:solidFill>
              <a:cs typeface="+mn-cs"/>
            </a:endParaRPr>
          </a:p>
          <a:p>
            <a:pPr marL="285750" lvl="0" indent="-285750">
              <a:lnSpc>
                <a:spcPct val="150000"/>
              </a:lnSpc>
              <a:buFont typeface="Wingdings" panose="05000000000000000000" pitchFamily="2" charset="2"/>
              <a:buChar char="Ø"/>
            </a:pPr>
            <a:r>
              <a:rPr lang="ja-JP" altLang="en-US" sz="1600" dirty="0">
                <a:solidFill>
                  <a:prstClr val="black"/>
                </a:solidFill>
                <a:cs typeface="+mn-cs"/>
              </a:rPr>
              <a:t>パーテーション等を利用し外部からののぞき見防止</a:t>
            </a:r>
            <a:endParaRPr lang="en-US" altLang="ja-JP" sz="1600" dirty="0">
              <a:solidFill>
                <a:prstClr val="black"/>
              </a:solidFill>
              <a:cs typeface="+mn-cs"/>
            </a:endParaRPr>
          </a:p>
          <a:p>
            <a:pPr marL="285750" lvl="0" indent="-285750">
              <a:lnSpc>
                <a:spcPct val="150000"/>
              </a:lnSpc>
              <a:buFont typeface="Wingdings" panose="05000000000000000000" pitchFamily="2" charset="2"/>
              <a:buChar char="Ø"/>
            </a:pPr>
            <a:r>
              <a:rPr lang="ja-JP" altLang="en-US" sz="1600" dirty="0">
                <a:solidFill>
                  <a:prstClr val="black"/>
                </a:solidFill>
                <a:cs typeface="+mn-cs"/>
              </a:rPr>
              <a:t>端末の盗難防止対策（セキュリティワイヤによる施錠等）</a:t>
            </a:r>
            <a:endParaRPr lang="en-US" altLang="ja-JP" sz="1600" dirty="0">
              <a:solidFill>
                <a:prstClr val="black"/>
              </a:solidFill>
              <a:cs typeface="+mn-cs"/>
            </a:endParaRPr>
          </a:p>
          <a:p>
            <a:pPr marL="285750" lvl="0" indent="-285750">
              <a:lnSpc>
                <a:spcPct val="150000"/>
              </a:lnSpc>
              <a:buFont typeface="Wingdings" panose="05000000000000000000" pitchFamily="2" charset="2"/>
              <a:buChar char="Ø"/>
            </a:pPr>
            <a:r>
              <a:rPr lang="ja-JP" altLang="en-US" sz="1600" dirty="0">
                <a:solidFill>
                  <a:prstClr val="black"/>
                </a:solidFill>
                <a:cs typeface="+mn-cs"/>
              </a:rPr>
              <a:t>バックアップの遠隔地保管</a:t>
            </a:r>
          </a:p>
        </p:txBody>
      </p:sp>
      <p:sp>
        <p:nvSpPr>
          <p:cNvPr id="2" name="正方形/長方形 1"/>
          <p:cNvSpPr/>
          <p:nvPr/>
        </p:nvSpPr>
        <p:spPr>
          <a:xfrm>
            <a:off x="279404" y="623720"/>
            <a:ext cx="1980029" cy="656590"/>
          </a:xfrm>
          <a:prstGeom prst="rect">
            <a:avLst/>
          </a:prstGeom>
        </p:spPr>
        <p:txBody>
          <a:bodyPr wrap="none">
            <a:spAutoFit/>
          </a:bodyPr>
          <a:lstStyle/>
          <a:p>
            <a:pPr lvl="0">
              <a:lnSpc>
                <a:spcPts val="4400"/>
              </a:lnSpc>
            </a:pPr>
            <a:r>
              <a:rPr lang="ja-JP" altLang="en-US" sz="2000" dirty="0">
                <a:solidFill>
                  <a:prstClr val="black"/>
                </a:solidFill>
                <a:latin typeface="HGP創英角ﾎﾟｯﾌﾟ体" panose="040B0A00000000000000" pitchFamily="50" charset="-128"/>
                <a:ea typeface="HGP創英角ﾎﾟｯﾌﾟ体" panose="040B0A00000000000000" pitchFamily="50" charset="-128"/>
              </a:rPr>
              <a:t>＜物理的対策＞</a:t>
            </a:r>
            <a:endParaRPr lang="en-US" altLang="ja-JP" sz="2000" dirty="0">
              <a:solidFill>
                <a:prstClr val="black"/>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455858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2"/>
          <p:cNvSpPr txBox="1">
            <a:spLocks/>
          </p:cNvSpPr>
          <p:nvPr/>
        </p:nvSpPr>
        <p:spPr bwMode="auto">
          <a:xfrm>
            <a:off x="323038" y="1408806"/>
            <a:ext cx="9352502" cy="1088488"/>
          </a:xfrm>
          <a:prstGeom prst="rect">
            <a:avLst/>
          </a:prstGeom>
          <a:noFill/>
          <a:ln w="12700">
            <a:noFill/>
            <a:prstDash val="dash"/>
            <a:headEnd/>
            <a:tailEnd/>
          </a:ln>
          <a:effec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anchor="t" anchorCtr="0" compatLnSpc="1">
            <a:prstTxWarp prst="textNoShape">
              <a:avLst/>
            </a:prstTxWarp>
            <a:noAutofit/>
          </a:bodyPr>
          <a:lstStyle>
            <a:defPPr>
              <a:defRPr lang="ja-JP"/>
            </a:defPPr>
            <a:lvl1pPr marL="180000" indent="-457200" defTabSz="457200" eaLnBrk="1" hangingPunct="1">
              <a:spcBef>
                <a:spcPts val="0"/>
              </a:spcBef>
              <a:buFont typeface="Arial" charset="0"/>
              <a:buNone/>
              <a:defRPr sz="1400">
                <a:solidFill>
                  <a:schemeClr val="tx1"/>
                </a:solidFill>
                <a:latin typeface="ＭＳ ゴシック" pitchFamily="49" charset="-128"/>
                <a:ea typeface="ＭＳ ゴシック" pitchFamily="49" charset="-128"/>
                <a:cs typeface="Times New Roman" pitchFamily="18" charset="0"/>
              </a:defRPr>
            </a:lvl1pPr>
            <a:lvl2pPr marL="742950" indent="-285750" defTabSz="457200" eaLnBrk="1" hangingPunct="1">
              <a:spcBef>
                <a:spcPct val="20000"/>
              </a:spcBef>
              <a:buFont typeface="Arial" charset="0"/>
              <a:buChar char="–"/>
              <a:defRPr sz="2800">
                <a:solidFill>
                  <a:schemeClr val="tx1"/>
                </a:solidFill>
              </a:defRPr>
            </a:lvl2pPr>
            <a:lvl3pPr marL="1143000" indent="-228600" defTabSz="457200" eaLnBrk="1" hangingPunct="1">
              <a:spcBef>
                <a:spcPct val="20000"/>
              </a:spcBef>
              <a:buFont typeface="Arial" charset="0"/>
              <a:buChar char="•"/>
              <a:defRPr>
                <a:solidFill>
                  <a:schemeClr val="tx1"/>
                </a:solidFill>
              </a:defRPr>
            </a:lvl3pPr>
            <a:lvl4pPr marL="1600200" indent="-228600" defTabSz="457200" eaLnBrk="1" hangingPunct="1">
              <a:spcBef>
                <a:spcPct val="20000"/>
              </a:spcBef>
              <a:buFont typeface="Arial" charset="0"/>
              <a:buChar char="–"/>
              <a:defRPr sz="2000">
                <a:solidFill>
                  <a:schemeClr val="tx1"/>
                </a:solidFill>
              </a:defRPr>
            </a:lvl4pPr>
            <a:lvl5pPr marL="2057400" indent="-228600" defTabSz="457200" eaLnBrk="1" hangingPunct="1">
              <a:spcBef>
                <a:spcPct val="20000"/>
              </a:spcBef>
              <a:buFont typeface="Arial" charset="0"/>
              <a:buChar char="»"/>
              <a:defRPr sz="2000">
                <a:solidFill>
                  <a:schemeClr val="tx1"/>
                </a:solidFill>
              </a:defRPr>
            </a:lvl5pPr>
            <a:lvl6pPr marL="2514600" indent="-228600" defTabSz="457200">
              <a:spcBef>
                <a:spcPct val="20000"/>
              </a:spcBef>
              <a:buFont typeface="Arial"/>
              <a:buChar char="•"/>
              <a:defRPr sz="2000">
                <a:solidFill>
                  <a:schemeClr val="tx1"/>
                </a:solidFill>
              </a:defRPr>
            </a:lvl6pPr>
            <a:lvl7pPr marL="2971800" indent="-228600" defTabSz="457200">
              <a:spcBef>
                <a:spcPct val="20000"/>
              </a:spcBef>
              <a:buFont typeface="Arial"/>
              <a:buChar char="•"/>
              <a:defRPr sz="2000">
                <a:solidFill>
                  <a:schemeClr val="tx1"/>
                </a:solidFill>
              </a:defRPr>
            </a:lvl7pPr>
            <a:lvl8pPr marL="3429000" indent="-228600" defTabSz="457200">
              <a:spcBef>
                <a:spcPct val="20000"/>
              </a:spcBef>
              <a:buFont typeface="Arial"/>
              <a:buChar char="•"/>
              <a:defRPr sz="2000">
                <a:solidFill>
                  <a:schemeClr val="tx1"/>
                </a:solidFill>
              </a:defRPr>
            </a:lvl8pPr>
            <a:lvl9pPr marL="3886200" indent="-228600" defTabSz="457200">
              <a:spcBef>
                <a:spcPct val="20000"/>
              </a:spcBef>
              <a:buFont typeface="Arial"/>
              <a:buChar char="•"/>
              <a:defRPr sz="2000">
                <a:solidFill>
                  <a:schemeClr val="tx1"/>
                </a:solidFill>
              </a:defRPr>
            </a:lvl9pPr>
          </a:lstStyle>
          <a:p>
            <a:pPr marL="0" lvl="0" indent="0"/>
            <a:r>
              <a:rPr lang="ja-JP" altLang="en-US" sz="1800" b="1" dirty="0">
                <a:solidFill>
                  <a:prstClr val="black"/>
                </a:solidFill>
                <a:cs typeface="+mn-cs"/>
              </a:rPr>
              <a:t>●ルール化</a:t>
            </a:r>
            <a:endParaRPr lang="en-US" altLang="ja-JP" sz="1800" b="1" dirty="0">
              <a:solidFill>
                <a:prstClr val="black"/>
              </a:solidFill>
              <a:cs typeface="+mn-cs"/>
            </a:endParaRPr>
          </a:p>
          <a:p>
            <a:pPr marL="0" lvl="0" indent="0"/>
            <a:r>
              <a:rPr lang="ja-JP" altLang="en-US" sz="2000" dirty="0">
                <a:solidFill>
                  <a:prstClr val="black"/>
                </a:solidFill>
                <a:cs typeface="+mn-cs"/>
              </a:rPr>
              <a:t>　</a:t>
            </a:r>
            <a:r>
              <a:rPr lang="ja-JP" altLang="en-US" sz="1600" dirty="0">
                <a:solidFill>
                  <a:prstClr val="black"/>
                </a:solidFill>
                <a:cs typeface="+mn-cs"/>
              </a:rPr>
              <a:t>何かを設置したりするだけが物理的対策ではありません。</a:t>
            </a:r>
            <a:r>
              <a:rPr lang="ja-JP" altLang="en-US" sz="1600" dirty="0">
                <a:solidFill>
                  <a:prstClr val="black"/>
                </a:solidFill>
              </a:rPr>
              <a:t>次のような仕組みも対策として考えられます。</a:t>
            </a:r>
            <a:endParaRPr lang="ja-JP" altLang="en-US" sz="2000" dirty="0">
              <a:solidFill>
                <a:prstClr val="black"/>
              </a:solidFill>
              <a:cs typeface="+mn-cs"/>
            </a:endParaRPr>
          </a:p>
        </p:txBody>
      </p:sp>
      <p:sp>
        <p:nvSpPr>
          <p:cNvPr id="4" name="角丸四角形 3"/>
          <p:cNvSpPr/>
          <p:nvPr/>
        </p:nvSpPr>
        <p:spPr>
          <a:xfrm>
            <a:off x="258859" y="326326"/>
            <a:ext cx="2592000"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第３節　脅威への対策</a:t>
            </a:r>
            <a:endParaRPr kumimoji="1" lang="en-US" altLang="ja-JP" b="1" dirty="0">
              <a:solidFill>
                <a:schemeClr val="tx1"/>
              </a:solidFill>
              <a:latin typeface="ＭＳ ゴシック" panose="020B0609070205080204" pitchFamily="49" charset="-128"/>
              <a:ea typeface="ＭＳ ゴシック" panose="020B0609070205080204" pitchFamily="49" charset="-128"/>
            </a:endParaRPr>
          </a:p>
        </p:txBody>
      </p:sp>
      <p:pic>
        <p:nvPicPr>
          <p:cNvPr id="5" name="図 4"/>
          <p:cNvPicPr>
            <a:picLocks noChangeAspect="1"/>
          </p:cNvPicPr>
          <p:nvPr/>
        </p:nvPicPr>
        <p:blipFill>
          <a:blip r:embed="rId3"/>
          <a:stretch>
            <a:fillRect/>
          </a:stretch>
        </p:blipFill>
        <p:spPr>
          <a:xfrm>
            <a:off x="339120" y="2461483"/>
            <a:ext cx="6155163" cy="1335492"/>
          </a:xfrm>
          <a:prstGeom prst="rect">
            <a:avLst/>
          </a:prstGeom>
        </p:spPr>
      </p:pic>
      <p:pic>
        <p:nvPicPr>
          <p:cNvPr id="6" name="図 5"/>
          <p:cNvPicPr>
            <a:picLocks noChangeAspect="1"/>
          </p:cNvPicPr>
          <p:nvPr/>
        </p:nvPicPr>
        <p:blipFill>
          <a:blip r:embed="rId4"/>
          <a:stretch>
            <a:fillRect/>
          </a:stretch>
        </p:blipFill>
        <p:spPr>
          <a:xfrm>
            <a:off x="357122" y="4892770"/>
            <a:ext cx="6137161" cy="1266730"/>
          </a:xfrm>
          <a:prstGeom prst="rect">
            <a:avLst/>
          </a:prstGeom>
        </p:spPr>
      </p:pic>
      <p:pic>
        <p:nvPicPr>
          <p:cNvPr id="7" name="図 6"/>
          <p:cNvPicPr>
            <a:picLocks noChangeAspect="1"/>
          </p:cNvPicPr>
          <p:nvPr/>
        </p:nvPicPr>
        <p:blipFill>
          <a:blip r:embed="rId5"/>
          <a:stretch>
            <a:fillRect/>
          </a:stretch>
        </p:blipFill>
        <p:spPr>
          <a:xfrm>
            <a:off x="7466141" y="2626907"/>
            <a:ext cx="1578272" cy="2212951"/>
          </a:xfrm>
          <a:prstGeom prst="rect">
            <a:avLst/>
          </a:prstGeom>
        </p:spPr>
      </p:pic>
      <p:sp>
        <p:nvSpPr>
          <p:cNvPr id="8" name="フローチャート: 磁気ディスク 7"/>
          <p:cNvSpPr/>
          <p:nvPr/>
        </p:nvSpPr>
        <p:spPr>
          <a:xfrm>
            <a:off x="7348131" y="4182037"/>
            <a:ext cx="1811060" cy="772485"/>
          </a:xfrm>
          <a:prstGeom prst="flowChartMagneticDisk">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直方体 9"/>
          <p:cNvSpPr/>
          <p:nvPr/>
        </p:nvSpPr>
        <p:spPr>
          <a:xfrm>
            <a:off x="7313467" y="4728116"/>
            <a:ext cx="949629" cy="933618"/>
          </a:xfrm>
          <a:prstGeom prst="cube">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直方体 14"/>
          <p:cNvSpPr/>
          <p:nvPr/>
        </p:nvSpPr>
        <p:spPr>
          <a:xfrm>
            <a:off x="8107251" y="4722979"/>
            <a:ext cx="949629" cy="933618"/>
          </a:xfrm>
          <a:prstGeom prst="cub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タイトル 1"/>
          <p:cNvSpPr txBox="1">
            <a:spLocks/>
          </p:cNvSpPr>
          <p:nvPr/>
        </p:nvSpPr>
        <p:spPr>
          <a:xfrm>
            <a:off x="5647143" y="5577236"/>
            <a:ext cx="2051338" cy="954027"/>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defTabSz="457200">
              <a:spcBef>
                <a:spcPts val="0"/>
              </a:spcBef>
            </a:pPr>
            <a:r>
              <a:rPr lang="ja-JP" altLang="en-US" sz="2000" dirty="0"/>
              <a:t>　</a:t>
            </a:r>
            <a:endParaRPr kumimoji="0" lang="ja-JP" altLang="en-US" sz="3200" dirty="0">
              <a:solidFill>
                <a:prstClr val="black"/>
              </a:solidFill>
              <a:latin typeface="ＭＳ ゴシック" panose="020B0609070205080204" pitchFamily="49" charset="-128"/>
              <a:ea typeface="ＭＳ ゴシック" panose="020B0609070205080204" pitchFamily="49" charset="-128"/>
              <a:cs typeface="+mn-cs"/>
            </a:endParaRPr>
          </a:p>
        </p:txBody>
      </p:sp>
      <p:sp>
        <p:nvSpPr>
          <p:cNvPr id="14" name="正方形/長方形 13"/>
          <p:cNvSpPr/>
          <p:nvPr/>
        </p:nvSpPr>
        <p:spPr>
          <a:xfrm>
            <a:off x="7323926" y="4995755"/>
            <a:ext cx="717456" cy="584775"/>
          </a:xfrm>
          <a:prstGeom prst="rect">
            <a:avLst/>
          </a:prstGeom>
          <a:noFill/>
        </p:spPr>
        <p:txBody>
          <a:bodyPr wrap="square" lIns="91440" tIns="45720" rIns="91440" bIns="45720">
            <a:spAutoFit/>
          </a:bodyPr>
          <a:lstStyle/>
          <a:p>
            <a:pPr algn="ctr"/>
            <a:r>
              <a:rPr lang="ja-JP" altLang="en-US" sz="32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HG丸ｺﾞｼｯｸM-PRO" panose="020F0600000000000000" pitchFamily="50" charset="-128"/>
                <a:ea typeface="HG丸ｺﾞｼｯｸM-PRO" panose="020F0600000000000000" pitchFamily="50" charset="-128"/>
              </a:rPr>
              <a:t>対</a:t>
            </a:r>
            <a:endParaRPr lang="en-US" altLang="ja-JP" sz="32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HG丸ｺﾞｼｯｸM-PRO" panose="020F0600000000000000" pitchFamily="50" charset="-128"/>
              <a:ea typeface="HG丸ｺﾞｼｯｸM-PRO" panose="020F0600000000000000" pitchFamily="50" charset="-128"/>
            </a:endParaRPr>
          </a:p>
        </p:txBody>
      </p:sp>
      <p:sp>
        <p:nvSpPr>
          <p:cNvPr id="21" name="タイトル 1"/>
          <p:cNvSpPr txBox="1">
            <a:spLocks/>
          </p:cNvSpPr>
          <p:nvPr/>
        </p:nvSpPr>
        <p:spPr>
          <a:xfrm>
            <a:off x="260411" y="816185"/>
            <a:ext cx="3339319" cy="468074"/>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defTabSz="457200">
              <a:spcBef>
                <a:spcPts val="0"/>
              </a:spcBef>
            </a:pPr>
            <a:r>
              <a:rPr kumimoji="0" lang="ja-JP" altLang="en-US" sz="2000" dirty="0">
                <a:solidFill>
                  <a:prstClr val="black"/>
                </a:solidFill>
                <a:latin typeface="HGP創英角ﾎﾟｯﾌﾟ体" panose="040B0A00000000000000" pitchFamily="50" charset="-128"/>
                <a:ea typeface="HGP創英角ﾎﾟｯﾌﾟ体" panose="040B0A00000000000000" pitchFamily="50" charset="-128"/>
                <a:cs typeface="+mn-cs"/>
              </a:rPr>
              <a:t>＜物理的対策＞ つづき</a:t>
            </a:r>
            <a:endParaRPr kumimoji="0" lang="en-US" altLang="ja-JP" sz="2000" dirty="0">
              <a:solidFill>
                <a:prstClr val="black"/>
              </a:solidFill>
              <a:cs typeface="+mn-cs"/>
            </a:endParaRPr>
          </a:p>
        </p:txBody>
      </p:sp>
      <p:sp>
        <p:nvSpPr>
          <p:cNvPr id="18"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86</a:t>
            </a:r>
          </a:p>
        </p:txBody>
      </p:sp>
      <p:sp>
        <p:nvSpPr>
          <p:cNvPr id="16" name="正方形/長方形 15"/>
          <p:cNvSpPr/>
          <p:nvPr/>
        </p:nvSpPr>
        <p:spPr>
          <a:xfrm>
            <a:off x="8141441" y="4993772"/>
            <a:ext cx="640609" cy="584775"/>
          </a:xfrm>
          <a:prstGeom prst="rect">
            <a:avLst/>
          </a:prstGeom>
          <a:noFill/>
        </p:spPr>
        <p:txBody>
          <a:bodyPr wrap="square" lIns="91440" tIns="45720" rIns="91440" bIns="45720">
            <a:spAutoFit/>
          </a:bodyPr>
          <a:lstStyle/>
          <a:p>
            <a:pPr algn="ctr"/>
            <a:r>
              <a:rPr lang="ja-JP" altLang="en-US" sz="32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HG丸ｺﾞｼｯｸM-PRO" panose="020F0600000000000000" pitchFamily="50" charset="-128"/>
                <a:ea typeface="HG丸ｺﾞｼｯｸM-PRO" panose="020F0600000000000000" pitchFamily="50" charset="-128"/>
              </a:rPr>
              <a:t>策</a:t>
            </a:r>
            <a:endParaRPr lang="en-US" altLang="ja-JP" sz="32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HG丸ｺﾞｼｯｸM-PRO" panose="020F0600000000000000" pitchFamily="50" charset="-128"/>
              <a:ea typeface="HG丸ｺﾞｼｯｸM-PRO" panose="020F0600000000000000" pitchFamily="50" charset="-128"/>
            </a:endParaRPr>
          </a:p>
        </p:txBody>
      </p:sp>
      <p:sp>
        <p:nvSpPr>
          <p:cNvPr id="2" name="正方形/長方形 1"/>
          <p:cNvSpPr/>
          <p:nvPr/>
        </p:nvSpPr>
        <p:spPr>
          <a:xfrm>
            <a:off x="8003750" y="4168591"/>
            <a:ext cx="449968" cy="58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コンテンツ プレースホルダー 2"/>
          <p:cNvSpPr txBox="1">
            <a:spLocks/>
          </p:cNvSpPr>
          <p:nvPr/>
        </p:nvSpPr>
        <p:spPr bwMode="auto">
          <a:xfrm>
            <a:off x="469653" y="4949908"/>
            <a:ext cx="3766683" cy="1126801"/>
          </a:xfrm>
          <a:prstGeom prst="rect">
            <a:avLst/>
          </a:prstGeom>
          <a:noFill/>
          <a:ln w="12700">
            <a:noFill/>
            <a:prstDash val="dash"/>
            <a:headEnd/>
            <a:tailEnd/>
          </a:ln>
          <a:effec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anchor="t" anchorCtr="0" compatLnSpc="1">
            <a:prstTxWarp prst="textNoShape">
              <a:avLst/>
            </a:prstTxWarp>
            <a:noAutofit/>
          </a:bodyPr>
          <a:lstStyle>
            <a:defPPr>
              <a:defRPr lang="ja-JP"/>
            </a:defPPr>
            <a:lvl1pPr marL="180000" indent="-457200" defTabSz="457200" eaLnBrk="1" hangingPunct="1">
              <a:spcBef>
                <a:spcPts val="0"/>
              </a:spcBef>
              <a:buFont typeface="Arial" charset="0"/>
              <a:buNone/>
              <a:defRPr sz="1400">
                <a:solidFill>
                  <a:schemeClr val="tx1"/>
                </a:solidFill>
                <a:latin typeface="ＭＳ ゴシック" pitchFamily="49" charset="-128"/>
                <a:ea typeface="ＭＳ ゴシック" pitchFamily="49" charset="-128"/>
                <a:cs typeface="Times New Roman" pitchFamily="18" charset="0"/>
              </a:defRPr>
            </a:lvl1pPr>
            <a:lvl2pPr marL="742950" indent="-285750" defTabSz="457200" eaLnBrk="1" hangingPunct="1">
              <a:spcBef>
                <a:spcPct val="20000"/>
              </a:spcBef>
              <a:buFont typeface="Arial" charset="0"/>
              <a:buChar char="–"/>
              <a:defRPr sz="2800">
                <a:solidFill>
                  <a:schemeClr val="tx1"/>
                </a:solidFill>
              </a:defRPr>
            </a:lvl2pPr>
            <a:lvl3pPr marL="1143000" indent="-228600" defTabSz="457200" eaLnBrk="1" hangingPunct="1">
              <a:spcBef>
                <a:spcPct val="20000"/>
              </a:spcBef>
              <a:buFont typeface="Arial" charset="0"/>
              <a:buChar char="•"/>
              <a:defRPr>
                <a:solidFill>
                  <a:schemeClr val="tx1"/>
                </a:solidFill>
              </a:defRPr>
            </a:lvl3pPr>
            <a:lvl4pPr marL="1600200" indent="-228600" defTabSz="457200" eaLnBrk="1" hangingPunct="1">
              <a:spcBef>
                <a:spcPct val="20000"/>
              </a:spcBef>
              <a:buFont typeface="Arial" charset="0"/>
              <a:buChar char="–"/>
              <a:defRPr sz="2000">
                <a:solidFill>
                  <a:schemeClr val="tx1"/>
                </a:solidFill>
              </a:defRPr>
            </a:lvl4pPr>
            <a:lvl5pPr marL="2057400" indent="-228600" defTabSz="457200" eaLnBrk="1" hangingPunct="1">
              <a:spcBef>
                <a:spcPct val="20000"/>
              </a:spcBef>
              <a:buFont typeface="Arial" charset="0"/>
              <a:buChar char="»"/>
              <a:defRPr sz="2000">
                <a:solidFill>
                  <a:schemeClr val="tx1"/>
                </a:solidFill>
              </a:defRPr>
            </a:lvl5pPr>
            <a:lvl6pPr marL="2514600" indent="-228600" defTabSz="457200">
              <a:spcBef>
                <a:spcPct val="20000"/>
              </a:spcBef>
              <a:buFont typeface="Arial"/>
              <a:buChar char="•"/>
              <a:defRPr sz="2000">
                <a:solidFill>
                  <a:schemeClr val="tx1"/>
                </a:solidFill>
              </a:defRPr>
            </a:lvl6pPr>
            <a:lvl7pPr marL="2971800" indent="-228600" defTabSz="457200">
              <a:spcBef>
                <a:spcPct val="20000"/>
              </a:spcBef>
              <a:buFont typeface="Arial"/>
              <a:buChar char="•"/>
              <a:defRPr sz="2000">
                <a:solidFill>
                  <a:schemeClr val="tx1"/>
                </a:solidFill>
              </a:defRPr>
            </a:lvl7pPr>
            <a:lvl8pPr marL="3429000" indent="-228600" defTabSz="457200">
              <a:spcBef>
                <a:spcPct val="20000"/>
              </a:spcBef>
              <a:buFont typeface="Arial"/>
              <a:buChar char="•"/>
              <a:defRPr sz="2000">
                <a:solidFill>
                  <a:schemeClr val="tx1"/>
                </a:solidFill>
              </a:defRPr>
            </a:lvl8pPr>
            <a:lvl9pPr marL="3886200" indent="-228600" defTabSz="457200">
              <a:spcBef>
                <a:spcPct val="20000"/>
              </a:spcBef>
              <a:buFont typeface="Arial"/>
              <a:buChar char="•"/>
              <a:defRPr sz="2000">
                <a:solidFill>
                  <a:schemeClr val="tx1"/>
                </a:solidFill>
              </a:defRPr>
            </a:lvl9pPr>
          </a:lstStyle>
          <a:p>
            <a:pPr marL="285750" lvl="0" indent="-285750">
              <a:lnSpc>
                <a:spcPct val="150000"/>
              </a:lnSpc>
              <a:buFont typeface="Wingdings" panose="05000000000000000000" pitchFamily="2" charset="2"/>
              <a:buChar char="Ø"/>
            </a:pPr>
            <a:r>
              <a:rPr lang="ja-JP" altLang="en-US" sz="1600" dirty="0">
                <a:solidFill>
                  <a:prstClr val="black"/>
                </a:solidFill>
                <a:cs typeface="+mn-cs"/>
              </a:rPr>
              <a:t>スプリンクラーや消火器の設置</a:t>
            </a:r>
            <a:endParaRPr lang="en-US" altLang="ja-JP" sz="1600" dirty="0">
              <a:solidFill>
                <a:prstClr val="black"/>
              </a:solidFill>
              <a:cs typeface="+mn-cs"/>
            </a:endParaRPr>
          </a:p>
          <a:p>
            <a:pPr marL="285750" lvl="0" indent="-285750">
              <a:lnSpc>
                <a:spcPct val="150000"/>
              </a:lnSpc>
              <a:buFont typeface="Wingdings" panose="05000000000000000000" pitchFamily="2" charset="2"/>
              <a:buChar char="Ø"/>
            </a:pPr>
            <a:r>
              <a:rPr lang="ja-JP" altLang="en-US" sz="1600" dirty="0">
                <a:solidFill>
                  <a:prstClr val="black"/>
                </a:solidFill>
                <a:cs typeface="+mn-cs"/>
              </a:rPr>
              <a:t>予備電源の準備</a:t>
            </a:r>
            <a:endParaRPr lang="en-US" altLang="ja-JP" sz="1600" dirty="0">
              <a:solidFill>
                <a:prstClr val="black"/>
              </a:solidFill>
              <a:cs typeface="+mn-cs"/>
            </a:endParaRPr>
          </a:p>
          <a:p>
            <a:pPr marL="285750" lvl="0" indent="-285750">
              <a:lnSpc>
                <a:spcPct val="150000"/>
              </a:lnSpc>
              <a:buFont typeface="Wingdings" panose="05000000000000000000" pitchFamily="2" charset="2"/>
              <a:buChar char="Ø"/>
            </a:pPr>
            <a:r>
              <a:rPr lang="ja-JP" altLang="en-US" sz="1600" dirty="0">
                <a:solidFill>
                  <a:prstClr val="black"/>
                </a:solidFill>
                <a:cs typeface="+mn-cs"/>
              </a:rPr>
              <a:t>避難訓練</a:t>
            </a:r>
            <a:endParaRPr lang="ja-JP" altLang="en-US" sz="2000" dirty="0">
              <a:solidFill>
                <a:prstClr val="black"/>
              </a:solidFill>
              <a:cs typeface="+mn-cs"/>
            </a:endParaRPr>
          </a:p>
        </p:txBody>
      </p:sp>
      <p:sp>
        <p:nvSpPr>
          <p:cNvPr id="23" name="コンテンツ プレースホルダー 2"/>
          <p:cNvSpPr txBox="1">
            <a:spLocks/>
          </p:cNvSpPr>
          <p:nvPr/>
        </p:nvSpPr>
        <p:spPr bwMode="auto">
          <a:xfrm>
            <a:off x="445211" y="2539326"/>
            <a:ext cx="6049072" cy="1171389"/>
          </a:xfrm>
          <a:prstGeom prst="rect">
            <a:avLst/>
          </a:prstGeom>
          <a:noFill/>
          <a:ln w="12700">
            <a:noFill/>
            <a:prstDash val="dash"/>
            <a:headEnd/>
            <a:tailEnd/>
          </a:ln>
          <a:effec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anchor="t" anchorCtr="0" compatLnSpc="1">
            <a:prstTxWarp prst="textNoShape">
              <a:avLst/>
            </a:prstTxWarp>
            <a:noAutofit/>
          </a:bodyPr>
          <a:lstStyle>
            <a:defPPr>
              <a:defRPr lang="ja-JP"/>
            </a:defPPr>
            <a:lvl1pPr marL="180000" indent="-457200" defTabSz="457200" eaLnBrk="1" hangingPunct="1">
              <a:spcBef>
                <a:spcPts val="0"/>
              </a:spcBef>
              <a:buFont typeface="Arial" charset="0"/>
              <a:buNone/>
              <a:defRPr sz="1400">
                <a:solidFill>
                  <a:schemeClr val="tx1"/>
                </a:solidFill>
                <a:latin typeface="ＭＳ ゴシック" pitchFamily="49" charset="-128"/>
                <a:ea typeface="ＭＳ ゴシック" pitchFamily="49" charset="-128"/>
                <a:cs typeface="Times New Roman" pitchFamily="18" charset="0"/>
              </a:defRPr>
            </a:lvl1pPr>
            <a:lvl2pPr marL="742950" indent="-285750" defTabSz="457200" eaLnBrk="1" hangingPunct="1">
              <a:spcBef>
                <a:spcPct val="20000"/>
              </a:spcBef>
              <a:buFont typeface="Arial" charset="0"/>
              <a:buChar char="–"/>
              <a:defRPr sz="2800">
                <a:solidFill>
                  <a:schemeClr val="tx1"/>
                </a:solidFill>
              </a:defRPr>
            </a:lvl2pPr>
            <a:lvl3pPr marL="1143000" indent="-228600" defTabSz="457200" eaLnBrk="1" hangingPunct="1">
              <a:spcBef>
                <a:spcPct val="20000"/>
              </a:spcBef>
              <a:buFont typeface="Arial" charset="0"/>
              <a:buChar char="•"/>
              <a:defRPr>
                <a:solidFill>
                  <a:schemeClr val="tx1"/>
                </a:solidFill>
              </a:defRPr>
            </a:lvl3pPr>
            <a:lvl4pPr marL="1600200" indent="-228600" defTabSz="457200" eaLnBrk="1" hangingPunct="1">
              <a:spcBef>
                <a:spcPct val="20000"/>
              </a:spcBef>
              <a:buFont typeface="Arial" charset="0"/>
              <a:buChar char="–"/>
              <a:defRPr sz="2000">
                <a:solidFill>
                  <a:schemeClr val="tx1"/>
                </a:solidFill>
              </a:defRPr>
            </a:lvl4pPr>
            <a:lvl5pPr marL="2057400" indent="-228600" defTabSz="457200" eaLnBrk="1" hangingPunct="1">
              <a:spcBef>
                <a:spcPct val="20000"/>
              </a:spcBef>
              <a:buFont typeface="Arial" charset="0"/>
              <a:buChar char="»"/>
              <a:defRPr sz="2000">
                <a:solidFill>
                  <a:schemeClr val="tx1"/>
                </a:solidFill>
              </a:defRPr>
            </a:lvl5pPr>
            <a:lvl6pPr marL="2514600" indent="-228600" defTabSz="457200">
              <a:spcBef>
                <a:spcPct val="20000"/>
              </a:spcBef>
              <a:buFont typeface="Arial"/>
              <a:buChar char="•"/>
              <a:defRPr sz="2000">
                <a:solidFill>
                  <a:schemeClr val="tx1"/>
                </a:solidFill>
              </a:defRPr>
            </a:lvl6pPr>
            <a:lvl7pPr marL="2971800" indent="-228600" defTabSz="457200">
              <a:spcBef>
                <a:spcPct val="20000"/>
              </a:spcBef>
              <a:buFont typeface="Arial"/>
              <a:buChar char="•"/>
              <a:defRPr sz="2000">
                <a:solidFill>
                  <a:schemeClr val="tx1"/>
                </a:solidFill>
              </a:defRPr>
            </a:lvl7pPr>
            <a:lvl8pPr marL="3429000" indent="-228600" defTabSz="457200">
              <a:spcBef>
                <a:spcPct val="20000"/>
              </a:spcBef>
              <a:buFont typeface="Arial"/>
              <a:buChar char="•"/>
              <a:defRPr sz="2000">
                <a:solidFill>
                  <a:schemeClr val="tx1"/>
                </a:solidFill>
              </a:defRPr>
            </a:lvl8pPr>
            <a:lvl9pPr marL="3886200" indent="-228600" defTabSz="457200">
              <a:spcBef>
                <a:spcPct val="20000"/>
              </a:spcBef>
              <a:buFont typeface="Arial"/>
              <a:buChar char="•"/>
              <a:defRPr sz="2000">
                <a:solidFill>
                  <a:schemeClr val="tx1"/>
                </a:solidFill>
              </a:defRPr>
            </a:lvl9pPr>
          </a:lstStyle>
          <a:p>
            <a:pPr marL="285750" lvl="0" indent="-285750">
              <a:lnSpc>
                <a:spcPct val="150000"/>
              </a:lnSpc>
              <a:buFont typeface="Wingdings" panose="05000000000000000000" pitchFamily="2" charset="2"/>
              <a:buChar char="Ø"/>
            </a:pPr>
            <a:r>
              <a:rPr lang="ja-JP" altLang="en-US" sz="1600" dirty="0">
                <a:solidFill>
                  <a:prstClr val="black"/>
                </a:solidFill>
              </a:rPr>
              <a:t>入退室等の記録</a:t>
            </a:r>
            <a:endParaRPr lang="en-US" altLang="ja-JP" sz="1600" dirty="0">
              <a:solidFill>
                <a:prstClr val="black"/>
              </a:solidFill>
            </a:endParaRPr>
          </a:p>
          <a:p>
            <a:pPr marL="285750" lvl="0" indent="-285750">
              <a:lnSpc>
                <a:spcPct val="150000"/>
              </a:lnSpc>
              <a:buFont typeface="Wingdings" panose="05000000000000000000" pitchFamily="2" charset="2"/>
              <a:buChar char="Ø"/>
            </a:pPr>
            <a:r>
              <a:rPr lang="ja-JP" altLang="en-US" sz="1600" dirty="0">
                <a:solidFill>
                  <a:prstClr val="black"/>
                </a:solidFill>
              </a:rPr>
              <a:t>外部作業員入室時の職員の立会い</a:t>
            </a:r>
            <a:endParaRPr lang="en-US" altLang="ja-JP" sz="1600" dirty="0">
              <a:solidFill>
                <a:prstClr val="black"/>
              </a:solidFill>
            </a:endParaRPr>
          </a:p>
          <a:p>
            <a:pPr marL="285750" lvl="0" indent="-285750">
              <a:lnSpc>
                <a:spcPct val="150000"/>
              </a:lnSpc>
              <a:buFont typeface="Wingdings" panose="05000000000000000000" pitchFamily="2" charset="2"/>
              <a:buChar char="Ø"/>
            </a:pPr>
            <a:r>
              <a:rPr lang="ja-JP" altLang="en-US" sz="1600" dirty="0">
                <a:solidFill>
                  <a:prstClr val="black"/>
                </a:solidFill>
              </a:rPr>
              <a:t>部外者の識別化（職員証・入館証の明示）</a:t>
            </a:r>
          </a:p>
        </p:txBody>
      </p:sp>
      <p:sp>
        <p:nvSpPr>
          <p:cNvPr id="24" name="コンテンツ プレースホルダー 2"/>
          <p:cNvSpPr txBox="1">
            <a:spLocks/>
          </p:cNvSpPr>
          <p:nvPr/>
        </p:nvSpPr>
        <p:spPr bwMode="auto">
          <a:xfrm>
            <a:off x="357122" y="4103930"/>
            <a:ext cx="5823759" cy="700740"/>
          </a:xfrm>
          <a:prstGeom prst="rect">
            <a:avLst/>
          </a:prstGeom>
          <a:noFill/>
          <a:ln w="12700">
            <a:noFill/>
            <a:prstDash val="dash"/>
            <a:headEnd/>
            <a:tailEnd/>
          </a:ln>
          <a:effec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anchor="t" anchorCtr="0" compatLnSpc="1">
            <a:prstTxWarp prst="textNoShape">
              <a:avLst/>
            </a:prstTxWarp>
            <a:noAutofit/>
          </a:bodyPr>
          <a:lstStyle>
            <a:defPPr>
              <a:defRPr lang="ja-JP"/>
            </a:defPPr>
            <a:lvl1pPr marL="180000" indent="-457200" defTabSz="457200" eaLnBrk="1" hangingPunct="1">
              <a:spcBef>
                <a:spcPts val="0"/>
              </a:spcBef>
              <a:buFont typeface="Arial" charset="0"/>
              <a:buNone/>
              <a:defRPr sz="1400">
                <a:solidFill>
                  <a:schemeClr val="tx1"/>
                </a:solidFill>
                <a:latin typeface="ＭＳ ゴシック" pitchFamily="49" charset="-128"/>
                <a:ea typeface="ＭＳ ゴシック" pitchFamily="49" charset="-128"/>
                <a:cs typeface="Times New Roman" pitchFamily="18" charset="0"/>
              </a:defRPr>
            </a:lvl1pPr>
            <a:lvl2pPr marL="742950" indent="-285750" defTabSz="457200" eaLnBrk="1" hangingPunct="1">
              <a:spcBef>
                <a:spcPct val="20000"/>
              </a:spcBef>
              <a:buFont typeface="Arial" charset="0"/>
              <a:buChar char="–"/>
              <a:defRPr sz="2800">
                <a:solidFill>
                  <a:schemeClr val="tx1"/>
                </a:solidFill>
              </a:defRPr>
            </a:lvl2pPr>
            <a:lvl3pPr marL="1143000" indent="-228600" defTabSz="457200" eaLnBrk="1" hangingPunct="1">
              <a:spcBef>
                <a:spcPct val="20000"/>
              </a:spcBef>
              <a:buFont typeface="Arial" charset="0"/>
              <a:buChar char="•"/>
              <a:defRPr>
                <a:solidFill>
                  <a:schemeClr val="tx1"/>
                </a:solidFill>
              </a:defRPr>
            </a:lvl3pPr>
            <a:lvl4pPr marL="1600200" indent="-228600" defTabSz="457200" eaLnBrk="1" hangingPunct="1">
              <a:spcBef>
                <a:spcPct val="20000"/>
              </a:spcBef>
              <a:buFont typeface="Arial" charset="0"/>
              <a:buChar char="–"/>
              <a:defRPr sz="2000">
                <a:solidFill>
                  <a:schemeClr val="tx1"/>
                </a:solidFill>
              </a:defRPr>
            </a:lvl4pPr>
            <a:lvl5pPr marL="2057400" indent="-228600" defTabSz="457200" eaLnBrk="1" hangingPunct="1">
              <a:spcBef>
                <a:spcPct val="20000"/>
              </a:spcBef>
              <a:buFont typeface="Arial" charset="0"/>
              <a:buChar char="»"/>
              <a:defRPr sz="2000">
                <a:solidFill>
                  <a:schemeClr val="tx1"/>
                </a:solidFill>
              </a:defRPr>
            </a:lvl5pPr>
            <a:lvl6pPr marL="2514600" indent="-228600" defTabSz="457200">
              <a:spcBef>
                <a:spcPct val="20000"/>
              </a:spcBef>
              <a:buFont typeface="Arial"/>
              <a:buChar char="•"/>
              <a:defRPr sz="2000">
                <a:solidFill>
                  <a:schemeClr val="tx1"/>
                </a:solidFill>
              </a:defRPr>
            </a:lvl6pPr>
            <a:lvl7pPr marL="2971800" indent="-228600" defTabSz="457200">
              <a:spcBef>
                <a:spcPct val="20000"/>
              </a:spcBef>
              <a:buFont typeface="Arial"/>
              <a:buChar char="•"/>
              <a:defRPr sz="2000">
                <a:solidFill>
                  <a:schemeClr val="tx1"/>
                </a:solidFill>
              </a:defRPr>
            </a:lvl7pPr>
            <a:lvl8pPr marL="3429000" indent="-228600" defTabSz="457200">
              <a:spcBef>
                <a:spcPct val="20000"/>
              </a:spcBef>
              <a:buFont typeface="Arial"/>
              <a:buChar char="•"/>
              <a:defRPr sz="2000">
                <a:solidFill>
                  <a:schemeClr val="tx1"/>
                </a:solidFill>
              </a:defRPr>
            </a:lvl8pPr>
            <a:lvl9pPr marL="3886200" indent="-228600" defTabSz="457200">
              <a:spcBef>
                <a:spcPct val="20000"/>
              </a:spcBef>
              <a:buFont typeface="Arial"/>
              <a:buChar char="•"/>
              <a:defRPr sz="2000">
                <a:solidFill>
                  <a:schemeClr val="tx1"/>
                </a:solidFill>
              </a:defRPr>
            </a:lvl9pPr>
          </a:lstStyle>
          <a:p>
            <a:pPr marL="0" lvl="0" indent="0"/>
            <a:r>
              <a:rPr lang="ja-JP" altLang="en-US" sz="1800" b="1" dirty="0">
                <a:solidFill>
                  <a:prstClr val="black"/>
                </a:solidFill>
                <a:cs typeface="+mn-cs"/>
              </a:rPr>
              <a:t>●災害対策</a:t>
            </a:r>
            <a:endParaRPr lang="en-US" altLang="ja-JP" sz="1800" b="1" dirty="0">
              <a:solidFill>
                <a:prstClr val="black"/>
              </a:solidFill>
              <a:cs typeface="+mn-cs"/>
            </a:endParaRPr>
          </a:p>
          <a:p>
            <a:pPr marL="0" lvl="0" indent="0"/>
            <a:r>
              <a:rPr lang="ja-JP" altLang="en-US" sz="2000" dirty="0">
                <a:solidFill>
                  <a:prstClr val="black"/>
                </a:solidFill>
                <a:cs typeface="+mn-cs"/>
              </a:rPr>
              <a:t>　</a:t>
            </a:r>
            <a:r>
              <a:rPr lang="ja-JP" altLang="en-US" sz="1600" dirty="0">
                <a:solidFill>
                  <a:prstClr val="black"/>
                </a:solidFill>
                <a:cs typeface="+mn-cs"/>
              </a:rPr>
              <a:t>災害などによる被害も物理的なセキュリティリスクです。</a:t>
            </a:r>
            <a:endParaRPr lang="en-US" altLang="ja-JP" sz="1600" dirty="0">
              <a:solidFill>
                <a:prstClr val="black"/>
              </a:solidFill>
              <a:cs typeface="+mn-cs"/>
            </a:endParaRPr>
          </a:p>
        </p:txBody>
      </p:sp>
    </p:spTree>
    <p:extLst>
      <p:ext uri="{BB962C8B-B14F-4D97-AF65-F5344CB8AC3E}">
        <p14:creationId xmlns:p14="http://schemas.microsoft.com/office/powerpoint/2010/main" val="406361058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2"/>
          <p:cNvSpPr txBox="1">
            <a:spLocks/>
          </p:cNvSpPr>
          <p:nvPr/>
        </p:nvSpPr>
        <p:spPr bwMode="auto">
          <a:xfrm>
            <a:off x="289338" y="687250"/>
            <a:ext cx="9352502" cy="1987921"/>
          </a:xfrm>
          <a:prstGeom prst="rect">
            <a:avLst/>
          </a:prstGeom>
          <a:noFill/>
          <a:ln w="12700">
            <a:noFill/>
            <a:prstDash val="dash"/>
            <a:headEnd/>
            <a:tailEnd/>
          </a:ln>
          <a:effectLst/>
        </p:spPr>
        <p:style>
          <a:lnRef idx="1">
            <a:schemeClr val="accent5"/>
          </a:lnRef>
          <a:fillRef idx="2">
            <a:schemeClr val="accent5"/>
          </a:fillRef>
          <a:effectRef idx="1">
            <a:schemeClr val="accent5"/>
          </a:effectRef>
          <a:fontRef idx="minor">
            <a:schemeClr val="dk1"/>
          </a:fontRef>
        </p:style>
        <p:txBody>
          <a:bodyPr vert="horz" wrap="square" lIns="0" tIns="36000" rIns="0" bIns="36000" numCol="1" anchor="t" anchorCtr="0" compatLnSpc="1">
            <a:prstTxWarp prst="textNoShape">
              <a:avLst/>
            </a:prstTxWarp>
            <a:noAutofit/>
          </a:bodyPr>
          <a:lstStyle>
            <a:defPPr>
              <a:defRPr lang="ja-JP"/>
            </a:defPPr>
            <a:lvl1pPr marL="180000" indent="-457200" defTabSz="457200" eaLnBrk="1" hangingPunct="1">
              <a:spcBef>
                <a:spcPts val="0"/>
              </a:spcBef>
              <a:buFont typeface="Arial" charset="0"/>
              <a:buNone/>
              <a:defRPr sz="1400">
                <a:solidFill>
                  <a:schemeClr val="tx1"/>
                </a:solidFill>
                <a:latin typeface="ＭＳ ゴシック" pitchFamily="49" charset="-128"/>
                <a:ea typeface="ＭＳ ゴシック" pitchFamily="49" charset="-128"/>
                <a:cs typeface="Times New Roman" pitchFamily="18" charset="0"/>
              </a:defRPr>
            </a:lvl1pPr>
            <a:lvl2pPr marL="742950" indent="-285750" defTabSz="457200" eaLnBrk="1" hangingPunct="1">
              <a:spcBef>
                <a:spcPct val="20000"/>
              </a:spcBef>
              <a:buFont typeface="Arial" charset="0"/>
              <a:buChar char="–"/>
              <a:defRPr sz="2800">
                <a:solidFill>
                  <a:schemeClr val="tx1"/>
                </a:solidFill>
              </a:defRPr>
            </a:lvl2pPr>
            <a:lvl3pPr marL="1143000" indent="-228600" defTabSz="457200" eaLnBrk="1" hangingPunct="1">
              <a:spcBef>
                <a:spcPct val="20000"/>
              </a:spcBef>
              <a:buFont typeface="Arial" charset="0"/>
              <a:buChar char="•"/>
              <a:defRPr>
                <a:solidFill>
                  <a:schemeClr val="tx1"/>
                </a:solidFill>
              </a:defRPr>
            </a:lvl3pPr>
            <a:lvl4pPr marL="1600200" indent="-228600" defTabSz="457200" eaLnBrk="1" hangingPunct="1">
              <a:spcBef>
                <a:spcPct val="20000"/>
              </a:spcBef>
              <a:buFont typeface="Arial" charset="0"/>
              <a:buChar char="–"/>
              <a:defRPr sz="2000">
                <a:solidFill>
                  <a:schemeClr val="tx1"/>
                </a:solidFill>
              </a:defRPr>
            </a:lvl4pPr>
            <a:lvl5pPr marL="2057400" indent="-228600" defTabSz="457200" eaLnBrk="1" hangingPunct="1">
              <a:spcBef>
                <a:spcPct val="20000"/>
              </a:spcBef>
              <a:buFont typeface="Arial" charset="0"/>
              <a:buChar char="»"/>
              <a:defRPr sz="2000">
                <a:solidFill>
                  <a:schemeClr val="tx1"/>
                </a:solidFill>
              </a:defRPr>
            </a:lvl5pPr>
            <a:lvl6pPr marL="2514600" indent="-228600" defTabSz="457200">
              <a:spcBef>
                <a:spcPct val="20000"/>
              </a:spcBef>
              <a:buFont typeface="Arial"/>
              <a:buChar char="•"/>
              <a:defRPr sz="2000">
                <a:solidFill>
                  <a:schemeClr val="tx1"/>
                </a:solidFill>
              </a:defRPr>
            </a:lvl6pPr>
            <a:lvl7pPr marL="2971800" indent="-228600" defTabSz="457200">
              <a:spcBef>
                <a:spcPct val="20000"/>
              </a:spcBef>
              <a:buFont typeface="Arial"/>
              <a:buChar char="•"/>
              <a:defRPr sz="2000">
                <a:solidFill>
                  <a:schemeClr val="tx1"/>
                </a:solidFill>
              </a:defRPr>
            </a:lvl7pPr>
            <a:lvl8pPr marL="3429000" indent="-228600" defTabSz="457200">
              <a:spcBef>
                <a:spcPct val="20000"/>
              </a:spcBef>
              <a:buFont typeface="Arial"/>
              <a:buChar char="•"/>
              <a:defRPr sz="2000">
                <a:solidFill>
                  <a:schemeClr val="tx1"/>
                </a:solidFill>
              </a:defRPr>
            </a:lvl8pPr>
            <a:lvl9pPr marL="3886200" indent="-228600" defTabSz="457200">
              <a:spcBef>
                <a:spcPct val="20000"/>
              </a:spcBef>
              <a:buFont typeface="Arial"/>
              <a:buChar char="•"/>
              <a:defRPr sz="2000">
                <a:solidFill>
                  <a:schemeClr val="tx1"/>
                </a:solidFill>
              </a:defRPr>
            </a:lvl9pPr>
          </a:lstStyle>
          <a:p>
            <a:pPr marL="0" lvl="0" indent="0"/>
            <a:endParaRPr lang="en-US" altLang="ja-JP" sz="2000" dirty="0">
              <a:solidFill>
                <a:prstClr val="black"/>
              </a:solidFill>
              <a:cs typeface="+mn-cs"/>
            </a:endParaRPr>
          </a:p>
        </p:txBody>
      </p:sp>
      <p:sp>
        <p:nvSpPr>
          <p:cNvPr id="4" name="角丸四角形 3"/>
          <p:cNvSpPr/>
          <p:nvPr/>
        </p:nvSpPr>
        <p:spPr>
          <a:xfrm>
            <a:off x="258859" y="326326"/>
            <a:ext cx="2592000"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lvl="0" defTabSz="914400" fontAlgn="base">
              <a:spcBef>
                <a:spcPct val="0"/>
              </a:spcBef>
              <a:spcAft>
                <a:spcPct val="0"/>
              </a:spcAf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第３節　脅威への対策</a:t>
            </a:r>
            <a:endParaRPr kumimoji="1" lang="en-US" altLang="ja-JP" b="1" dirty="0">
              <a:solidFill>
                <a:schemeClr val="tx1"/>
              </a:solidFill>
              <a:latin typeface="ＭＳ ゴシック" panose="020B0609070205080204" pitchFamily="49" charset="-128"/>
              <a:ea typeface="ＭＳ ゴシック" panose="020B0609070205080204" pitchFamily="49" charset="-128"/>
            </a:endParaRPr>
          </a:p>
        </p:txBody>
      </p:sp>
      <p:pic>
        <p:nvPicPr>
          <p:cNvPr id="11" name="Picture 3"/>
          <p:cNvPicPr>
            <a:picLocks noChangeAspect="1" noChangeArrowheads="1"/>
          </p:cNvPicPr>
          <p:nvPr/>
        </p:nvPicPr>
        <p:blipFill>
          <a:blip r:embed="rId3" cstate="print"/>
          <a:srcRect/>
          <a:stretch>
            <a:fillRect/>
          </a:stretch>
        </p:blipFill>
        <p:spPr bwMode="auto">
          <a:xfrm>
            <a:off x="327416" y="1292641"/>
            <a:ext cx="985659" cy="1382530"/>
          </a:xfrm>
          <a:prstGeom prst="rect">
            <a:avLst/>
          </a:prstGeom>
          <a:noFill/>
          <a:ln w="9525">
            <a:noFill/>
            <a:miter lim="800000"/>
            <a:headEnd/>
            <a:tailEnd/>
          </a:ln>
        </p:spPr>
      </p:pic>
      <p:sp>
        <p:nvSpPr>
          <p:cNvPr id="3" name="正方形/長方形 2"/>
          <p:cNvSpPr/>
          <p:nvPr/>
        </p:nvSpPr>
        <p:spPr>
          <a:xfrm>
            <a:off x="1160071" y="1244599"/>
            <a:ext cx="8342746" cy="1661993"/>
          </a:xfrm>
          <a:prstGeom prst="rect">
            <a:avLst/>
          </a:prstGeom>
        </p:spPr>
        <p:txBody>
          <a:bodyPr wrap="square">
            <a:spAutoFit/>
          </a:bodyPr>
          <a:lstStyle/>
          <a:p>
            <a:endParaRPr lang="ja-JP" altLang="en-US" sz="1200" dirty="0">
              <a:solidFill>
                <a:srgbClr val="000000"/>
              </a:solidFill>
              <a:latin typeface="Meiryo UI" panose="020B0604030504040204" pitchFamily="50" charset="-128"/>
              <a:ea typeface="Meiryo UI" panose="020B0604030504040204" pitchFamily="50" charset="-128"/>
            </a:endParaRPr>
          </a:p>
          <a:p>
            <a:r>
              <a:rPr lang="ja-JP" altLang="en-US" dirty="0">
                <a:solidFill>
                  <a:srgbClr val="000000"/>
                </a:solidFill>
                <a:latin typeface="ＭＳ ゴシック" panose="020B0609070205080204" pitchFamily="49" charset="-128"/>
                <a:ea typeface="ＭＳ ゴシック" panose="020B0609070205080204" pitchFamily="49" charset="-128"/>
              </a:rPr>
              <a:t>　第２節の事例は、数多くある情報セキュリティの脅威の一例を紹介したものです。取り巻く環境や対応すべき脅威は、日々変化</a:t>
            </a:r>
            <a:r>
              <a:rPr lang="ja-JP" altLang="en-US" dirty="0">
                <a:solidFill>
                  <a:srgbClr val="000000"/>
                </a:solidFill>
                <a:latin typeface="ＭＳ Ｐゴシック" panose="020B0600070205080204" pitchFamily="50" charset="-128"/>
                <a:ea typeface="ＭＳ Ｐゴシック" panose="020B0600070205080204" pitchFamily="50" charset="-128"/>
              </a:rPr>
              <a:t>して</a:t>
            </a:r>
            <a:r>
              <a:rPr lang="ja-JP" altLang="en-US" dirty="0">
                <a:solidFill>
                  <a:srgbClr val="000000"/>
                </a:solidFill>
                <a:latin typeface="ＭＳ ゴシック" panose="020B0609070205080204" pitchFamily="49" charset="-128"/>
                <a:ea typeface="ＭＳ ゴシック" panose="020B0609070205080204" pitchFamily="49" charset="-128"/>
              </a:rPr>
              <a:t>います。</a:t>
            </a:r>
            <a:endParaRPr lang="en-US" altLang="ja-JP" dirty="0">
              <a:solidFill>
                <a:srgbClr val="000000"/>
              </a:solidFill>
              <a:latin typeface="ＭＳ ゴシック" panose="020B0609070205080204" pitchFamily="49" charset="-128"/>
              <a:ea typeface="ＭＳ ゴシック" panose="020B0609070205080204" pitchFamily="49" charset="-128"/>
            </a:endParaRPr>
          </a:p>
          <a:p>
            <a:r>
              <a:rPr lang="ja-JP" altLang="en-US" dirty="0">
                <a:solidFill>
                  <a:srgbClr val="000000"/>
                </a:solidFill>
                <a:latin typeface="ＭＳ ゴシック" panose="020B0609070205080204" pitchFamily="49" charset="-128"/>
                <a:ea typeface="ＭＳ ゴシック" panose="020B0609070205080204" pitchFamily="49" charset="-128"/>
              </a:rPr>
              <a:t>　情報セキュリティを確保するため、「</a:t>
            </a:r>
            <a:r>
              <a:rPr lang="ja-JP" altLang="en-US" b="1" dirty="0">
                <a:solidFill>
                  <a:srgbClr val="FF0000"/>
                </a:solidFill>
                <a:latin typeface="ＭＳ ゴシック" panose="020B0609070205080204" pitchFamily="49" charset="-128"/>
                <a:ea typeface="ＭＳ ゴシック" panose="020B0609070205080204" pitchFamily="49" charset="-128"/>
              </a:rPr>
              <a:t>ＰＤＣＡサイクル</a:t>
            </a:r>
            <a:r>
              <a:rPr lang="ja-JP" altLang="en-US" dirty="0">
                <a:solidFill>
                  <a:srgbClr val="000000"/>
                </a:solidFill>
                <a:latin typeface="ＭＳ ゴシック" panose="020B0609070205080204" pitchFamily="49" charset="-128"/>
                <a:ea typeface="ＭＳ ゴシック" panose="020B0609070205080204" pitchFamily="49" charset="-128"/>
              </a:rPr>
              <a:t>」を繰り返し行い、適切な対策に見直していくことが大切です 。</a:t>
            </a:r>
          </a:p>
          <a:p>
            <a:endParaRPr lang="ja-JP" altLang="en-US" dirty="0">
              <a:solidFill>
                <a:srgbClr val="000000"/>
              </a:solidFill>
              <a:latin typeface="ＭＳ Ｐゴシック" panose="020B0600070205080204" pitchFamily="50" charset="-128"/>
            </a:endParaRPr>
          </a:p>
        </p:txBody>
      </p:sp>
      <p:sp>
        <p:nvSpPr>
          <p:cNvPr id="5" name="角丸四角形 4"/>
          <p:cNvSpPr/>
          <p:nvPr/>
        </p:nvSpPr>
        <p:spPr>
          <a:xfrm>
            <a:off x="2882095" y="2756671"/>
            <a:ext cx="3852000" cy="97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b="1" dirty="0">
                <a:solidFill>
                  <a:srgbClr val="FF0000"/>
                </a:solidFill>
                <a:latin typeface="ＭＳ ゴシック" panose="020B0609070205080204" pitchFamily="49" charset="-128"/>
                <a:ea typeface="ＭＳ ゴシック" panose="020B0609070205080204" pitchFamily="49" charset="-128"/>
              </a:rPr>
              <a:t>策定（</a:t>
            </a:r>
            <a:r>
              <a:rPr kumimoji="1" lang="en-US" altLang="ja-JP" b="1" dirty="0">
                <a:solidFill>
                  <a:srgbClr val="FF0000"/>
                </a:solidFill>
                <a:latin typeface="Arial" panose="020B0604020202020204" pitchFamily="34" charset="0"/>
                <a:ea typeface="ＭＳ ゴシック" panose="020B0609070205080204" pitchFamily="49" charset="-128"/>
                <a:cs typeface="Arial" panose="020B0604020202020204" pitchFamily="34" charset="0"/>
              </a:rPr>
              <a:t>Plan</a:t>
            </a:r>
            <a:r>
              <a:rPr kumimoji="1" lang="ja-JP" altLang="en-US" b="1" dirty="0">
                <a:solidFill>
                  <a:srgbClr val="FF0000"/>
                </a:solidFill>
                <a:latin typeface="ＭＳ ゴシック" panose="020B0609070205080204" pitchFamily="49" charset="-128"/>
                <a:ea typeface="ＭＳ ゴシック" panose="020B0609070205080204" pitchFamily="49" charset="-128"/>
              </a:rPr>
              <a:t>）</a:t>
            </a:r>
            <a:endParaRPr kumimoji="1" lang="en-US" altLang="ja-JP" b="1" dirty="0">
              <a:solidFill>
                <a:srgbClr val="FF0000"/>
              </a:solidFill>
              <a:latin typeface="ＭＳ ゴシック" panose="020B0609070205080204" pitchFamily="49" charset="-128"/>
              <a:ea typeface="ＭＳ ゴシック" panose="020B0609070205080204" pitchFamily="49" charset="-128"/>
            </a:endParaRPr>
          </a:p>
          <a:p>
            <a:pPr marL="285750" indent="-285750">
              <a:buFont typeface="Wingdings" panose="05000000000000000000" pitchFamily="2" charset="2"/>
              <a:buChar char="ü"/>
            </a:pPr>
            <a:r>
              <a:rPr kumimoji="1" lang="ja-JP" altLang="en-US" sz="1400" dirty="0">
                <a:solidFill>
                  <a:schemeClr val="tx1"/>
                </a:solidFill>
                <a:latin typeface="ＭＳ ゴシック" panose="020B0609070205080204" pitchFamily="49" charset="-128"/>
                <a:ea typeface="ＭＳ ゴシック" panose="020B0609070205080204" pitchFamily="49" charset="-128"/>
              </a:rPr>
              <a:t>基本方針・対策基準（ポリシー）の策定</a:t>
            </a:r>
            <a:endParaRPr kumimoji="1" lang="en-US" altLang="ja-JP" sz="1400" dirty="0">
              <a:solidFill>
                <a:schemeClr val="tx1"/>
              </a:solidFill>
              <a:latin typeface="ＭＳ ゴシック" panose="020B0609070205080204" pitchFamily="49" charset="-128"/>
              <a:ea typeface="ＭＳ ゴシック" panose="020B0609070205080204" pitchFamily="49" charset="-128"/>
            </a:endParaRPr>
          </a:p>
          <a:p>
            <a:pPr marL="285750" indent="-285750">
              <a:buFont typeface="Wingdings" panose="05000000000000000000" pitchFamily="2" charset="2"/>
              <a:buChar char="ü"/>
            </a:pPr>
            <a:r>
              <a:rPr kumimoji="1" lang="ja-JP" altLang="en-US" sz="1400" dirty="0">
                <a:solidFill>
                  <a:schemeClr val="tx1"/>
                </a:solidFill>
                <a:latin typeface="ＭＳ ゴシック" panose="020B0609070205080204" pitchFamily="49" charset="-128"/>
                <a:ea typeface="ＭＳ ゴシック" panose="020B0609070205080204" pitchFamily="49" charset="-128"/>
              </a:rPr>
              <a:t>実施手順の策定</a:t>
            </a:r>
          </a:p>
        </p:txBody>
      </p:sp>
      <p:sp>
        <p:nvSpPr>
          <p:cNvPr id="12" name="角丸四角形 11"/>
          <p:cNvSpPr/>
          <p:nvPr/>
        </p:nvSpPr>
        <p:spPr>
          <a:xfrm>
            <a:off x="5946517" y="4032000"/>
            <a:ext cx="3024000" cy="97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b="1" dirty="0">
                <a:solidFill>
                  <a:srgbClr val="FF0000"/>
                </a:solidFill>
                <a:latin typeface="ＭＳ ゴシック" panose="020B0609070205080204" pitchFamily="49" charset="-128"/>
                <a:ea typeface="ＭＳ ゴシック" panose="020B0609070205080204" pitchFamily="49" charset="-128"/>
              </a:rPr>
              <a:t>導入・運用（</a:t>
            </a:r>
            <a:r>
              <a:rPr kumimoji="1" lang="en-US" altLang="ja-JP" b="1" dirty="0">
                <a:solidFill>
                  <a:srgbClr val="FF0000"/>
                </a:solidFill>
                <a:latin typeface="Arial" panose="020B0604020202020204" pitchFamily="34" charset="0"/>
                <a:ea typeface="ＭＳ ゴシック" panose="020B0609070205080204" pitchFamily="49" charset="-128"/>
                <a:cs typeface="Arial" panose="020B0604020202020204" pitchFamily="34" charset="0"/>
              </a:rPr>
              <a:t>Do</a:t>
            </a:r>
            <a:r>
              <a:rPr kumimoji="1" lang="ja-JP" altLang="en-US" b="1" dirty="0">
                <a:solidFill>
                  <a:srgbClr val="FF0000"/>
                </a:solidFill>
                <a:latin typeface="ＭＳ ゴシック" panose="020B0609070205080204" pitchFamily="49" charset="-128"/>
                <a:ea typeface="ＭＳ ゴシック" panose="020B0609070205080204" pitchFamily="49" charset="-128"/>
              </a:rPr>
              <a:t>）</a:t>
            </a:r>
            <a:endParaRPr kumimoji="1" lang="en-US" altLang="ja-JP" b="1" dirty="0">
              <a:solidFill>
                <a:srgbClr val="FF0000"/>
              </a:solidFill>
              <a:latin typeface="ＭＳ ゴシック" panose="020B0609070205080204" pitchFamily="49" charset="-128"/>
              <a:ea typeface="ＭＳ ゴシック" panose="020B0609070205080204" pitchFamily="49" charset="-128"/>
            </a:endParaRPr>
          </a:p>
          <a:p>
            <a:pPr marL="285750" indent="-285750">
              <a:buFont typeface="Wingdings" panose="05000000000000000000" pitchFamily="2" charset="2"/>
              <a:buChar char="ü"/>
            </a:pPr>
            <a:r>
              <a:rPr kumimoji="1" lang="ja-JP" altLang="en-US" sz="1400" dirty="0">
                <a:solidFill>
                  <a:schemeClr val="tx1"/>
                </a:solidFill>
                <a:latin typeface="ＭＳ ゴシック" panose="020B0609070205080204" pitchFamily="49" charset="-128"/>
                <a:ea typeface="ＭＳ ゴシック" panose="020B0609070205080204" pitchFamily="49" charset="-128"/>
              </a:rPr>
              <a:t>人的・技術的・物理的対策</a:t>
            </a:r>
            <a:endParaRPr kumimoji="1" lang="en-US" altLang="ja-JP" sz="1400" dirty="0">
              <a:solidFill>
                <a:schemeClr val="tx1"/>
              </a:solidFill>
              <a:latin typeface="ＭＳ ゴシック" panose="020B0609070205080204" pitchFamily="49" charset="-128"/>
              <a:ea typeface="ＭＳ ゴシック" panose="020B0609070205080204" pitchFamily="49" charset="-128"/>
            </a:endParaRPr>
          </a:p>
          <a:p>
            <a:pPr marL="285750" indent="-285750">
              <a:buFont typeface="Wingdings" panose="05000000000000000000" pitchFamily="2" charset="2"/>
              <a:buChar char="ü"/>
            </a:pPr>
            <a:r>
              <a:rPr kumimoji="1" lang="ja-JP" altLang="en-US" sz="1400" dirty="0">
                <a:solidFill>
                  <a:schemeClr val="tx1"/>
                </a:solidFill>
                <a:latin typeface="ＭＳ ゴシック" panose="020B0609070205080204" pitchFamily="49" charset="-128"/>
                <a:ea typeface="ＭＳ ゴシック" panose="020B0609070205080204" pitchFamily="49" charset="-128"/>
              </a:rPr>
              <a:t>障害時の対応策を実施</a:t>
            </a:r>
          </a:p>
        </p:txBody>
      </p:sp>
      <p:sp>
        <p:nvSpPr>
          <p:cNvPr id="13" name="角丸四角形 12"/>
          <p:cNvSpPr/>
          <p:nvPr/>
        </p:nvSpPr>
        <p:spPr>
          <a:xfrm>
            <a:off x="659763" y="4031308"/>
            <a:ext cx="3024000" cy="97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r>
              <a:rPr kumimoji="1" lang="ja-JP" altLang="en-US" b="1" dirty="0">
                <a:solidFill>
                  <a:srgbClr val="FF0000"/>
                </a:solidFill>
                <a:latin typeface="ＭＳ ゴシック" panose="020B0609070205080204" pitchFamily="49" charset="-128"/>
                <a:ea typeface="ＭＳ ゴシック" panose="020B0609070205080204" pitchFamily="49" charset="-128"/>
              </a:rPr>
              <a:t>維持・改善（</a:t>
            </a:r>
            <a:r>
              <a:rPr kumimoji="1" lang="en-US" altLang="ja-JP" b="1" dirty="0">
                <a:solidFill>
                  <a:srgbClr val="FF0000"/>
                </a:solidFill>
                <a:latin typeface="Arial" panose="020B0604020202020204" pitchFamily="34" charset="0"/>
                <a:ea typeface="ＭＳ ゴシック" panose="020B0609070205080204" pitchFamily="49" charset="-128"/>
                <a:cs typeface="Arial" panose="020B0604020202020204" pitchFamily="34" charset="0"/>
              </a:rPr>
              <a:t>Act</a:t>
            </a:r>
            <a:r>
              <a:rPr kumimoji="1" lang="ja-JP" altLang="en-US" b="1" dirty="0">
                <a:solidFill>
                  <a:srgbClr val="FF0000"/>
                </a:solidFill>
                <a:latin typeface="ＭＳ ゴシック" panose="020B0609070205080204" pitchFamily="49" charset="-128"/>
                <a:ea typeface="ＭＳ ゴシック" panose="020B0609070205080204" pitchFamily="49" charset="-128"/>
              </a:rPr>
              <a:t>）</a:t>
            </a:r>
            <a:endParaRPr kumimoji="1" lang="en-US" altLang="ja-JP" b="1" dirty="0">
              <a:solidFill>
                <a:srgbClr val="FF0000"/>
              </a:solidFill>
              <a:latin typeface="ＭＳ ゴシック" panose="020B0609070205080204" pitchFamily="49" charset="-128"/>
              <a:ea typeface="ＭＳ ゴシック" panose="020B0609070205080204" pitchFamily="49" charset="-128"/>
            </a:endParaRPr>
          </a:p>
          <a:p>
            <a:pPr marL="285750" indent="-285750">
              <a:buFont typeface="Wingdings" panose="05000000000000000000" pitchFamily="2" charset="2"/>
              <a:buChar char="ü"/>
            </a:pPr>
            <a:r>
              <a:rPr kumimoji="1" lang="ja-JP" altLang="en-US" sz="1400" dirty="0">
                <a:solidFill>
                  <a:schemeClr val="tx1"/>
                </a:solidFill>
                <a:latin typeface="ＭＳ ゴシック" panose="020B0609070205080204" pitchFamily="49" charset="-128"/>
                <a:ea typeface="ＭＳ ゴシック" panose="020B0609070205080204" pitchFamily="49" charset="-128"/>
              </a:rPr>
              <a:t>システムの改善・対策</a:t>
            </a:r>
            <a:endParaRPr kumimoji="1" lang="en-US" altLang="ja-JP" sz="1400" dirty="0">
              <a:solidFill>
                <a:schemeClr val="tx1"/>
              </a:solidFill>
              <a:latin typeface="ＭＳ ゴシック" panose="020B0609070205080204" pitchFamily="49" charset="-128"/>
              <a:ea typeface="ＭＳ ゴシック" panose="020B0609070205080204" pitchFamily="49" charset="-128"/>
            </a:endParaRPr>
          </a:p>
          <a:p>
            <a:pPr marL="285750" indent="-285750">
              <a:buFont typeface="Wingdings" panose="05000000000000000000" pitchFamily="2" charset="2"/>
              <a:buChar char="ü"/>
            </a:pPr>
            <a:r>
              <a:rPr kumimoji="1" lang="ja-JP" altLang="en-US" sz="1400" dirty="0">
                <a:solidFill>
                  <a:schemeClr val="tx1"/>
                </a:solidFill>
                <a:latin typeface="ＭＳ ゴシック" panose="020B0609070205080204" pitchFamily="49" charset="-128"/>
                <a:ea typeface="ＭＳ ゴシック" panose="020B0609070205080204" pitchFamily="49" charset="-128"/>
              </a:rPr>
              <a:t>ポリシーの改善</a:t>
            </a:r>
          </a:p>
        </p:txBody>
      </p:sp>
      <p:sp>
        <p:nvSpPr>
          <p:cNvPr id="14" name="角丸四角形 13"/>
          <p:cNvSpPr/>
          <p:nvPr/>
        </p:nvSpPr>
        <p:spPr>
          <a:xfrm>
            <a:off x="2905244" y="5275786"/>
            <a:ext cx="3852000" cy="97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b="1" dirty="0">
                <a:solidFill>
                  <a:srgbClr val="FF0000"/>
                </a:solidFill>
                <a:latin typeface="ＭＳ ゴシック" panose="020B0609070205080204" pitchFamily="49" charset="-128"/>
                <a:ea typeface="ＭＳ ゴシック" panose="020B0609070205080204" pitchFamily="49" charset="-128"/>
              </a:rPr>
              <a:t>監視・見直し（</a:t>
            </a:r>
            <a:r>
              <a:rPr kumimoji="1" lang="en-US" altLang="ja-JP" b="1" dirty="0">
                <a:solidFill>
                  <a:srgbClr val="FF0000"/>
                </a:solidFill>
                <a:latin typeface="Arial" panose="020B0604020202020204" pitchFamily="34" charset="0"/>
                <a:ea typeface="ＭＳ ゴシック" panose="020B0609070205080204" pitchFamily="49" charset="-128"/>
                <a:cs typeface="Arial" panose="020B0604020202020204" pitchFamily="34" charset="0"/>
              </a:rPr>
              <a:t>Check</a:t>
            </a:r>
            <a:r>
              <a:rPr kumimoji="1" lang="ja-JP" altLang="en-US" b="1" dirty="0">
                <a:solidFill>
                  <a:srgbClr val="FF0000"/>
                </a:solidFill>
                <a:latin typeface="ＭＳ ゴシック" panose="020B0609070205080204" pitchFamily="49" charset="-128"/>
                <a:ea typeface="ＭＳ ゴシック" panose="020B0609070205080204" pitchFamily="49" charset="-128"/>
              </a:rPr>
              <a:t>）</a:t>
            </a:r>
            <a:endParaRPr kumimoji="1" lang="en-US" altLang="ja-JP" b="1" dirty="0">
              <a:solidFill>
                <a:srgbClr val="FF0000"/>
              </a:solidFill>
              <a:latin typeface="ＭＳ ゴシック" panose="020B0609070205080204" pitchFamily="49" charset="-128"/>
              <a:ea typeface="ＭＳ ゴシック" panose="020B0609070205080204" pitchFamily="49" charset="-128"/>
            </a:endParaRPr>
          </a:p>
          <a:p>
            <a:pPr marL="285750" indent="-285750">
              <a:buFont typeface="Wingdings" panose="05000000000000000000" pitchFamily="2" charset="2"/>
              <a:buChar char="ü"/>
            </a:pPr>
            <a:r>
              <a:rPr kumimoji="1" lang="ja-JP" altLang="en-US" sz="1400" dirty="0">
                <a:solidFill>
                  <a:schemeClr val="tx1"/>
                </a:solidFill>
                <a:latin typeface="ＭＳ ゴシック" panose="020B0609070205080204" pitchFamily="49" charset="-128"/>
                <a:ea typeface="ＭＳ ゴシック" panose="020B0609070205080204" pitchFamily="49" charset="-128"/>
              </a:rPr>
              <a:t>システムの監視</a:t>
            </a:r>
            <a:endParaRPr kumimoji="1" lang="en-US" altLang="ja-JP" sz="1400" dirty="0">
              <a:solidFill>
                <a:schemeClr val="tx1"/>
              </a:solidFill>
              <a:latin typeface="ＭＳ ゴシック" panose="020B0609070205080204" pitchFamily="49" charset="-128"/>
              <a:ea typeface="ＭＳ ゴシック" panose="020B0609070205080204" pitchFamily="49" charset="-128"/>
            </a:endParaRPr>
          </a:p>
          <a:p>
            <a:pPr marL="285750" indent="-285750">
              <a:buFont typeface="Wingdings" panose="05000000000000000000" pitchFamily="2" charset="2"/>
              <a:buChar char="ü"/>
            </a:pPr>
            <a:r>
              <a:rPr kumimoji="1" lang="ja-JP" altLang="en-US" sz="1400" dirty="0">
                <a:solidFill>
                  <a:schemeClr val="tx1"/>
                </a:solidFill>
                <a:latin typeface="ＭＳ ゴシック" panose="020B0609070205080204" pitchFamily="49" charset="-128"/>
                <a:ea typeface="ＭＳ ゴシック" panose="020B0609070205080204" pitchFamily="49" charset="-128"/>
              </a:rPr>
              <a:t>ポリシーの遵守状況評価等</a:t>
            </a:r>
          </a:p>
        </p:txBody>
      </p:sp>
      <p:sp>
        <p:nvSpPr>
          <p:cNvPr id="6" name="曲折矢印 5"/>
          <p:cNvSpPr/>
          <p:nvPr/>
        </p:nvSpPr>
        <p:spPr>
          <a:xfrm>
            <a:off x="2113423" y="3135979"/>
            <a:ext cx="538480" cy="551325"/>
          </a:xfrm>
          <a:prstGeom prst="bentArrow">
            <a:avLst>
              <a:gd name="adj1" fmla="val 25000"/>
              <a:gd name="adj2" fmla="val 34786"/>
              <a:gd name="adj3" fmla="val 38240"/>
              <a:gd name="adj4" fmla="val 18998"/>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5" name="曲折矢印 14"/>
          <p:cNvSpPr/>
          <p:nvPr/>
        </p:nvSpPr>
        <p:spPr>
          <a:xfrm rot="16200000">
            <a:off x="1997318" y="5409456"/>
            <a:ext cx="538480" cy="551325"/>
          </a:xfrm>
          <a:prstGeom prst="bentArrow">
            <a:avLst>
              <a:gd name="adj1" fmla="val 25000"/>
              <a:gd name="adj2" fmla="val 34786"/>
              <a:gd name="adj3" fmla="val 38240"/>
              <a:gd name="adj4" fmla="val 18998"/>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6" name="曲折矢印 15"/>
          <p:cNvSpPr/>
          <p:nvPr/>
        </p:nvSpPr>
        <p:spPr>
          <a:xfrm rot="10800000">
            <a:off x="7045419" y="5518000"/>
            <a:ext cx="538480" cy="551325"/>
          </a:xfrm>
          <a:prstGeom prst="bentArrow">
            <a:avLst>
              <a:gd name="adj1" fmla="val 25000"/>
              <a:gd name="adj2" fmla="val 34786"/>
              <a:gd name="adj3" fmla="val 38240"/>
              <a:gd name="adj4" fmla="val 18998"/>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8" name="曲折矢印 17"/>
          <p:cNvSpPr/>
          <p:nvPr/>
        </p:nvSpPr>
        <p:spPr>
          <a:xfrm rot="5400000">
            <a:off x="7125391" y="3126560"/>
            <a:ext cx="538480" cy="551325"/>
          </a:xfrm>
          <a:prstGeom prst="bentArrow">
            <a:avLst>
              <a:gd name="adj1" fmla="val 25000"/>
              <a:gd name="adj2" fmla="val 34786"/>
              <a:gd name="adj3" fmla="val 38240"/>
              <a:gd name="adj4" fmla="val 18998"/>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9" name="角丸四角形 18"/>
          <p:cNvSpPr/>
          <p:nvPr/>
        </p:nvSpPr>
        <p:spPr>
          <a:xfrm>
            <a:off x="266188" y="764830"/>
            <a:ext cx="9360000" cy="468000"/>
          </a:xfrm>
          <a:prstGeom prst="roundRect">
            <a:avLst/>
          </a:prstGeom>
          <a:gradFill flip="none" rotWithShape="1">
            <a:gsLst>
              <a:gs pos="0">
                <a:srgbClr val="FF7C80">
                  <a:tint val="66000"/>
                  <a:satMod val="160000"/>
                </a:srgbClr>
              </a:gs>
              <a:gs pos="50000">
                <a:srgbClr val="FF7C80">
                  <a:tint val="44500"/>
                  <a:satMod val="160000"/>
                </a:srgbClr>
              </a:gs>
              <a:gs pos="100000">
                <a:srgbClr val="FF7C80">
                  <a:tint val="23500"/>
                  <a:satMod val="160000"/>
                </a:srgbClr>
              </a:gs>
            </a:gsLst>
            <a:lin ang="16200000" scaled="1"/>
            <a:tileRect/>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914400"/>
            <a:r>
              <a:rPr kumimoji="1" lang="ja-JP" altLang="en-US" sz="2200" kern="0" dirty="0">
                <a:solidFill>
                  <a:prstClr val="black"/>
                </a:solidFill>
                <a:latin typeface="ＤＦ特太ゴシック体" panose="020B0509000000000000" pitchFamily="49" charset="-128"/>
                <a:ea typeface="ＤＦ特太ゴシック体" panose="020B0509000000000000" pitchFamily="49" charset="-128"/>
              </a:rPr>
              <a:t>情報セキュリティマネジメント</a:t>
            </a:r>
            <a:endParaRPr kumimoji="1"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21"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87</a:t>
            </a:r>
          </a:p>
        </p:txBody>
      </p:sp>
    </p:spTree>
    <p:extLst>
      <p:ext uri="{BB962C8B-B14F-4D97-AF65-F5344CB8AC3E}">
        <p14:creationId xmlns:p14="http://schemas.microsoft.com/office/powerpoint/2010/main" val="260429503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815478" y="5555853"/>
            <a:ext cx="8340094" cy="481617"/>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defTabSz="457200">
              <a:lnSpc>
                <a:spcPts val="2880"/>
              </a:lnSpc>
              <a:spcBef>
                <a:spcPts val="0"/>
              </a:spcBef>
            </a:pPr>
            <a:r>
              <a:rPr kumimoji="0" lang="ja-JP" altLang="en-US" sz="1800" dirty="0">
                <a:solidFill>
                  <a:prstClr val="black"/>
                </a:solidFill>
                <a:latin typeface="ＭＳ Ｐゴシック" panose="020B0600070205080204" pitchFamily="50" charset="-128"/>
                <a:ea typeface="ＭＳ Ｐゴシック" panose="020B0600070205080204" pitchFamily="50" charset="-128"/>
                <a:cs typeface="+mn-cs"/>
              </a:rPr>
              <a:t>どうしてセキュリティ対策が必要なのか、それぞれがよく理解することが大切です。</a:t>
            </a:r>
            <a:endParaRPr kumimoji="0" lang="en-US" altLang="ja-JP" sz="1800" dirty="0">
              <a:solidFill>
                <a:prstClr val="black"/>
              </a:solidFill>
              <a:latin typeface="ＭＳ Ｐゴシック" panose="020B0600070205080204" pitchFamily="50" charset="-128"/>
              <a:ea typeface="ＭＳ Ｐゴシック" panose="020B0600070205080204" pitchFamily="50" charset="-128"/>
              <a:cs typeface="+mn-cs"/>
            </a:endParaRPr>
          </a:p>
        </p:txBody>
      </p:sp>
      <p:pic>
        <p:nvPicPr>
          <p:cNvPr id="4" name="図 3"/>
          <p:cNvPicPr>
            <a:picLocks noChangeAspect="1"/>
          </p:cNvPicPr>
          <p:nvPr/>
        </p:nvPicPr>
        <p:blipFill>
          <a:blip r:embed="rId3"/>
          <a:stretch>
            <a:fillRect/>
          </a:stretch>
        </p:blipFill>
        <p:spPr>
          <a:xfrm>
            <a:off x="262770" y="5803355"/>
            <a:ext cx="619274" cy="752534"/>
          </a:xfrm>
          <a:prstGeom prst="rect">
            <a:avLst/>
          </a:prstGeom>
        </p:spPr>
      </p:pic>
      <p:pic>
        <p:nvPicPr>
          <p:cNvPr id="8" name="図 7"/>
          <p:cNvPicPr>
            <a:picLocks noChangeAspect="1"/>
          </p:cNvPicPr>
          <p:nvPr/>
        </p:nvPicPr>
        <p:blipFill rotWithShape="1">
          <a:blip r:embed="rId4"/>
          <a:srcRect l="4006" b="11918"/>
          <a:stretch/>
        </p:blipFill>
        <p:spPr>
          <a:xfrm>
            <a:off x="8654857" y="5039282"/>
            <a:ext cx="986983" cy="1319831"/>
          </a:xfrm>
          <a:prstGeom prst="rect">
            <a:avLst/>
          </a:prstGeom>
        </p:spPr>
      </p:pic>
      <p:sp>
        <p:nvSpPr>
          <p:cNvPr id="9" name="角丸四角形 8"/>
          <p:cNvSpPr/>
          <p:nvPr/>
        </p:nvSpPr>
        <p:spPr>
          <a:xfrm>
            <a:off x="308294" y="433674"/>
            <a:ext cx="9352502" cy="551036"/>
          </a:xfrm>
          <a:prstGeom prst="roundRect">
            <a:avLst/>
          </a:prstGeom>
          <a:gradFill flip="none" rotWithShape="1">
            <a:gsLst>
              <a:gs pos="0">
                <a:srgbClr val="FF7C80">
                  <a:tint val="66000"/>
                  <a:satMod val="160000"/>
                </a:srgbClr>
              </a:gs>
              <a:gs pos="50000">
                <a:srgbClr val="FF7C80">
                  <a:tint val="44500"/>
                  <a:satMod val="160000"/>
                </a:srgbClr>
              </a:gs>
              <a:gs pos="100000">
                <a:srgbClr val="FF7C80">
                  <a:tint val="23500"/>
                  <a:satMod val="160000"/>
                </a:srgbClr>
              </a:gs>
            </a:gsLst>
            <a:lin ang="16200000" scaled="1"/>
            <a:tileRect/>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defTabSz="914400"/>
            <a:r>
              <a:rPr lang="ja-JP" altLang="en-US" sz="3200" dirty="0">
                <a:solidFill>
                  <a:prstClr val="black"/>
                </a:solidFill>
                <a:latin typeface="HGP創英角ﾎﾟｯﾌﾟ体" panose="040B0A00000000000000" pitchFamily="50" charset="-128"/>
                <a:ea typeface="HGP創英角ﾎﾟｯﾌﾟ体" panose="040B0A00000000000000" pitchFamily="50" charset="-128"/>
              </a:rPr>
              <a:t>最　後　に</a:t>
            </a:r>
            <a:endParaRPr kumimoji="1" lang="ja-JP" altLang="en-US" sz="3200" kern="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11"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88</a:t>
            </a:r>
          </a:p>
        </p:txBody>
      </p:sp>
      <p:sp>
        <p:nvSpPr>
          <p:cNvPr id="2" name="正方形/長方形 1"/>
          <p:cNvSpPr/>
          <p:nvPr/>
        </p:nvSpPr>
        <p:spPr>
          <a:xfrm>
            <a:off x="323552" y="1114028"/>
            <a:ext cx="9422703" cy="782074"/>
          </a:xfrm>
          <a:prstGeom prst="rect">
            <a:avLst/>
          </a:prstGeom>
        </p:spPr>
        <p:txBody>
          <a:bodyPr wrap="square">
            <a:spAutoFit/>
          </a:bodyPr>
          <a:lstStyle/>
          <a:p>
            <a:pPr lvl="0">
              <a:lnSpc>
                <a:spcPts val="2880"/>
              </a:lnSpc>
            </a:pPr>
            <a:r>
              <a:rPr lang="ja-JP" altLang="en-US" dirty="0">
                <a:solidFill>
                  <a:prstClr val="black"/>
                </a:solidFill>
                <a:latin typeface="ＭＳ Ｐゴシック" panose="020B0600070205080204" pitchFamily="50" charset="-128"/>
              </a:rPr>
              <a:t>　どんなに高いセキュリティ対策を講じても、巧妙化したサイバー攻撃に対応するためには、職員一人一人のセキュリティ意識を高めていくことが必要です。</a:t>
            </a:r>
            <a:endParaRPr lang="en-US" altLang="ja-JP" dirty="0">
              <a:solidFill>
                <a:prstClr val="black"/>
              </a:solidFill>
              <a:latin typeface="ＭＳ Ｐゴシック" panose="020B0600070205080204" pitchFamily="50" charset="-128"/>
            </a:endParaRPr>
          </a:p>
        </p:txBody>
      </p:sp>
      <p:sp>
        <p:nvSpPr>
          <p:cNvPr id="10" name="タイトル 1"/>
          <p:cNvSpPr txBox="1">
            <a:spLocks/>
          </p:cNvSpPr>
          <p:nvPr/>
        </p:nvSpPr>
        <p:spPr>
          <a:xfrm>
            <a:off x="435618" y="2071720"/>
            <a:ext cx="7840283" cy="1703832"/>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defTabSz="457200">
              <a:lnSpc>
                <a:spcPts val="2600"/>
              </a:lnSpc>
              <a:spcBef>
                <a:spcPts val="0"/>
              </a:spcBef>
            </a:pPr>
            <a:r>
              <a:rPr kumimoji="0" lang="ja-JP" altLang="en-US" sz="1800" dirty="0">
                <a:solidFill>
                  <a:prstClr val="black"/>
                </a:solidFill>
                <a:latin typeface="HGP創英角ﾎﾟｯﾌﾟ体" panose="040B0A00000000000000" pitchFamily="50" charset="-128"/>
                <a:ea typeface="HGP創英角ﾎﾟｯﾌﾟ体" panose="040B0A00000000000000" pitchFamily="50" charset="-128"/>
                <a:cs typeface="+mn-cs"/>
              </a:rPr>
              <a:t>＜事務取扱担当者、保護責任者＞</a:t>
            </a:r>
            <a:endParaRPr lang="en-US" altLang="ja-JP" sz="1800" dirty="0">
              <a:latin typeface="ＭＳ ゴシック" panose="020B0609070205080204" pitchFamily="49" charset="-128"/>
              <a:ea typeface="ＭＳ ゴシック" panose="020B0609070205080204" pitchFamily="49" charset="-128"/>
            </a:endParaRPr>
          </a:p>
          <a:p>
            <a:pPr marL="285750" indent="-285750" algn="l">
              <a:lnSpc>
                <a:spcPts val="2300"/>
              </a:lnSpc>
              <a:buFont typeface="Arial" panose="020B0604020202020204" pitchFamily="34" charset="0"/>
              <a:buChar char="•"/>
            </a:pPr>
            <a:r>
              <a:rPr lang="ja-JP" altLang="en-US" sz="1600" dirty="0">
                <a:latin typeface="ＭＳ ゴシック" panose="020B0609070205080204" pitchFamily="49" charset="-128"/>
                <a:ea typeface="ＭＳ ゴシック" panose="020B0609070205080204" pitchFamily="49" charset="-128"/>
              </a:rPr>
              <a:t>怪しいメールのファイルは開かない、ＵＲＬをクリックしない</a:t>
            </a:r>
          </a:p>
          <a:p>
            <a:pPr marL="285750" indent="-285750" algn="l">
              <a:lnSpc>
                <a:spcPts val="2300"/>
              </a:lnSpc>
              <a:buFont typeface="Arial" panose="020B0604020202020204" pitchFamily="34" charset="0"/>
              <a:buChar char="•"/>
            </a:pPr>
            <a:r>
              <a:rPr lang="ja-JP" altLang="en-US" sz="1600" dirty="0">
                <a:latin typeface="ＭＳ ゴシック" panose="020B0609070205080204" pitchFamily="49" charset="-128"/>
                <a:ea typeface="ＭＳ ゴシック" panose="020B0609070205080204" pitchFamily="49" charset="-128"/>
              </a:rPr>
              <a:t>業務で利用するＰＣのウイルス対策ソフトを最新化しましょう</a:t>
            </a:r>
          </a:p>
          <a:p>
            <a:pPr marL="285750" indent="-285750" algn="l">
              <a:lnSpc>
                <a:spcPts val="2300"/>
              </a:lnSpc>
              <a:buFont typeface="Arial" panose="020B0604020202020204" pitchFamily="34" charset="0"/>
              <a:buChar char="•"/>
            </a:pPr>
            <a:r>
              <a:rPr lang="ja-JP" altLang="en-US" sz="1600" dirty="0">
                <a:latin typeface="ＭＳ ゴシック" panose="020B0609070205080204" pitchFamily="49" charset="-128"/>
                <a:ea typeface="ＭＳ ゴシック" panose="020B0609070205080204" pitchFamily="49" charset="-128"/>
              </a:rPr>
              <a:t>業務上必要ない私用ＰＣの利用や資料の持ち出しはやめましょう</a:t>
            </a:r>
          </a:p>
          <a:p>
            <a:pPr marL="285750" indent="-285750" algn="l">
              <a:lnSpc>
                <a:spcPts val="2300"/>
              </a:lnSpc>
              <a:buFont typeface="Arial" panose="020B0604020202020204" pitchFamily="34" charset="0"/>
              <a:buChar char="•"/>
            </a:pPr>
            <a:r>
              <a:rPr lang="ja-JP" altLang="en-US" sz="1600" dirty="0">
                <a:latin typeface="ＭＳ ゴシック" panose="020B0609070205080204" pitchFamily="49" charset="-128"/>
                <a:ea typeface="ＭＳ ゴシック" panose="020B0609070205080204" pitchFamily="49" charset="-128"/>
              </a:rPr>
              <a:t>紹介しているような事例を見つけたら、すぐに上司や責任者に報告しましょう</a:t>
            </a:r>
          </a:p>
        </p:txBody>
      </p:sp>
      <p:sp>
        <p:nvSpPr>
          <p:cNvPr id="12" name="タイトル 1"/>
          <p:cNvSpPr txBox="1">
            <a:spLocks/>
          </p:cNvSpPr>
          <p:nvPr/>
        </p:nvSpPr>
        <p:spPr>
          <a:xfrm>
            <a:off x="447194" y="3732761"/>
            <a:ext cx="7608789" cy="1703832"/>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defTabSz="457200">
              <a:lnSpc>
                <a:spcPts val="2600"/>
              </a:lnSpc>
              <a:spcBef>
                <a:spcPts val="0"/>
              </a:spcBef>
            </a:pPr>
            <a:r>
              <a:rPr kumimoji="0" lang="ja-JP" altLang="en-US" sz="1800" dirty="0">
                <a:solidFill>
                  <a:prstClr val="black"/>
                </a:solidFill>
                <a:latin typeface="HGP創英角ﾎﾟｯﾌﾟ体" panose="040B0A00000000000000" pitchFamily="50" charset="-128"/>
                <a:ea typeface="HGP創英角ﾎﾟｯﾌﾟ体" panose="040B0A00000000000000" pitchFamily="50" charset="-128"/>
                <a:cs typeface="+mn-cs"/>
              </a:rPr>
              <a:t>＜情報システムに関する事務に従事する者＞</a:t>
            </a:r>
            <a:endParaRPr lang="en-US" altLang="ja-JP" sz="1800" dirty="0">
              <a:latin typeface="ＭＳ ゴシック" panose="020B0609070205080204" pitchFamily="49" charset="-128"/>
              <a:ea typeface="ＭＳ ゴシック" panose="020B0609070205080204" pitchFamily="49" charset="-128"/>
            </a:endParaRPr>
          </a:p>
          <a:p>
            <a:pPr marL="285750" indent="-285750" algn="l">
              <a:lnSpc>
                <a:spcPts val="2400"/>
              </a:lnSpc>
              <a:buFont typeface="Arial" panose="020B0604020202020204" pitchFamily="34" charset="0"/>
              <a:buChar char="•"/>
            </a:pPr>
            <a:r>
              <a:rPr lang="ja-JP" altLang="en-US" sz="1600" dirty="0">
                <a:latin typeface="ＭＳ ゴシック" panose="020B0609070205080204" pitchFamily="49" charset="-128"/>
                <a:ea typeface="ＭＳ ゴシック" panose="020B0609070205080204" pitchFamily="49" charset="-128"/>
              </a:rPr>
              <a:t>アカウントやアクセス権の棚卸を年</a:t>
            </a:r>
            <a:r>
              <a:rPr lang="en-US" altLang="ja-JP" sz="1600" dirty="0">
                <a:latin typeface="ＭＳ ゴシック" panose="020B0609070205080204" pitchFamily="49" charset="-128"/>
                <a:ea typeface="ＭＳ ゴシック" panose="020B0609070205080204" pitchFamily="49" charset="-128"/>
              </a:rPr>
              <a:t>1</a:t>
            </a:r>
            <a:r>
              <a:rPr lang="ja-JP" altLang="en-US" sz="1600" dirty="0">
                <a:latin typeface="ＭＳ ゴシック" panose="020B0609070205080204" pitchFamily="49" charset="-128"/>
                <a:ea typeface="ＭＳ ゴシック" panose="020B0609070205080204" pitchFamily="49" charset="-128"/>
              </a:rPr>
              <a:t>回はしましょう</a:t>
            </a:r>
          </a:p>
          <a:p>
            <a:pPr marL="285750" indent="-285750" algn="l">
              <a:lnSpc>
                <a:spcPts val="2400"/>
              </a:lnSpc>
              <a:buFont typeface="Arial" panose="020B0604020202020204" pitchFamily="34" charset="0"/>
              <a:buChar char="•"/>
            </a:pPr>
            <a:r>
              <a:rPr lang="ja-JP" altLang="en-US" sz="1600" dirty="0">
                <a:latin typeface="ＭＳ ゴシック" panose="020B0609070205080204" pitchFamily="49" charset="-128"/>
                <a:ea typeface="ＭＳ ゴシック" panose="020B0609070205080204" pitchFamily="49" charset="-128"/>
              </a:rPr>
              <a:t>情報システムのＯＳやソフトウェアの最新化をしましょう</a:t>
            </a:r>
          </a:p>
          <a:p>
            <a:pPr marL="285750" indent="-285750" algn="l">
              <a:lnSpc>
                <a:spcPts val="2400"/>
              </a:lnSpc>
              <a:buFont typeface="Arial" panose="020B0604020202020204" pitchFamily="34" charset="0"/>
              <a:buChar char="•"/>
            </a:pPr>
            <a:r>
              <a:rPr lang="ja-JP" altLang="en-US" sz="1600" dirty="0">
                <a:latin typeface="ＭＳ ゴシック" panose="020B0609070205080204" pitchFamily="49" charset="-128"/>
                <a:ea typeface="ＭＳ ゴシック" panose="020B0609070205080204" pitchFamily="49" charset="-128"/>
              </a:rPr>
              <a:t>情報システムでの作業は記録やログに残しましょう</a:t>
            </a:r>
          </a:p>
          <a:p>
            <a:pPr marL="285750" indent="-285750" algn="l">
              <a:lnSpc>
                <a:spcPts val="2400"/>
              </a:lnSpc>
              <a:buFont typeface="Arial" panose="020B0604020202020204" pitchFamily="34" charset="0"/>
              <a:buChar char="•"/>
            </a:pPr>
            <a:r>
              <a:rPr lang="ja-JP" altLang="en-US" sz="1600" dirty="0">
                <a:latin typeface="ＭＳ ゴシック" panose="020B0609070205080204" pitchFamily="49" charset="-128"/>
                <a:ea typeface="ＭＳ ゴシック" panose="020B0609070205080204" pitchFamily="49" charset="-128"/>
              </a:rPr>
              <a:t>紹介しているような事例を見つけたら、すぐに上司や責任者に報告しましょう</a:t>
            </a:r>
          </a:p>
        </p:txBody>
      </p:sp>
      <p:pic>
        <p:nvPicPr>
          <p:cNvPr id="13" name="図 1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739734" y="2134035"/>
            <a:ext cx="979533" cy="1280501"/>
          </a:xfrm>
          <a:prstGeom prst="rect">
            <a:avLst/>
          </a:prstGeom>
        </p:spPr>
      </p:pic>
      <p:pic>
        <p:nvPicPr>
          <p:cNvPr id="14" name="図 13"/>
          <p:cNvPicPr>
            <a:picLocks noChangeAspect="1"/>
          </p:cNvPicPr>
          <p:nvPr/>
        </p:nvPicPr>
        <p:blipFill rotWithShape="1">
          <a:blip r:embed="rId6"/>
          <a:srcRect t="14135" b="10425"/>
          <a:stretch/>
        </p:blipFill>
        <p:spPr>
          <a:xfrm>
            <a:off x="7445196" y="3831223"/>
            <a:ext cx="1221365" cy="1203767"/>
          </a:xfrm>
          <a:prstGeom prst="rect">
            <a:avLst/>
          </a:prstGeom>
        </p:spPr>
      </p:pic>
    </p:spTree>
    <p:extLst>
      <p:ext uri="{BB962C8B-B14F-4D97-AF65-F5344CB8AC3E}">
        <p14:creationId xmlns:p14="http://schemas.microsoft.com/office/powerpoint/2010/main" val="1400854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258859" y="306006"/>
            <a:ext cx="3839416" cy="390286"/>
          </a:xfrm>
          <a:prstGeom prst="roundRect">
            <a:avLst>
              <a:gd name="adj" fmla="val 17960"/>
            </a:avLst>
          </a:prstGeom>
          <a:noFill/>
          <a:ln w="12700">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第１節　マイナンバー制度の概要</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5" name="角丸四角形 4"/>
          <p:cNvSpPr/>
          <p:nvPr/>
        </p:nvSpPr>
        <p:spPr>
          <a:xfrm>
            <a:off x="269018" y="756000"/>
            <a:ext cx="9352502" cy="463363"/>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r>
              <a:rPr lang="ja-JP" altLang="en-US" sz="2200" kern="0" dirty="0">
                <a:solidFill>
                  <a:prstClr val="black"/>
                </a:solidFill>
                <a:latin typeface="ＤＦ特太ゴシック体" panose="020B0509000000000000" pitchFamily="49" charset="-128"/>
                <a:ea typeface="ＤＦ特太ゴシック体" panose="020B0509000000000000" pitchFamily="49" charset="-128"/>
              </a:rPr>
              <a:t>１－４　マイナンバー制度における「情報連携」</a:t>
            </a:r>
            <a:endParaRPr lang="ja-JP" altLang="en-US" kern="0" dirty="0">
              <a:solidFill>
                <a:prstClr val="black"/>
              </a:solidFill>
              <a:latin typeface="ＤＦ特太ゴシック体" panose="020B0509000000000000" pitchFamily="49" charset="-128"/>
              <a:ea typeface="ＤＦ特太ゴシック体" panose="020B0509000000000000" pitchFamily="49" charset="-128"/>
            </a:endParaRPr>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680577" y="907544"/>
            <a:ext cx="900000" cy="1263831"/>
          </a:xfrm>
          <a:prstGeom prst="rect">
            <a:avLst/>
          </a:prstGeom>
        </p:spPr>
      </p:pic>
      <p:pic>
        <p:nvPicPr>
          <p:cNvPr id="46" name="Picture 21"/>
          <p:cNvPicPr>
            <a:picLocks noChangeAspect="1" noChangeArrowheads="1"/>
          </p:cNvPicPr>
          <p:nvPr/>
        </p:nvPicPr>
        <p:blipFill>
          <a:blip r:embed="rId4" cstate="print"/>
          <a:srcRect/>
          <a:stretch>
            <a:fillRect/>
          </a:stretch>
        </p:blipFill>
        <p:spPr bwMode="auto">
          <a:xfrm>
            <a:off x="1848310" y="4771975"/>
            <a:ext cx="885157" cy="1241561"/>
          </a:xfrm>
          <a:prstGeom prst="rect">
            <a:avLst/>
          </a:prstGeom>
          <a:noFill/>
          <a:ln w="9525">
            <a:noFill/>
            <a:miter lim="800000"/>
            <a:headEnd/>
            <a:tailEnd/>
          </a:ln>
        </p:spPr>
      </p:pic>
      <p:sp>
        <p:nvSpPr>
          <p:cNvPr id="12" name="角丸四角形 11"/>
          <p:cNvSpPr/>
          <p:nvPr/>
        </p:nvSpPr>
        <p:spPr>
          <a:xfrm>
            <a:off x="6647224" y="3948625"/>
            <a:ext cx="1910241" cy="1844242"/>
          </a:xfrm>
          <a:prstGeom prst="roundRect">
            <a:avLst>
              <a:gd name="adj" fmla="val 6495"/>
            </a:avLst>
          </a:prstGeom>
        </p:spPr>
        <p:style>
          <a:lnRef idx="2">
            <a:schemeClr val="accent6"/>
          </a:lnRef>
          <a:fillRef idx="1">
            <a:schemeClr val="lt1"/>
          </a:fillRef>
          <a:effectRef idx="0">
            <a:schemeClr val="accent6"/>
          </a:effectRef>
          <a:fontRef idx="minor">
            <a:schemeClr val="dk1"/>
          </a:fontRef>
        </p:style>
        <p:txBody>
          <a:bodyPr rtlCol="0" anchor="t" anchorCtr="0"/>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6" name="右矢印 15"/>
          <p:cNvSpPr/>
          <p:nvPr/>
        </p:nvSpPr>
        <p:spPr>
          <a:xfrm rot="5400000">
            <a:off x="2142297" y="4472591"/>
            <a:ext cx="435349" cy="2126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0" name="テキスト ボックス 19"/>
          <p:cNvSpPr txBox="1"/>
          <p:nvPr/>
        </p:nvSpPr>
        <p:spPr>
          <a:xfrm>
            <a:off x="4323328" y="5385055"/>
            <a:ext cx="1322785" cy="338554"/>
          </a:xfrm>
          <a:prstGeom prst="rect">
            <a:avLst/>
          </a:prstGeom>
          <a:solidFill>
            <a:schemeClr val="l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⓪転入</a:t>
            </a:r>
          </a:p>
        </p:txBody>
      </p:sp>
      <p:sp>
        <p:nvSpPr>
          <p:cNvPr id="21" name="楕円 20"/>
          <p:cNvSpPr/>
          <p:nvPr/>
        </p:nvSpPr>
        <p:spPr>
          <a:xfrm>
            <a:off x="6839860" y="5045516"/>
            <a:ext cx="1586737" cy="643965"/>
          </a:xfrm>
          <a:prstGeom prst="ellipse">
            <a:avLst/>
          </a:prstGeom>
          <a:noFill/>
          <a:ln>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22" name="直線矢印コネクタ 21"/>
          <p:cNvCxnSpPr/>
          <p:nvPr/>
        </p:nvCxnSpPr>
        <p:spPr>
          <a:xfrm flipH="1" flipV="1">
            <a:off x="2645275" y="5329667"/>
            <a:ext cx="4151810" cy="23109"/>
          </a:xfrm>
          <a:prstGeom prst="straightConnector1">
            <a:avLst/>
          </a:prstGeom>
          <a:ln w="28575">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2" name="角丸四角形 41"/>
          <p:cNvSpPr/>
          <p:nvPr/>
        </p:nvSpPr>
        <p:spPr>
          <a:xfrm>
            <a:off x="742415" y="2729216"/>
            <a:ext cx="7966376" cy="2229966"/>
          </a:xfrm>
          <a:prstGeom prst="roundRect">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 name="線吹き出し 1 (枠付き) 9"/>
          <p:cNvSpPr/>
          <p:nvPr/>
        </p:nvSpPr>
        <p:spPr>
          <a:xfrm>
            <a:off x="6678762" y="2509321"/>
            <a:ext cx="2713255" cy="418173"/>
          </a:xfrm>
          <a:prstGeom prst="borderCallout1">
            <a:avLst>
              <a:gd name="adj1" fmla="val 84479"/>
              <a:gd name="adj2" fmla="val -206"/>
              <a:gd name="adj3" fmla="val 196379"/>
              <a:gd name="adj4" fmla="val -21757"/>
            </a:avLst>
          </a:prstGeom>
          <a:solidFill>
            <a:schemeClr val="bg1"/>
          </a:solidFill>
          <a:ln>
            <a:solidFill>
              <a:srgbClr val="FF99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・マイナンバーを用いず、符号を使用</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・通信の暗号化</a:t>
            </a:r>
          </a:p>
        </p:txBody>
      </p:sp>
      <p:grpSp>
        <p:nvGrpSpPr>
          <p:cNvPr id="57" name="グループ化 56"/>
          <p:cNvGrpSpPr/>
          <p:nvPr/>
        </p:nvGrpSpPr>
        <p:grpSpPr>
          <a:xfrm>
            <a:off x="6955920" y="3020820"/>
            <a:ext cx="1848408" cy="1162458"/>
            <a:chOff x="6988503" y="2796235"/>
            <a:chExt cx="1848408" cy="1162458"/>
          </a:xfrm>
        </p:grpSpPr>
        <p:pic>
          <p:nvPicPr>
            <p:cNvPr id="36" name="Picture 8" descr="Z:\02_イラスト\05_建物\99_その他（外観・室内）\8988_0061.gif"/>
            <p:cNvPicPr>
              <a:picLocks noChangeAspect="1" noChangeArrowheads="1"/>
            </p:cNvPicPr>
            <p:nvPr/>
          </p:nvPicPr>
          <p:blipFill>
            <a:blip r:embed="rId5" cstate="print"/>
            <a:srcRect/>
            <a:stretch>
              <a:fillRect/>
            </a:stretch>
          </p:blipFill>
          <p:spPr bwMode="auto">
            <a:xfrm>
              <a:off x="6988503" y="3158593"/>
              <a:ext cx="1250950" cy="800100"/>
            </a:xfrm>
            <a:prstGeom prst="rect">
              <a:avLst/>
            </a:prstGeom>
            <a:noFill/>
            <a:ln w="9525">
              <a:noFill/>
              <a:miter lim="800000"/>
              <a:headEnd/>
              <a:tailEnd/>
            </a:ln>
          </p:spPr>
        </p:pic>
        <p:sp>
          <p:nvSpPr>
            <p:cNvPr id="37" name="角丸四角形 36"/>
            <p:cNvSpPr/>
            <p:nvPr/>
          </p:nvSpPr>
          <p:spPr>
            <a:xfrm>
              <a:off x="7138258" y="2796235"/>
              <a:ext cx="993341" cy="299272"/>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spcBef>
                  <a:spcPts val="0"/>
                </a:spcBef>
                <a:spcAft>
                  <a:spcPts val="0"/>
                </a:spcAft>
              </a:pPr>
              <a:r>
                <a:rPr lang="en-US" altLang="ja-JP" sz="1400" dirty="0">
                  <a:solidFill>
                    <a:prstClr val="black"/>
                  </a:solidFill>
                </a:rPr>
                <a:t>B</a:t>
              </a:r>
              <a:r>
                <a:rPr lang="ja-JP" altLang="en-US" sz="1400" dirty="0">
                  <a:solidFill>
                    <a:prstClr val="black"/>
                  </a:solidFill>
                </a:rPr>
                <a:t>市役所</a:t>
              </a:r>
            </a:p>
          </p:txBody>
        </p:sp>
        <p:sp>
          <p:nvSpPr>
            <p:cNvPr id="49" name="テキスト ボックス 48"/>
            <p:cNvSpPr txBox="1"/>
            <p:nvPr/>
          </p:nvSpPr>
          <p:spPr>
            <a:xfrm>
              <a:off x="8155755" y="3264611"/>
              <a:ext cx="681156" cy="276999"/>
            </a:xfrm>
            <a:prstGeom prst="rect">
              <a:avLst/>
            </a:prstGeom>
            <a:noFill/>
          </p:spPr>
          <p:txBody>
            <a:bodyPr wrap="square" rtlCol="0">
              <a:spAutoFit/>
            </a:bodyPr>
            <a:lstStyle/>
            <a:p>
              <a:r>
                <a:rPr kumimoji="1" lang="ja-JP" altLang="en-US" sz="1200" dirty="0"/>
                <a:t>転居元</a:t>
              </a:r>
            </a:p>
          </p:txBody>
        </p:sp>
      </p:grpSp>
      <p:grpSp>
        <p:nvGrpSpPr>
          <p:cNvPr id="56" name="グループ化 55"/>
          <p:cNvGrpSpPr/>
          <p:nvPr/>
        </p:nvGrpSpPr>
        <p:grpSpPr>
          <a:xfrm>
            <a:off x="1079629" y="3024415"/>
            <a:ext cx="1593936" cy="1179559"/>
            <a:chOff x="1055762" y="2792630"/>
            <a:chExt cx="1593936" cy="1179559"/>
          </a:xfrm>
        </p:grpSpPr>
        <p:sp>
          <p:nvSpPr>
            <p:cNvPr id="26" name="角丸四角形 25"/>
            <p:cNvSpPr/>
            <p:nvPr/>
          </p:nvSpPr>
          <p:spPr>
            <a:xfrm>
              <a:off x="1547206" y="2792630"/>
              <a:ext cx="993341" cy="299272"/>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fontAlgn="auto">
                <a:spcBef>
                  <a:spcPts val="0"/>
                </a:spcBef>
                <a:spcAft>
                  <a:spcPts val="0"/>
                </a:spcAft>
              </a:pPr>
              <a:r>
                <a:rPr lang="en-US" altLang="ja-JP" sz="1400" dirty="0">
                  <a:solidFill>
                    <a:prstClr val="black"/>
                  </a:solidFill>
                </a:rPr>
                <a:t>A</a:t>
              </a:r>
              <a:r>
                <a:rPr lang="ja-JP" altLang="en-US" sz="1400" dirty="0">
                  <a:solidFill>
                    <a:prstClr val="black"/>
                  </a:solidFill>
                </a:rPr>
                <a:t>市役所</a:t>
              </a:r>
            </a:p>
          </p:txBody>
        </p:sp>
        <p:pic>
          <p:nvPicPr>
            <p:cNvPr id="35" name="Picture 7" descr="Z:\02_イラスト\05_建物\99_その他（外観・室内）\8988_0062.gif"/>
            <p:cNvPicPr>
              <a:picLocks noChangeAspect="1" noChangeArrowheads="1"/>
            </p:cNvPicPr>
            <p:nvPr/>
          </p:nvPicPr>
          <p:blipFill>
            <a:blip r:embed="rId6" cstate="print"/>
            <a:srcRect/>
            <a:stretch>
              <a:fillRect/>
            </a:stretch>
          </p:blipFill>
          <p:spPr bwMode="auto">
            <a:xfrm>
              <a:off x="1474948" y="3172089"/>
              <a:ext cx="1174750" cy="800100"/>
            </a:xfrm>
            <a:prstGeom prst="rect">
              <a:avLst/>
            </a:prstGeom>
            <a:noFill/>
            <a:ln w="9525">
              <a:noFill/>
              <a:miter lim="800000"/>
              <a:headEnd/>
              <a:tailEnd/>
            </a:ln>
          </p:spPr>
        </p:pic>
        <p:sp>
          <p:nvSpPr>
            <p:cNvPr id="50" name="テキスト ボックス 49"/>
            <p:cNvSpPr txBox="1"/>
            <p:nvPr/>
          </p:nvSpPr>
          <p:spPr>
            <a:xfrm>
              <a:off x="1055762" y="3231765"/>
              <a:ext cx="681156" cy="276999"/>
            </a:xfrm>
            <a:prstGeom prst="rect">
              <a:avLst/>
            </a:prstGeom>
            <a:noFill/>
          </p:spPr>
          <p:txBody>
            <a:bodyPr wrap="square" rtlCol="0">
              <a:spAutoFit/>
            </a:bodyPr>
            <a:lstStyle/>
            <a:p>
              <a:r>
                <a:rPr kumimoji="1" lang="ja-JP" altLang="en-US" sz="1200" dirty="0"/>
                <a:t>転居先</a:t>
              </a:r>
            </a:p>
          </p:txBody>
        </p:sp>
      </p:grpSp>
      <p:sp>
        <p:nvSpPr>
          <p:cNvPr id="51" name="テキスト ボックス 50"/>
          <p:cNvSpPr txBox="1"/>
          <p:nvPr/>
        </p:nvSpPr>
        <p:spPr>
          <a:xfrm>
            <a:off x="1209058" y="5846210"/>
            <a:ext cx="1025557" cy="276999"/>
          </a:xfrm>
          <a:prstGeom prst="rect">
            <a:avLst/>
          </a:prstGeom>
          <a:noFill/>
        </p:spPr>
        <p:txBody>
          <a:bodyPr wrap="square" lIns="36000" tIns="0" rIns="3600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添付不要</a:t>
            </a:r>
          </a:p>
        </p:txBody>
      </p:sp>
      <p:sp>
        <p:nvSpPr>
          <p:cNvPr id="14" name="角丸四角形 13"/>
          <p:cNvSpPr/>
          <p:nvPr/>
        </p:nvSpPr>
        <p:spPr>
          <a:xfrm>
            <a:off x="1325297" y="3934391"/>
            <a:ext cx="1897117" cy="1877240"/>
          </a:xfrm>
          <a:prstGeom prst="roundRect">
            <a:avLst>
              <a:gd name="adj" fmla="val 8580"/>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 name="正方形/長方形 8"/>
          <p:cNvSpPr/>
          <p:nvPr/>
        </p:nvSpPr>
        <p:spPr>
          <a:xfrm>
            <a:off x="258859" y="2321598"/>
            <a:ext cx="2585254" cy="2903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事例</a:t>
            </a:r>
            <a:r>
              <a:rPr kumimoji="1" lang="en-US" altLang="ja-JP"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児童手当の申請</a:t>
            </a:r>
          </a:p>
        </p:txBody>
      </p:sp>
      <p:sp>
        <p:nvSpPr>
          <p:cNvPr id="25" name="正方形/長方形 24"/>
          <p:cNvSpPr/>
          <p:nvPr/>
        </p:nvSpPr>
        <p:spPr>
          <a:xfrm>
            <a:off x="3905640" y="2714124"/>
            <a:ext cx="2851026" cy="1557520"/>
          </a:xfrm>
          <a:prstGeom prst="rect">
            <a:avLst/>
          </a:prstGeom>
          <a:noFill/>
          <a:ln w="44450" cmpd="dbl">
            <a:noFill/>
          </a:ln>
          <a:effectLst>
            <a:outerShdw blurRad="50800" dist="38100" dir="2700000" algn="tl"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コネクタ 28"/>
          <p:cNvCxnSpPr>
            <a:stCxn id="28" idx="1"/>
            <a:endCxn id="28" idx="5"/>
          </p:cNvCxnSpPr>
          <p:nvPr/>
        </p:nvCxnSpPr>
        <p:spPr>
          <a:xfrm>
            <a:off x="3934516" y="3357610"/>
            <a:ext cx="2024006" cy="99812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a:stCxn id="28" idx="7"/>
            <a:endCxn id="28" idx="3"/>
          </p:cNvCxnSpPr>
          <p:nvPr/>
        </p:nvCxnSpPr>
        <p:spPr>
          <a:xfrm flipH="1">
            <a:off x="3934516" y="3357610"/>
            <a:ext cx="2024006" cy="99812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53" name="グループ化 52"/>
          <p:cNvGrpSpPr/>
          <p:nvPr/>
        </p:nvGrpSpPr>
        <p:grpSpPr>
          <a:xfrm>
            <a:off x="544674" y="4890156"/>
            <a:ext cx="723275" cy="1123380"/>
            <a:chOff x="116526" y="5442648"/>
            <a:chExt cx="723275" cy="1123380"/>
          </a:xfrm>
        </p:grpSpPr>
        <p:sp>
          <p:nvSpPr>
            <p:cNvPr id="24" name="テキスト ボックス 23"/>
            <p:cNvSpPr txBox="1"/>
            <p:nvPr/>
          </p:nvSpPr>
          <p:spPr>
            <a:xfrm>
              <a:off x="281068" y="5442648"/>
              <a:ext cx="41527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lumMod val="50000"/>
                    </a:prstClr>
                  </a:solidFill>
                  <a:effectLst/>
                  <a:uLnTx/>
                  <a:uFillTx/>
                  <a:latin typeface="Calibri"/>
                  <a:ea typeface="ＭＳ Ｐゴシック" panose="020B0600070205080204" pitchFamily="50" charset="-128"/>
                  <a:cs typeface="+mn-cs"/>
                </a:rPr>
                <a:t>＋</a:t>
              </a:r>
            </a:p>
          </p:txBody>
        </p:sp>
        <p:grpSp>
          <p:nvGrpSpPr>
            <p:cNvPr id="52" name="グループ化 51"/>
            <p:cNvGrpSpPr/>
            <p:nvPr/>
          </p:nvGrpSpPr>
          <p:grpSpPr>
            <a:xfrm>
              <a:off x="116526" y="5793079"/>
              <a:ext cx="723275" cy="772949"/>
              <a:chOff x="-46964" y="4769521"/>
              <a:chExt cx="723275" cy="772949"/>
            </a:xfrm>
          </p:grpSpPr>
          <p:grpSp>
            <p:nvGrpSpPr>
              <p:cNvPr id="4" name="グループ化 3"/>
              <p:cNvGrpSpPr/>
              <p:nvPr/>
            </p:nvGrpSpPr>
            <p:grpSpPr>
              <a:xfrm>
                <a:off x="-46964" y="4769521"/>
                <a:ext cx="723275" cy="772949"/>
                <a:chOff x="535759" y="4862292"/>
                <a:chExt cx="723275" cy="772949"/>
              </a:xfrm>
            </p:grpSpPr>
            <p:sp>
              <p:nvSpPr>
                <p:cNvPr id="43" name="メモ 42"/>
                <p:cNvSpPr/>
                <p:nvPr/>
              </p:nvSpPr>
              <p:spPr>
                <a:xfrm>
                  <a:off x="577745" y="4862292"/>
                  <a:ext cx="613783" cy="772949"/>
                </a:xfrm>
                <a:prstGeom prst="foldedCorner">
                  <a:avLst>
                    <a:gd name="adj" fmla="val 28440"/>
                  </a:avLst>
                </a:prstGeom>
                <a:solidFill>
                  <a:schemeClr val="bg1"/>
                </a:solidFill>
                <a:ln>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44" name="正方形/長方形 43"/>
                <p:cNvSpPr/>
                <p:nvPr/>
              </p:nvSpPr>
              <p:spPr>
                <a:xfrm>
                  <a:off x="535759" y="4965523"/>
                  <a:ext cx="723275"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課税</a:t>
                  </a:r>
                  <a:endPar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証明書</a:t>
                  </a:r>
                </a:p>
              </p:txBody>
            </p:sp>
            <p:cxnSp>
              <p:nvCxnSpPr>
                <p:cNvPr id="39" name="直線コネクタ 38"/>
                <p:cNvCxnSpPr/>
                <p:nvPr/>
              </p:nvCxnSpPr>
              <p:spPr>
                <a:xfrm flipH="1">
                  <a:off x="556953" y="4879340"/>
                  <a:ext cx="674076" cy="728213"/>
                </a:xfrm>
                <a:prstGeom prst="line">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cxnSp>
            <p:nvCxnSpPr>
              <p:cNvPr id="40" name="直線コネクタ 39"/>
              <p:cNvCxnSpPr/>
              <p:nvPr/>
            </p:nvCxnSpPr>
            <p:spPr>
              <a:xfrm>
                <a:off x="-28880" y="4784823"/>
                <a:ext cx="659260" cy="709970"/>
              </a:xfrm>
              <a:prstGeom prst="line">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grpSp>
      <p:sp>
        <p:nvSpPr>
          <p:cNvPr id="15" name="テキスト ボックス 14"/>
          <p:cNvSpPr txBox="1"/>
          <p:nvPr/>
        </p:nvSpPr>
        <p:spPr>
          <a:xfrm>
            <a:off x="1018689" y="4417876"/>
            <a:ext cx="819317" cy="33855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①申請</a:t>
            </a:r>
          </a:p>
        </p:txBody>
      </p:sp>
      <p:sp>
        <p:nvSpPr>
          <p:cNvPr id="18" name="テキスト ボックス 17"/>
          <p:cNvSpPr txBox="1"/>
          <p:nvPr/>
        </p:nvSpPr>
        <p:spPr>
          <a:xfrm>
            <a:off x="2468663" y="4400793"/>
            <a:ext cx="84490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④認定</a:t>
            </a:r>
          </a:p>
        </p:txBody>
      </p:sp>
      <p:sp>
        <p:nvSpPr>
          <p:cNvPr id="19" name="右矢印 18"/>
          <p:cNvSpPr/>
          <p:nvPr/>
        </p:nvSpPr>
        <p:spPr>
          <a:xfrm rot="16200000">
            <a:off x="1712832" y="4438713"/>
            <a:ext cx="447228" cy="21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nvGrpSpPr>
          <p:cNvPr id="55" name="グループ化 54"/>
          <p:cNvGrpSpPr/>
          <p:nvPr/>
        </p:nvGrpSpPr>
        <p:grpSpPr>
          <a:xfrm>
            <a:off x="2700253" y="2795447"/>
            <a:ext cx="4195679" cy="1767008"/>
            <a:chOff x="2618245" y="2453135"/>
            <a:chExt cx="4195679" cy="1767008"/>
          </a:xfrm>
        </p:grpSpPr>
        <p:sp>
          <p:nvSpPr>
            <p:cNvPr id="27" name="テキスト ボックス 26"/>
            <p:cNvSpPr txBox="1"/>
            <p:nvPr/>
          </p:nvSpPr>
          <p:spPr>
            <a:xfrm>
              <a:off x="2618245" y="2453135"/>
              <a:ext cx="4090019" cy="338554"/>
            </a:xfrm>
            <a:prstGeom prst="rect">
              <a:avLst/>
            </a:prstGeom>
            <a:noFill/>
          </p:spPr>
          <p:txBody>
            <a:bodyPr wrap="square" rtlCol="0">
              <a:spAutoFit/>
            </a:bodyPr>
            <a:lstStyle/>
            <a:p>
              <a:pPr algn="ctr"/>
              <a:r>
                <a:rPr lang="ja-JP" altLang="en-US" sz="1600" b="1" dirty="0">
                  <a:solidFill>
                    <a:srgbClr val="FF0000"/>
                  </a:solidFill>
                </a:rPr>
                <a:t>情報提供ネットワークシステム（ＮＷＳ）</a:t>
              </a:r>
              <a:endParaRPr kumimoji="1" lang="ja-JP" altLang="en-US" b="1" dirty="0">
                <a:solidFill>
                  <a:srgbClr val="FF0000"/>
                </a:solidFill>
              </a:endParaRPr>
            </a:p>
          </p:txBody>
        </p:sp>
        <p:sp>
          <p:nvSpPr>
            <p:cNvPr id="28" name="楕円 27"/>
            <p:cNvSpPr/>
            <p:nvPr/>
          </p:nvSpPr>
          <p:spPr>
            <a:xfrm>
              <a:off x="3433322" y="2808579"/>
              <a:ext cx="2862378" cy="1411564"/>
            </a:xfrm>
            <a:prstGeom prst="ellipse">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右矢印 31"/>
            <p:cNvSpPr/>
            <p:nvPr/>
          </p:nvSpPr>
          <p:spPr>
            <a:xfrm flipH="1">
              <a:off x="2822162" y="3568349"/>
              <a:ext cx="3989491" cy="478060"/>
            </a:xfrm>
            <a:prstGeom prst="rightArrow">
              <a:avLst/>
            </a:prstGeom>
            <a:solidFill>
              <a:schemeClr val="accent5">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ＭＳ ゴシック" panose="020B0609070205080204" pitchFamily="49" charset="-128"/>
                  <a:ea typeface="ＭＳ ゴシック" panose="020B0609070205080204" pitchFamily="49" charset="-128"/>
                </a:rPr>
                <a:t>③提供</a:t>
              </a:r>
              <a:endParaRPr kumimoji="1" lang="ja-JP" altLang="en-US" sz="1600" b="1" dirty="0">
                <a:solidFill>
                  <a:schemeClr val="tx1"/>
                </a:solidFill>
                <a:latin typeface="ＭＳ ゴシック" panose="020B0609070205080204" pitchFamily="49" charset="-128"/>
                <a:ea typeface="ＭＳ ゴシック" panose="020B0609070205080204" pitchFamily="49" charset="-128"/>
              </a:endParaRPr>
            </a:p>
          </p:txBody>
        </p:sp>
        <p:sp>
          <p:nvSpPr>
            <p:cNvPr id="31" name="右矢印 30"/>
            <p:cNvSpPr/>
            <p:nvPr/>
          </p:nvSpPr>
          <p:spPr>
            <a:xfrm>
              <a:off x="2837556" y="2940525"/>
              <a:ext cx="3976368" cy="468123"/>
            </a:xfrm>
            <a:prstGeom prst="rightArrow">
              <a:avLst/>
            </a:prstGeom>
            <a:solidFill>
              <a:schemeClr val="accent5">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ＭＳ ゴシック" panose="020B0609070205080204" pitchFamily="49" charset="-128"/>
                  <a:ea typeface="ＭＳ ゴシック" panose="020B0609070205080204" pitchFamily="49" charset="-128"/>
                </a:rPr>
                <a:t>　</a:t>
              </a:r>
              <a:r>
                <a:rPr lang="ja-JP" altLang="en-US" sz="1600" b="1" dirty="0">
                  <a:solidFill>
                    <a:schemeClr val="tx1"/>
                  </a:solidFill>
                  <a:latin typeface="ＭＳ ゴシック" panose="020B0609070205080204" pitchFamily="49" charset="-128"/>
                  <a:ea typeface="ＭＳ ゴシック" panose="020B0609070205080204" pitchFamily="49" charset="-128"/>
                </a:rPr>
                <a:t>②照会</a:t>
              </a:r>
              <a:endParaRPr kumimoji="1" lang="ja-JP" altLang="en-US" sz="1600" b="1" dirty="0">
                <a:solidFill>
                  <a:schemeClr val="tx1"/>
                </a:solidFill>
                <a:latin typeface="ＭＳ ゴシック" panose="020B0609070205080204" pitchFamily="49" charset="-128"/>
                <a:ea typeface="ＭＳ ゴシック" panose="020B0609070205080204" pitchFamily="49" charset="-128"/>
              </a:endParaRPr>
            </a:p>
          </p:txBody>
        </p:sp>
        <p:pic>
          <p:nvPicPr>
            <p:cNvPr id="33" name="図 32" descr="MH900424202.JPG"/>
            <p:cNvPicPr>
              <a:picLocks noChangeAspect="1"/>
            </p:cNvPicPr>
            <p:nvPr/>
          </p:nvPicPr>
          <p:blipFill>
            <a:blip r:embed="rId7" cstate="print"/>
            <a:stretch>
              <a:fillRect/>
            </a:stretch>
          </p:blipFill>
          <p:spPr>
            <a:xfrm>
              <a:off x="4077245" y="2940525"/>
              <a:ext cx="419691" cy="419691"/>
            </a:xfrm>
            <a:prstGeom prst="rect">
              <a:avLst/>
            </a:prstGeom>
          </p:spPr>
        </p:pic>
        <p:pic>
          <p:nvPicPr>
            <p:cNvPr id="34" name="図 33" descr="MH900424202.JPG"/>
            <p:cNvPicPr>
              <a:picLocks noChangeAspect="1"/>
            </p:cNvPicPr>
            <p:nvPr/>
          </p:nvPicPr>
          <p:blipFill>
            <a:blip r:embed="rId7" cstate="print"/>
            <a:stretch>
              <a:fillRect/>
            </a:stretch>
          </p:blipFill>
          <p:spPr>
            <a:xfrm>
              <a:off x="5437774" y="3560434"/>
              <a:ext cx="419691" cy="419691"/>
            </a:xfrm>
            <a:prstGeom prst="rect">
              <a:avLst/>
            </a:prstGeom>
          </p:spPr>
        </p:pic>
      </p:grpSp>
      <p:sp>
        <p:nvSpPr>
          <p:cNvPr id="58" name="四角形吹き出し 57"/>
          <p:cNvSpPr/>
          <p:nvPr/>
        </p:nvSpPr>
        <p:spPr>
          <a:xfrm>
            <a:off x="269018" y="1341103"/>
            <a:ext cx="7798535" cy="936000"/>
          </a:xfrm>
          <a:prstGeom prst="wedgeRectCallout">
            <a:avLst>
              <a:gd name="adj1" fmla="val 58707"/>
              <a:gd name="adj2" fmla="val 3289"/>
            </a:avLst>
          </a:prstGeom>
          <a:gradFill rotWithShape="1">
            <a:gsLst>
              <a:gs pos="0">
                <a:srgbClr val="FDEFE9"/>
              </a:gs>
              <a:gs pos="10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r>
              <a:rPr kumimoji="1" lang="ja-JP" altLang="en-US" sz="1600" dirty="0"/>
              <a:t>「情報連携」とは、</a:t>
            </a:r>
            <a:r>
              <a:rPr kumimoji="1" lang="ja-JP" altLang="ja-JP" sz="1600" dirty="0">
                <a:solidFill>
                  <a:prstClr val="black"/>
                </a:solidFill>
              </a:rPr>
              <a:t>各種手続の際に住民が行政機関等に提出する書類を省略可能とするため、異なる行政機関等の間で専用のネットワークシステム</a:t>
            </a:r>
            <a:r>
              <a:rPr kumimoji="1" lang="ja-JP" altLang="ja-JP" sz="1600" dirty="0"/>
              <a:t>を</a:t>
            </a:r>
            <a:r>
              <a:rPr kumimoji="1" lang="ja-JP" altLang="ja-JP" sz="1600" dirty="0">
                <a:solidFill>
                  <a:prstClr val="black"/>
                </a:solidFill>
              </a:rPr>
              <a:t>用いた個人情報のやり取りを行うことです</a:t>
            </a:r>
            <a:r>
              <a:rPr kumimoji="1" lang="ja-JP" altLang="en-US" sz="1600" dirty="0">
                <a:solidFill>
                  <a:prstClr val="black"/>
                </a:solidFill>
              </a:rPr>
              <a:t>。</a:t>
            </a:r>
            <a:endParaRPr kumimoji="1" lang="ja-JP" altLang="en-US" sz="1600" dirty="0"/>
          </a:p>
        </p:txBody>
      </p:sp>
      <p:sp>
        <p:nvSpPr>
          <p:cNvPr id="60" name="スライド番号プレースホルダー 5"/>
          <p:cNvSpPr txBox="1">
            <a:spLocks/>
          </p:cNvSpPr>
          <p:nvPr/>
        </p:nvSpPr>
        <p:spPr>
          <a:xfrm>
            <a:off x="9646816" y="6257576"/>
            <a:ext cx="226763"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8</a:t>
            </a:r>
          </a:p>
        </p:txBody>
      </p:sp>
    </p:spTree>
    <p:extLst>
      <p:ext uri="{BB962C8B-B14F-4D97-AF65-F5344CB8AC3E}">
        <p14:creationId xmlns:p14="http://schemas.microsoft.com/office/powerpoint/2010/main" val="147494136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bwMode="auto">
          <a:xfrm>
            <a:off x="3835400" y="3108960"/>
            <a:ext cx="3307080" cy="802640"/>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ja-JP" altLang="en-US" sz="3200" dirty="0">
                <a:latin typeface="ＭＳ ゴシック" panose="020B0609070205080204" pitchFamily="49" charset="-128"/>
                <a:ea typeface="ＭＳ ゴシック" panose="020B0609070205080204" pitchFamily="49" charset="-128"/>
              </a:rPr>
              <a:t>章末テスト</a:t>
            </a:r>
          </a:p>
        </p:txBody>
      </p:sp>
      <p:sp>
        <p:nvSpPr>
          <p:cNvPr id="4" name="テキスト ボックス 3"/>
          <p:cNvSpPr txBox="1"/>
          <p:nvPr/>
        </p:nvSpPr>
        <p:spPr bwMode="auto">
          <a:xfrm>
            <a:off x="2969881" y="3640923"/>
            <a:ext cx="3793227" cy="802640"/>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ja-JP" altLang="en-US" sz="3200" dirty="0">
                <a:latin typeface="ＭＳ ゴシック" panose="020B0609070205080204" pitchFamily="49" charset="-128"/>
                <a:ea typeface="ＭＳ ゴシック" panose="020B0609070205080204" pitchFamily="49" charset="-128"/>
              </a:rPr>
              <a:t>　　（第３章）</a:t>
            </a:r>
          </a:p>
        </p:txBody>
      </p:sp>
      <p:sp>
        <p:nvSpPr>
          <p:cNvPr id="6"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89</a:t>
            </a:r>
          </a:p>
        </p:txBody>
      </p:sp>
    </p:spTree>
    <p:extLst>
      <p:ext uri="{BB962C8B-B14F-4D97-AF65-F5344CB8AC3E}">
        <p14:creationId xmlns:p14="http://schemas.microsoft.com/office/powerpoint/2010/main" val="296209419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363034" y="301177"/>
            <a:ext cx="4891872"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サイバーセキュリティ理解度テスト　問題１</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5" name="角丸四角形 4"/>
          <p:cNvSpPr/>
          <p:nvPr/>
        </p:nvSpPr>
        <p:spPr>
          <a:xfrm>
            <a:off x="457201" y="1304693"/>
            <a:ext cx="8029574" cy="4705216"/>
          </a:xfrm>
          <a:prstGeom prst="roundRect">
            <a:avLst/>
          </a:prstGeom>
          <a:noFill/>
          <a:ln w="28575" cap="flat" cmpd="sng" algn="ctr">
            <a:solidFill>
              <a:srgbClr val="4472C4"/>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62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lang="ja-JP" altLang="en-US" sz="2000" kern="0" dirty="0">
                <a:solidFill>
                  <a:prstClr val="black"/>
                </a:solidFill>
                <a:latin typeface="ＭＳ ゴシック" panose="020B0609070205080204" pitchFamily="49" charset="-128"/>
                <a:ea typeface="ＭＳ ゴシック" panose="020B0609070205080204" pitchFamily="49" charset="-128"/>
              </a:rPr>
              <a:t>　</a:t>
            </a:r>
            <a:r>
              <a:rPr kumimoji="0" lang="ja-JP" altLang="en-US"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情報システム</a:t>
            </a:r>
            <a:r>
              <a:rPr lang="ja-JP" altLang="en-US" kern="0" dirty="0">
                <a:solidFill>
                  <a:prstClr val="black"/>
                </a:solidFill>
                <a:latin typeface="ＭＳ ゴシック" panose="020B0609070205080204" pitchFamily="49" charset="-128"/>
                <a:ea typeface="ＭＳ ゴシック" panose="020B0609070205080204" pitchFamily="49" charset="-128"/>
              </a:rPr>
              <a:t>やシステムを構成する</a:t>
            </a:r>
            <a:r>
              <a:rPr kumimoji="0" lang="ja-JP" altLang="en-US" b="0"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機器にセキュリティ対策ソフトウェア等を一旦導入すれば、その後はセキュリティ対策ソフトウェア等を更新する必要はない。</a:t>
            </a:r>
            <a:endParaRPr kumimoji="0" lang="en-US" altLang="ja-JP" b="0"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0" marR="0" lvl="0" indent="0" defTabSz="914400" eaLnBrk="1" fontAlgn="auto" latinLnBrk="0" hangingPunct="1">
              <a:lnSpc>
                <a:spcPts val="975"/>
              </a:lnSpc>
              <a:spcBef>
                <a:spcPts val="0"/>
              </a:spcBef>
              <a:spcAft>
                <a:spcPts val="0"/>
              </a:spcAft>
              <a:buClrTx/>
              <a:buSzTx/>
              <a:buFontTx/>
              <a:buNone/>
              <a:tabLst/>
              <a:defRPr/>
            </a:pPr>
            <a:endParaRPr kumimoji="0" lang="en-US" altLang="ja-JP" sz="5363"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algn="ctr" defTabSz="914400">
              <a:lnSpc>
                <a:spcPts val="10000"/>
              </a:lnSpc>
              <a:defRPr/>
            </a:pPr>
            <a:r>
              <a:rPr lang="ja-JP" altLang="en-US" sz="6600" kern="0" dirty="0">
                <a:solidFill>
                  <a:srgbClr val="002060"/>
                </a:solidFill>
                <a:latin typeface="ＭＳ Ｐゴシック" panose="020B0600070205080204" pitchFamily="50" charset="-128"/>
              </a:rPr>
              <a:t>○</a:t>
            </a:r>
            <a:r>
              <a:rPr lang="ja-JP" altLang="en-US" sz="6600" kern="0" dirty="0">
                <a:solidFill>
                  <a:prstClr val="black"/>
                </a:solidFill>
                <a:latin typeface="ＭＳ Ｐゴシック" panose="020B0600070205080204" pitchFamily="50" charset="-128"/>
              </a:rPr>
              <a:t> </a:t>
            </a:r>
            <a:r>
              <a:rPr lang="en-US" altLang="ja-JP" sz="6600" kern="0" dirty="0">
                <a:solidFill>
                  <a:prstClr val="black"/>
                </a:solidFill>
                <a:latin typeface="ＭＳ Ｐゴシック" panose="020B0600070205080204" pitchFamily="50" charset="-128"/>
              </a:rPr>
              <a:t>or </a:t>
            </a:r>
            <a:r>
              <a:rPr lang="en-US" altLang="ja-JP" sz="8000" kern="0" dirty="0">
                <a:solidFill>
                  <a:srgbClr val="FF0000"/>
                </a:solidFill>
                <a:latin typeface="ＭＳ Ｐゴシック" panose="020B0600070205080204" pitchFamily="50" charset="-128"/>
              </a:rPr>
              <a:t>×</a:t>
            </a:r>
          </a:p>
        </p:txBody>
      </p:sp>
      <p:pic>
        <p:nvPicPr>
          <p:cNvPr id="6" name="Picture 2" descr="C:\Users\CO940680\Desktop\MC90043492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000" y="360000"/>
            <a:ext cx="742893" cy="742893"/>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170981" y="657505"/>
            <a:ext cx="1721262" cy="2224703"/>
          </a:xfrm>
          <a:prstGeom prst="rect">
            <a:avLst/>
          </a:prstGeom>
        </p:spPr>
      </p:pic>
      <p:sp>
        <p:nvSpPr>
          <p:cNvPr id="9"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90</a:t>
            </a:r>
          </a:p>
        </p:txBody>
      </p:sp>
    </p:spTree>
    <p:extLst>
      <p:ext uri="{BB962C8B-B14F-4D97-AF65-F5344CB8AC3E}">
        <p14:creationId xmlns:p14="http://schemas.microsoft.com/office/powerpoint/2010/main" val="270854756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2"/>
          <p:cNvSpPr txBox="1">
            <a:spLocks/>
          </p:cNvSpPr>
          <p:nvPr/>
        </p:nvSpPr>
        <p:spPr bwMode="auto">
          <a:xfrm>
            <a:off x="289338" y="741680"/>
            <a:ext cx="1918603" cy="551861"/>
          </a:xfrm>
          <a:prstGeom prst="rect">
            <a:avLst/>
          </a:prstGeom>
          <a:noFill/>
          <a:ln w="12700">
            <a:noFill/>
            <a:prstDash val="dash"/>
            <a:headEnd/>
            <a:tailEnd/>
          </a:ln>
          <a:effec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anchor="t" anchorCtr="0" compatLnSpc="1">
            <a:prstTxWarp prst="textNoShape">
              <a:avLst/>
            </a:prstTxWarp>
            <a:noAutofit/>
          </a:bodyPr>
          <a:lstStyle>
            <a:defPPr>
              <a:defRPr lang="ja-JP"/>
            </a:defPPr>
            <a:lvl1pPr marL="180000" indent="-457200" defTabSz="457200" eaLnBrk="1" hangingPunct="1">
              <a:spcBef>
                <a:spcPts val="0"/>
              </a:spcBef>
              <a:buFont typeface="Arial" charset="0"/>
              <a:buNone/>
              <a:defRPr sz="1400">
                <a:solidFill>
                  <a:schemeClr val="tx1"/>
                </a:solidFill>
                <a:latin typeface="ＭＳ ゴシック" pitchFamily="49" charset="-128"/>
                <a:ea typeface="ＭＳ ゴシック" pitchFamily="49" charset="-128"/>
                <a:cs typeface="Times New Roman" pitchFamily="18" charset="0"/>
              </a:defRPr>
            </a:lvl1pPr>
            <a:lvl2pPr marL="742950" indent="-285750" defTabSz="457200" eaLnBrk="1" hangingPunct="1">
              <a:spcBef>
                <a:spcPct val="20000"/>
              </a:spcBef>
              <a:buFont typeface="Arial" charset="0"/>
              <a:buChar char="–"/>
              <a:defRPr sz="2800">
                <a:solidFill>
                  <a:schemeClr val="tx1"/>
                </a:solidFill>
              </a:defRPr>
            </a:lvl2pPr>
            <a:lvl3pPr marL="1143000" indent="-228600" defTabSz="457200" eaLnBrk="1" hangingPunct="1">
              <a:spcBef>
                <a:spcPct val="20000"/>
              </a:spcBef>
              <a:buFont typeface="Arial" charset="0"/>
              <a:buChar char="•"/>
              <a:defRPr>
                <a:solidFill>
                  <a:schemeClr val="tx1"/>
                </a:solidFill>
              </a:defRPr>
            </a:lvl3pPr>
            <a:lvl4pPr marL="1600200" indent="-228600" defTabSz="457200" eaLnBrk="1" hangingPunct="1">
              <a:spcBef>
                <a:spcPct val="20000"/>
              </a:spcBef>
              <a:buFont typeface="Arial" charset="0"/>
              <a:buChar char="–"/>
              <a:defRPr sz="2000">
                <a:solidFill>
                  <a:schemeClr val="tx1"/>
                </a:solidFill>
              </a:defRPr>
            </a:lvl4pPr>
            <a:lvl5pPr marL="2057400" indent="-228600" defTabSz="457200" eaLnBrk="1" hangingPunct="1">
              <a:spcBef>
                <a:spcPct val="20000"/>
              </a:spcBef>
              <a:buFont typeface="Arial" charset="0"/>
              <a:buChar char="»"/>
              <a:defRPr sz="2000">
                <a:solidFill>
                  <a:schemeClr val="tx1"/>
                </a:solidFill>
              </a:defRPr>
            </a:lvl5pPr>
            <a:lvl6pPr marL="2514600" indent="-228600" defTabSz="457200">
              <a:spcBef>
                <a:spcPct val="20000"/>
              </a:spcBef>
              <a:buFont typeface="Arial"/>
              <a:buChar char="•"/>
              <a:defRPr sz="2000">
                <a:solidFill>
                  <a:schemeClr val="tx1"/>
                </a:solidFill>
              </a:defRPr>
            </a:lvl6pPr>
            <a:lvl7pPr marL="2971800" indent="-228600" defTabSz="457200">
              <a:spcBef>
                <a:spcPct val="20000"/>
              </a:spcBef>
              <a:buFont typeface="Arial"/>
              <a:buChar char="•"/>
              <a:defRPr sz="2000">
                <a:solidFill>
                  <a:schemeClr val="tx1"/>
                </a:solidFill>
              </a:defRPr>
            </a:lvl7pPr>
            <a:lvl8pPr marL="3429000" indent="-228600" defTabSz="457200">
              <a:spcBef>
                <a:spcPct val="20000"/>
              </a:spcBef>
              <a:buFont typeface="Arial"/>
              <a:buChar char="•"/>
              <a:defRPr sz="2000">
                <a:solidFill>
                  <a:schemeClr val="tx1"/>
                </a:solidFill>
              </a:defRPr>
            </a:lvl8pPr>
            <a:lvl9pPr marL="3886200" indent="-228600" defTabSz="457200">
              <a:spcBef>
                <a:spcPct val="20000"/>
              </a:spcBef>
              <a:buFont typeface="Arial"/>
              <a:buChar char="•"/>
              <a:defRPr sz="2000">
                <a:solidFill>
                  <a:schemeClr val="tx1"/>
                </a:solidFill>
              </a:defRPr>
            </a:lvl9pPr>
          </a:lstStyle>
          <a:p>
            <a:pPr marL="0" lvl="0" indent="0"/>
            <a:r>
              <a:rPr lang="ja-JP" altLang="en-US" sz="2800" dirty="0">
                <a:solidFill>
                  <a:prstClr val="black"/>
                </a:solidFill>
                <a:latin typeface="HGP創英角ﾎﾟｯﾌﾟ体" panose="040B0A00000000000000" pitchFamily="50" charset="-128"/>
                <a:ea typeface="HGP創英角ﾎﾟｯﾌﾟ体" panose="040B0A00000000000000" pitchFamily="50" charset="-128"/>
                <a:cs typeface="+mn-cs"/>
              </a:rPr>
              <a:t>  </a:t>
            </a:r>
            <a:r>
              <a:rPr lang="ja-JP" altLang="en-US" sz="3200" dirty="0">
                <a:solidFill>
                  <a:prstClr val="black"/>
                </a:solidFill>
                <a:latin typeface="HGP創英角ﾎﾟｯﾌﾟ体" panose="040B0A00000000000000" pitchFamily="50" charset="-128"/>
                <a:ea typeface="HGP創英角ﾎﾟｯﾌﾟ体" panose="040B0A00000000000000" pitchFamily="50" charset="-128"/>
                <a:cs typeface="+mn-cs"/>
              </a:rPr>
              <a:t>こ た </a:t>
            </a:r>
            <a:r>
              <a:rPr lang="ja-JP" altLang="en-US" sz="3200" dirty="0" err="1">
                <a:solidFill>
                  <a:prstClr val="black"/>
                </a:solidFill>
                <a:latin typeface="HGP創英角ﾎﾟｯﾌﾟ体" panose="040B0A00000000000000" pitchFamily="50" charset="-128"/>
                <a:ea typeface="HGP創英角ﾎﾟｯﾌﾟ体" panose="040B0A00000000000000" pitchFamily="50" charset="-128"/>
                <a:cs typeface="+mn-cs"/>
              </a:rPr>
              <a:t>え</a:t>
            </a:r>
            <a:endParaRPr lang="en-US" altLang="ja-JP" sz="3200" dirty="0">
              <a:solidFill>
                <a:prstClr val="black"/>
              </a:solidFill>
              <a:latin typeface="HGP創英角ﾎﾟｯﾌﾟ体" panose="040B0A00000000000000" pitchFamily="50" charset="-128"/>
              <a:ea typeface="HGP創英角ﾎﾟｯﾌﾟ体" panose="040B0A00000000000000" pitchFamily="50" charset="-128"/>
              <a:cs typeface="+mn-cs"/>
            </a:endParaRPr>
          </a:p>
        </p:txBody>
      </p:sp>
      <p:sp>
        <p:nvSpPr>
          <p:cNvPr id="5" name="タイトル 1"/>
          <p:cNvSpPr txBox="1">
            <a:spLocks/>
          </p:cNvSpPr>
          <p:nvPr/>
        </p:nvSpPr>
        <p:spPr>
          <a:xfrm>
            <a:off x="376109" y="2748277"/>
            <a:ext cx="8744742" cy="1476482"/>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defTabSz="457200">
              <a:spcBef>
                <a:spcPts val="0"/>
              </a:spcBef>
            </a:pPr>
            <a:r>
              <a:rPr lang="ja-JP" altLang="en-US" sz="1800" dirty="0"/>
              <a:t>　</a:t>
            </a:r>
            <a:r>
              <a:rPr kumimoji="0" lang="ja-JP" altLang="en-US" sz="1800" dirty="0">
                <a:solidFill>
                  <a:prstClr val="black"/>
                </a:solidFill>
                <a:latin typeface="ＭＳ ゴシック" panose="020B0609070205080204" pitchFamily="49" charset="-128"/>
                <a:ea typeface="ＭＳ ゴシック" panose="020B0609070205080204" pitchFamily="49" charset="-128"/>
                <a:cs typeface="+mn-cs"/>
              </a:rPr>
              <a:t>セキュリティ対策ソフトウェアを最新の状態に更新することは、ウイルスを検知するために必要なことです。</a:t>
            </a:r>
            <a:endParaRPr kumimoji="0" lang="en-US" altLang="ja-JP" sz="1800" dirty="0">
              <a:solidFill>
                <a:prstClr val="black"/>
              </a:solidFill>
              <a:latin typeface="ＭＳ ゴシック" panose="020B0609070205080204" pitchFamily="49" charset="-128"/>
              <a:ea typeface="ＭＳ ゴシック" panose="020B0609070205080204" pitchFamily="49" charset="-128"/>
              <a:cs typeface="+mn-cs"/>
            </a:endParaRPr>
          </a:p>
          <a:p>
            <a:pPr lvl="0" algn="l" defTabSz="457200">
              <a:spcBef>
                <a:spcPts val="0"/>
              </a:spcBef>
            </a:pPr>
            <a:r>
              <a:rPr kumimoji="0" lang="ja-JP" altLang="en-US" sz="1800" dirty="0">
                <a:solidFill>
                  <a:prstClr val="black"/>
                </a:solidFill>
                <a:latin typeface="ＭＳ ゴシック" panose="020B0609070205080204" pitchFamily="49" charset="-128"/>
                <a:ea typeface="ＭＳ ゴシック" panose="020B0609070205080204" pitchFamily="49" charset="-128"/>
                <a:cs typeface="+mn-cs"/>
              </a:rPr>
              <a:t>　また、その他のソフトウェア等についても、自動更新機能等を活用し、最新の状態にすることにより脆弱性を排除できるため、</a:t>
            </a:r>
            <a:r>
              <a:rPr kumimoji="0" lang="ja-JP" altLang="en-US" sz="1800" u="sng" dirty="0">
                <a:solidFill>
                  <a:srgbClr val="FF0000"/>
                </a:solidFill>
                <a:latin typeface="ＭＳ ゴシック" panose="020B0609070205080204" pitchFamily="49" charset="-128"/>
                <a:ea typeface="ＭＳ ゴシック" panose="020B0609070205080204" pitchFamily="49" charset="-128"/>
                <a:cs typeface="+mn-cs"/>
              </a:rPr>
              <a:t>外部からの不正アクセス等に対する対策</a:t>
            </a:r>
            <a:r>
              <a:rPr kumimoji="0" lang="ja-JP" altLang="en-US" sz="1800" dirty="0">
                <a:latin typeface="ＭＳ ゴシック" panose="020B0609070205080204" pitchFamily="49" charset="-128"/>
                <a:ea typeface="ＭＳ ゴシック" panose="020B0609070205080204" pitchFamily="49" charset="-128"/>
                <a:cs typeface="+mn-cs"/>
              </a:rPr>
              <a:t>になります。</a:t>
            </a:r>
            <a:endParaRPr kumimoji="0" lang="en-US" altLang="ja-JP" sz="1800" dirty="0">
              <a:latin typeface="ＭＳ ゴシック" panose="020B0609070205080204" pitchFamily="49" charset="-128"/>
              <a:ea typeface="ＭＳ ゴシック" panose="020B0609070205080204" pitchFamily="49" charset="-128"/>
              <a:cs typeface="+mn-cs"/>
            </a:endParaRPr>
          </a:p>
        </p:txBody>
      </p:sp>
      <p:pic>
        <p:nvPicPr>
          <p:cNvPr id="4" name="図 3"/>
          <p:cNvPicPr>
            <a:picLocks noChangeAspect="1"/>
          </p:cNvPicPr>
          <p:nvPr/>
        </p:nvPicPr>
        <p:blipFill>
          <a:blip r:embed="rId3"/>
          <a:stretch>
            <a:fillRect/>
          </a:stretch>
        </p:blipFill>
        <p:spPr>
          <a:xfrm>
            <a:off x="7605674" y="741680"/>
            <a:ext cx="1726515" cy="1700206"/>
          </a:xfrm>
          <a:prstGeom prst="rect">
            <a:avLst/>
          </a:prstGeom>
        </p:spPr>
      </p:pic>
      <p:sp>
        <p:nvSpPr>
          <p:cNvPr id="7" name="タイトル 1"/>
          <p:cNvSpPr txBox="1">
            <a:spLocks/>
          </p:cNvSpPr>
          <p:nvPr/>
        </p:nvSpPr>
        <p:spPr>
          <a:xfrm>
            <a:off x="1478106" y="4622371"/>
            <a:ext cx="7938037" cy="1234419"/>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defTabSz="457200">
              <a:spcBef>
                <a:spcPts val="0"/>
              </a:spcBef>
            </a:pPr>
            <a:r>
              <a:rPr lang="ja-JP" altLang="en-US" sz="1800" dirty="0"/>
              <a:t>　</a:t>
            </a:r>
            <a:endParaRPr kumimoji="0" lang="en-US" altLang="ja-JP" sz="1800" dirty="0">
              <a:solidFill>
                <a:prstClr val="black"/>
              </a:solidFill>
              <a:cs typeface="+mn-cs"/>
            </a:endParaRPr>
          </a:p>
          <a:p>
            <a:pPr lvl="0" algn="l" defTabSz="457200">
              <a:spcBef>
                <a:spcPts val="0"/>
              </a:spcBef>
            </a:pPr>
            <a:r>
              <a:rPr kumimoji="0" lang="ja-JP" altLang="en-US" sz="1800" dirty="0">
                <a:solidFill>
                  <a:prstClr val="black"/>
                </a:solidFill>
                <a:cs typeface="+mn-cs"/>
              </a:rPr>
              <a:t>　</a:t>
            </a:r>
            <a:r>
              <a:rPr kumimoji="0" lang="ja-JP" altLang="en-US" sz="1800" dirty="0">
                <a:solidFill>
                  <a:prstClr val="black"/>
                </a:solidFill>
                <a:latin typeface="ＭＳ ゴシック" panose="020B0609070205080204" pitchFamily="49" charset="-128"/>
                <a:ea typeface="ＭＳ ゴシック" panose="020B0609070205080204" pitchFamily="49" charset="-128"/>
                <a:cs typeface="+mn-cs"/>
              </a:rPr>
              <a:t>それ以外にも、情報システムのログインログやアクセスログを定期的に分析・確認することにより、</a:t>
            </a:r>
            <a:r>
              <a:rPr kumimoji="0" lang="ja-JP" altLang="en-US" sz="1800" u="sng" dirty="0">
                <a:solidFill>
                  <a:srgbClr val="FF0000"/>
                </a:solidFill>
                <a:latin typeface="ＭＳ ゴシック" panose="020B0609070205080204" pitchFamily="49" charset="-128"/>
                <a:ea typeface="ＭＳ ゴシック" panose="020B0609070205080204" pitchFamily="49" charset="-128"/>
                <a:cs typeface="+mn-cs"/>
              </a:rPr>
              <a:t>外部からの不正アクセス等を検知</a:t>
            </a:r>
            <a:r>
              <a:rPr kumimoji="0" lang="ja-JP" altLang="en-US" sz="1800" dirty="0">
                <a:solidFill>
                  <a:prstClr val="black"/>
                </a:solidFill>
                <a:latin typeface="ＭＳ ゴシック" panose="020B0609070205080204" pitchFamily="49" charset="-128"/>
                <a:ea typeface="ＭＳ ゴシック" panose="020B0609070205080204" pitchFamily="49" charset="-128"/>
                <a:cs typeface="+mn-cs"/>
              </a:rPr>
              <a:t>することができるほか、</a:t>
            </a:r>
            <a:r>
              <a:rPr kumimoji="0" lang="ja-JP" altLang="en-US" sz="1800" u="sng" dirty="0">
                <a:solidFill>
                  <a:srgbClr val="FF0000"/>
                </a:solidFill>
                <a:latin typeface="ＭＳ ゴシック" panose="020B0609070205080204" pitchFamily="49" charset="-128"/>
                <a:ea typeface="ＭＳ ゴシック" panose="020B0609070205080204" pitchFamily="49" charset="-128"/>
                <a:cs typeface="+mn-cs"/>
              </a:rPr>
              <a:t>内部不正の早期発見や不正の抑止</a:t>
            </a:r>
            <a:r>
              <a:rPr kumimoji="0" lang="ja-JP" altLang="en-US" sz="1800" dirty="0">
                <a:solidFill>
                  <a:prstClr val="black"/>
                </a:solidFill>
                <a:latin typeface="ＭＳ ゴシック" panose="020B0609070205080204" pitchFamily="49" charset="-128"/>
                <a:ea typeface="ＭＳ ゴシック" panose="020B0609070205080204" pitchFamily="49" charset="-128"/>
                <a:cs typeface="+mn-cs"/>
              </a:rPr>
              <a:t>につながる可能性があります。</a:t>
            </a:r>
            <a:endParaRPr kumimoji="0" lang="en-US" altLang="ja-JP" sz="1800" dirty="0">
              <a:solidFill>
                <a:prstClr val="black"/>
              </a:solidFill>
              <a:latin typeface="ＭＳ ゴシック" panose="020B0609070205080204" pitchFamily="49" charset="-128"/>
              <a:ea typeface="ＭＳ ゴシック" panose="020B0609070205080204" pitchFamily="49" charset="-128"/>
              <a:cs typeface="+mn-cs"/>
            </a:endParaRPr>
          </a:p>
          <a:p>
            <a:pPr algn="l"/>
            <a:r>
              <a:rPr lang="ja-JP" altLang="en-US" sz="1800" dirty="0">
                <a:latin typeface="ＭＳ ゴシック" panose="020B0609070205080204" pitchFamily="49" charset="-128"/>
                <a:ea typeface="ＭＳ ゴシック" panose="020B0609070205080204" pitchFamily="49" charset="-128"/>
              </a:rPr>
              <a:t>　</a:t>
            </a:r>
          </a:p>
        </p:txBody>
      </p:sp>
      <p:pic>
        <p:nvPicPr>
          <p:cNvPr id="8" name="図 7"/>
          <p:cNvPicPr>
            <a:picLocks noChangeAspect="1"/>
          </p:cNvPicPr>
          <p:nvPr/>
        </p:nvPicPr>
        <p:blipFill>
          <a:blip r:embed="rId4"/>
          <a:stretch>
            <a:fillRect/>
          </a:stretch>
        </p:blipFill>
        <p:spPr>
          <a:xfrm>
            <a:off x="313282" y="4999331"/>
            <a:ext cx="1069469" cy="1466091"/>
          </a:xfrm>
          <a:prstGeom prst="rect">
            <a:avLst/>
          </a:prstGeom>
        </p:spPr>
      </p:pic>
      <p:pic>
        <p:nvPicPr>
          <p:cNvPr id="12" name="Picture 14"/>
          <p:cNvPicPr>
            <a:picLocks noChangeAspect="1" noChangeArrowheads="1"/>
          </p:cNvPicPr>
          <p:nvPr/>
        </p:nvPicPr>
        <p:blipFill rotWithShape="1">
          <a:blip r:embed="rId5" cstate="print"/>
          <a:srcRect t="26274" b="19862"/>
          <a:stretch/>
        </p:blipFill>
        <p:spPr bwMode="auto">
          <a:xfrm rot="2048712">
            <a:off x="1637682" y="1419060"/>
            <a:ext cx="959386" cy="724830"/>
          </a:xfrm>
          <a:prstGeom prst="rect">
            <a:avLst/>
          </a:prstGeom>
          <a:noFill/>
          <a:ln w="9525">
            <a:noFill/>
            <a:miter lim="800000"/>
            <a:headEnd/>
            <a:tailEnd/>
          </a:ln>
        </p:spPr>
      </p:pic>
      <p:pic>
        <p:nvPicPr>
          <p:cNvPr id="13" name="図 12"/>
          <p:cNvPicPr/>
          <p:nvPr/>
        </p:nvPicPr>
        <p:blipFill rotWithShape="1">
          <a:blip r:embed="rId6"/>
          <a:srcRect l="32656" t="30960" r="32078" b="36832"/>
          <a:stretch/>
        </p:blipFill>
        <p:spPr bwMode="auto">
          <a:xfrm>
            <a:off x="2624155" y="1087256"/>
            <a:ext cx="1424475" cy="1237627"/>
          </a:xfrm>
          <a:prstGeom prst="rect">
            <a:avLst/>
          </a:prstGeom>
          <a:ln>
            <a:noFill/>
          </a:ln>
          <a:extLst>
            <a:ext uri="{53640926-AAD7-44D8-BBD7-CCE9431645EC}">
              <a14:shadowObscured xmlns:a14="http://schemas.microsoft.com/office/drawing/2010/main"/>
            </a:ext>
          </a:extLst>
        </p:spPr>
      </p:pic>
      <p:sp>
        <p:nvSpPr>
          <p:cNvPr id="14"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91</a:t>
            </a:r>
          </a:p>
        </p:txBody>
      </p:sp>
      <p:sp>
        <p:nvSpPr>
          <p:cNvPr id="11" name="角丸四角形 10"/>
          <p:cNvSpPr/>
          <p:nvPr/>
        </p:nvSpPr>
        <p:spPr>
          <a:xfrm>
            <a:off x="363033" y="278028"/>
            <a:ext cx="4880299"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サイバーセキュリティ理解度テスト　問題１</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390754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fltVal val="0"/>
                                          </p:val>
                                        </p:tav>
                                        <p:tav tm="100000">
                                          <p:val>
                                            <p:strVal val="#ppt_w"/>
                                          </p:val>
                                        </p:tav>
                                      </p:tavLst>
                                    </p:anim>
                                    <p:anim calcmode="lin" valueType="num">
                                      <p:cBhvr>
                                        <p:cTn id="13" dur="1000" fill="hold"/>
                                        <p:tgtEl>
                                          <p:spTgt spid="13"/>
                                        </p:tgtEl>
                                        <p:attrNameLst>
                                          <p:attrName>ppt_h</p:attrName>
                                        </p:attrNameLst>
                                      </p:cBhvr>
                                      <p:tavLst>
                                        <p:tav tm="0">
                                          <p:val>
                                            <p:fltVal val="0"/>
                                          </p:val>
                                        </p:tav>
                                        <p:tav tm="100000">
                                          <p:val>
                                            <p:strVal val="#ppt_h"/>
                                          </p:val>
                                        </p:tav>
                                      </p:tavLst>
                                    </p:anim>
                                    <p:animEffect transition="in" filter="fade">
                                      <p:cBhvr>
                                        <p:cTn id="1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457201" y="1304693"/>
            <a:ext cx="8006575" cy="4705216"/>
          </a:xfrm>
          <a:prstGeom prst="roundRect">
            <a:avLst/>
          </a:prstGeom>
          <a:noFill/>
          <a:ln w="28575" cap="flat" cmpd="sng" algn="ctr">
            <a:solidFill>
              <a:srgbClr val="4472C4"/>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62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　</a:t>
            </a:r>
            <a:r>
              <a:rPr kumimoji="0" lang="ja-JP" altLang="en-US" b="0"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自宅でテレワークを行う際は、限られた空間であるため、職場よりも情報漏えいのリスクは</a:t>
            </a:r>
            <a:r>
              <a:rPr lang="ja-JP" altLang="en-US" kern="0" dirty="0">
                <a:solidFill>
                  <a:prstClr val="black"/>
                </a:solidFill>
                <a:latin typeface="ＭＳ ゴシック" panose="020B0609070205080204" pitchFamily="49" charset="-128"/>
                <a:ea typeface="ＭＳ ゴシック" panose="020B0609070205080204" pitchFamily="49" charset="-128"/>
              </a:rPr>
              <a:t>低減される</a:t>
            </a:r>
            <a:r>
              <a:rPr kumimoji="0" lang="ja-JP" altLang="en-US" b="0"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と考えられる。</a:t>
            </a:r>
            <a:endParaRPr kumimoji="0" lang="en-US" altLang="ja-JP" b="0"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0" marR="0" lvl="0" indent="0" defTabSz="914400" eaLnBrk="1" fontAlgn="auto" latinLnBrk="0" hangingPunct="1">
              <a:lnSpc>
                <a:spcPts val="975"/>
              </a:lnSpc>
              <a:spcBef>
                <a:spcPts val="0"/>
              </a:spcBef>
              <a:spcAft>
                <a:spcPts val="0"/>
              </a:spcAft>
              <a:buClrTx/>
              <a:buSzTx/>
              <a:buFontTx/>
              <a:buNone/>
              <a:tabLst/>
              <a:defRPr/>
            </a:pPr>
            <a:endParaRPr kumimoji="0" lang="en-US" altLang="ja-JP" sz="5363"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algn="ctr" defTabSz="914400">
              <a:defRPr/>
            </a:pPr>
            <a:r>
              <a:rPr lang="ja-JP" altLang="en-US" sz="6600" kern="0" dirty="0">
                <a:solidFill>
                  <a:srgbClr val="002060"/>
                </a:solidFill>
                <a:latin typeface="ＭＳ Ｐゴシック" panose="020B0600070205080204" pitchFamily="50" charset="-128"/>
              </a:rPr>
              <a:t>○</a:t>
            </a:r>
            <a:r>
              <a:rPr lang="ja-JP" altLang="en-US" sz="6600" kern="0" dirty="0">
                <a:solidFill>
                  <a:prstClr val="black"/>
                </a:solidFill>
                <a:latin typeface="ＭＳ Ｐゴシック" panose="020B0600070205080204" pitchFamily="50" charset="-128"/>
              </a:rPr>
              <a:t> </a:t>
            </a:r>
            <a:r>
              <a:rPr lang="en-US" altLang="ja-JP" sz="6600" kern="0" dirty="0">
                <a:solidFill>
                  <a:prstClr val="black"/>
                </a:solidFill>
                <a:latin typeface="ＭＳ Ｐゴシック" panose="020B0600070205080204" pitchFamily="50" charset="-128"/>
              </a:rPr>
              <a:t>or </a:t>
            </a:r>
            <a:r>
              <a:rPr lang="en-US" altLang="ja-JP" sz="8000" kern="0" dirty="0">
                <a:solidFill>
                  <a:srgbClr val="FF0000"/>
                </a:solidFill>
                <a:latin typeface="ＭＳ Ｐゴシック" panose="020B0600070205080204" pitchFamily="50" charset="-128"/>
              </a:rPr>
              <a:t>×</a:t>
            </a:r>
          </a:p>
        </p:txBody>
      </p:sp>
      <p:pic>
        <p:nvPicPr>
          <p:cNvPr id="6" name="Picture 2" descr="C:\Users\CO940680\Desktop\MC90043492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000" y="360000"/>
            <a:ext cx="742893" cy="742893"/>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182556" y="775503"/>
            <a:ext cx="1334439" cy="1724740"/>
          </a:xfrm>
          <a:prstGeom prst="rect">
            <a:avLst/>
          </a:prstGeom>
        </p:spPr>
      </p:pic>
      <p:pic>
        <p:nvPicPr>
          <p:cNvPr id="4" name="図 3"/>
          <p:cNvPicPr>
            <a:picLocks noChangeAspect="1"/>
          </p:cNvPicPr>
          <p:nvPr/>
        </p:nvPicPr>
        <p:blipFill>
          <a:blip r:embed="rId5"/>
          <a:stretch>
            <a:fillRect/>
          </a:stretch>
        </p:blipFill>
        <p:spPr>
          <a:xfrm>
            <a:off x="7280888" y="4672059"/>
            <a:ext cx="890093" cy="920576"/>
          </a:xfrm>
          <a:prstGeom prst="rect">
            <a:avLst/>
          </a:prstGeom>
        </p:spPr>
      </p:pic>
      <p:sp>
        <p:nvSpPr>
          <p:cNvPr id="10" name="スライド番号プレースホルダー 5"/>
          <p:cNvSpPr txBox="1">
            <a:spLocks/>
          </p:cNvSpPr>
          <p:nvPr/>
        </p:nvSpPr>
        <p:spPr>
          <a:xfrm>
            <a:off x="9641840" y="6257576"/>
            <a:ext cx="231740" cy="365125"/>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92</a:t>
            </a:r>
          </a:p>
        </p:txBody>
      </p:sp>
      <p:sp>
        <p:nvSpPr>
          <p:cNvPr id="8" name="角丸四角形 7"/>
          <p:cNvSpPr/>
          <p:nvPr/>
        </p:nvSpPr>
        <p:spPr>
          <a:xfrm>
            <a:off x="363034" y="335900"/>
            <a:ext cx="4903448"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サイバーセキュリティ理解度テスト　問題２</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18376835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733147" y="3072227"/>
            <a:ext cx="8765847" cy="2207343"/>
          </a:xfrm>
          <a:prstGeom prst="roundRect">
            <a:avLst/>
          </a:prstGeom>
          <a:noFill/>
          <a:ln w="28575" cap="flat" cmpd="sng" algn="ctr">
            <a:solidFill>
              <a:schemeClr val="accent4">
                <a:lumMod val="60000"/>
                <a:lumOff val="40000"/>
              </a:scheme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62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7" name="コンテンツ プレースホルダー 2"/>
          <p:cNvSpPr txBox="1">
            <a:spLocks/>
          </p:cNvSpPr>
          <p:nvPr/>
        </p:nvSpPr>
        <p:spPr bwMode="auto">
          <a:xfrm>
            <a:off x="342283" y="788531"/>
            <a:ext cx="1809902" cy="597995"/>
          </a:xfrm>
          <a:prstGeom prst="rect">
            <a:avLst/>
          </a:prstGeom>
          <a:noFill/>
          <a:ln w="12700">
            <a:noFill/>
            <a:prstDash val="dash"/>
            <a:headEnd/>
            <a:tailEnd/>
          </a:ln>
          <a:effec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anchor="t" anchorCtr="0" compatLnSpc="1">
            <a:prstTxWarp prst="textNoShape">
              <a:avLst/>
            </a:prstTxWarp>
            <a:noAutofit/>
          </a:bodyPr>
          <a:lstStyle>
            <a:defPPr>
              <a:defRPr lang="ja-JP"/>
            </a:defPPr>
            <a:lvl1pPr marL="180000" indent="-457200" defTabSz="457200" eaLnBrk="1" hangingPunct="1">
              <a:spcBef>
                <a:spcPts val="0"/>
              </a:spcBef>
              <a:buFont typeface="Arial" charset="0"/>
              <a:buNone/>
              <a:defRPr sz="1400">
                <a:solidFill>
                  <a:schemeClr val="tx1"/>
                </a:solidFill>
                <a:latin typeface="ＭＳ ゴシック" pitchFamily="49" charset="-128"/>
                <a:ea typeface="ＭＳ ゴシック" pitchFamily="49" charset="-128"/>
                <a:cs typeface="Times New Roman" pitchFamily="18" charset="0"/>
              </a:defRPr>
            </a:lvl1pPr>
            <a:lvl2pPr marL="742950" indent="-285750" defTabSz="457200" eaLnBrk="1" hangingPunct="1">
              <a:spcBef>
                <a:spcPct val="20000"/>
              </a:spcBef>
              <a:buFont typeface="Arial" charset="0"/>
              <a:buChar char="–"/>
              <a:defRPr sz="2800">
                <a:solidFill>
                  <a:schemeClr val="tx1"/>
                </a:solidFill>
              </a:defRPr>
            </a:lvl2pPr>
            <a:lvl3pPr marL="1143000" indent="-228600" defTabSz="457200" eaLnBrk="1" hangingPunct="1">
              <a:spcBef>
                <a:spcPct val="20000"/>
              </a:spcBef>
              <a:buFont typeface="Arial" charset="0"/>
              <a:buChar char="•"/>
              <a:defRPr>
                <a:solidFill>
                  <a:schemeClr val="tx1"/>
                </a:solidFill>
              </a:defRPr>
            </a:lvl3pPr>
            <a:lvl4pPr marL="1600200" indent="-228600" defTabSz="457200" eaLnBrk="1" hangingPunct="1">
              <a:spcBef>
                <a:spcPct val="20000"/>
              </a:spcBef>
              <a:buFont typeface="Arial" charset="0"/>
              <a:buChar char="–"/>
              <a:defRPr sz="2000">
                <a:solidFill>
                  <a:schemeClr val="tx1"/>
                </a:solidFill>
              </a:defRPr>
            </a:lvl4pPr>
            <a:lvl5pPr marL="2057400" indent="-228600" defTabSz="457200" eaLnBrk="1" hangingPunct="1">
              <a:spcBef>
                <a:spcPct val="20000"/>
              </a:spcBef>
              <a:buFont typeface="Arial" charset="0"/>
              <a:buChar char="»"/>
              <a:defRPr sz="2000">
                <a:solidFill>
                  <a:schemeClr val="tx1"/>
                </a:solidFill>
              </a:defRPr>
            </a:lvl5pPr>
            <a:lvl6pPr marL="2514600" indent="-228600" defTabSz="457200">
              <a:spcBef>
                <a:spcPct val="20000"/>
              </a:spcBef>
              <a:buFont typeface="Arial"/>
              <a:buChar char="•"/>
              <a:defRPr sz="2000">
                <a:solidFill>
                  <a:schemeClr val="tx1"/>
                </a:solidFill>
              </a:defRPr>
            </a:lvl6pPr>
            <a:lvl7pPr marL="2971800" indent="-228600" defTabSz="457200">
              <a:spcBef>
                <a:spcPct val="20000"/>
              </a:spcBef>
              <a:buFont typeface="Arial"/>
              <a:buChar char="•"/>
              <a:defRPr sz="2000">
                <a:solidFill>
                  <a:schemeClr val="tx1"/>
                </a:solidFill>
              </a:defRPr>
            </a:lvl7pPr>
            <a:lvl8pPr marL="3429000" indent="-228600" defTabSz="457200">
              <a:spcBef>
                <a:spcPct val="20000"/>
              </a:spcBef>
              <a:buFont typeface="Arial"/>
              <a:buChar char="•"/>
              <a:defRPr sz="2000">
                <a:solidFill>
                  <a:schemeClr val="tx1"/>
                </a:solidFill>
              </a:defRPr>
            </a:lvl8pPr>
            <a:lvl9pPr marL="3886200" indent="-228600" defTabSz="457200">
              <a:spcBef>
                <a:spcPct val="20000"/>
              </a:spcBef>
              <a:buFont typeface="Arial"/>
              <a:buChar char="•"/>
              <a:defRPr sz="2000">
                <a:solidFill>
                  <a:schemeClr val="tx1"/>
                </a:solidFill>
              </a:defRPr>
            </a:lvl9pPr>
          </a:lstStyle>
          <a:p>
            <a:pPr marL="0" lvl="0" indent="0"/>
            <a:r>
              <a:rPr lang="ja-JP" altLang="en-US" sz="2800" dirty="0">
                <a:solidFill>
                  <a:prstClr val="black"/>
                </a:solidFill>
                <a:latin typeface="HGP創英角ﾎﾟｯﾌﾟ体" panose="040B0A00000000000000" pitchFamily="50" charset="-128"/>
                <a:ea typeface="HGP創英角ﾎﾟｯﾌﾟ体" panose="040B0A00000000000000" pitchFamily="50" charset="-128"/>
                <a:cs typeface="+mn-cs"/>
              </a:rPr>
              <a:t>  </a:t>
            </a:r>
            <a:r>
              <a:rPr lang="ja-JP" altLang="en-US" sz="3200" dirty="0">
                <a:solidFill>
                  <a:prstClr val="black"/>
                </a:solidFill>
                <a:latin typeface="HGP創英角ﾎﾟｯﾌﾟ体" panose="040B0A00000000000000" pitchFamily="50" charset="-128"/>
                <a:ea typeface="HGP創英角ﾎﾟｯﾌﾟ体" panose="040B0A00000000000000" pitchFamily="50" charset="-128"/>
                <a:cs typeface="+mn-cs"/>
              </a:rPr>
              <a:t>こ た </a:t>
            </a:r>
            <a:r>
              <a:rPr lang="ja-JP" altLang="en-US" sz="3200" dirty="0" err="1">
                <a:solidFill>
                  <a:prstClr val="black"/>
                </a:solidFill>
                <a:latin typeface="HGP創英角ﾎﾟｯﾌﾟ体" panose="040B0A00000000000000" pitchFamily="50" charset="-128"/>
                <a:ea typeface="HGP創英角ﾎﾟｯﾌﾟ体" panose="040B0A00000000000000" pitchFamily="50" charset="-128"/>
                <a:cs typeface="+mn-cs"/>
              </a:rPr>
              <a:t>え</a:t>
            </a:r>
            <a:endParaRPr lang="en-US" altLang="ja-JP" sz="3200" dirty="0">
              <a:solidFill>
                <a:prstClr val="black"/>
              </a:solidFill>
              <a:latin typeface="HGP創英角ﾎﾟｯﾌﾟ体" panose="040B0A00000000000000" pitchFamily="50" charset="-128"/>
              <a:ea typeface="HGP創英角ﾎﾟｯﾌﾟ体" panose="040B0A00000000000000" pitchFamily="50" charset="-128"/>
              <a:cs typeface="+mn-cs"/>
            </a:endParaRPr>
          </a:p>
        </p:txBody>
      </p:sp>
      <p:sp>
        <p:nvSpPr>
          <p:cNvPr id="5" name="タイトル 1"/>
          <p:cNvSpPr txBox="1">
            <a:spLocks/>
          </p:cNvSpPr>
          <p:nvPr/>
        </p:nvSpPr>
        <p:spPr>
          <a:xfrm>
            <a:off x="342283" y="2042244"/>
            <a:ext cx="9352502" cy="938357"/>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defTabSz="457200">
              <a:spcBef>
                <a:spcPts val="0"/>
              </a:spcBef>
            </a:pPr>
            <a:r>
              <a:rPr lang="ja-JP" altLang="en-US" sz="1800" dirty="0"/>
              <a:t>　</a:t>
            </a:r>
            <a:r>
              <a:rPr kumimoji="0" lang="ja-JP" altLang="en-US" sz="1800" dirty="0">
                <a:solidFill>
                  <a:prstClr val="black"/>
                </a:solidFill>
                <a:latin typeface="ＭＳ ゴシック" panose="020B0609070205080204" pitchFamily="49" charset="-128"/>
                <a:ea typeface="ＭＳ ゴシック" panose="020B0609070205080204" pitchFamily="49" charset="-128"/>
                <a:cs typeface="+mn-cs"/>
              </a:rPr>
              <a:t>自宅ならではの</a:t>
            </a:r>
            <a:r>
              <a:rPr kumimoji="0" lang="ja-JP" altLang="en-US" sz="1800" dirty="0">
                <a:solidFill>
                  <a:srgbClr val="FF0000"/>
                </a:solidFill>
                <a:latin typeface="ＭＳ ゴシック" panose="020B0609070205080204" pitchFamily="49" charset="-128"/>
                <a:ea typeface="ＭＳ ゴシック" panose="020B0609070205080204" pitchFamily="49" charset="-128"/>
                <a:cs typeface="+mn-cs"/>
              </a:rPr>
              <a:t>「</a:t>
            </a:r>
            <a:r>
              <a:rPr kumimoji="0" lang="ja-JP" altLang="en-US" sz="1800" u="sng" dirty="0">
                <a:solidFill>
                  <a:srgbClr val="FF0000"/>
                </a:solidFill>
                <a:latin typeface="ＭＳ ゴシック" panose="020B0609070205080204" pitchFamily="49" charset="-128"/>
                <a:ea typeface="ＭＳ ゴシック" panose="020B0609070205080204" pitchFamily="49" charset="-128"/>
                <a:cs typeface="+mn-cs"/>
              </a:rPr>
              <a:t>情報漏えい</a:t>
            </a:r>
            <a:r>
              <a:rPr kumimoji="0" lang="ja-JP" altLang="en-US" sz="1800" dirty="0">
                <a:solidFill>
                  <a:srgbClr val="FF0000"/>
                </a:solidFill>
                <a:latin typeface="ＭＳ ゴシック" panose="020B0609070205080204" pitchFamily="49" charset="-128"/>
                <a:ea typeface="ＭＳ ゴシック" panose="020B0609070205080204" pitchFamily="49" charset="-128"/>
                <a:cs typeface="+mn-cs"/>
              </a:rPr>
              <a:t>」</a:t>
            </a:r>
            <a:r>
              <a:rPr kumimoji="0" lang="ja-JP" altLang="en-US" sz="1800" dirty="0">
                <a:solidFill>
                  <a:prstClr val="black"/>
                </a:solidFill>
                <a:latin typeface="ＭＳ ゴシック" panose="020B0609070205080204" pitchFamily="49" charset="-128"/>
                <a:ea typeface="ＭＳ ゴシック" panose="020B0609070205080204" pitchFamily="49" charset="-128"/>
                <a:cs typeface="+mn-cs"/>
              </a:rPr>
              <a:t>リスクとしては、以下のことが考えられます。</a:t>
            </a:r>
            <a:r>
              <a:rPr lang="ja-JP" altLang="en-US" sz="1800" dirty="0">
                <a:latin typeface="ＭＳ ゴシック" panose="020B0609070205080204" pitchFamily="49" charset="-128"/>
                <a:ea typeface="ＭＳ ゴシック" panose="020B0609070205080204" pitchFamily="49" charset="-128"/>
              </a:rPr>
              <a:t>　</a:t>
            </a:r>
          </a:p>
        </p:txBody>
      </p:sp>
      <p:sp>
        <p:nvSpPr>
          <p:cNvPr id="9" name="タイトル 1"/>
          <p:cNvSpPr txBox="1">
            <a:spLocks/>
          </p:cNvSpPr>
          <p:nvPr/>
        </p:nvSpPr>
        <p:spPr>
          <a:xfrm>
            <a:off x="396713" y="5483503"/>
            <a:ext cx="9156711" cy="802317"/>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defTabSz="457200">
              <a:spcBef>
                <a:spcPts val="0"/>
              </a:spcBef>
            </a:pPr>
            <a:r>
              <a:rPr kumimoji="0" lang="ja-JP" altLang="en-US" sz="2600" dirty="0">
                <a:solidFill>
                  <a:prstClr val="black"/>
                </a:solidFill>
                <a:latin typeface="ＭＳ ゴシック" panose="020B0609070205080204" pitchFamily="49" charset="-128"/>
                <a:ea typeface="ＭＳ ゴシック" panose="020B0609070205080204" pitchFamily="49" charset="-128"/>
                <a:cs typeface="+mn-cs"/>
              </a:rPr>
              <a:t> </a:t>
            </a:r>
            <a:r>
              <a:rPr kumimoji="0" lang="ja-JP" altLang="en-US" sz="1800" dirty="0">
                <a:solidFill>
                  <a:prstClr val="black"/>
                </a:solidFill>
                <a:latin typeface="ＭＳ ゴシック" panose="020B0609070205080204" pitchFamily="49" charset="-128"/>
                <a:ea typeface="ＭＳ ゴシック" panose="020B0609070205080204" pitchFamily="49" charset="-128"/>
                <a:cs typeface="+mn-cs"/>
              </a:rPr>
              <a:t>職場の整備された環境外では、</a:t>
            </a:r>
            <a:r>
              <a:rPr kumimoji="0" lang="ja-JP" altLang="en-US" sz="1800" u="sng" dirty="0">
                <a:solidFill>
                  <a:srgbClr val="FF0000"/>
                </a:solidFill>
                <a:latin typeface="ＭＳ ゴシック" panose="020B0609070205080204" pitchFamily="49" charset="-128"/>
                <a:ea typeface="ＭＳ ゴシック" panose="020B0609070205080204" pitchFamily="49" charset="-128"/>
                <a:cs typeface="+mn-cs"/>
              </a:rPr>
              <a:t>情報漏えいのリスクが高くなる</a:t>
            </a:r>
            <a:r>
              <a:rPr kumimoji="0" lang="ja-JP" altLang="en-US" sz="1800" dirty="0">
                <a:solidFill>
                  <a:prstClr val="black"/>
                </a:solidFill>
                <a:latin typeface="ＭＳ ゴシック" panose="020B0609070205080204" pitchFamily="49" charset="-128"/>
                <a:ea typeface="ＭＳ ゴシック" panose="020B0609070205080204" pitchFamily="49" charset="-128"/>
                <a:cs typeface="+mn-cs"/>
              </a:rPr>
              <a:t>ということを意識しましょう。</a:t>
            </a:r>
            <a:endParaRPr lang="ja-JP" altLang="en-US" sz="1800" dirty="0">
              <a:latin typeface="ＭＳ ゴシック" panose="020B0609070205080204" pitchFamily="49" charset="-128"/>
              <a:ea typeface="ＭＳ ゴシック" panose="020B0609070205080204" pitchFamily="49" charset="-128"/>
            </a:endParaRPr>
          </a:p>
        </p:txBody>
      </p:sp>
      <p:sp>
        <p:nvSpPr>
          <p:cNvPr id="11" name="タイトル 1"/>
          <p:cNvSpPr txBox="1">
            <a:spLocks/>
          </p:cNvSpPr>
          <p:nvPr/>
        </p:nvSpPr>
        <p:spPr>
          <a:xfrm>
            <a:off x="989512" y="3305652"/>
            <a:ext cx="8065988" cy="1868042"/>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lvl="0" algn="l" defTabSz="457200">
              <a:lnSpc>
                <a:spcPct val="150000"/>
              </a:lnSpc>
              <a:spcBef>
                <a:spcPts val="0"/>
              </a:spcBef>
            </a:pPr>
            <a:r>
              <a:rPr kumimoji="0" lang="ja-JP" altLang="en-US" sz="1600" dirty="0">
                <a:solidFill>
                  <a:prstClr val="black"/>
                </a:solidFill>
                <a:latin typeface="ＭＳ ゴシック" panose="020B0609070205080204" pitchFamily="49" charset="-128"/>
                <a:ea typeface="ＭＳ ゴシック" panose="020B0609070205080204" pitchFamily="49" charset="-128"/>
                <a:cs typeface="+mn-cs"/>
              </a:rPr>
              <a:t>  </a:t>
            </a:r>
            <a:r>
              <a:rPr kumimoji="0" lang="ja-JP" altLang="en-US" sz="1600" b="1" dirty="0">
                <a:solidFill>
                  <a:prstClr val="black"/>
                </a:solidFill>
                <a:latin typeface="ＭＳ ゴシック" panose="020B0609070205080204" pitchFamily="49" charset="-128"/>
                <a:ea typeface="ＭＳ ゴシック" panose="020B0609070205080204" pitchFamily="49" charset="-128"/>
                <a:cs typeface="+mn-cs"/>
              </a:rPr>
              <a:t>・自宅での使用のために持ち出した業務用パソコンや電子記憶媒体の紛失</a:t>
            </a:r>
            <a:endParaRPr kumimoji="0" lang="en-US" altLang="ja-JP" sz="1600" b="1" dirty="0">
              <a:solidFill>
                <a:prstClr val="black"/>
              </a:solidFill>
              <a:latin typeface="ＭＳ ゴシック" panose="020B0609070205080204" pitchFamily="49" charset="-128"/>
              <a:ea typeface="ＭＳ ゴシック" panose="020B0609070205080204" pitchFamily="49" charset="-128"/>
              <a:cs typeface="+mn-cs"/>
            </a:endParaRPr>
          </a:p>
          <a:p>
            <a:pPr lvl="0" algn="l" defTabSz="457200">
              <a:lnSpc>
                <a:spcPct val="150000"/>
              </a:lnSpc>
              <a:spcBef>
                <a:spcPts val="0"/>
              </a:spcBef>
            </a:pPr>
            <a:r>
              <a:rPr kumimoji="0" lang="ja-JP" altLang="en-US" sz="1600" b="1" dirty="0">
                <a:solidFill>
                  <a:prstClr val="black"/>
                </a:solidFill>
                <a:latin typeface="ＭＳ ゴシック" panose="020B0609070205080204" pitchFamily="49" charset="-128"/>
                <a:ea typeface="ＭＳ ゴシック" panose="020B0609070205080204" pitchFamily="49" charset="-128"/>
                <a:cs typeface="+mn-cs"/>
              </a:rPr>
              <a:t>  ・自宅で使用している</a:t>
            </a:r>
            <a:r>
              <a:rPr kumimoji="0" lang="en-US" altLang="ja-JP" sz="1600" b="1" dirty="0">
                <a:solidFill>
                  <a:prstClr val="black"/>
                </a:solidFill>
                <a:latin typeface="ＭＳ ゴシック" panose="020B0609070205080204" pitchFamily="49" charset="-128"/>
                <a:ea typeface="ＭＳ ゴシック" panose="020B0609070205080204" pitchFamily="49" charset="-128"/>
                <a:cs typeface="+mn-cs"/>
              </a:rPr>
              <a:t>Wi-Fi</a:t>
            </a:r>
            <a:r>
              <a:rPr kumimoji="0" lang="ja-JP" altLang="en-US" sz="1600" b="1" dirty="0">
                <a:solidFill>
                  <a:prstClr val="black"/>
                </a:solidFill>
                <a:latin typeface="ＭＳ ゴシック" panose="020B0609070205080204" pitchFamily="49" charset="-128"/>
                <a:ea typeface="ＭＳ ゴシック" panose="020B0609070205080204" pitchFamily="49" charset="-128"/>
                <a:cs typeface="+mn-cs"/>
              </a:rPr>
              <a:t>機器の脆弱性</a:t>
            </a:r>
            <a:endParaRPr kumimoji="0" lang="en-US" altLang="ja-JP" sz="1600" b="1" dirty="0">
              <a:solidFill>
                <a:prstClr val="black"/>
              </a:solidFill>
              <a:latin typeface="ＭＳ ゴシック" panose="020B0609070205080204" pitchFamily="49" charset="-128"/>
              <a:ea typeface="ＭＳ ゴシック" panose="020B0609070205080204" pitchFamily="49" charset="-128"/>
              <a:cs typeface="+mn-cs"/>
            </a:endParaRPr>
          </a:p>
          <a:p>
            <a:pPr lvl="0" algn="l" defTabSz="457200">
              <a:lnSpc>
                <a:spcPct val="150000"/>
              </a:lnSpc>
              <a:spcBef>
                <a:spcPts val="0"/>
              </a:spcBef>
            </a:pPr>
            <a:r>
              <a:rPr kumimoji="0" lang="en-US" altLang="ja-JP" sz="1600" b="1" dirty="0">
                <a:solidFill>
                  <a:prstClr val="black"/>
                </a:solidFill>
                <a:latin typeface="ＭＳ ゴシック" panose="020B0609070205080204" pitchFamily="49" charset="-128"/>
                <a:ea typeface="ＭＳ ゴシック" panose="020B0609070205080204" pitchFamily="49" charset="-128"/>
                <a:cs typeface="+mn-cs"/>
              </a:rPr>
              <a:t>  </a:t>
            </a:r>
            <a:r>
              <a:rPr kumimoji="0" lang="ja-JP" altLang="en-US" sz="1600" b="1" dirty="0">
                <a:solidFill>
                  <a:prstClr val="black"/>
                </a:solidFill>
                <a:latin typeface="ＭＳ ゴシック" panose="020B0609070205080204" pitchFamily="49" charset="-128"/>
                <a:ea typeface="ＭＳ ゴシック" panose="020B0609070205080204" pitchFamily="49" charset="-128"/>
                <a:cs typeface="+mn-cs"/>
              </a:rPr>
              <a:t>・上司や周りの職員の監視がないための内部不正</a:t>
            </a:r>
            <a:endParaRPr kumimoji="0" lang="en-US" altLang="ja-JP" sz="1600" b="1" dirty="0">
              <a:solidFill>
                <a:prstClr val="black"/>
              </a:solidFill>
              <a:latin typeface="ＭＳ ゴシック" panose="020B0609070205080204" pitchFamily="49" charset="-128"/>
              <a:ea typeface="ＭＳ ゴシック" panose="020B0609070205080204" pitchFamily="49" charset="-128"/>
              <a:cs typeface="+mn-cs"/>
            </a:endParaRPr>
          </a:p>
          <a:p>
            <a:pPr algn="l" defTabSz="457200">
              <a:lnSpc>
                <a:spcPct val="150000"/>
              </a:lnSpc>
              <a:spcBef>
                <a:spcPts val="0"/>
              </a:spcBef>
            </a:pPr>
            <a:r>
              <a:rPr kumimoji="0" lang="en-US" altLang="ja-JP" sz="1600" b="1" dirty="0">
                <a:solidFill>
                  <a:prstClr val="black"/>
                </a:solidFill>
                <a:latin typeface="ＭＳ ゴシック" panose="020B0609070205080204" pitchFamily="49" charset="-128"/>
                <a:ea typeface="ＭＳ ゴシック" panose="020B0609070205080204" pitchFamily="49" charset="-128"/>
                <a:cs typeface="+mn-cs"/>
              </a:rPr>
              <a:t>  </a:t>
            </a:r>
            <a:r>
              <a:rPr kumimoji="0" lang="ja-JP" altLang="en-US" sz="1600" b="1" dirty="0">
                <a:solidFill>
                  <a:prstClr val="black"/>
                </a:solidFill>
                <a:latin typeface="ＭＳ ゴシック" panose="020B0609070205080204" pitchFamily="49" charset="-128"/>
                <a:ea typeface="ＭＳ ゴシック" panose="020B0609070205080204" pitchFamily="49" charset="-128"/>
                <a:cs typeface="+mn-cs"/>
              </a:rPr>
              <a:t>・紛れ込んだ悪意あるメールの開封（メールでのやりとりが多くなることに起因し</a:t>
            </a:r>
            <a:endParaRPr kumimoji="0" lang="en-US" altLang="ja-JP" sz="1600" b="1" dirty="0">
              <a:solidFill>
                <a:prstClr val="black"/>
              </a:solidFill>
              <a:latin typeface="ＭＳ ゴシック" panose="020B0609070205080204" pitchFamily="49" charset="-128"/>
              <a:ea typeface="ＭＳ ゴシック" panose="020B0609070205080204" pitchFamily="49" charset="-128"/>
              <a:cs typeface="+mn-cs"/>
            </a:endParaRPr>
          </a:p>
          <a:p>
            <a:pPr algn="l" defTabSz="457200">
              <a:lnSpc>
                <a:spcPct val="150000"/>
              </a:lnSpc>
              <a:spcBef>
                <a:spcPts val="0"/>
              </a:spcBef>
            </a:pPr>
            <a:r>
              <a:rPr kumimoji="0" lang="ja-JP" altLang="en-US" sz="1600" b="1" dirty="0">
                <a:solidFill>
                  <a:prstClr val="black"/>
                </a:solidFill>
                <a:latin typeface="ＭＳ ゴシック" panose="020B0609070205080204" pitchFamily="49" charset="-128"/>
                <a:ea typeface="ＭＳ ゴシック" panose="020B0609070205080204" pitchFamily="49" charset="-128"/>
                <a:cs typeface="+mn-cs"/>
              </a:rPr>
              <a:t>　　</a:t>
            </a:r>
            <a:r>
              <a:rPr kumimoji="0" lang="ja-JP" altLang="en-US" sz="1600" b="1" dirty="0" err="1">
                <a:solidFill>
                  <a:prstClr val="black"/>
                </a:solidFill>
                <a:latin typeface="ＭＳ ゴシック" panose="020B0609070205080204" pitchFamily="49" charset="-128"/>
                <a:ea typeface="ＭＳ ゴシック" panose="020B0609070205080204" pitchFamily="49" charset="-128"/>
                <a:cs typeface="+mn-cs"/>
              </a:rPr>
              <a:t>た</a:t>
            </a:r>
            <a:r>
              <a:rPr kumimoji="0" lang="ja-JP" altLang="en-US" sz="1600" b="1" dirty="0">
                <a:solidFill>
                  <a:prstClr val="black"/>
                </a:solidFill>
                <a:latin typeface="ＭＳ ゴシック" panose="020B0609070205080204" pitchFamily="49" charset="-128"/>
                <a:ea typeface="ＭＳ ゴシック" panose="020B0609070205080204" pitchFamily="49" charset="-128"/>
                <a:cs typeface="+mn-cs"/>
              </a:rPr>
              <a:t>注意不足）　</a:t>
            </a:r>
            <a:r>
              <a:rPr kumimoji="0" lang="ja-JP" altLang="en-US" sz="1600" b="1" dirty="0">
                <a:solidFill>
                  <a:prstClr val="black"/>
                </a:solidFill>
                <a:latin typeface="ＭＳ ゴシック" panose="020B0609070205080204" pitchFamily="49" charset="-128"/>
                <a:ea typeface="ＭＳ ゴシック" panose="020B0609070205080204" pitchFamily="49" charset="-128"/>
              </a:rPr>
              <a:t>など</a:t>
            </a:r>
            <a:endParaRPr kumimoji="0" lang="en-US" altLang="ja-JP" sz="1600" b="1" dirty="0">
              <a:solidFill>
                <a:prstClr val="black"/>
              </a:solidFill>
              <a:latin typeface="ＭＳ ゴシック" panose="020B0609070205080204" pitchFamily="49" charset="-128"/>
              <a:ea typeface="ＭＳ ゴシック" panose="020B0609070205080204" pitchFamily="49" charset="-128"/>
            </a:endParaRPr>
          </a:p>
        </p:txBody>
      </p:sp>
      <p:pic>
        <p:nvPicPr>
          <p:cNvPr id="4" name="図 3"/>
          <p:cNvPicPr>
            <a:picLocks noChangeAspect="1"/>
          </p:cNvPicPr>
          <p:nvPr/>
        </p:nvPicPr>
        <p:blipFill>
          <a:blip r:embed="rId3"/>
          <a:stretch>
            <a:fillRect/>
          </a:stretch>
        </p:blipFill>
        <p:spPr>
          <a:xfrm>
            <a:off x="373207" y="4461110"/>
            <a:ext cx="824455" cy="926672"/>
          </a:xfrm>
          <a:prstGeom prst="rect">
            <a:avLst/>
          </a:prstGeom>
        </p:spPr>
      </p:pic>
      <p:pic>
        <p:nvPicPr>
          <p:cNvPr id="7" name="図 6"/>
          <p:cNvPicPr>
            <a:picLocks noChangeAspect="1"/>
          </p:cNvPicPr>
          <p:nvPr/>
        </p:nvPicPr>
        <p:blipFill>
          <a:blip r:embed="rId4"/>
          <a:stretch>
            <a:fillRect/>
          </a:stretch>
        </p:blipFill>
        <p:spPr>
          <a:xfrm>
            <a:off x="8590985" y="2662411"/>
            <a:ext cx="775509" cy="786432"/>
          </a:xfrm>
          <a:prstGeom prst="rect">
            <a:avLst/>
          </a:prstGeom>
        </p:spPr>
      </p:pic>
      <p:pic>
        <p:nvPicPr>
          <p:cNvPr id="14" name="Picture 14"/>
          <p:cNvPicPr>
            <a:picLocks noChangeAspect="1" noChangeArrowheads="1"/>
          </p:cNvPicPr>
          <p:nvPr/>
        </p:nvPicPr>
        <p:blipFill rotWithShape="1">
          <a:blip r:embed="rId5" cstate="print"/>
          <a:srcRect t="26274" b="19862"/>
          <a:stretch/>
        </p:blipFill>
        <p:spPr bwMode="auto">
          <a:xfrm rot="2048712">
            <a:off x="1916460" y="1274097"/>
            <a:ext cx="959386" cy="724830"/>
          </a:xfrm>
          <a:prstGeom prst="rect">
            <a:avLst/>
          </a:prstGeom>
          <a:noFill/>
          <a:ln w="9525">
            <a:noFill/>
            <a:miter lim="800000"/>
            <a:headEnd/>
            <a:tailEnd/>
          </a:ln>
        </p:spPr>
      </p:pic>
      <p:pic>
        <p:nvPicPr>
          <p:cNvPr id="15" name="図 14"/>
          <p:cNvPicPr/>
          <p:nvPr/>
        </p:nvPicPr>
        <p:blipFill rotWithShape="1">
          <a:blip r:embed="rId6"/>
          <a:srcRect l="32656" t="30960" r="32078" b="36832"/>
          <a:stretch/>
        </p:blipFill>
        <p:spPr bwMode="auto">
          <a:xfrm>
            <a:off x="2902933" y="942293"/>
            <a:ext cx="1424475" cy="1237627"/>
          </a:xfrm>
          <a:prstGeom prst="rect">
            <a:avLst/>
          </a:prstGeom>
          <a:ln>
            <a:noFill/>
          </a:ln>
          <a:extLst>
            <a:ext uri="{53640926-AAD7-44D8-BBD7-CCE9431645EC}">
              <a14:shadowObscured xmlns:a14="http://schemas.microsoft.com/office/drawing/2010/main"/>
            </a:ext>
          </a:extLst>
        </p:spPr>
      </p:pic>
      <p:sp>
        <p:nvSpPr>
          <p:cNvPr id="16" name="スライド番号プレースホルダー 5"/>
          <p:cNvSpPr txBox="1">
            <a:spLocks/>
          </p:cNvSpPr>
          <p:nvPr/>
        </p:nvSpPr>
        <p:spPr>
          <a:xfrm>
            <a:off x="9591592" y="6257577"/>
            <a:ext cx="314408" cy="351568"/>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93</a:t>
            </a:r>
          </a:p>
        </p:txBody>
      </p:sp>
      <p:sp>
        <p:nvSpPr>
          <p:cNvPr id="13" name="角丸四角形 12"/>
          <p:cNvSpPr/>
          <p:nvPr/>
        </p:nvSpPr>
        <p:spPr>
          <a:xfrm>
            <a:off x="363033" y="347476"/>
            <a:ext cx="4926597"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サイバーセキュリティ理解度テスト　問題２</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58459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childTnLst>
                                </p:cTn>
                              </p:par>
                              <p:par>
                                <p:cTn id="10" presetID="53" presetClass="entr" presetSubtype="16"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fltVal val="0"/>
                                          </p:val>
                                        </p:tav>
                                        <p:tav tm="100000">
                                          <p:val>
                                            <p:strVal val="#ppt_w"/>
                                          </p:val>
                                        </p:tav>
                                      </p:tavLst>
                                    </p:anim>
                                    <p:anim calcmode="lin" valueType="num">
                                      <p:cBhvr>
                                        <p:cTn id="13" dur="1000" fill="hold"/>
                                        <p:tgtEl>
                                          <p:spTgt spid="15"/>
                                        </p:tgtEl>
                                        <p:attrNameLst>
                                          <p:attrName>ppt_h</p:attrName>
                                        </p:attrNameLst>
                                      </p:cBhvr>
                                      <p:tavLst>
                                        <p:tav tm="0">
                                          <p:val>
                                            <p:fltVal val="0"/>
                                          </p:val>
                                        </p:tav>
                                        <p:tav tm="100000">
                                          <p:val>
                                            <p:strVal val="#ppt_h"/>
                                          </p:val>
                                        </p:tav>
                                      </p:tavLst>
                                    </p:anim>
                                    <p:animEffect transition="in" filter="fade">
                                      <p:cBhvr>
                                        <p:cTn id="1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457201" y="1304693"/>
            <a:ext cx="8062332" cy="4705216"/>
          </a:xfrm>
          <a:prstGeom prst="roundRect">
            <a:avLst/>
          </a:prstGeom>
          <a:noFill/>
          <a:ln w="28575" cap="flat" cmpd="sng" algn="ctr">
            <a:solidFill>
              <a:srgbClr val="4472C4"/>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625"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defTabSz="914400" eaLnBrk="1" fontAlgn="auto" latinLnBrk="0" hangingPunct="1">
              <a:spcBef>
                <a:spcPts val="0"/>
              </a:spcBef>
              <a:spcAft>
                <a:spcPts val="0"/>
              </a:spcAft>
              <a:buClrTx/>
              <a:buSzTx/>
              <a:buFontTx/>
              <a:buNone/>
              <a:tabLst/>
              <a:defRPr/>
            </a:pPr>
            <a:r>
              <a:rPr kumimoji="0" lang="ja-JP" altLang="en-US" sz="4000" b="0"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 </a:t>
            </a:r>
            <a:r>
              <a:rPr kumimoji="0" lang="ja-JP" altLang="en-US" b="0"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システムやサービスごとに異なるパスワードを設定すると、パスワードを忘れてしまうおそれがあるため、パスワードは１つにまとめた方がよい。</a:t>
            </a:r>
            <a:endParaRPr kumimoji="0" lang="en-US" altLang="ja-JP" b="0" i="0" u="none" strike="noStrike" kern="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0" marR="0" lvl="0" indent="0" defTabSz="914400" eaLnBrk="1" fontAlgn="auto" latinLnBrk="0" hangingPunct="1">
              <a:lnSpc>
                <a:spcPts val="975"/>
              </a:lnSpc>
              <a:spcBef>
                <a:spcPts val="0"/>
              </a:spcBef>
              <a:spcAft>
                <a:spcPts val="0"/>
              </a:spcAft>
              <a:buClrTx/>
              <a:buSzTx/>
              <a:buFontTx/>
              <a:buNone/>
              <a:tabLst/>
              <a:defRPr/>
            </a:pPr>
            <a:endParaRPr kumimoji="0" lang="en-US" altLang="ja-JP" sz="5363"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algn="ctr" defTabSz="914400">
              <a:lnSpc>
                <a:spcPts val="12000"/>
              </a:lnSpc>
              <a:defRPr/>
            </a:pPr>
            <a:r>
              <a:rPr lang="ja-JP" altLang="en-US" sz="7200" kern="0" dirty="0">
                <a:solidFill>
                  <a:srgbClr val="002060"/>
                </a:solidFill>
                <a:latin typeface="ＭＳ Ｐゴシック" panose="020B0600070205080204" pitchFamily="50" charset="-128"/>
              </a:rPr>
              <a:t>○</a:t>
            </a:r>
            <a:r>
              <a:rPr lang="ja-JP" altLang="en-US" sz="7200" kern="0" dirty="0">
                <a:solidFill>
                  <a:prstClr val="black"/>
                </a:solidFill>
                <a:latin typeface="ＭＳ Ｐゴシック" panose="020B0600070205080204" pitchFamily="50" charset="-128"/>
              </a:rPr>
              <a:t> </a:t>
            </a:r>
            <a:r>
              <a:rPr lang="en-US" altLang="ja-JP" sz="7200" kern="0" dirty="0">
                <a:solidFill>
                  <a:prstClr val="black"/>
                </a:solidFill>
                <a:latin typeface="ＭＳ Ｐゴシック" panose="020B0600070205080204" pitchFamily="50" charset="-128"/>
              </a:rPr>
              <a:t>or </a:t>
            </a:r>
            <a:r>
              <a:rPr lang="en-US" altLang="ja-JP" sz="8800" kern="0" dirty="0">
                <a:solidFill>
                  <a:srgbClr val="FF0000"/>
                </a:solidFill>
                <a:latin typeface="ＭＳ Ｐゴシック" panose="020B0600070205080204" pitchFamily="50" charset="-128"/>
              </a:rPr>
              <a:t>×</a:t>
            </a:r>
          </a:p>
        </p:txBody>
      </p:sp>
      <p:pic>
        <p:nvPicPr>
          <p:cNvPr id="6" name="Picture 2" descr="C:\Users\CO940680\Desktop\MC90043492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000" y="360000"/>
            <a:ext cx="742893" cy="742893"/>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170981" y="657505"/>
            <a:ext cx="1721262" cy="2224703"/>
          </a:xfrm>
          <a:prstGeom prst="rect">
            <a:avLst/>
          </a:prstGeom>
        </p:spPr>
      </p:pic>
      <p:sp>
        <p:nvSpPr>
          <p:cNvPr id="9" name="スライド番号プレースホルダー 5"/>
          <p:cNvSpPr txBox="1">
            <a:spLocks/>
          </p:cNvSpPr>
          <p:nvPr/>
        </p:nvSpPr>
        <p:spPr>
          <a:xfrm>
            <a:off x="9580019" y="6257576"/>
            <a:ext cx="293188" cy="374718"/>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94</a:t>
            </a:r>
          </a:p>
        </p:txBody>
      </p:sp>
      <p:sp>
        <p:nvSpPr>
          <p:cNvPr id="8" name="角丸四角形 7"/>
          <p:cNvSpPr/>
          <p:nvPr/>
        </p:nvSpPr>
        <p:spPr>
          <a:xfrm>
            <a:off x="363033" y="440075"/>
            <a:ext cx="4915023"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サイバーセキュリティ理解度テスト　問題３</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241347004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2"/>
          <p:cNvSpPr txBox="1">
            <a:spLocks/>
          </p:cNvSpPr>
          <p:nvPr/>
        </p:nvSpPr>
        <p:spPr bwMode="auto">
          <a:xfrm>
            <a:off x="297638" y="741680"/>
            <a:ext cx="1932606" cy="665573"/>
          </a:xfrm>
          <a:prstGeom prst="rect">
            <a:avLst/>
          </a:prstGeom>
          <a:noFill/>
          <a:ln w="12700">
            <a:noFill/>
            <a:prstDash val="dash"/>
            <a:headEnd/>
            <a:tailEnd/>
          </a:ln>
          <a:effectLst/>
        </p:spPr>
        <p:style>
          <a:lnRef idx="1">
            <a:schemeClr val="accent5"/>
          </a:lnRef>
          <a:fillRef idx="2">
            <a:schemeClr val="accent5"/>
          </a:fillRef>
          <a:effectRef idx="1">
            <a:schemeClr val="accent5"/>
          </a:effectRef>
          <a:fontRef idx="minor">
            <a:schemeClr val="dk1"/>
          </a:fontRef>
        </p:style>
        <p:txBody>
          <a:bodyPr vert="horz" wrap="square" lIns="36000" tIns="36000" rIns="36000" bIns="36000" numCol="1" anchor="t" anchorCtr="0" compatLnSpc="1">
            <a:prstTxWarp prst="textNoShape">
              <a:avLst/>
            </a:prstTxWarp>
            <a:noAutofit/>
          </a:bodyPr>
          <a:lstStyle>
            <a:defPPr>
              <a:defRPr lang="ja-JP"/>
            </a:defPPr>
            <a:lvl1pPr marL="180000" indent="-457200" defTabSz="457200" eaLnBrk="1" hangingPunct="1">
              <a:spcBef>
                <a:spcPts val="0"/>
              </a:spcBef>
              <a:buFont typeface="Arial" charset="0"/>
              <a:buNone/>
              <a:defRPr sz="1400">
                <a:solidFill>
                  <a:schemeClr val="tx1"/>
                </a:solidFill>
                <a:latin typeface="ＭＳ ゴシック" pitchFamily="49" charset="-128"/>
                <a:ea typeface="ＭＳ ゴシック" pitchFamily="49" charset="-128"/>
                <a:cs typeface="Times New Roman" pitchFamily="18" charset="0"/>
              </a:defRPr>
            </a:lvl1pPr>
            <a:lvl2pPr marL="742950" indent="-285750" defTabSz="457200" eaLnBrk="1" hangingPunct="1">
              <a:spcBef>
                <a:spcPct val="20000"/>
              </a:spcBef>
              <a:buFont typeface="Arial" charset="0"/>
              <a:buChar char="–"/>
              <a:defRPr sz="2800">
                <a:solidFill>
                  <a:schemeClr val="tx1"/>
                </a:solidFill>
              </a:defRPr>
            </a:lvl2pPr>
            <a:lvl3pPr marL="1143000" indent="-228600" defTabSz="457200" eaLnBrk="1" hangingPunct="1">
              <a:spcBef>
                <a:spcPct val="20000"/>
              </a:spcBef>
              <a:buFont typeface="Arial" charset="0"/>
              <a:buChar char="•"/>
              <a:defRPr>
                <a:solidFill>
                  <a:schemeClr val="tx1"/>
                </a:solidFill>
              </a:defRPr>
            </a:lvl3pPr>
            <a:lvl4pPr marL="1600200" indent="-228600" defTabSz="457200" eaLnBrk="1" hangingPunct="1">
              <a:spcBef>
                <a:spcPct val="20000"/>
              </a:spcBef>
              <a:buFont typeface="Arial" charset="0"/>
              <a:buChar char="–"/>
              <a:defRPr sz="2000">
                <a:solidFill>
                  <a:schemeClr val="tx1"/>
                </a:solidFill>
              </a:defRPr>
            </a:lvl4pPr>
            <a:lvl5pPr marL="2057400" indent="-228600" defTabSz="457200" eaLnBrk="1" hangingPunct="1">
              <a:spcBef>
                <a:spcPct val="20000"/>
              </a:spcBef>
              <a:buFont typeface="Arial" charset="0"/>
              <a:buChar char="»"/>
              <a:defRPr sz="2000">
                <a:solidFill>
                  <a:schemeClr val="tx1"/>
                </a:solidFill>
              </a:defRPr>
            </a:lvl5pPr>
            <a:lvl6pPr marL="2514600" indent="-228600" defTabSz="457200">
              <a:spcBef>
                <a:spcPct val="20000"/>
              </a:spcBef>
              <a:buFont typeface="Arial"/>
              <a:buChar char="•"/>
              <a:defRPr sz="2000">
                <a:solidFill>
                  <a:schemeClr val="tx1"/>
                </a:solidFill>
              </a:defRPr>
            </a:lvl6pPr>
            <a:lvl7pPr marL="2971800" indent="-228600" defTabSz="457200">
              <a:spcBef>
                <a:spcPct val="20000"/>
              </a:spcBef>
              <a:buFont typeface="Arial"/>
              <a:buChar char="•"/>
              <a:defRPr sz="2000">
                <a:solidFill>
                  <a:schemeClr val="tx1"/>
                </a:solidFill>
              </a:defRPr>
            </a:lvl7pPr>
            <a:lvl8pPr marL="3429000" indent="-228600" defTabSz="457200">
              <a:spcBef>
                <a:spcPct val="20000"/>
              </a:spcBef>
              <a:buFont typeface="Arial"/>
              <a:buChar char="•"/>
              <a:defRPr sz="2000">
                <a:solidFill>
                  <a:schemeClr val="tx1"/>
                </a:solidFill>
              </a:defRPr>
            </a:lvl8pPr>
            <a:lvl9pPr marL="3886200" indent="-228600" defTabSz="457200">
              <a:spcBef>
                <a:spcPct val="20000"/>
              </a:spcBef>
              <a:buFont typeface="Arial"/>
              <a:buChar char="•"/>
              <a:defRPr sz="2000">
                <a:solidFill>
                  <a:schemeClr val="tx1"/>
                </a:solidFill>
              </a:defRPr>
            </a:lvl9pPr>
          </a:lstStyle>
          <a:p>
            <a:pPr marL="0" lvl="0" indent="0"/>
            <a:r>
              <a:rPr lang="ja-JP" altLang="en-US" sz="2800">
                <a:solidFill>
                  <a:prstClr val="black"/>
                </a:solidFill>
                <a:latin typeface="HGP創英角ﾎﾟｯﾌﾟ体" panose="040B0A00000000000000" pitchFamily="50" charset="-128"/>
                <a:ea typeface="HGP創英角ﾎﾟｯﾌﾟ体" panose="040B0A00000000000000" pitchFamily="50" charset="-128"/>
                <a:cs typeface="+mn-cs"/>
              </a:rPr>
              <a:t>  </a:t>
            </a:r>
            <a:r>
              <a:rPr lang="ja-JP" altLang="en-US" sz="3200">
                <a:solidFill>
                  <a:prstClr val="black"/>
                </a:solidFill>
                <a:latin typeface="HGP創英角ﾎﾟｯﾌﾟ体" panose="040B0A00000000000000" pitchFamily="50" charset="-128"/>
                <a:ea typeface="HGP創英角ﾎﾟｯﾌﾟ体" panose="040B0A00000000000000" pitchFamily="50" charset="-128"/>
                <a:cs typeface="+mn-cs"/>
              </a:rPr>
              <a:t>こ た え</a:t>
            </a:r>
            <a:endParaRPr lang="en-US" altLang="ja-JP" sz="3200" dirty="0">
              <a:solidFill>
                <a:prstClr val="black"/>
              </a:solidFill>
              <a:latin typeface="HGP創英角ﾎﾟｯﾌﾟ体" panose="040B0A00000000000000" pitchFamily="50" charset="-128"/>
              <a:ea typeface="HGP創英角ﾎﾟｯﾌﾟ体" panose="040B0A00000000000000" pitchFamily="50" charset="-128"/>
              <a:cs typeface="+mn-cs"/>
            </a:endParaRPr>
          </a:p>
        </p:txBody>
      </p:sp>
      <p:sp>
        <p:nvSpPr>
          <p:cNvPr id="9" name="タイトル 1"/>
          <p:cNvSpPr txBox="1">
            <a:spLocks/>
          </p:cNvSpPr>
          <p:nvPr/>
        </p:nvSpPr>
        <p:spPr>
          <a:xfrm>
            <a:off x="559649" y="2197385"/>
            <a:ext cx="9020369" cy="1590392"/>
          </a:xfrm>
          <a:prstGeom prst="rect">
            <a:avLst/>
          </a:prstGeom>
          <a:noFill/>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a:latin typeface="ＭＳ ゴシック" panose="020B0609070205080204" pitchFamily="49" charset="-128"/>
                <a:ea typeface="ＭＳ ゴシック" panose="020B0609070205080204" pitchFamily="49" charset="-128"/>
              </a:rPr>
              <a:t>　パスワードは各システムや各サービスで異なるものを設定しましょう。</a:t>
            </a:r>
            <a:endParaRPr lang="en-US" altLang="ja-JP" sz="1800" dirty="0">
              <a:latin typeface="ＭＳ ゴシック" panose="020B0609070205080204" pitchFamily="49" charset="-128"/>
              <a:ea typeface="ＭＳ ゴシック" panose="020B0609070205080204" pitchFamily="49" charset="-128"/>
            </a:endParaRPr>
          </a:p>
          <a:p>
            <a:pPr algn="l"/>
            <a:r>
              <a:rPr lang="ja-JP" altLang="en-US" sz="1800" dirty="0">
                <a:latin typeface="ＭＳ ゴシック" panose="020B0609070205080204" pitchFamily="49" charset="-128"/>
                <a:ea typeface="ＭＳ ゴシック" panose="020B0609070205080204" pitchFamily="49" charset="-128"/>
              </a:rPr>
              <a:t>　</a:t>
            </a:r>
            <a:r>
              <a:rPr lang="ja-JP" altLang="en-US" sz="1800" dirty="0">
                <a:solidFill>
                  <a:prstClr val="black"/>
                </a:solidFill>
                <a:latin typeface="ＭＳ ゴシック" panose="020B0609070205080204" pitchFamily="49" charset="-128"/>
                <a:ea typeface="ＭＳ ゴシック" panose="020B0609070205080204" pitchFamily="49" charset="-128"/>
              </a:rPr>
              <a:t>１つのサービスでＩＤとパスワードが流出した場合、</a:t>
            </a:r>
            <a:r>
              <a:rPr lang="ja-JP" altLang="en-US" sz="1800" u="sng" dirty="0">
                <a:solidFill>
                  <a:srgbClr val="FF0000"/>
                </a:solidFill>
                <a:latin typeface="ＭＳ ゴシック" panose="020B0609070205080204" pitchFamily="49" charset="-128"/>
                <a:ea typeface="ＭＳ ゴシック" panose="020B0609070205080204" pitchFamily="49" charset="-128"/>
              </a:rPr>
              <a:t>パスワードリスト攻撃</a:t>
            </a:r>
            <a:r>
              <a:rPr lang="ja-JP" altLang="en-US" sz="1800" dirty="0">
                <a:latin typeface="ＭＳ ゴシック" panose="020B0609070205080204" pitchFamily="49" charset="-128"/>
                <a:ea typeface="ＭＳ ゴシック" panose="020B0609070205080204" pitchFamily="49" charset="-128"/>
              </a:rPr>
              <a:t>を受けて、他のシステムやサービスで不正にログインされるおそれがあります。</a:t>
            </a:r>
            <a:endParaRPr lang="en-US" altLang="ja-JP" sz="1800" dirty="0">
              <a:latin typeface="ＭＳ ゴシック" panose="020B0609070205080204" pitchFamily="49" charset="-128"/>
              <a:ea typeface="ＭＳ ゴシック" panose="020B0609070205080204" pitchFamily="49" charset="-128"/>
            </a:endParaRPr>
          </a:p>
          <a:p>
            <a:pPr algn="l"/>
            <a:r>
              <a:rPr lang="ja-JP" altLang="en-US" sz="1800" dirty="0">
                <a:latin typeface="ＭＳ ゴシック" panose="020B0609070205080204" pitchFamily="49" charset="-128"/>
                <a:ea typeface="ＭＳ ゴシック" panose="020B0609070205080204" pitchFamily="49" charset="-128"/>
              </a:rPr>
              <a:t>　正規の経路でログインされた場合、そのアクセスが正規のアクセスなのか不正アクセスなのかを判断することが難しく、知らぬ間に被害が拡大してしまうおそれがあります。</a:t>
            </a:r>
            <a:endParaRPr lang="en-US" altLang="ja-JP" sz="1800" dirty="0">
              <a:latin typeface="ＭＳ ゴシック" panose="020B0609070205080204" pitchFamily="49" charset="-128"/>
              <a:ea typeface="ＭＳ ゴシック" panose="020B0609070205080204" pitchFamily="49" charset="-128"/>
            </a:endParaRPr>
          </a:p>
          <a:p>
            <a:pPr algn="l"/>
            <a:endParaRPr lang="en-US" altLang="ja-JP" sz="1800" dirty="0">
              <a:latin typeface="ＭＳ ゴシック" panose="020B0609070205080204" pitchFamily="49" charset="-128"/>
              <a:ea typeface="ＭＳ ゴシック" panose="020B0609070205080204" pitchFamily="49" charset="-128"/>
            </a:endParaRPr>
          </a:p>
        </p:txBody>
      </p:sp>
      <p:pic>
        <p:nvPicPr>
          <p:cNvPr id="13" name="Picture 14"/>
          <p:cNvPicPr>
            <a:picLocks noChangeAspect="1" noChangeArrowheads="1"/>
          </p:cNvPicPr>
          <p:nvPr/>
        </p:nvPicPr>
        <p:blipFill rotWithShape="1">
          <a:blip r:embed="rId3" cstate="print"/>
          <a:srcRect t="26274" b="19862"/>
          <a:stretch/>
        </p:blipFill>
        <p:spPr bwMode="auto">
          <a:xfrm rot="2048712">
            <a:off x="1916460" y="1229493"/>
            <a:ext cx="959386" cy="724830"/>
          </a:xfrm>
          <a:prstGeom prst="rect">
            <a:avLst/>
          </a:prstGeom>
          <a:noFill/>
          <a:ln w="9525">
            <a:noFill/>
            <a:miter lim="800000"/>
            <a:headEnd/>
            <a:tailEnd/>
          </a:ln>
        </p:spPr>
      </p:pic>
      <p:pic>
        <p:nvPicPr>
          <p:cNvPr id="14" name="図 13"/>
          <p:cNvPicPr/>
          <p:nvPr/>
        </p:nvPicPr>
        <p:blipFill rotWithShape="1">
          <a:blip r:embed="rId4"/>
          <a:srcRect l="32656" t="30960" r="32078" b="36832"/>
          <a:stretch/>
        </p:blipFill>
        <p:spPr bwMode="auto">
          <a:xfrm>
            <a:off x="2902933" y="942293"/>
            <a:ext cx="1424475" cy="1237627"/>
          </a:xfrm>
          <a:prstGeom prst="rect">
            <a:avLst/>
          </a:prstGeom>
          <a:ln>
            <a:noFill/>
          </a:ln>
          <a:extLst>
            <a:ext uri="{53640926-AAD7-44D8-BBD7-CCE9431645EC}">
              <a14:shadowObscured xmlns:a14="http://schemas.microsoft.com/office/drawing/2010/main"/>
            </a:ext>
          </a:extLst>
        </p:spPr>
      </p:pic>
      <p:sp>
        <p:nvSpPr>
          <p:cNvPr id="16" name="スライド番号プレースホルダー 5"/>
          <p:cNvSpPr txBox="1">
            <a:spLocks/>
          </p:cNvSpPr>
          <p:nvPr/>
        </p:nvSpPr>
        <p:spPr>
          <a:xfrm>
            <a:off x="9580018" y="6257576"/>
            <a:ext cx="309596" cy="438499"/>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95</a:t>
            </a:r>
          </a:p>
        </p:txBody>
      </p:sp>
      <p:sp>
        <p:nvSpPr>
          <p:cNvPr id="12" name="角丸四角形 11"/>
          <p:cNvSpPr/>
          <p:nvPr/>
        </p:nvSpPr>
        <p:spPr>
          <a:xfrm>
            <a:off x="363034" y="347476"/>
            <a:ext cx="4903448" cy="390286"/>
          </a:xfrm>
          <a:prstGeom prst="roundRect">
            <a:avLst>
              <a:gd name="adj" fmla="val 17960"/>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wrap="square" lIns="108000" tIns="36000" rIns="108000" bIns="360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b="1" dirty="0">
                <a:solidFill>
                  <a:schemeClr val="tx1"/>
                </a:solidFill>
                <a:latin typeface="ＭＳ ゴシック" panose="020B0609070205080204" pitchFamily="49" charset="-128"/>
                <a:ea typeface="ＭＳ ゴシック" panose="020B0609070205080204" pitchFamily="49" charset="-128"/>
              </a:rPr>
              <a:t>サイバーセキュリティ理解度テスト　問題３</a:t>
            </a:r>
            <a:endParaRPr kumimoji="1" lang="ja-JP" altLang="en-US" sz="1800" b="1"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p:txBody>
      </p:sp>
      <p:sp>
        <p:nvSpPr>
          <p:cNvPr id="19" name="タイトル 1"/>
          <p:cNvSpPr txBox="1">
            <a:spLocks/>
          </p:cNvSpPr>
          <p:nvPr/>
        </p:nvSpPr>
        <p:spPr>
          <a:xfrm>
            <a:off x="605947" y="4879470"/>
            <a:ext cx="8804271" cy="954174"/>
          </a:xfrm>
          <a:prstGeom prst="rect">
            <a:avLst/>
          </a:prstGeom>
          <a:noFill/>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a:latin typeface="ＭＳ ゴシック" panose="020B0609070205080204" pitchFamily="49" charset="-128"/>
                <a:ea typeface="ＭＳ ゴシック" panose="020B0609070205080204" pitchFamily="49" charset="-128"/>
              </a:rPr>
              <a:t>　また、</a:t>
            </a:r>
            <a:r>
              <a:rPr lang="ja-JP" altLang="en-US" sz="1800" dirty="0">
                <a:solidFill>
                  <a:prstClr val="black"/>
                </a:solidFill>
              </a:rPr>
              <a:t>個人情報（氏名、誕生日等）から容易に推測できるようなパスワードを設定すると、</a:t>
            </a:r>
            <a:r>
              <a:rPr lang="ja-JP" altLang="en-US" sz="1800" u="sng" dirty="0">
                <a:solidFill>
                  <a:srgbClr val="FF0000"/>
                </a:solidFill>
              </a:rPr>
              <a:t>パスワード推測攻撃</a:t>
            </a:r>
            <a:r>
              <a:rPr lang="ja-JP" altLang="en-US" sz="1800" dirty="0">
                <a:solidFill>
                  <a:prstClr val="black"/>
                </a:solidFill>
              </a:rPr>
              <a:t>により、不正にログインされてしまうおそれがあります。</a:t>
            </a:r>
            <a:endParaRPr lang="en-US" altLang="ja-JP" sz="1800" dirty="0">
              <a:latin typeface="ＭＳ ゴシック" panose="020B0609070205080204" pitchFamily="49" charset="-128"/>
              <a:ea typeface="ＭＳ ゴシック" panose="020B0609070205080204" pitchFamily="49" charset="-128"/>
            </a:endParaRPr>
          </a:p>
        </p:txBody>
      </p:sp>
      <p:grpSp>
        <p:nvGrpSpPr>
          <p:cNvPr id="4" name="グループ化 3"/>
          <p:cNvGrpSpPr/>
          <p:nvPr/>
        </p:nvGrpSpPr>
        <p:grpSpPr>
          <a:xfrm>
            <a:off x="6931434" y="3787777"/>
            <a:ext cx="997037" cy="1027321"/>
            <a:chOff x="7556471" y="3787777"/>
            <a:chExt cx="997037" cy="1027321"/>
          </a:xfrm>
        </p:grpSpPr>
        <p:pic>
          <p:nvPicPr>
            <p:cNvPr id="15" name="図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6471" y="3787777"/>
              <a:ext cx="997037" cy="1027321"/>
            </a:xfrm>
            <a:prstGeom prst="rect">
              <a:avLst/>
            </a:prstGeom>
          </p:spPr>
        </p:pic>
        <p:sp>
          <p:nvSpPr>
            <p:cNvPr id="3" name="正方形/長方形 2"/>
            <p:cNvSpPr/>
            <p:nvPr/>
          </p:nvSpPr>
          <p:spPr>
            <a:xfrm rot="580533">
              <a:off x="7851662" y="3882467"/>
              <a:ext cx="613458" cy="179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000" dirty="0">
                  <a:solidFill>
                    <a:schemeClr val="tx1"/>
                  </a:solidFill>
                </a:rPr>
                <a:t>PW</a:t>
              </a:r>
              <a:r>
                <a:rPr kumimoji="1" lang="ja-JP" altLang="en-US" sz="1000" dirty="0">
                  <a:solidFill>
                    <a:schemeClr val="tx1"/>
                  </a:solidFill>
                </a:rPr>
                <a:t>リスト</a:t>
              </a:r>
            </a:p>
          </p:txBody>
        </p:sp>
      </p:grpSp>
      <p:pic>
        <p:nvPicPr>
          <p:cNvPr id="21" name="図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29046" y="3702833"/>
            <a:ext cx="851964" cy="1164044"/>
          </a:xfrm>
          <a:prstGeom prst="rect">
            <a:avLst/>
          </a:prstGeom>
        </p:spPr>
      </p:pic>
      <p:sp>
        <p:nvSpPr>
          <p:cNvPr id="18" name="タイトル 1"/>
          <p:cNvSpPr txBox="1">
            <a:spLocks/>
          </p:cNvSpPr>
          <p:nvPr/>
        </p:nvSpPr>
        <p:spPr>
          <a:xfrm>
            <a:off x="605947" y="5603676"/>
            <a:ext cx="8804271" cy="954174"/>
          </a:xfrm>
          <a:prstGeom prst="rect">
            <a:avLst/>
          </a:prstGeom>
          <a:noFill/>
        </p:spPr>
        <p:txBody>
          <a:bodyPr vert="horz" lIns="91440" tIns="45720" rIns="9144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a:latin typeface="ＭＳ ゴシック" panose="020B0609070205080204" pitchFamily="49" charset="-128"/>
                <a:ea typeface="ＭＳ ゴシック" panose="020B0609070205080204" pitchFamily="49" charset="-128"/>
              </a:rPr>
              <a:t>　</a:t>
            </a:r>
            <a:r>
              <a:rPr lang="ja-JP" altLang="en-US" sz="1800" dirty="0">
                <a:latin typeface="ＭＳ Ｐゴシック" panose="020B0600070205080204" pitchFamily="50" charset="-128"/>
                <a:ea typeface="ＭＳ Ｐゴシック" panose="020B0600070205080204" pitchFamily="50" charset="-128"/>
              </a:rPr>
              <a:t>そのほか、１つのアカウントを複数の職員で共有しない、異動や退職等により使用しなくなったアカウントは削除するなど、</a:t>
            </a:r>
            <a:r>
              <a:rPr lang="ja-JP" altLang="en-US" sz="1800" u="sng" dirty="0">
                <a:solidFill>
                  <a:srgbClr val="FF0000"/>
                </a:solidFill>
                <a:latin typeface="ＭＳ Ｐゴシック" panose="020B0600070205080204" pitchFamily="50" charset="-128"/>
                <a:ea typeface="ＭＳ Ｐゴシック" panose="020B0600070205080204" pitchFamily="50" charset="-128"/>
              </a:rPr>
              <a:t>アカウント管理</a:t>
            </a:r>
            <a:r>
              <a:rPr lang="ja-JP" altLang="en-US" sz="1800" dirty="0">
                <a:latin typeface="ＭＳ Ｐゴシック" panose="020B0600070205080204" pitchFamily="50" charset="-128"/>
                <a:ea typeface="ＭＳ Ｐゴシック" panose="020B0600070205080204" pitchFamily="50" charset="-128"/>
              </a:rPr>
              <a:t>も大切です。</a:t>
            </a:r>
            <a:endParaRPr lang="en-US" altLang="ja-JP" sz="1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21500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Effect transition="in" filter="fade">
                                      <p:cBhvr>
                                        <p:cTn id="9" dur="10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fltVal val="0"/>
                                          </p:val>
                                        </p:tav>
                                        <p:tav tm="100000">
                                          <p:val>
                                            <p:strVal val="#ppt_w"/>
                                          </p:val>
                                        </p:tav>
                                      </p:tavLst>
                                    </p:anim>
                                    <p:anim calcmode="lin" valueType="num">
                                      <p:cBhvr>
                                        <p:cTn id="13" dur="1000" fill="hold"/>
                                        <p:tgtEl>
                                          <p:spTgt spid="14"/>
                                        </p:tgtEl>
                                        <p:attrNameLst>
                                          <p:attrName>ppt_h</p:attrName>
                                        </p:attrNameLst>
                                      </p:cBhvr>
                                      <p:tavLst>
                                        <p:tav tm="0">
                                          <p:val>
                                            <p:fltVal val="0"/>
                                          </p:val>
                                        </p:tav>
                                        <p:tav tm="100000">
                                          <p:val>
                                            <p:strVal val="#ppt_h"/>
                                          </p:val>
                                        </p:tav>
                                      </p:tavLst>
                                    </p:anim>
                                    <p:animEffect transition="in" filter="fade">
                                      <p:cBhvr>
                                        <p:cTn id="1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839703" y="3116590"/>
            <a:ext cx="8287555" cy="523220"/>
          </a:xfrm>
          <a:prstGeom prst="rect">
            <a:avLst/>
          </a:prstGeom>
          <a:noFill/>
        </p:spPr>
        <p:txBody>
          <a:bodyPr wrap="square" rtlCol="0" anchor="ctr">
            <a:spAutoFit/>
          </a:bodyPr>
          <a:lstStyle/>
          <a:p>
            <a:pPr algn="ctr"/>
            <a:r>
              <a:rPr kumimoji="1" lang="ja-JP" altLang="en-US" sz="2800" dirty="0"/>
              <a:t>最後までお付き合いいただきありがとうございました</a:t>
            </a: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3380" y="582170"/>
            <a:ext cx="1482370" cy="2079110"/>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420" y="4095460"/>
            <a:ext cx="1091816" cy="1531334"/>
          </a:xfrm>
          <a:prstGeom prst="rect">
            <a:avLst/>
          </a:prstGeom>
        </p:spPr>
      </p:pic>
      <p:sp>
        <p:nvSpPr>
          <p:cNvPr id="8" name="スライド番号プレースホルダー 5"/>
          <p:cNvSpPr txBox="1">
            <a:spLocks/>
          </p:cNvSpPr>
          <p:nvPr/>
        </p:nvSpPr>
        <p:spPr>
          <a:xfrm>
            <a:off x="9614743" y="6257577"/>
            <a:ext cx="270039" cy="351568"/>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96</a:t>
            </a:r>
          </a:p>
        </p:txBody>
      </p:sp>
      <p:sp>
        <p:nvSpPr>
          <p:cNvPr id="9" name="テキスト ボックス 8"/>
          <p:cNvSpPr txBox="1"/>
          <p:nvPr/>
        </p:nvSpPr>
        <p:spPr>
          <a:xfrm>
            <a:off x="631338" y="3698358"/>
            <a:ext cx="8287555" cy="338554"/>
          </a:xfrm>
          <a:prstGeom prst="rect">
            <a:avLst/>
          </a:prstGeom>
          <a:noFill/>
        </p:spPr>
        <p:txBody>
          <a:bodyPr wrap="square" rtlCol="0" anchor="ctr">
            <a:spAutoFit/>
          </a:bodyPr>
          <a:lstStyle/>
          <a:p>
            <a:pPr algn="ctr"/>
            <a:r>
              <a:rPr kumimoji="1" lang="ja-JP" altLang="en-US" sz="1600" dirty="0"/>
              <a:t>（次ページのまとめテストに解答すれば研修終了です）</a:t>
            </a:r>
          </a:p>
        </p:txBody>
      </p:sp>
    </p:spTree>
    <p:extLst>
      <p:ext uri="{BB962C8B-B14F-4D97-AF65-F5344CB8AC3E}">
        <p14:creationId xmlns:p14="http://schemas.microsoft.com/office/powerpoint/2010/main" val="224115824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6089830" y="736001"/>
            <a:ext cx="3657600" cy="472440"/>
          </a:xfrm>
          <a:prstGeom prst="rect">
            <a:avLst/>
          </a:prstGeom>
        </p:spPr>
      </p:pic>
      <p:sp>
        <p:nvSpPr>
          <p:cNvPr id="8" name="テキスト ボックス 7"/>
          <p:cNvSpPr txBox="1"/>
          <p:nvPr/>
        </p:nvSpPr>
        <p:spPr bwMode="auto">
          <a:xfrm>
            <a:off x="4100095" y="587760"/>
            <a:ext cx="1434432" cy="612808"/>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ja-JP" altLang="en-US" sz="1600" dirty="0">
                <a:latin typeface="ＭＳ ゴシック" panose="020B0609070205080204" pitchFamily="49" charset="-128"/>
                <a:ea typeface="ＭＳ ゴシック" panose="020B0609070205080204" pitchFamily="49" charset="-128"/>
              </a:rPr>
              <a:t>まとめテスト</a:t>
            </a:r>
          </a:p>
        </p:txBody>
      </p:sp>
      <p:sp>
        <p:nvSpPr>
          <p:cNvPr id="10" name="スライド番号プレースホルダー 5"/>
          <p:cNvSpPr txBox="1">
            <a:spLocks/>
          </p:cNvSpPr>
          <p:nvPr/>
        </p:nvSpPr>
        <p:spPr>
          <a:xfrm>
            <a:off x="9626319" y="6257576"/>
            <a:ext cx="256473" cy="363143"/>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97</a:t>
            </a:r>
          </a:p>
        </p:txBody>
      </p:sp>
      <p:sp>
        <p:nvSpPr>
          <p:cNvPr id="9" name="テキスト ボックス 8"/>
          <p:cNvSpPr txBox="1"/>
          <p:nvPr/>
        </p:nvSpPr>
        <p:spPr>
          <a:xfrm>
            <a:off x="151843" y="5876843"/>
            <a:ext cx="5613338" cy="400110"/>
          </a:xfrm>
          <a:prstGeom prst="rect">
            <a:avLst/>
          </a:prstGeom>
          <a:noFill/>
        </p:spPr>
        <p:txBody>
          <a:bodyPr wrap="square" rtlCol="0" anchor="ctr">
            <a:spAutoFit/>
          </a:bodyPr>
          <a:lstStyle/>
          <a:p>
            <a:r>
              <a:rPr kumimoji="1" lang="en-US" altLang="ja-JP" sz="1000" dirty="0"/>
              <a:t>※</a:t>
            </a:r>
            <a:r>
              <a:rPr kumimoji="1" lang="ja-JP" altLang="en-US" sz="1000" dirty="0"/>
              <a:t>このまとめテストの提出を受けることにより、各人が研修を実施したか確認することもできます。</a:t>
            </a:r>
            <a:endParaRPr kumimoji="1" lang="en-US" altLang="ja-JP" sz="1000" dirty="0"/>
          </a:p>
          <a:p>
            <a:r>
              <a:rPr kumimoji="1" lang="ja-JP" altLang="en-US" sz="1000" dirty="0"/>
              <a:t> 　 解答の正解は次のページにありますので、解答を記載したあとに正解を確認しましょう。</a:t>
            </a:r>
            <a:endParaRPr kumimoji="1" lang="en-US" altLang="ja-JP" sz="1000" dirty="0"/>
          </a:p>
        </p:txBody>
      </p:sp>
      <p:graphicFrame>
        <p:nvGraphicFramePr>
          <p:cNvPr id="2" name="表 105">
            <a:extLst>
              <a:ext uri="{FF2B5EF4-FFF2-40B4-BE49-F238E27FC236}">
                <a16:creationId xmlns:a16="http://schemas.microsoft.com/office/drawing/2014/main" id="{184B4643-954E-525E-E409-5B516E4F048E}"/>
              </a:ext>
            </a:extLst>
          </p:cNvPr>
          <p:cNvGraphicFramePr>
            <a:graphicFrameLocks noGrp="1"/>
          </p:cNvGraphicFramePr>
          <p:nvPr>
            <p:extLst>
              <p:ext uri="{D42A27DB-BD31-4B8C-83A1-F6EECF244321}">
                <p14:modId xmlns:p14="http://schemas.microsoft.com/office/powerpoint/2010/main" val="3204452415"/>
              </p:ext>
            </p:extLst>
          </p:nvPr>
        </p:nvGraphicFramePr>
        <p:xfrm>
          <a:off x="201000" y="1482599"/>
          <a:ext cx="9504000" cy="4325760"/>
        </p:xfrm>
        <a:graphic>
          <a:graphicData uri="http://schemas.openxmlformats.org/drawingml/2006/table">
            <a:tbl>
              <a:tblPr firstRow="1" bandRow="1">
                <a:tableStyleId>{5940675A-B579-460E-94D1-54222C63F5DA}</a:tableStyleId>
              </a:tblPr>
              <a:tblGrid>
                <a:gridCol w="360000">
                  <a:extLst>
                    <a:ext uri="{9D8B030D-6E8A-4147-A177-3AD203B41FA5}">
                      <a16:colId xmlns:a16="http://schemas.microsoft.com/office/drawing/2014/main" val="709548150"/>
                    </a:ext>
                  </a:extLst>
                </a:gridCol>
                <a:gridCol w="8568000">
                  <a:extLst>
                    <a:ext uri="{9D8B030D-6E8A-4147-A177-3AD203B41FA5}">
                      <a16:colId xmlns:a16="http://schemas.microsoft.com/office/drawing/2014/main" val="1308635355"/>
                    </a:ext>
                  </a:extLst>
                </a:gridCol>
                <a:gridCol w="576000">
                  <a:extLst>
                    <a:ext uri="{9D8B030D-6E8A-4147-A177-3AD203B41FA5}">
                      <a16:colId xmlns:a16="http://schemas.microsoft.com/office/drawing/2014/main" val="2242781195"/>
                    </a:ext>
                  </a:extLst>
                </a:gridCol>
              </a:tblGrid>
              <a:tr h="360000">
                <a:tc>
                  <a:txBody>
                    <a:bodyPr/>
                    <a:lstStyle/>
                    <a:p>
                      <a:pPr algn="ctr"/>
                      <a:r>
                        <a:rPr kumimoji="1" lang="en-US" altLang="ja-JP" sz="900" dirty="0">
                          <a:latin typeface="游ゴシック" panose="020B0400000000000000" pitchFamily="50" charset="-128"/>
                          <a:ea typeface="游ゴシック" panose="020B0400000000000000" pitchFamily="50" charset="-128"/>
                        </a:rPr>
                        <a:t>No</a:t>
                      </a:r>
                      <a:endParaRPr kumimoji="1" lang="ja-JP" altLang="en-US" sz="900" dirty="0">
                        <a:latin typeface="游ゴシック" panose="020B0400000000000000" pitchFamily="50" charset="-128"/>
                        <a:ea typeface="游ゴシック" panose="020B0400000000000000" pitchFamily="50" charset="-128"/>
                      </a:endParaRPr>
                    </a:p>
                  </a:txBody>
                  <a:tcPr anchor="ctr"/>
                </a:tc>
                <a:tc>
                  <a:txBody>
                    <a:bodyPr/>
                    <a:lstStyle/>
                    <a:p>
                      <a:pPr algn="ctr"/>
                      <a:r>
                        <a:rPr kumimoji="1" lang="ja-JP" altLang="en-US" sz="900" dirty="0">
                          <a:latin typeface="游ゴシック" panose="020B0400000000000000" pitchFamily="50" charset="-128"/>
                          <a:ea typeface="游ゴシック" panose="020B0400000000000000" pitchFamily="50" charset="-128"/>
                        </a:rPr>
                        <a:t>問題</a:t>
                      </a:r>
                    </a:p>
                  </a:txBody>
                  <a:tcPr anchor="ctr"/>
                </a:tc>
                <a:tc>
                  <a:txBody>
                    <a:bodyPr/>
                    <a:lstStyle/>
                    <a:p>
                      <a:pPr algn="ctr"/>
                      <a:r>
                        <a:rPr kumimoji="1" lang="ja-JP" altLang="en-US" sz="900" dirty="0">
                          <a:latin typeface="游ゴシック" panose="020B0400000000000000" pitchFamily="50" charset="-128"/>
                          <a:ea typeface="游ゴシック" panose="020B0400000000000000" pitchFamily="50" charset="-128"/>
                        </a:rPr>
                        <a:t>解答</a:t>
                      </a:r>
                    </a:p>
                    <a:p>
                      <a:pPr algn="ctr"/>
                      <a:r>
                        <a:rPr kumimoji="1" lang="en-US" altLang="ja-JP" sz="900" dirty="0">
                          <a:latin typeface="游ゴシック" panose="020B0400000000000000" pitchFamily="50" charset="-128"/>
                          <a:ea typeface="游ゴシック" panose="020B0400000000000000" pitchFamily="50" charset="-128"/>
                        </a:rPr>
                        <a:t>(</a:t>
                      </a:r>
                      <a:r>
                        <a:rPr kumimoji="1" lang="ja-JP" altLang="en-US" sz="900" dirty="0">
                          <a:latin typeface="游ゴシック" panose="020B0400000000000000" pitchFamily="50" charset="-128"/>
                          <a:ea typeface="游ゴシック" panose="020B0400000000000000" pitchFamily="50" charset="-128"/>
                        </a:rPr>
                        <a:t>〇</a:t>
                      </a:r>
                      <a:r>
                        <a:rPr kumimoji="1" lang="en-US" altLang="ja-JP" sz="900" dirty="0">
                          <a:latin typeface="游ゴシック" panose="020B0400000000000000" pitchFamily="50" charset="-128"/>
                          <a:ea typeface="游ゴシック" panose="020B0400000000000000" pitchFamily="50" charset="-128"/>
                        </a:rPr>
                        <a:t>×)</a:t>
                      </a:r>
                      <a:endParaRPr kumimoji="1" lang="ja-JP" altLang="en-US" sz="900" dirty="0">
                        <a:latin typeface="游ゴシック" panose="020B0400000000000000" pitchFamily="50" charset="-128"/>
                        <a:ea typeface="游ゴシック" panose="020B0400000000000000" pitchFamily="50" charset="-128"/>
                      </a:endParaRPr>
                    </a:p>
                  </a:txBody>
                  <a:tcPr anchor="ctr"/>
                </a:tc>
                <a:extLst>
                  <a:ext uri="{0D108BD9-81ED-4DB2-BD59-A6C34878D82A}">
                    <a16:rowId xmlns:a16="http://schemas.microsoft.com/office/drawing/2014/main" val="532737513"/>
                  </a:ext>
                </a:extLst>
              </a:tr>
              <a:tr h="396000">
                <a:tc>
                  <a:txBody>
                    <a:bodyPr/>
                    <a:lstStyle/>
                    <a:p>
                      <a:pPr algn="ctr"/>
                      <a:r>
                        <a:rPr kumimoji="1" lang="en-US" altLang="ja-JP" sz="900" dirty="0">
                          <a:latin typeface="游ゴシック" panose="020B0400000000000000" pitchFamily="50" charset="-128"/>
                          <a:ea typeface="游ゴシック" panose="020B0400000000000000" pitchFamily="50" charset="-128"/>
                        </a:rPr>
                        <a:t>1</a:t>
                      </a:r>
                      <a:endParaRPr kumimoji="1" lang="ja-JP" altLang="en-US" sz="900" dirty="0">
                        <a:latin typeface="游ゴシック" panose="020B0400000000000000" pitchFamily="50" charset="-128"/>
                        <a:ea typeface="游ゴシック" panose="020B0400000000000000" pitchFamily="50" charset="-128"/>
                      </a:endParaRPr>
                    </a:p>
                  </a:txBody>
                  <a:tcPr anchor="ctr"/>
                </a:tc>
                <a:tc>
                  <a:txBody>
                    <a:bodyPr/>
                    <a:lstStyle/>
                    <a:p>
                      <a:r>
                        <a:rPr kumimoji="1" lang="ja-JP" altLang="en-US" sz="900" dirty="0">
                          <a:latin typeface="游ゴシック" panose="020B0400000000000000" pitchFamily="50" charset="-128"/>
                          <a:ea typeface="游ゴシック" panose="020B0400000000000000" pitchFamily="50" charset="-128"/>
                        </a:rPr>
                        <a:t>マイナンバー制度では、各行政機関等が保有している個人情報を特定の機関に集約して、その集約した個人情報を各行政機関が閲覧する「一元管理」の方法を採用している。</a:t>
                      </a:r>
                    </a:p>
                  </a:txBody>
                  <a:tcPr anchor="ctr"/>
                </a:tc>
                <a:tc>
                  <a:txBody>
                    <a:bodyPr/>
                    <a:lstStyle/>
                    <a:p>
                      <a:endParaRPr kumimoji="1" lang="ja-JP" altLang="en-US" sz="900" dirty="0">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2919723549"/>
                  </a:ext>
                </a:extLst>
              </a:tr>
              <a:tr h="396000">
                <a:tc>
                  <a:txBody>
                    <a:bodyPr/>
                    <a:lstStyle/>
                    <a:p>
                      <a:pPr algn="ctr"/>
                      <a:r>
                        <a:rPr kumimoji="1" lang="en-US" altLang="ja-JP" sz="900" dirty="0">
                          <a:latin typeface="游ゴシック" panose="020B0400000000000000" pitchFamily="50" charset="-128"/>
                          <a:ea typeface="游ゴシック" panose="020B0400000000000000" pitchFamily="50" charset="-128"/>
                        </a:rPr>
                        <a:t>2</a:t>
                      </a:r>
                      <a:endParaRPr kumimoji="1" lang="ja-JP" altLang="en-US" sz="900" dirty="0">
                        <a:latin typeface="游ゴシック" panose="020B0400000000000000" pitchFamily="50" charset="-128"/>
                        <a:ea typeface="游ゴシック" panose="020B0400000000000000" pitchFamily="50" charset="-128"/>
                      </a:endParaRPr>
                    </a:p>
                  </a:txBody>
                  <a:tcPr anchor="ctr"/>
                </a:tc>
                <a:tc>
                  <a:txBody>
                    <a:bodyPr/>
                    <a:lstStyle/>
                    <a:p>
                      <a:r>
                        <a:rPr kumimoji="1" lang="ja-JP" altLang="en-US" sz="900" dirty="0">
                          <a:latin typeface="游ゴシック" panose="020B0400000000000000" pitchFamily="50" charset="-128"/>
                          <a:ea typeface="游ゴシック" panose="020B0400000000000000" pitchFamily="50" charset="-128"/>
                        </a:rPr>
                        <a:t>マイナポータルを利用すれば、「行政機関の手続の検索・申請」をすることができる。</a:t>
                      </a:r>
                    </a:p>
                  </a:txBody>
                  <a:tcPr anchor="ctr"/>
                </a:tc>
                <a:tc>
                  <a:txBody>
                    <a:bodyPr/>
                    <a:lstStyle/>
                    <a:p>
                      <a:endParaRPr kumimoji="1" lang="ja-JP" altLang="en-US" sz="900">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164634279"/>
                  </a:ext>
                </a:extLst>
              </a:tr>
              <a:tr h="396000">
                <a:tc>
                  <a:txBody>
                    <a:bodyPr/>
                    <a:lstStyle/>
                    <a:p>
                      <a:pPr algn="ctr"/>
                      <a:r>
                        <a:rPr kumimoji="1" lang="en-US" altLang="ja-JP" sz="900" dirty="0">
                          <a:latin typeface="游ゴシック" panose="020B0400000000000000" pitchFamily="50" charset="-128"/>
                          <a:ea typeface="游ゴシック" panose="020B0400000000000000" pitchFamily="50" charset="-128"/>
                        </a:rPr>
                        <a:t>3</a:t>
                      </a:r>
                      <a:endParaRPr kumimoji="1" lang="ja-JP" altLang="en-US" sz="900" dirty="0">
                        <a:latin typeface="游ゴシック" panose="020B0400000000000000" pitchFamily="50" charset="-128"/>
                        <a:ea typeface="游ゴシック" panose="020B0400000000000000" pitchFamily="50" charset="-128"/>
                      </a:endParaRPr>
                    </a:p>
                  </a:txBody>
                  <a:tcPr anchor="ctr"/>
                </a:tc>
                <a:tc>
                  <a:txBody>
                    <a:bodyPr/>
                    <a:lstStyle/>
                    <a:p>
                      <a:r>
                        <a:rPr kumimoji="1" lang="ja-JP" altLang="en-US" sz="900" dirty="0">
                          <a:latin typeface="游ゴシック" panose="020B0400000000000000" pitchFamily="50" charset="-128"/>
                          <a:ea typeface="游ゴシック" panose="020B0400000000000000" pitchFamily="50" charset="-128"/>
                        </a:rPr>
                        <a:t>特定個人情報ファイルを取り扱う事務に従事する者は、サイバーセキュリティ研修を受講しなければならない。</a:t>
                      </a:r>
                    </a:p>
                  </a:txBody>
                  <a:tcPr anchor="ctr"/>
                </a:tc>
                <a:tc>
                  <a:txBody>
                    <a:bodyPr/>
                    <a:lstStyle/>
                    <a:p>
                      <a:endParaRPr kumimoji="1" lang="ja-JP" altLang="en-US" sz="900" dirty="0">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323945722"/>
                  </a:ext>
                </a:extLst>
              </a:tr>
              <a:tr h="396000">
                <a:tc>
                  <a:txBody>
                    <a:bodyPr/>
                    <a:lstStyle/>
                    <a:p>
                      <a:pPr algn="ctr"/>
                      <a:r>
                        <a:rPr kumimoji="1" lang="en-US" altLang="ja-JP" sz="900" dirty="0">
                          <a:latin typeface="游ゴシック" panose="020B0400000000000000" pitchFamily="50" charset="-128"/>
                          <a:ea typeface="游ゴシック" panose="020B0400000000000000" pitchFamily="50" charset="-128"/>
                        </a:rPr>
                        <a:t>4</a:t>
                      </a:r>
                      <a:endParaRPr kumimoji="1" lang="ja-JP" altLang="en-US" sz="900" dirty="0">
                        <a:latin typeface="游ゴシック" panose="020B0400000000000000" pitchFamily="50" charset="-128"/>
                        <a:ea typeface="游ゴシック" panose="020B0400000000000000" pitchFamily="50" charset="-128"/>
                      </a:endParaRPr>
                    </a:p>
                  </a:txBody>
                  <a:tcPr anchor="ctr"/>
                </a:tc>
                <a:tc>
                  <a:txBody>
                    <a:bodyPr/>
                    <a:lstStyle/>
                    <a:p>
                      <a:r>
                        <a:rPr kumimoji="1" lang="ja-JP" altLang="en-US" sz="900" dirty="0">
                          <a:latin typeface="游ゴシック" panose="020B0400000000000000" pitchFamily="50" charset="-128"/>
                          <a:ea typeface="游ゴシック" panose="020B0400000000000000" pitchFamily="50" charset="-128"/>
                        </a:rPr>
                        <a:t>電子記憶媒体は、紛失しても買い替えればまた手に入れられるため、たとえ大量の特定個人情報を扱っていたとしても、紛失等の心配をすることなく気軽に扱ってもよい。</a:t>
                      </a:r>
                    </a:p>
                  </a:txBody>
                  <a:tcPr anchor="ctr"/>
                </a:tc>
                <a:tc>
                  <a:txBody>
                    <a:bodyPr/>
                    <a:lstStyle/>
                    <a:p>
                      <a:endParaRPr kumimoji="1" lang="ja-JP" altLang="en-US" sz="900" dirty="0">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3404858437"/>
                  </a:ext>
                </a:extLst>
              </a:tr>
              <a:tr h="396000">
                <a:tc>
                  <a:txBody>
                    <a:bodyPr/>
                    <a:lstStyle/>
                    <a:p>
                      <a:pPr algn="ctr"/>
                      <a:r>
                        <a:rPr kumimoji="1" lang="en-US" altLang="ja-JP" sz="900" dirty="0">
                          <a:latin typeface="游ゴシック" panose="020B0400000000000000" pitchFamily="50" charset="-128"/>
                          <a:ea typeface="游ゴシック" panose="020B0400000000000000" pitchFamily="50" charset="-128"/>
                        </a:rPr>
                        <a:t>5</a:t>
                      </a:r>
                      <a:endParaRPr kumimoji="1" lang="ja-JP" altLang="en-US" sz="900" dirty="0">
                        <a:latin typeface="游ゴシック" panose="020B0400000000000000" pitchFamily="50" charset="-128"/>
                        <a:ea typeface="游ゴシック" panose="020B0400000000000000" pitchFamily="50" charset="-128"/>
                      </a:endParaRPr>
                    </a:p>
                  </a:txBody>
                  <a:tcPr anchor="ctr"/>
                </a:tc>
                <a:tc>
                  <a:txBody>
                    <a:bodyPr/>
                    <a:lstStyle/>
                    <a:p>
                      <a:r>
                        <a:rPr kumimoji="1" lang="ja-JP" altLang="en-US" sz="900" dirty="0">
                          <a:latin typeface="游ゴシック" panose="020B0400000000000000" pitchFamily="50" charset="-128"/>
                          <a:ea typeface="游ゴシック" panose="020B0400000000000000" pitchFamily="50" charset="-128"/>
                        </a:rPr>
                        <a:t>ガイドライン別添１Ｄｂ「総括責任者及び保護責任者は、事務取扱担当者に、特定個人情報等の適正な取扱いについて理解を深め、特定個人情報等の保護に関する意識の高揚を図るための啓発その他必要な教育研修を行う。」という記述は、組織的安全管理措置に関する記述である。</a:t>
                      </a:r>
                    </a:p>
                  </a:txBody>
                  <a:tcPr anchor="ctr"/>
                </a:tc>
                <a:tc>
                  <a:txBody>
                    <a:bodyPr/>
                    <a:lstStyle/>
                    <a:p>
                      <a:endParaRPr kumimoji="1" lang="ja-JP" altLang="en-US" sz="900">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4101053702"/>
                  </a:ext>
                </a:extLst>
              </a:tr>
              <a:tr h="396000">
                <a:tc>
                  <a:txBody>
                    <a:bodyPr/>
                    <a:lstStyle/>
                    <a:p>
                      <a:pPr algn="ctr"/>
                      <a:r>
                        <a:rPr kumimoji="1" lang="en-US" altLang="ja-JP" sz="900" dirty="0">
                          <a:latin typeface="游ゴシック" panose="020B0400000000000000" pitchFamily="50" charset="-128"/>
                          <a:ea typeface="游ゴシック" panose="020B0400000000000000" pitchFamily="50" charset="-128"/>
                        </a:rPr>
                        <a:t>6</a:t>
                      </a:r>
                      <a:endParaRPr kumimoji="1" lang="ja-JP" altLang="en-US" sz="900" dirty="0">
                        <a:latin typeface="游ゴシック" panose="020B0400000000000000" pitchFamily="50" charset="-128"/>
                        <a:ea typeface="游ゴシック" panose="020B0400000000000000" pitchFamily="50" charset="-128"/>
                      </a:endParaRPr>
                    </a:p>
                  </a:txBody>
                  <a:tcPr anchor="ctr"/>
                </a:tc>
                <a:tc>
                  <a:txBody>
                    <a:bodyPr/>
                    <a:lstStyle/>
                    <a:p>
                      <a:r>
                        <a:rPr kumimoji="1" lang="ja-JP" altLang="en-US" sz="900" dirty="0">
                          <a:latin typeface="游ゴシック" panose="020B0400000000000000" pitchFamily="50" charset="-128"/>
                          <a:ea typeface="游ゴシック" panose="020B0400000000000000" pitchFamily="50" charset="-128"/>
                        </a:rPr>
                        <a:t>特定個人情報の漏えいが発生した場合には、個人情報保護委員会への報告が必要となる。</a:t>
                      </a:r>
                    </a:p>
                  </a:txBody>
                  <a:tcPr anchor="ctr"/>
                </a:tc>
                <a:tc>
                  <a:txBody>
                    <a:bodyPr/>
                    <a:lstStyle/>
                    <a:p>
                      <a:endParaRPr kumimoji="1" lang="ja-JP" altLang="en-US" sz="900">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1389922453"/>
                  </a:ext>
                </a:extLst>
              </a:tr>
              <a:tr h="396000">
                <a:tc>
                  <a:txBody>
                    <a:bodyPr/>
                    <a:lstStyle/>
                    <a:p>
                      <a:pPr algn="ctr"/>
                      <a:r>
                        <a:rPr kumimoji="1" lang="en-US" altLang="ja-JP" sz="900" dirty="0">
                          <a:latin typeface="游ゴシック" panose="020B0400000000000000" pitchFamily="50" charset="-128"/>
                          <a:ea typeface="游ゴシック" panose="020B0400000000000000" pitchFamily="50" charset="-128"/>
                        </a:rPr>
                        <a:t>7</a:t>
                      </a:r>
                      <a:endParaRPr kumimoji="1" lang="ja-JP" altLang="en-US" sz="900" dirty="0">
                        <a:latin typeface="游ゴシック" panose="020B0400000000000000" pitchFamily="50" charset="-128"/>
                        <a:ea typeface="游ゴシック" panose="020B0400000000000000" pitchFamily="50" charset="-128"/>
                      </a:endParaRPr>
                    </a:p>
                  </a:txBody>
                  <a:tcPr anchor="ctr"/>
                </a:tc>
                <a:tc>
                  <a:txBody>
                    <a:bodyPr/>
                    <a:lstStyle/>
                    <a:p>
                      <a:r>
                        <a:rPr kumimoji="1" lang="ja-JP" altLang="en-US" sz="900" dirty="0">
                          <a:latin typeface="游ゴシック" panose="020B0400000000000000" pitchFamily="50" charset="-128"/>
                          <a:ea typeface="游ゴシック" panose="020B0400000000000000" pitchFamily="50" charset="-128"/>
                        </a:rPr>
                        <a:t>情報セキュリティとは、一般的には情報資産の機密性、完全性、可用性及び普遍性を確保することと定義されている。</a:t>
                      </a:r>
                    </a:p>
                  </a:txBody>
                  <a:tcPr anchor="ctr"/>
                </a:tc>
                <a:tc>
                  <a:txBody>
                    <a:bodyPr/>
                    <a:lstStyle/>
                    <a:p>
                      <a:endParaRPr kumimoji="1" lang="ja-JP" altLang="en-US" sz="900">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2832030506"/>
                  </a:ext>
                </a:extLst>
              </a:tr>
              <a:tr h="396000">
                <a:tc>
                  <a:txBody>
                    <a:bodyPr/>
                    <a:lstStyle/>
                    <a:p>
                      <a:pPr algn="ctr"/>
                      <a:r>
                        <a:rPr kumimoji="1" lang="en-US" altLang="ja-JP" sz="900" dirty="0">
                          <a:latin typeface="游ゴシック" panose="020B0400000000000000" pitchFamily="50" charset="-128"/>
                          <a:ea typeface="游ゴシック" panose="020B0400000000000000" pitchFamily="50" charset="-128"/>
                        </a:rPr>
                        <a:t>8</a:t>
                      </a:r>
                      <a:endParaRPr kumimoji="1" lang="ja-JP" altLang="en-US" sz="900" dirty="0">
                        <a:latin typeface="游ゴシック" panose="020B0400000000000000" pitchFamily="50" charset="-128"/>
                        <a:ea typeface="游ゴシック" panose="020B0400000000000000" pitchFamily="50" charset="-128"/>
                      </a:endParaRPr>
                    </a:p>
                  </a:txBody>
                  <a:tcPr anchor="ctr"/>
                </a:tc>
                <a:tc>
                  <a:txBody>
                    <a:bodyPr/>
                    <a:lstStyle/>
                    <a:p>
                      <a:r>
                        <a:rPr kumimoji="1" lang="ja-JP" altLang="en-US" sz="900" dirty="0">
                          <a:latin typeface="游ゴシック" panose="020B0400000000000000" pitchFamily="50" charset="-128"/>
                          <a:ea typeface="游ゴシック" panose="020B0400000000000000" pitchFamily="50" charset="-128"/>
                        </a:rPr>
                        <a:t>このウイルスに</a:t>
                      </a:r>
                      <a:r>
                        <a:rPr kumimoji="1" lang="ja-JP" altLang="en-US" sz="900">
                          <a:latin typeface="游ゴシック" panose="020B0400000000000000" pitchFamily="50" charset="-128"/>
                          <a:ea typeface="游ゴシック" panose="020B0400000000000000" pitchFamily="50" charset="-128"/>
                        </a:rPr>
                        <a:t>端末やサーバが</a:t>
                      </a:r>
                      <a:r>
                        <a:rPr kumimoji="1" lang="ja-JP" altLang="en-US" sz="900" dirty="0">
                          <a:latin typeface="游ゴシック" panose="020B0400000000000000" pitchFamily="50" charset="-128"/>
                          <a:ea typeface="游ゴシック" panose="020B0400000000000000" pitchFamily="50" charset="-128"/>
                        </a:rPr>
                        <a:t>感染することにより、保存されているデータが暗号化されて利用できなくなったり、画面がロックされて端末が利用できなくなったりする。そして、それを復旧することと引き換えに攻撃者から金銭を要求される等の被害が発生する。このウイルスをウェアハウスという。</a:t>
                      </a:r>
                    </a:p>
                  </a:txBody>
                  <a:tcPr anchor="ctr"/>
                </a:tc>
                <a:tc>
                  <a:txBody>
                    <a:bodyPr/>
                    <a:lstStyle/>
                    <a:p>
                      <a:endParaRPr kumimoji="1" lang="ja-JP" altLang="en-US" sz="900">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250389518"/>
                  </a:ext>
                </a:extLst>
              </a:tr>
              <a:tr h="396000">
                <a:tc>
                  <a:txBody>
                    <a:bodyPr/>
                    <a:lstStyle/>
                    <a:p>
                      <a:pPr algn="ctr"/>
                      <a:r>
                        <a:rPr kumimoji="1" lang="en-US" altLang="ja-JP" sz="900" dirty="0">
                          <a:latin typeface="游ゴシック" panose="020B0400000000000000" pitchFamily="50" charset="-128"/>
                          <a:ea typeface="游ゴシック" panose="020B0400000000000000" pitchFamily="50" charset="-128"/>
                        </a:rPr>
                        <a:t>9</a:t>
                      </a:r>
                      <a:endParaRPr kumimoji="1" lang="ja-JP" altLang="en-US" sz="900" dirty="0">
                        <a:latin typeface="游ゴシック" panose="020B0400000000000000" pitchFamily="50" charset="-128"/>
                        <a:ea typeface="游ゴシック" panose="020B0400000000000000" pitchFamily="50" charset="-128"/>
                      </a:endParaRPr>
                    </a:p>
                  </a:txBody>
                  <a:tcPr anchor="ctr"/>
                </a:tc>
                <a:tc>
                  <a:txBody>
                    <a:bodyPr/>
                    <a:lstStyle/>
                    <a:p>
                      <a:r>
                        <a:rPr kumimoji="1" lang="ja-JP" altLang="en-US" sz="900" dirty="0">
                          <a:latin typeface="游ゴシック" panose="020B0400000000000000" pitchFamily="50" charset="-128"/>
                          <a:ea typeface="游ゴシック" panose="020B0400000000000000" pitchFamily="50" charset="-128"/>
                        </a:rPr>
                        <a:t>メールの添付ファイルやリンク先にウイルスを仕込み、それらを開かせることでＰＣをウイルスに感染させる。本文や件名等は業務に関連するような内容に偽装され、また、実在する他の組織名によって複数回やりとりすることで油断させるなど、不審を抱かれにくいようにするような手口を</a:t>
                      </a:r>
                      <a:r>
                        <a:rPr kumimoji="1" lang="en-US" altLang="ja-JP" sz="900" dirty="0">
                          <a:latin typeface="游ゴシック" panose="020B0400000000000000" pitchFamily="50" charset="-128"/>
                          <a:ea typeface="游ゴシック" panose="020B0400000000000000" pitchFamily="50" charset="-128"/>
                        </a:rPr>
                        <a:t>Dos</a:t>
                      </a:r>
                      <a:r>
                        <a:rPr kumimoji="1" lang="ja-JP" altLang="en-US" sz="900" dirty="0">
                          <a:latin typeface="游ゴシック" panose="020B0400000000000000" pitchFamily="50" charset="-128"/>
                          <a:ea typeface="游ゴシック" panose="020B0400000000000000" pitchFamily="50" charset="-128"/>
                        </a:rPr>
                        <a:t>攻撃という。</a:t>
                      </a:r>
                    </a:p>
                  </a:txBody>
                  <a:tcPr anchor="ctr"/>
                </a:tc>
                <a:tc>
                  <a:txBody>
                    <a:bodyPr/>
                    <a:lstStyle/>
                    <a:p>
                      <a:endParaRPr kumimoji="1" lang="ja-JP" altLang="en-US" sz="900" dirty="0">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3374230066"/>
                  </a:ext>
                </a:extLst>
              </a:tr>
              <a:tr h="396000">
                <a:tc>
                  <a:txBody>
                    <a:bodyPr/>
                    <a:lstStyle/>
                    <a:p>
                      <a:pPr algn="ctr"/>
                      <a:r>
                        <a:rPr kumimoji="1" lang="en-US" altLang="ja-JP" sz="900" dirty="0">
                          <a:latin typeface="游ゴシック" panose="020B0400000000000000" pitchFamily="50" charset="-128"/>
                          <a:ea typeface="游ゴシック" panose="020B0400000000000000" pitchFamily="50" charset="-128"/>
                        </a:rPr>
                        <a:t>10</a:t>
                      </a:r>
                      <a:endParaRPr kumimoji="1" lang="ja-JP" altLang="en-US" sz="900" dirty="0">
                        <a:latin typeface="游ゴシック" panose="020B0400000000000000" pitchFamily="50" charset="-128"/>
                        <a:ea typeface="游ゴシック" panose="020B0400000000000000" pitchFamily="50" charset="-128"/>
                      </a:endParaRPr>
                    </a:p>
                  </a:txBody>
                  <a:tcPr anchor="ctr"/>
                </a:tc>
                <a:tc>
                  <a:txBody>
                    <a:bodyPr/>
                    <a:lstStyle/>
                    <a:p>
                      <a:r>
                        <a:rPr kumimoji="1" lang="ja-JP" altLang="en-US" sz="900" dirty="0">
                          <a:latin typeface="游ゴシック" panose="020B0400000000000000" pitchFamily="50" charset="-128"/>
                          <a:ea typeface="游ゴシック" panose="020B0400000000000000" pitchFamily="50" charset="-128"/>
                        </a:rPr>
                        <a:t>情報セキュリティを確保するため、「</a:t>
                      </a:r>
                      <a:r>
                        <a:rPr kumimoji="1" lang="en-US" altLang="ja-JP" sz="900" dirty="0">
                          <a:latin typeface="游ゴシック" panose="020B0400000000000000" pitchFamily="50" charset="-128"/>
                          <a:ea typeface="游ゴシック" panose="020B0400000000000000" pitchFamily="50" charset="-128"/>
                        </a:rPr>
                        <a:t>PDCA</a:t>
                      </a:r>
                      <a:r>
                        <a:rPr kumimoji="1" lang="ja-JP" altLang="en-US" sz="900" dirty="0">
                          <a:latin typeface="游ゴシック" panose="020B0400000000000000" pitchFamily="50" charset="-128"/>
                          <a:ea typeface="游ゴシック" panose="020B0400000000000000" pitchFamily="50" charset="-128"/>
                        </a:rPr>
                        <a:t>サイクル」を繰り返し行い、適切な対策に見直していくことが大切である。</a:t>
                      </a:r>
                    </a:p>
                  </a:txBody>
                  <a:tcPr anchor="ctr"/>
                </a:tc>
                <a:tc>
                  <a:txBody>
                    <a:bodyPr/>
                    <a:lstStyle/>
                    <a:p>
                      <a:endParaRPr kumimoji="1" lang="ja-JP" altLang="en-US" sz="900" dirty="0">
                        <a:latin typeface="游ゴシック" panose="020B0400000000000000" pitchFamily="50" charset="-128"/>
                        <a:ea typeface="游ゴシック" panose="020B0400000000000000" pitchFamily="50" charset="-128"/>
                      </a:endParaRPr>
                    </a:p>
                  </a:txBody>
                  <a:tcPr/>
                </a:tc>
                <a:extLst>
                  <a:ext uri="{0D108BD9-81ED-4DB2-BD59-A6C34878D82A}">
                    <a16:rowId xmlns:a16="http://schemas.microsoft.com/office/drawing/2014/main" val="3722186601"/>
                  </a:ext>
                </a:extLst>
              </a:tr>
            </a:tbl>
          </a:graphicData>
        </a:graphic>
      </p:graphicFrame>
    </p:spTree>
    <p:extLst>
      <p:ext uri="{BB962C8B-B14F-4D97-AF65-F5344CB8AC3E}">
        <p14:creationId xmlns:p14="http://schemas.microsoft.com/office/powerpoint/2010/main" val="181044256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5"/>
          <p:cNvSpPr txBox="1">
            <a:spLocks/>
          </p:cNvSpPr>
          <p:nvPr/>
        </p:nvSpPr>
        <p:spPr>
          <a:xfrm>
            <a:off x="9626319" y="6257576"/>
            <a:ext cx="256473" cy="363143"/>
          </a:xfrm>
          <a:prstGeom prst="rect">
            <a:avLst/>
          </a:prstGeom>
        </p:spPr>
        <p:txBody>
          <a:bodyPr vert="horz" lIns="0" tIns="0" rIns="0" bIns="0" rtlCol="0" anchor="ctr"/>
          <a:lstStyle>
            <a:defPPr>
              <a:defRPr lang="en-US"/>
            </a:defPPr>
            <a:lvl1pPr marL="0" algn="r" defTabSz="457200" rtl="0" eaLnBrk="1" latinLnBrk="0" hangingPunct="1">
              <a:defRPr sz="16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fontAlgn="base">
              <a:spcBef>
                <a:spcPct val="0"/>
              </a:spcBef>
              <a:spcAft>
                <a:spcPct val="0"/>
              </a:spcAft>
              <a:defRPr/>
            </a:pPr>
            <a:r>
              <a:rPr kumimoji="1" lang="en-US" altLang="ja-JP" sz="1800" dirty="0">
                <a:solidFill>
                  <a:schemeClr val="tx1"/>
                </a:solidFill>
                <a:latin typeface="+mj-ea"/>
                <a:ea typeface="+mj-ea"/>
              </a:rPr>
              <a:t>98</a:t>
            </a:r>
          </a:p>
        </p:txBody>
      </p:sp>
      <p:sp>
        <p:nvSpPr>
          <p:cNvPr id="3" name="テキスト ボックス 2"/>
          <p:cNvSpPr txBox="1"/>
          <p:nvPr/>
        </p:nvSpPr>
        <p:spPr bwMode="auto">
          <a:xfrm>
            <a:off x="4690405" y="272710"/>
            <a:ext cx="726548" cy="612808"/>
          </a:xfrm>
          <a:prstGeom prst="rect">
            <a:avLst/>
          </a:prstGeom>
          <a:noFill/>
          <a:ln w="9525">
            <a:noFill/>
            <a:miter lim="800000"/>
            <a:headEnd/>
            <a:tailEnd/>
          </a:ln>
        </p:spPr>
        <p:txBody>
          <a:bodyPr vert="horz" wrap="square" lIns="36000" tIns="108000" rIns="36000" bIns="36000" numCol="1" rtlCol="0" anchor="t" anchorCtr="0" compatLnSpc="1">
            <a:prstTxWarp prst="textNoShape">
              <a:avLst/>
            </a:prstTxWarp>
            <a:noAutofit/>
          </a:bodyPr>
          <a:lstStyle/>
          <a:p>
            <a:pPr marL="266700" indent="-266700" eaLnBrk="0" hangingPunct="0">
              <a:lnSpc>
                <a:spcPts val="2400"/>
              </a:lnSpc>
              <a:buNone/>
            </a:pPr>
            <a:r>
              <a:rPr kumimoji="1" lang="ja-JP" altLang="en-US" sz="1600" dirty="0">
                <a:latin typeface="ＭＳ ゴシック" panose="020B0609070205080204" pitchFamily="49" charset="-128"/>
                <a:ea typeface="ＭＳ ゴシック" panose="020B0609070205080204" pitchFamily="49" charset="-128"/>
              </a:rPr>
              <a:t>解答</a:t>
            </a:r>
          </a:p>
        </p:txBody>
      </p:sp>
      <p:pic>
        <p:nvPicPr>
          <p:cNvPr id="4" name="図 3"/>
          <p:cNvPicPr>
            <a:picLocks noChangeAspect="1"/>
          </p:cNvPicPr>
          <p:nvPr/>
        </p:nvPicPr>
        <p:blipFill>
          <a:blip r:embed="rId3"/>
          <a:stretch>
            <a:fillRect/>
          </a:stretch>
        </p:blipFill>
        <p:spPr>
          <a:xfrm>
            <a:off x="483871" y="1047750"/>
            <a:ext cx="1161077" cy="3398518"/>
          </a:xfrm>
          <a:prstGeom prst="rect">
            <a:avLst/>
          </a:prstGeom>
        </p:spPr>
      </p:pic>
    </p:spTree>
    <p:extLst>
      <p:ext uri="{BB962C8B-B14F-4D97-AF65-F5344CB8AC3E}">
        <p14:creationId xmlns:p14="http://schemas.microsoft.com/office/powerpoint/2010/main" val="1202233970"/>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vert="horz" wrap="square" lIns="36000" tIns="108000" rIns="36000" bIns="36000" numCol="1" anchor="t" anchorCtr="0" compatLnSpc="1">
        <a:prstTxWarp prst="textNoShape">
          <a:avLst/>
        </a:prstTxWarp>
        <a:noAutofit/>
      </a:bodyPr>
      <a:lstStyle>
        <a:defPPr marL="266700" indent="-266700" eaLnBrk="0" hangingPunct="0">
          <a:lnSpc>
            <a:spcPts val="2400"/>
          </a:lnSpc>
          <a:buNone/>
          <a:defRPr sz="1050" dirty="0" smtClean="0">
            <a:latin typeface="ＭＳ ゴシック" panose="020B0609070205080204" pitchFamily="49" charset="-128"/>
            <a:ea typeface="ＭＳ ゴシック" panose="020B0609070205080204" pitchFamily="49" charset="-128"/>
          </a:defRPr>
        </a:defPPr>
      </a:lst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17043</Words>
  <Application>Microsoft Office PowerPoint</Application>
  <PresentationFormat>A4 210 x 297 mm</PresentationFormat>
  <Paragraphs>1470</Paragraphs>
  <Slides>99</Slides>
  <Notes>99</Notes>
  <HiddenSlides>0</HiddenSlides>
  <MMClips>0</MMClips>
  <ScaleCrop>false</ScaleCrop>
  <HeadingPairs>
    <vt:vector size="6" baseType="variant">
      <vt:variant>
        <vt:lpstr>使用されているフォント</vt:lpstr>
      </vt:variant>
      <vt:variant>
        <vt:i4>13</vt:i4>
      </vt:variant>
      <vt:variant>
        <vt:lpstr>テーマ</vt:lpstr>
      </vt:variant>
      <vt:variant>
        <vt:i4>2</vt:i4>
      </vt:variant>
      <vt:variant>
        <vt:lpstr>スライド タイトル</vt:lpstr>
      </vt:variant>
      <vt:variant>
        <vt:i4>99</vt:i4>
      </vt:variant>
    </vt:vector>
  </HeadingPairs>
  <TitlesOfParts>
    <vt:vector size="114" baseType="lpstr">
      <vt:lpstr>ＤＦ特太ゴシック体</vt:lpstr>
      <vt:lpstr>HGP創英角ﾎﾟｯﾌﾟ体</vt:lpstr>
      <vt:lpstr>HG丸ｺﾞｼｯｸM-PRO</vt:lpstr>
      <vt:lpstr>Meiryo UI</vt:lpstr>
      <vt:lpstr>ＭＳ Ｐゴシック</vt:lpstr>
      <vt:lpstr>ＭＳ ゴシック</vt:lpstr>
      <vt:lpstr>游ゴシック</vt:lpstr>
      <vt:lpstr>Arial</vt:lpstr>
      <vt:lpstr>Calibri</vt:lpstr>
      <vt:lpstr>Cambria</vt:lpstr>
      <vt:lpstr>Comic Sans MS</vt:lpstr>
      <vt:lpstr>Times New Roman</vt:lpstr>
      <vt:lpstr>Wingdings</vt:lpstr>
      <vt:lpstr>Office Theme</vt:lpstr>
      <vt:lpstr>1_Office ​​テーマ</vt:lpstr>
      <vt:lpstr>特定個人情報の適正な取扱いのための各種研修資料</vt:lpstr>
      <vt:lpstr>目次</vt:lpstr>
      <vt:lpstr>はじめに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2025-03-25T10:11:37Z</dcterms:created>
  <dcterms:modified xsi:type="dcterms:W3CDTF">2025-03-25T10:12:16Z</dcterms:modified>
</cp:coreProperties>
</file>