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handoutMasterIdLst>
    <p:handoutMasterId r:id="rId4"/>
  </p:handoutMasterIdLst>
  <p:sldIdLst>
    <p:sldId id="2265"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D"/>
    <a:srgbClr val="FFCB97"/>
    <a:srgbClr val="FF9933"/>
    <a:srgbClr val="008000"/>
    <a:srgbClr val="8BE1FF"/>
    <a:srgbClr val="A7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F733AF-6B6B-486F-9AE4-B52C66D2A287}" v="6" dt="2025-10-15T08:35:08.9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45" autoAdjust="0"/>
    <p:restoredTop sz="93285" autoAdjust="0"/>
  </p:normalViewPr>
  <p:slideViewPr>
    <p:cSldViewPr snapToGrid="0">
      <p:cViewPr varScale="1">
        <p:scale>
          <a:sx n="107" d="100"/>
          <a:sy n="107" d="100"/>
        </p:scale>
        <p:origin x="1932"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1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A8071EF-001D-4A6A-AA0D-3F39EDC14736}" type="datetimeFigureOut">
              <a:rPr kumimoji="1" lang="ja-JP" altLang="en-US" smtClean="0">
                <a:latin typeface="Meiryo UI" panose="020B0604030504040204" pitchFamily="50" charset="-128"/>
                <a:ea typeface="Meiryo UI" panose="020B0604030504040204" pitchFamily="50" charset="-128"/>
              </a:rPr>
              <a:t>2025/10/15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3A76EBA-F312-47A7-8174-DEEAD109FB4C}"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166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B61C725-2D31-4121-AA68-0F5DA35E5FA6}" type="datetimeFigureOut">
              <a:rPr kumimoji="1" lang="ja-JP" altLang="en-US" smtClean="0"/>
              <a:pPr/>
              <a:t>2025/10/15</a:t>
            </a:fld>
            <a:endParaRPr kumimoji="1" lang="ja-JP" altLang="en-US" dirty="0"/>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19074EFF-F9D5-4EEE-B106-BFE4833E967C}" type="slidenum">
              <a:rPr kumimoji="1" lang="ja-JP" altLang="en-US" smtClean="0"/>
              <a:pPr/>
              <a:t>‹#›</a:t>
            </a:fld>
            <a:endParaRPr kumimoji="1" lang="ja-JP" altLang="en-US" dirty="0"/>
          </a:p>
        </p:txBody>
      </p:sp>
    </p:spTree>
    <p:extLst>
      <p:ext uri="{BB962C8B-B14F-4D97-AF65-F5344CB8AC3E}">
        <p14:creationId xmlns:p14="http://schemas.microsoft.com/office/powerpoint/2010/main" val="11514908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074EFF-F9D5-4EEE-B106-BFE4833E967C}" type="slidenum">
              <a:rPr kumimoji="1"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88009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25E638-EF06-49C2-913E-15F3051B742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19650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A9685-969D-48A0-AAFC-26C14044E7FC}"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29825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3BF248-D63D-4753-A320-37926D2E1118}"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45459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2FB10C-59D1-411A-9CA7-93D65CE0D54E}"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286076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6516FE-7565-45F1-9CB1-8154FE7B0FF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0065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1A7E56-571E-428B-8991-F1C899A4633F}"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04155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C62E1E-8A33-450D-A74F-5F2EDBFD4E40}" type="datetime1">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227348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F26357-46D5-457F-BC8F-A3C54E4AE900}" type="datetime1">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963757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1F2A6-7088-4B3D-96E8-50025CD03F90}" type="datetime1">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958589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5D2E8FA-4A32-4774-B9B6-740A42AF837B}"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13177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523094-C737-4420-B4BC-3856DB79DE76}"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56791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ea typeface="Meiryo UI" panose="020B0604030504040204" pitchFamily="50" charset="-128"/>
              </a:defRPr>
            </a:lvl1pPr>
          </a:lstStyle>
          <a:p>
            <a:fld id="{1D1B453C-9A12-41A1-9612-F067E258820C}" type="datetime1">
              <a:rPr kumimoji="1" lang="ja-JP" altLang="en-US" smtClean="0"/>
              <a:pPr/>
              <a:t>2025/10/15</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ea typeface="Meiryo UI" panose="020B0604030504040204" pitchFamily="50" charset="-128"/>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ea typeface="Meiryo UI" panose="020B0604030504040204" pitchFamily="50" charset="-128"/>
              </a:defRPr>
            </a:lvl1pPr>
          </a:lstStyle>
          <a:p>
            <a:fld id="{52FD9B32-C877-4168-9DF9-BB9A504D625C}" type="slidenum">
              <a:rPr kumimoji="1" lang="ja-JP" altLang="en-US" smtClean="0"/>
              <a:pPr/>
              <a:t>‹#›</a:t>
            </a:fld>
            <a:endParaRPr kumimoji="1" lang="ja-JP" altLang="en-US" dirty="0"/>
          </a:p>
        </p:txBody>
      </p:sp>
    </p:spTree>
    <p:extLst>
      <p:ext uri="{BB962C8B-B14F-4D97-AF65-F5344CB8AC3E}">
        <p14:creationId xmlns:p14="http://schemas.microsoft.com/office/powerpoint/2010/main" val="1690388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465881" y="21098"/>
            <a:ext cx="9314605" cy="12788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j-cs"/>
              </a:rPr>
              <a:t>こたえ</a:t>
            </a:r>
          </a:p>
        </p:txBody>
      </p:sp>
      <p:sp>
        <p:nvSpPr>
          <p:cNvPr id="14" name="正方形/長方形 13"/>
          <p:cNvSpPr/>
          <p:nvPr/>
        </p:nvSpPr>
        <p:spPr>
          <a:xfrm>
            <a:off x="119864" y="1346661"/>
            <a:ext cx="346017" cy="5511339"/>
          </a:xfrm>
          <a:prstGeom prst="rect">
            <a:avLst/>
          </a:prstGeom>
          <a:solidFill>
            <a:srgbClr val="00B0F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sp>
        <p:nvSpPr>
          <p:cNvPr id="15" name="正方形/長方形 14"/>
          <p:cNvSpPr/>
          <p:nvPr/>
        </p:nvSpPr>
        <p:spPr>
          <a:xfrm>
            <a:off x="119864" y="0"/>
            <a:ext cx="346017" cy="1346661"/>
          </a:xfrm>
          <a:prstGeom prst="rect">
            <a:avLst/>
          </a:prstGeom>
          <a:solidFill>
            <a:srgbClr val="FF9933">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6" name="直線コネクタ 15"/>
          <p:cNvCxnSpPr/>
          <p:nvPr/>
        </p:nvCxnSpPr>
        <p:spPr>
          <a:xfrm flipH="1">
            <a:off x="465881" y="1299991"/>
            <a:ext cx="9314606" cy="0"/>
          </a:xfrm>
          <a:prstGeom prst="line">
            <a:avLst/>
          </a:prstGeom>
          <a:ln w="9525">
            <a:solidFill>
              <a:srgbClr val="FF9933"/>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465881" y="1358180"/>
            <a:ext cx="9314606" cy="0"/>
          </a:xfrm>
          <a:prstGeom prst="line">
            <a:avLst/>
          </a:prstGeom>
          <a:ln w="9525">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Meiryo UI" panose="020B0604030504040204" pitchFamily="50" charset="-128"/>
              <a:cs typeface="+mn-cs"/>
            </a:endParaRPr>
          </a:p>
        </p:txBody>
      </p:sp>
      <p:sp>
        <p:nvSpPr>
          <p:cNvPr id="18" name="正方形/長方形 17"/>
          <p:cNvSpPr/>
          <p:nvPr/>
        </p:nvSpPr>
        <p:spPr>
          <a:xfrm>
            <a:off x="119864" y="1299991"/>
            <a:ext cx="346017" cy="58189"/>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9" name="直線コネクタ 18"/>
          <p:cNvCxnSpPr/>
          <p:nvPr/>
        </p:nvCxnSpPr>
        <p:spPr>
          <a:xfrm>
            <a:off x="465881" y="0"/>
            <a:ext cx="0" cy="6858000"/>
          </a:xfrm>
          <a:prstGeom prst="line">
            <a:avLst/>
          </a:prstGeom>
          <a:ln w="12700">
            <a:solidFill>
              <a:srgbClr val="008000"/>
            </a:solidFill>
          </a:ln>
        </p:spPr>
        <p:style>
          <a:lnRef idx="1">
            <a:schemeClr val="accent1"/>
          </a:lnRef>
          <a:fillRef idx="0">
            <a:schemeClr val="accent1"/>
          </a:fillRef>
          <a:effectRef idx="0">
            <a:schemeClr val="accent1"/>
          </a:effectRef>
          <a:fontRef idx="minor">
            <a:schemeClr val="tx1"/>
          </a:fontRef>
        </p:style>
      </p:cxnSp>
      <p:graphicFrame>
        <p:nvGraphicFramePr>
          <p:cNvPr id="7" name="Table 7">
            <a:extLst>
              <a:ext uri="{FF2B5EF4-FFF2-40B4-BE49-F238E27FC236}">
                <a16:creationId xmlns:a16="http://schemas.microsoft.com/office/drawing/2014/main" id="{17F3ADA3-AB41-FCDB-CEB8-AAE19DBFCCD9}"/>
              </a:ext>
            </a:extLst>
          </p:cNvPr>
          <p:cNvGraphicFramePr>
            <a:graphicFrameLocks noGrp="1"/>
          </p:cNvGraphicFramePr>
          <p:nvPr>
            <p:extLst>
              <p:ext uri="{D42A27DB-BD31-4B8C-83A1-F6EECF244321}">
                <p14:modId xmlns:p14="http://schemas.microsoft.com/office/powerpoint/2010/main" val="1232658465"/>
              </p:ext>
            </p:extLst>
          </p:nvPr>
        </p:nvGraphicFramePr>
        <p:xfrm>
          <a:off x="876661" y="1446435"/>
          <a:ext cx="7979662" cy="4883138"/>
        </p:xfrm>
        <a:graphic>
          <a:graphicData uri="http://schemas.openxmlformats.org/drawingml/2006/table">
            <a:tbl>
              <a:tblPr firstRow="1" bandRow="1">
                <a:tableStyleId>{2D5ABB26-0587-4C30-8999-92F81FD0307C}</a:tableStyleId>
              </a:tblPr>
              <a:tblGrid>
                <a:gridCol w="638373">
                  <a:extLst>
                    <a:ext uri="{9D8B030D-6E8A-4147-A177-3AD203B41FA5}">
                      <a16:colId xmlns:a16="http://schemas.microsoft.com/office/drawing/2014/main" val="2345865511"/>
                    </a:ext>
                  </a:extLst>
                </a:gridCol>
                <a:gridCol w="945737">
                  <a:extLst>
                    <a:ext uri="{9D8B030D-6E8A-4147-A177-3AD203B41FA5}">
                      <a16:colId xmlns:a16="http://schemas.microsoft.com/office/drawing/2014/main" val="3824008046"/>
                    </a:ext>
                  </a:extLst>
                </a:gridCol>
                <a:gridCol w="6395552">
                  <a:extLst>
                    <a:ext uri="{9D8B030D-6E8A-4147-A177-3AD203B41FA5}">
                      <a16:colId xmlns:a16="http://schemas.microsoft.com/office/drawing/2014/main" val="3496927244"/>
                    </a:ext>
                  </a:extLst>
                </a:gridCol>
              </a:tblGrid>
              <a:tr h="465218">
                <a:tc>
                  <a:txBody>
                    <a:bodyPr/>
                    <a:lstStyle/>
                    <a:p>
                      <a:pPr algn="ctr"/>
                      <a:r>
                        <a:rPr lang="en-US" dirty="0">
                          <a:latin typeface="MS Gothic"/>
                        </a:rPr>
                        <a:t>No</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ja-JP" altLang="en-US">
                          <a:latin typeface="MS Gothic"/>
                          <a:ea typeface="Meiryo UI" panose="020B0604030504040204" pitchFamily="50" charset="-128"/>
                        </a:rPr>
                        <a:t>正解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r>
                        <a:rPr lang="ja-JP" altLang="en-US">
                          <a:latin typeface="MS Gothic"/>
                          <a:ea typeface="Meiryo UI" panose="020B0604030504040204" pitchFamily="50" charset="-128"/>
                        </a:rPr>
                        <a:t>解説</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1044788"/>
                  </a:ext>
                </a:extLst>
              </a:tr>
              <a:tr h="396000">
                <a:tc>
                  <a:txBody>
                    <a:bodyPr/>
                    <a:lstStyle/>
                    <a:p>
                      <a:pPr algn="ctr"/>
                      <a:r>
                        <a:rPr lang="en-US" sz="1100" dirty="0">
                          <a:latin typeface="MS Gothic"/>
                        </a:rPr>
                        <a:t>１</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en-US" sz="900" kern="1200" dirty="0">
                          <a:solidFill>
                            <a:schemeClr val="tx1"/>
                          </a:solidFill>
                          <a:latin typeface="Meiryo UI" panose="020B0604030504040204" pitchFamily="50" charset="-128"/>
                          <a:ea typeface="Meiryo UI" panose="020B0604030504040204" pitchFamily="50" charset="-128"/>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本研修資料１のP.４</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「「個人情報保護法」とは」のとおり、</a:t>
                      </a:r>
                      <a:r>
                        <a:rPr lang="ja-JP" altLang="en-US" sz="900" dirty="0">
                          <a:solidFill>
                            <a:schemeClr val="tx1"/>
                          </a:solidFill>
                          <a:latin typeface="Meiryo UI" panose="020B0604030504040204" pitchFamily="50" charset="-128"/>
                          <a:ea typeface="Meiryo UI" panose="020B0604030504040204" pitchFamily="50" charset="-128"/>
                        </a:rPr>
                        <a:t>個人情報保護法は、個人情報の有用性に配慮しつつ、個人の権利利益を保護することを目的としています。</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共通編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（個情法の基礎等）</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692580759"/>
                  </a:ext>
                </a:extLst>
              </a:tr>
              <a:tr h="396000">
                <a:tc>
                  <a:txBody>
                    <a:bodyPr/>
                    <a:lstStyle/>
                    <a:p>
                      <a:pPr algn="ctr"/>
                      <a:r>
                        <a:rPr lang="en-US" sz="1100" dirty="0">
                          <a:latin typeface="MS Gothic"/>
                        </a:rPr>
                        <a:t>２</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lvl="0" algn="ctr" defTabSz="914400" rtl="0" eaLnBrk="1" latinLnBrk="0" hangingPunct="1">
                        <a:buNone/>
                      </a:pPr>
                      <a:r>
                        <a:rPr kumimoji="1" lang="en-US" sz="900" kern="1200" dirty="0">
                          <a:solidFill>
                            <a:schemeClr val="tx1"/>
                          </a:solidFill>
                          <a:latin typeface="Meiryo UI" panose="020B0604030504040204" pitchFamily="50" charset="-128"/>
                          <a:ea typeface="Meiryo UI" panose="020B0604030504040204" pitchFamily="50" charset="-128"/>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en-US" altLang="ja-JP" sz="900" dirty="0">
                          <a:solidFill>
                            <a:schemeClr val="tx1"/>
                          </a:solidFill>
                          <a:latin typeface="Meiryo UI" panose="020B0604030504040204" pitchFamily="50" charset="-128"/>
                          <a:ea typeface="Meiryo UI" panose="020B0604030504040204" pitchFamily="50" charset="-128"/>
                        </a:rPr>
                        <a:t>P.13</a:t>
                      </a:r>
                      <a:r>
                        <a:rPr lang="ja-JP" altLang="en-US" sz="900" dirty="0">
                          <a:solidFill>
                            <a:schemeClr val="tx1"/>
                          </a:solidFill>
                          <a:latin typeface="Meiryo UI" panose="020B0604030504040204" pitchFamily="50" charset="-128"/>
                          <a:ea typeface="Meiryo UI" panose="020B0604030504040204" pitchFamily="50" charset="-128"/>
                        </a:rPr>
                        <a:t> 「「個人情報」とは（法第２条第１項関係）」のとおり、個人情報保護法における「個人情報」とは、生存する個人に関する情報をいい、死者に関する情報は含まれないとされています。（ただし、死者に関する情報が、同時に、遺族等の生存する個人を識別することができる場合に限り、当該生存する個人を本人とする個人情報に該当します。）</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共通編</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個情法の基礎等</a:t>
                      </a:r>
                      <a:r>
                        <a:rPr lang="zh-TW" altLang="en-US" sz="900" dirty="0">
                          <a:solidFill>
                            <a:srgbClr val="FF0000"/>
                          </a:solidFill>
                          <a:latin typeface="Meiryo UI" panose="020B0604030504040204" pitchFamily="50" charset="-128"/>
                          <a:ea typeface="Meiryo UI" panose="020B0604030504040204" pitchFamily="50" charset="-128"/>
                        </a:rPr>
                        <a:t>）</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842866680"/>
                  </a:ext>
                </a:extLst>
              </a:tr>
              <a:tr h="396000">
                <a:tc>
                  <a:txBody>
                    <a:bodyPr/>
                    <a:lstStyle/>
                    <a:p>
                      <a:pPr algn="ctr"/>
                      <a:r>
                        <a:rPr lang="en-US" sz="1100" dirty="0">
                          <a:latin typeface="MS Gothic"/>
                        </a:rPr>
                        <a:t>３</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0" lvl="0" algn="ctr" defTabSz="914400" rtl="0" eaLnBrk="1" latinLnBrk="0" hangingPunct="1">
                        <a:buNone/>
                      </a:pPr>
                      <a:r>
                        <a:rPr kumimoji="1" lang="en-US" altLang="ja-JP" sz="900" kern="1200" dirty="0">
                          <a:solidFill>
                            <a:schemeClr val="tx1"/>
                          </a:solidFill>
                          <a:latin typeface="Meiryo UI" panose="020B0604030504040204" pitchFamily="50" charset="-128"/>
                          <a:ea typeface="Meiryo UI" panose="020B0604030504040204" pitchFamily="50" charset="-128"/>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本研修資料１の</a:t>
                      </a:r>
                      <a:r>
                        <a:rPr lang="en-US" altLang="ja-JP" sz="900" dirty="0">
                          <a:solidFill>
                            <a:schemeClr val="tx1"/>
                          </a:solidFill>
                          <a:latin typeface="Meiryo UI" panose="020B0604030504040204" pitchFamily="50" charset="-128"/>
                          <a:ea typeface="Meiryo UI" panose="020B0604030504040204" pitchFamily="50" charset="-128"/>
                        </a:rPr>
                        <a:t>P.15 </a:t>
                      </a:r>
                      <a:r>
                        <a:rPr lang="ja-JP" altLang="en-US" sz="900" dirty="0">
                          <a:solidFill>
                            <a:schemeClr val="tx1"/>
                          </a:solidFill>
                          <a:latin typeface="Meiryo UI" panose="020B0604030504040204" pitchFamily="50" charset="-128"/>
                          <a:ea typeface="Meiryo UI" panose="020B0604030504040204" pitchFamily="50" charset="-128"/>
                        </a:rPr>
                        <a:t>「「要配慮個人情報」とは（法第２条第３項関係）」のとおり、個人情報保護法における「要配慮個人情報」とは、本人の人種、信条、社会的身分、病歴、犯罪の経歴、犯罪により害を被った事実その他本人に対する不当な差別、偏見その他の不利益が生じないようにその取扱いに特に配慮を要するものとして政令で定める記述等が含まれる個人情報をいいます。</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共通編</a:t>
                      </a:r>
                      <a:r>
                        <a:rPr lang="en-US" altLang="zh-TW" sz="900" dirty="0">
                          <a:solidFill>
                            <a:srgbClr val="FF0000"/>
                          </a:solidFill>
                          <a:latin typeface="Meiryo UI" panose="020B0604030504040204" pitchFamily="50" charset="-128"/>
                          <a:ea typeface="Meiryo UI" panose="020B0604030504040204" pitchFamily="50" charset="-128"/>
                        </a:rPr>
                        <a:t>】</a:t>
                      </a:r>
                      <a:r>
                        <a:rPr lang="zh-TW" altLang="en-US"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個情法の基礎等</a:t>
                      </a:r>
                      <a:r>
                        <a:rPr lang="zh-TW" altLang="en-US" sz="900" dirty="0">
                          <a:solidFill>
                            <a:srgbClr val="FF0000"/>
                          </a:solidFill>
                          <a:latin typeface="Meiryo UI" panose="020B0604030504040204" pitchFamily="50" charset="-128"/>
                          <a:ea typeface="Meiryo UI" panose="020B0604030504040204" pitchFamily="50" charset="-128"/>
                        </a:rPr>
                        <a:t>）</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6977120"/>
                  </a:ext>
                </a:extLst>
              </a:tr>
              <a:tr h="396000">
                <a:tc>
                  <a:txBody>
                    <a:bodyPr/>
                    <a:lstStyle/>
                    <a:p>
                      <a:pPr algn="ctr"/>
                      <a:r>
                        <a:rPr lang="en-US" sz="1100" dirty="0">
                          <a:latin typeface="MS Gothic"/>
                        </a:rPr>
                        <a:t>４</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本研修資料１の</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P.24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方公共団体におけるその他の留意点」のとおり、地方公共団体の機関は、条例で定めるところにより、法第三章第三節の施策を講ずる場合その他の場合において、個人情報の適正な取扱いを確保するため専門的な知見に基づく意見を聴くことが特に必要であると認めるときは、審議会その他の合議制の機関に諮問することができ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共通編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（個情法の基礎等）</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0708333"/>
                  </a:ext>
                </a:extLst>
              </a:tr>
              <a:tr h="396000">
                <a:tc>
                  <a:txBody>
                    <a:bodyPr/>
                    <a:lstStyle/>
                    <a:p>
                      <a:pPr algn="ctr"/>
                      <a:r>
                        <a:rPr lang="en-US" sz="1100" dirty="0">
                          <a:latin typeface="MS Gothic"/>
                        </a:rPr>
                        <a:t>５</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buNone/>
                      </a:pPr>
                      <a:r>
                        <a:rPr lang="en-US" sz="9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本研修資料２のP.９「</a:t>
                      </a:r>
                      <a:r>
                        <a:rPr lang="zh-TW" altLang="en-US" sz="900" dirty="0">
                          <a:solidFill>
                            <a:schemeClr val="tx1"/>
                          </a:solidFill>
                          <a:latin typeface="Meiryo UI" panose="020B0604030504040204" pitchFamily="50" charset="-128"/>
                          <a:ea typeface="Meiryo UI" panose="020B0604030504040204" pitchFamily="50" charset="-128"/>
                        </a:rPr>
                        <a:t>１．組織的安全管理措置</a:t>
                      </a:r>
                      <a:r>
                        <a:rPr lang="ja-JP" altLang="en-US" sz="900" dirty="0">
                          <a:solidFill>
                            <a:schemeClr val="tx1"/>
                          </a:solidFill>
                          <a:latin typeface="Meiryo UI" panose="020B0604030504040204" pitchFamily="50" charset="-128"/>
                          <a:ea typeface="Meiryo UI" panose="020B0604030504040204" pitchFamily="50" charset="-128"/>
                        </a:rPr>
                        <a:t>」のとおり、アクセス記録の分析は定期的に実施します。</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共通編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（安全管理措置）</a:t>
                      </a:r>
                      <a:endParaRPr lang="en-US" altLang="ja-JP"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0979095"/>
                  </a:ext>
                </a:extLst>
              </a:tr>
              <a:tr h="396000">
                <a:tc>
                  <a:txBody>
                    <a:bodyPr/>
                    <a:lstStyle/>
                    <a:p>
                      <a:pPr algn="ctr"/>
                      <a:r>
                        <a:rPr lang="en-US" sz="1100" dirty="0">
                          <a:latin typeface="MS Gothic"/>
                        </a:rPr>
                        <a:t>６</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r>
                        <a:rPr lang="en-US" sz="9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本研修資料２のP.</a:t>
                      </a:r>
                      <a:r>
                        <a:rPr lang="en-US" altLang="ja-JP" sz="900" dirty="0">
                          <a:solidFill>
                            <a:schemeClr val="tx1"/>
                          </a:solidFill>
                          <a:latin typeface="Meiryo UI" panose="020B0604030504040204" pitchFamily="50" charset="-128"/>
                          <a:ea typeface="Meiryo UI" panose="020B0604030504040204" pitchFamily="50" charset="-128"/>
                        </a:rPr>
                        <a:t>14 </a:t>
                      </a:r>
                      <a:r>
                        <a:rPr lang="ja-JP" altLang="en-US" sz="900" dirty="0">
                          <a:solidFill>
                            <a:schemeClr val="tx1"/>
                          </a:solidFill>
                          <a:latin typeface="Meiryo UI" panose="020B0604030504040204" pitchFamily="50" charset="-128"/>
                          <a:ea typeface="Meiryo UI" panose="020B0604030504040204" pitchFamily="50" charset="-128"/>
                        </a:rPr>
                        <a:t>「２．人的安全管理措置」のとおり、派遣労働者も研修の対象者に含まれます。</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共通編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（安全管理措置）</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1240352003"/>
                  </a:ext>
                </a:extLst>
              </a:tr>
              <a:tr h="396000">
                <a:tc>
                  <a:txBody>
                    <a:bodyPr/>
                    <a:lstStyle/>
                    <a:p>
                      <a:pPr algn="ctr"/>
                      <a:r>
                        <a:rPr lang="en-US" sz="1100" dirty="0">
                          <a:latin typeface="MS Gothic"/>
                        </a:rPr>
                        <a:t>７</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r>
                        <a:rPr lang="ja-JP" altLang="en-US" sz="90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noProof="0" dirty="0">
                          <a:solidFill>
                            <a:schemeClr val="tx1"/>
                          </a:solidFill>
                          <a:latin typeface="Meiryo UI" panose="020B0604030504040204" pitchFamily="50" charset="-128"/>
                          <a:ea typeface="Meiryo UI" panose="020B0604030504040204" pitchFamily="50" charset="-128"/>
                        </a:rPr>
                        <a:t>本研修資料２の</a:t>
                      </a:r>
                      <a:r>
                        <a:rPr lang="en-US" altLang="ja-JP" sz="900" b="0" i="0" u="none" strike="noStrike" noProof="0" dirty="0">
                          <a:solidFill>
                            <a:schemeClr val="tx1"/>
                          </a:solidFill>
                          <a:latin typeface="Meiryo UI" panose="020B0604030504040204" pitchFamily="50" charset="-128"/>
                          <a:ea typeface="Meiryo UI" panose="020B0604030504040204" pitchFamily="50" charset="-128"/>
                        </a:rPr>
                        <a:t>P.18</a:t>
                      </a:r>
                      <a:r>
                        <a:rPr lang="ja-JP" altLang="en-US" sz="900" b="0" i="0" u="none" strike="noStrike" noProof="0" dirty="0">
                          <a:solidFill>
                            <a:schemeClr val="tx1"/>
                          </a:solidFill>
                          <a:latin typeface="Meiryo UI" panose="020B0604030504040204" pitchFamily="50" charset="-128"/>
                          <a:ea typeface="Meiryo UI" panose="020B0604030504040204" pitchFamily="50" charset="-128"/>
                        </a:rPr>
                        <a:t>及び</a:t>
                      </a:r>
                      <a:r>
                        <a:rPr lang="en-US" altLang="ja-JP" sz="900" b="0" i="0" u="none" strike="noStrike" noProof="0" dirty="0">
                          <a:solidFill>
                            <a:schemeClr val="tx1"/>
                          </a:solidFill>
                          <a:latin typeface="Meiryo UI" panose="020B0604030504040204" pitchFamily="50" charset="-128"/>
                          <a:ea typeface="Meiryo UI" panose="020B0604030504040204" pitchFamily="50" charset="-128"/>
                        </a:rPr>
                        <a:t>19</a:t>
                      </a:r>
                      <a:r>
                        <a:rPr lang="ja-JP" altLang="en-US" sz="900" b="0" i="0" u="none" strike="noStrike" noProof="0" dirty="0">
                          <a:solidFill>
                            <a:schemeClr val="tx1"/>
                          </a:solidFill>
                          <a:latin typeface="Meiryo UI" panose="020B0604030504040204" pitchFamily="50" charset="-128"/>
                          <a:ea typeface="Meiryo UI" panose="020B0604030504040204" pitchFamily="50" charset="-128"/>
                        </a:rPr>
                        <a:t>「３．物理的安全管理措置」並びに</a:t>
                      </a:r>
                      <a:r>
                        <a:rPr lang="en-US" altLang="ja-JP" sz="900" b="0" i="0" u="none" strike="noStrike" noProof="0" dirty="0">
                          <a:solidFill>
                            <a:schemeClr val="tx1"/>
                          </a:solidFill>
                          <a:latin typeface="Meiryo UI" panose="020B0604030504040204" pitchFamily="50" charset="-128"/>
                          <a:ea typeface="Meiryo UI" panose="020B0604030504040204" pitchFamily="50" charset="-128"/>
                        </a:rPr>
                        <a:t>P.26</a:t>
                      </a:r>
                      <a:r>
                        <a:rPr lang="ja-JP" altLang="en-US" sz="900" b="0" i="0" u="none" strike="noStrike" noProof="0" dirty="0">
                          <a:solidFill>
                            <a:schemeClr val="tx1"/>
                          </a:solidFill>
                          <a:latin typeface="Meiryo UI" panose="020B0604030504040204" pitchFamily="50" charset="-128"/>
                          <a:ea typeface="Meiryo UI" panose="020B0604030504040204" pitchFamily="50" charset="-128"/>
                        </a:rPr>
                        <a:t>「</a:t>
                      </a:r>
                      <a:r>
                        <a:rPr lang="zh-TW" altLang="en-US" sz="900" b="0" i="0" u="none" strike="noStrike" noProof="0" dirty="0">
                          <a:solidFill>
                            <a:schemeClr val="tx1"/>
                          </a:solidFill>
                          <a:latin typeface="Meiryo UI" panose="020B0604030504040204" pitchFamily="50" charset="-128"/>
                          <a:ea typeface="Meiryo UI" panose="020B0604030504040204" pitchFamily="50" charset="-128"/>
                        </a:rPr>
                        <a:t>４．技術的安全管理措置</a:t>
                      </a:r>
                      <a:r>
                        <a:rPr lang="ja-JP" altLang="en-US" sz="900" b="0" i="0" u="none" strike="noStrike" noProof="0" dirty="0">
                          <a:solidFill>
                            <a:schemeClr val="tx1"/>
                          </a:solidFill>
                          <a:latin typeface="Meiryo UI" panose="020B0604030504040204" pitchFamily="50" charset="-128"/>
                          <a:ea typeface="Meiryo UI" panose="020B0604030504040204" pitchFamily="50" charset="-128"/>
                        </a:rPr>
                        <a:t>」のとおり、持ち出す際の記録、パスワード等を使用した媒体の設定及びデータの暗号化等を行います。</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共通編</a:t>
                      </a:r>
                      <a:r>
                        <a:rPr lang="en-US" altLang="ja-JP" sz="900" b="0" i="0" u="none" strike="noStrike" baseline="0"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baseline="0" noProof="0" dirty="0">
                          <a:solidFill>
                            <a:srgbClr val="FF0000"/>
                          </a:solidFill>
                          <a:latin typeface="Meiryo UI" panose="020B0604030504040204" pitchFamily="50" charset="-128"/>
                          <a:ea typeface="Meiryo UI" panose="020B0604030504040204" pitchFamily="50" charset="-128"/>
                        </a:rPr>
                        <a:t>（安全管理措置）</a:t>
                      </a:r>
                      <a:endParaRPr lang="en-US" altLang="ja-JP"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3570213975"/>
                  </a:ext>
                </a:extLst>
              </a:tr>
              <a:tr h="396000">
                <a:tc>
                  <a:txBody>
                    <a:bodyPr/>
                    <a:lstStyle/>
                    <a:p>
                      <a:pPr lvl="0" algn="ctr">
                        <a:buNone/>
                      </a:pPr>
                      <a:r>
                        <a:rPr lang="en-US" sz="1100" dirty="0">
                          <a:latin typeface="MS Gothic"/>
                        </a:rPr>
                        <a:t>８</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r>
                        <a:rPr lang="en-US" sz="90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b="0" i="0" u="none" strike="noStrike" noProof="0" dirty="0">
                          <a:solidFill>
                            <a:schemeClr val="tx1"/>
                          </a:solidFill>
                          <a:latin typeface="Meiryo UI" panose="020B0604030504040204" pitchFamily="50" charset="-128"/>
                          <a:ea typeface="Meiryo UI" panose="020B0604030504040204" pitchFamily="50" charset="-128"/>
                        </a:rPr>
                        <a:t>本研修資料２の</a:t>
                      </a:r>
                      <a:r>
                        <a:rPr lang="en-US" altLang="ja-JP" sz="900" b="0" i="0" u="none" strike="noStrike" noProof="0" dirty="0">
                          <a:solidFill>
                            <a:schemeClr val="tx1"/>
                          </a:solidFill>
                          <a:latin typeface="Meiryo UI" panose="020B0604030504040204" pitchFamily="50" charset="-128"/>
                          <a:ea typeface="Meiryo UI" panose="020B0604030504040204" pitchFamily="50" charset="-128"/>
                        </a:rPr>
                        <a:t>P.20</a:t>
                      </a:r>
                      <a:r>
                        <a:rPr lang="ja-JP" altLang="en-US" sz="900" b="0" i="0" u="none" strike="noStrike" noProof="0" dirty="0">
                          <a:solidFill>
                            <a:schemeClr val="tx1"/>
                          </a:solidFill>
                          <a:latin typeface="Meiryo UI" panose="020B0604030504040204" pitchFamily="50" charset="-128"/>
                          <a:ea typeface="Meiryo UI" panose="020B0604030504040204" pitchFamily="50" charset="-128"/>
                        </a:rPr>
                        <a:t>「３．物理的安全管理措置」のとおり、媒体の廃棄を委託する場合には、廃棄時の立会い又は廃棄証明書等により、委託先において廃棄等が確実に行われていることを確認します。</a:t>
                      </a:r>
                      <a:r>
                        <a:rPr lang="en-US" altLang="zh-TW" sz="900" b="0" i="0" u="none" strike="noStrike" noProof="0" dirty="0">
                          <a:solidFill>
                            <a:srgbClr val="FF0000"/>
                          </a:solidFill>
                          <a:latin typeface="Meiryo UI" panose="020B0604030504040204" pitchFamily="50" charset="-128"/>
                          <a:ea typeface="Meiryo UI" panose="020B0604030504040204" pitchFamily="50" charset="-128"/>
                        </a:rPr>
                        <a:t>【</a:t>
                      </a:r>
                      <a:r>
                        <a:rPr lang="zh-TW" altLang="en-US" sz="900" b="0" i="0" u="none" strike="noStrike" noProof="0" dirty="0">
                          <a:solidFill>
                            <a:srgbClr val="FF0000"/>
                          </a:solidFill>
                          <a:latin typeface="Meiryo UI" panose="020B0604030504040204" pitchFamily="50" charset="-128"/>
                          <a:ea typeface="Meiryo UI" panose="020B0604030504040204" pitchFamily="50" charset="-128"/>
                        </a:rPr>
                        <a:t>共通編</a:t>
                      </a:r>
                      <a:r>
                        <a:rPr lang="en-US" altLang="zh-TW" sz="900" b="0" i="0" u="none" strike="noStrike" noProof="0" dirty="0">
                          <a:solidFill>
                            <a:srgbClr val="FF0000"/>
                          </a:solidFill>
                          <a:latin typeface="Meiryo UI" panose="020B0604030504040204" pitchFamily="50" charset="-128"/>
                          <a:ea typeface="Meiryo UI" panose="020B0604030504040204" pitchFamily="50" charset="-128"/>
                        </a:rPr>
                        <a:t>】</a:t>
                      </a:r>
                      <a:r>
                        <a:rPr lang="zh-TW" altLang="en-US" sz="900" b="0" i="0" u="none" strike="noStrike" noProof="0" dirty="0">
                          <a:solidFill>
                            <a:srgbClr val="FF0000"/>
                          </a:solidFill>
                          <a:latin typeface="Meiryo UI" panose="020B0604030504040204" pitchFamily="50" charset="-128"/>
                          <a:ea typeface="Meiryo UI" panose="020B0604030504040204" pitchFamily="50" charset="-128"/>
                        </a:rPr>
                        <a:t>（安全管理措置）</a:t>
                      </a:r>
                      <a:endParaRPr lang="en-US" sz="900" dirty="0">
                        <a:solidFill>
                          <a:srgbClr val="FF0000"/>
                        </a:solidFill>
                        <a:highlight>
                          <a:srgbClr val="FFFF00"/>
                        </a:highlight>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6176239"/>
                  </a:ext>
                </a:extLst>
              </a:tr>
              <a:tr h="396000">
                <a:tc>
                  <a:txBody>
                    <a:bodyPr/>
                    <a:lstStyle/>
                    <a:p>
                      <a:pPr lvl="0" algn="ctr">
                        <a:buNone/>
                      </a:pPr>
                      <a:r>
                        <a:rPr lang="en-US" sz="1100" dirty="0">
                          <a:latin typeface="MS Gothic"/>
                        </a:rPr>
                        <a:t>９</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buNone/>
                      </a:pPr>
                      <a:r>
                        <a:rPr lang="ja-JP" altLang="en-US" sz="900" dirty="0">
                          <a:solidFill>
                            <a:schemeClr val="tx1"/>
                          </a:solidFill>
                          <a:latin typeface="Meiryo UI" panose="020B0604030504040204" pitchFamily="50" charset="-128"/>
                          <a:ea typeface="Meiryo UI" panose="020B0604030504040204" pitchFamily="50" charset="-128"/>
                        </a:rPr>
                        <a:t>○</a:t>
                      </a:r>
                      <a:endParaRPr 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r>
                        <a:rPr lang="ja-JP" altLang="en-US" sz="900" dirty="0">
                          <a:solidFill>
                            <a:schemeClr val="tx1"/>
                          </a:solidFill>
                          <a:latin typeface="Meiryo UI" panose="020B0604030504040204" pitchFamily="50" charset="-128"/>
                          <a:ea typeface="Meiryo UI" panose="020B0604030504040204" pitchFamily="50" charset="-128"/>
                        </a:rPr>
                        <a:t>本研修資料２のP.</a:t>
                      </a:r>
                      <a:r>
                        <a:rPr lang="en-US" altLang="ja-JP" sz="900">
                          <a:solidFill>
                            <a:schemeClr val="tx1"/>
                          </a:solidFill>
                          <a:latin typeface="Meiryo UI" panose="020B0604030504040204" pitchFamily="50" charset="-128"/>
                          <a:ea typeface="Meiryo UI" panose="020B0604030504040204" pitchFamily="50" charset="-128"/>
                        </a:rPr>
                        <a:t>33</a:t>
                      </a:r>
                      <a:r>
                        <a:rPr lang="ja-JP" altLang="en-US" sz="900">
                          <a:solidFill>
                            <a:schemeClr val="tx1"/>
                          </a:solidFill>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６．委託先の監督」のとおり、委託する業務に係る保有個人情報の秘匿性等その内容やその量等に応じて、委託先の取扱状況について、少なくとも年１回以上、原則として実地検査により確認します。</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共通編</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（安全管理措置</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委託先の監督</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endParaRPr lang="ja-JP" altLang="en-US" sz="9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6508557"/>
                  </a:ext>
                </a:extLst>
              </a:tr>
              <a:tr h="396000">
                <a:tc>
                  <a:txBody>
                    <a:bodyPr/>
                    <a:lstStyle/>
                    <a:p>
                      <a:pPr lvl="0" algn="ctr">
                        <a:buNone/>
                      </a:pPr>
                      <a:r>
                        <a:rPr lang="en-US" sz="1100" dirty="0">
                          <a:latin typeface="MS Gothic"/>
                        </a:rPr>
                        <a:t>10</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r>
                        <a:rPr lang="en-US" sz="9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l">
                        <a:lnSpc>
                          <a:spcPct val="100000"/>
                        </a:lnSpc>
                        <a:spcBef>
                          <a:spcPts val="0"/>
                        </a:spcBef>
                        <a:spcAft>
                          <a:spcPts val="0"/>
                        </a:spcAft>
                        <a:buNone/>
                      </a:pPr>
                      <a:r>
                        <a:rPr lang="ja-JP" altLang="en-US" sz="900" b="0" i="0" u="none" strike="noStrike" noProof="0" dirty="0">
                          <a:solidFill>
                            <a:schemeClr val="tx1"/>
                          </a:solidFill>
                          <a:latin typeface="Meiryo UI" panose="020B0604030504040204" pitchFamily="50" charset="-128"/>
                          <a:ea typeface="Meiryo UI" panose="020B0604030504040204" pitchFamily="50" charset="-128"/>
                        </a:rPr>
                        <a:t>本研修資料３のＰ</a:t>
                      </a:r>
                      <a:r>
                        <a:rPr lang="en-US" altLang="ja-JP" sz="900" b="0" i="0" u="none" strike="noStrike" noProof="0" dirty="0">
                          <a:solidFill>
                            <a:schemeClr val="tx1"/>
                          </a:solidFill>
                          <a:latin typeface="Meiryo UI" panose="020B0604030504040204" pitchFamily="50" charset="-128"/>
                          <a:ea typeface="Meiryo UI" panose="020B0604030504040204" pitchFamily="50" charset="-128"/>
                        </a:rPr>
                        <a:t>.</a:t>
                      </a:r>
                      <a:r>
                        <a:rPr lang="ja-JP" altLang="en-US" sz="900" b="0" i="0" u="none" strike="noStrike" noProof="0" dirty="0">
                          <a:solidFill>
                            <a:schemeClr val="tx1"/>
                          </a:solidFill>
                          <a:latin typeface="Meiryo UI" panose="020B0604030504040204" pitchFamily="50" charset="-128"/>
                          <a:ea typeface="Meiryo UI" panose="020B0604030504040204" pitchFamily="50" charset="-128"/>
                        </a:rPr>
                        <a:t>４及び５「報告対象となる事態」のとおり、漏えい等が発生したおそれが生じた段階で報告する必要があります。</a:t>
                      </a:r>
                      <a:r>
                        <a:rPr lang="en-US" altLang="ja-JP" sz="900" b="0" i="0" u="none" strike="noStrike"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noProof="0" dirty="0">
                          <a:solidFill>
                            <a:srgbClr val="FF0000"/>
                          </a:solidFill>
                          <a:latin typeface="Meiryo UI" panose="020B0604030504040204" pitchFamily="50" charset="-128"/>
                          <a:ea typeface="Meiryo UI" panose="020B0604030504040204" pitchFamily="50" charset="-128"/>
                        </a:rPr>
                        <a:t>共通編</a:t>
                      </a:r>
                      <a:r>
                        <a:rPr lang="en-US" altLang="ja-JP" sz="900" b="0" i="0" u="none" strike="noStrike" noProof="0" dirty="0">
                          <a:solidFill>
                            <a:srgbClr val="FF0000"/>
                          </a:solidFill>
                          <a:latin typeface="Meiryo UI" panose="020B0604030504040204" pitchFamily="50" charset="-128"/>
                          <a:ea typeface="Meiryo UI" panose="020B0604030504040204" pitchFamily="50" charset="-128"/>
                        </a:rPr>
                        <a:t>】</a:t>
                      </a:r>
                      <a:r>
                        <a:rPr lang="ja-JP" altLang="en-US" sz="900" b="0" i="0" u="none" strike="noStrike" noProof="0" dirty="0">
                          <a:solidFill>
                            <a:srgbClr val="FF0000"/>
                          </a:solidFill>
                          <a:latin typeface="Meiryo UI" panose="020B0604030504040204" pitchFamily="50" charset="-128"/>
                          <a:ea typeface="Meiryo UI" panose="020B0604030504040204" pitchFamily="50" charset="-128"/>
                        </a:rPr>
                        <a:t>（漏えい等報告）</a:t>
                      </a:r>
                      <a:endParaRPr lang="ja-JP" altLang="en-US" sz="900" b="0" i="0" u="none" strike="noStrike" noProof="0" dirty="0">
                        <a:solidFill>
                          <a:srgbClr val="FF0000"/>
                        </a:solidFill>
                        <a:highlight>
                          <a:srgbClr val="FFFF00"/>
                        </a:highlight>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1832363481"/>
                  </a:ext>
                </a:extLst>
              </a:tr>
            </a:tbl>
          </a:graphicData>
        </a:graphic>
      </p:graphicFrame>
    </p:spTree>
    <p:extLst>
      <p:ext uri="{BB962C8B-B14F-4D97-AF65-F5344CB8AC3E}">
        <p14:creationId xmlns:p14="http://schemas.microsoft.com/office/powerpoint/2010/main" val="5557194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E5E3EEF4D7045AD26CF945452304D" ma:contentTypeVersion="19" ma:contentTypeDescription="新しいドキュメントを作成します。" ma:contentTypeScope="" ma:versionID="ce052c640346cd100a33a587f7bcd404">
  <xsd:schema xmlns:xsd="http://www.w3.org/2001/XMLSchema" xmlns:xs="http://www.w3.org/2001/XMLSchema" xmlns:p="http://schemas.microsoft.com/office/2006/metadata/properties" xmlns:ns2="d95e9d8b-3f93-46aa-81f0-e7ff21611f67" xmlns:ns3="b85bb29a-ad32-4d65-8d6c-cb796b2e9423" targetNamespace="http://schemas.microsoft.com/office/2006/metadata/properties" ma:root="true" ma:fieldsID="ac92c8d6b772b3994c5c0c55e3bced33" ns2:_="" ns3:_="">
    <xsd:import namespace="d95e9d8b-3f93-46aa-81f0-e7ff21611f67"/>
    <xsd:import namespace="b85bb29a-ad32-4d65-8d6c-cb796b2e94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_Flow_SignoffStatus" minOccurs="0"/>
                <xsd:element ref="ns2:MediaServiceObjectDetectorVersions" minOccurs="0"/>
                <xsd:element ref="ns2:MediaServiceSearchProperties" minOccurs="0"/>
                <xsd:element ref="ns2:_x5150__x7ae5__x624b__x5f53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e9d8b-3f93-46aa-81f0-e7ff21611f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627f__x8a8d__x306e__x72b6__x614b_">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5150__x7ae5__x624b__x5f53_" ma:index="24" nillable="true" ma:displayName="児童手当" ma:format="Hyperlink" ma:internalName="_x5150__x7ae5__x624b__x5f53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bb29a-ad32-4d65-8d6c-cb796b2e9423"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898d1f5-625d-4026-bc2f-96502dbb22f7}" ma:internalName="TaxCatchAll" ma:showField="CatchAllData" ma:web="b85bb29a-ad32-4d65-8d6c-cb796b2e94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d95e9d8b-3f93-46aa-81f0-e7ff21611f67" xsi:nil="true"/>
    <TaxCatchAll xmlns="b85bb29a-ad32-4d65-8d6c-cb796b2e9423" xsi:nil="true"/>
    <lcf76f155ced4ddcb4097134ff3c332f xmlns="d95e9d8b-3f93-46aa-81f0-e7ff21611f67">
      <Terms xmlns="http://schemas.microsoft.com/office/infopath/2007/PartnerControls"/>
    </lcf76f155ced4ddcb4097134ff3c332f>
    <_x5150__x7ae5__x624b__x5f53_ xmlns="d95e9d8b-3f93-46aa-81f0-e7ff21611f67">
      <Url xsi:nil="true"/>
      <Description xsi:nil="true"/>
    </_x5150__x7ae5__x624b__x5f53_>
    <SharedWithUsers xmlns="b85bb29a-ad32-4d65-8d6c-cb796b2e9423">
      <UserInfo>
        <DisplayName/>
        <AccountId xsi:nil="true"/>
        <AccountType/>
      </UserInfo>
    </SharedWithUsers>
  </documentManagement>
</p:properties>
</file>

<file path=customXml/itemProps1.xml><?xml version="1.0" encoding="utf-8"?>
<ds:datastoreItem xmlns:ds="http://schemas.openxmlformats.org/officeDocument/2006/customXml" ds:itemID="{949AD414-B213-4EC4-B805-114A3739C856}"/>
</file>

<file path=customXml/itemProps2.xml><?xml version="1.0" encoding="utf-8"?>
<ds:datastoreItem xmlns:ds="http://schemas.openxmlformats.org/officeDocument/2006/customXml" ds:itemID="{915EA476-040B-4B3C-A3BD-B0C8AC53CB9A}"/>
</file>

<file path=customXml/itemProps3.xml><?xml version="1.0" encoding="utf-8"?>
<ds:datastoreItem xmlns:ds="http://schemas.openxmlformats.org/officeDocument/2006/customXml" ds:itemID="{4782C63D-FCBB-448B-91A0-1741BC3C1BAC}"/>
</file>

<file path=docProps/app.xml><?xml version="1.0" encoding="utf-8"?>
<Properties xmlns="http://schemas.openxmlformats.org/officeDocument/2006/extended-properties" xmlns:vt="http://schemas.openxmlformats.org/officeDocument/2006/docPropsVTypes">
  <Template>Office Theme</Template>
  <TotalTime>0</TotalTime>
  <Words>714</Words>
  <Application>Microsoft Office PowerPoint</Application>
  <PresentationFormat>A4 210 x 297 mm</PresentationFormat>
  <Paragraphs>36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MS Gothic</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2025-10-15T08:35:08Z</dcterms:created>
  <dcterms:modified xsi:type="dcterms:W3CDTF">2025-10-15T08:35:19Z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1097600</vt:r8>
  </property>
  <property fmtid="{D5CDD505-2E9C-101B-9397-08002B2CF9AE}" pid="3" name="MediaServiceImageTags">
    <vt:lpwstr/>
  </property>
  <property fmtid="{D5CDD505-2E9C-101B-9397-08002B2CF9AE}" pid="4" name="ContentTypeId">
    <vt:lpwstr>0x010100F49E5E3EEF4D7045AD26CF945452304D</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