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60" r:id="rId2"/>
  </p:sldMasterIdLst>
  <p:notesMasterIdLst>
    <p:notesMasterId r:id="rId6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BF334-F935-49F8-8660-842472586F2E}" v="3" dt="2025-10-30T01:52:2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ustomXml" Target="../customXml/item3.xml"/><Relationship Id="rId7" Type="http://schemas.openxmlformats.org/officeDocument/2006/relationships/slide" Target="slides/slide5.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81073-F7A4-423A-862A-C4D5A91D239F}" type="datetimeFigureOut">
              <a:rPr kumimoji="1" lang="ja-JP" altLang="en-US" smtClean="0"/>
              <a:t>2025/10/30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B7A93-9A78-419D-B2A1-2F297317D495}" type="slidenum">
              <a:rPr kumimoji="1" lang="ja-JP" altLang="en-US" smtClean="0"/>
              <a:t>‹#›</a:t>
            </a:fld>
            <a:endParaRPr kumimoji="1" lang="ja-JP" altLang="en-US"/>
          </a:p>
        </p:txBody>
      </p:sp>
    </p:spTree>
    <p:extLst>
      <p:ext uri="{BB962C8B-B14F-4D97-AF65-F5344CB8AC3E}">
        <p14:creationId xmlns:p14="http://schemas.microsoft.com/office/powerpoint/2010/main" val="30840549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2309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4228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0326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lgn="l"/>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8294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7900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5526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1799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0">
              <a:defRPr/>
            </a:pPr>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2868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0304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275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291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5852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7777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133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96897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56158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4480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4883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11156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87428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7270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zh-TW"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6372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defTabSz="914330" fontAlgn="auto">
              <a:spcBef>
                <a:spcPts val="0"/>
              </a:spcBef>
              <a:spcAft>
                <a:spcPts val="0"/>
              </a:spcAft>
              <a:defRPr/>
            </a:pPr>
            <a:fld id="{FBAC644A-A914-4448-990B-278CF31A0D9D}" type="slidenum">
              <a:rPr lang="ja-JP" altLang="en-US" sz="1200">
                <a:solidFill>
                  <a:prstClr val="black"/>
                </a:solidFill>
                <a:latin typeface="Calibri" panose="020F0502020204030204"/>
                <a:ea typeface="ＭＳ Ｐゴシック" panose="020B0600070205080204" pitchFamily="50" charset="-128"/>
              </a:rPr>
              <a:pPr defTabSz="914330" fontAlgn="auto">
                <a:spcBef>
                  <a:spcPts val="0"/>
                </a:spcBef>
                <a:spcAft>
                  <a:spcPts val="0"/>
                </a:spcAft>
                <a:defRPr/>
              </a:pPr>
              <a:t>3</a:t>
            </a:fld>
            <a:endParaRPr lang="ja-JP" altLang="en-US" sz="12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30610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98267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44430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80831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47420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8265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32463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46145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2218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1838" indent="104958" algn="just"/>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54843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6902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defTabSz="914330" fontAlgn="auto">
              <a:spcBef>
                <a:spcPts val="0"/>
              </a:spcBef>
              <a:spcAft>
                <a:spcPts val="0"/>
              </a:spcAft>
              <a:defRPr/>
            </a:pPr>
            <a:fld id="{FBAC644A-A914-4448-990B-278CF31A0D9D}" type="slidenum">
              <a:rPr lang="ja-JP" altLang="en-US" sz="1200">
                <a:solidFill>
                  <a:prstClr val="black"/>
                </a:solidFill>
                <a:latin typeface="Calibri" panose="020F0502020204030204"/>
                <a:ea typeface="ＭＳ Ｐゴシック" panose="020B0600070205080204" pitchFamily="50" charset="-128"/>
              </a:rPr>
              <a:pPr defTabSz="914330" fontAlgn="auto">
                <a:spcBef>
                  <a:spcPts val="0"/>
                </a:spcBef>
                <a:spcAft>
                  <a:spcPts val="0"/>
                </a:spcAft>
                <a:defRPr/>
              </a:pPr>
              <a:t>4</a:t>
            </a:fld>
            <a:endParaRPr lang="ja-JP" altLang="en-US" sz="12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10306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2384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21116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08146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43</a:t>
            </a:fld>
            <a:endParaRPr kumimoji="1" lang="ja-JP" altLang="en-US"/>
          </a:p>
        </p:txBody>
      </p:sp>
    </p:spTree>
    <p:extLst>
      <p:ext uri="{BB962C8B-B14F-4D97-AF65-F5344CB8AC3E}">
        <p14:creationId xmlns:p14="http://schemas.microsoft.com/office/powerpoint/2010/main" val="3865526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522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33944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96704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53041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17138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4696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11461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50</a:t>
            </a:fld>
            <a:endParaRPr kumimoji="1" lang="ja-JP" altLang="en-US"/>
          </a:p>
        </p:txBody>
      </p:sp>
    </p:spTree>
    <p:extLst>
      <p:ext uri="{BB962C8B-B14F-4D97-AF65-F5344CB8AC3E}">
        <p14:creationId xmlns:p14="http://schemas.microsoft.com/office/powerpoint/2010/main" val="3334675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51</a:t>
            </a:fld>
            <a:endParaRPr kumimoji="1" lang="ja-JP" altLang="en-US"/>
          </a:p>
        </p:txBody>
      </p:sp>
    </p:spTree>
    <p:extLst>
      <p:ext uri="{BB962C8B-B14F-4D97-AF65-F5344CB8AC3E}">
        <p14:creationId xmlns:p14="http://schemas.microsoft.com/office/powerpoint/2010/main" val="3636780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52</a:t>
            </a:fld>
            <a:endParaRPr kumimoji="1" lang="ja-JP" altLang="en-US"/>
          </a:p>
        </p:txBody>
      </p:sp>
    </p:spTree>
    <p:extLst>
      <p:ext uri="{BB962C8B-B14F-4D97-AF65-F5344CB8AC3E}">
        <p14:creationId xmlns:p14="http://schemas.microsoft.com/office/powerpoint/2010/main" val="1283596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85715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3636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913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45246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91141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085" y="4715193"/>
            <a:ext cx="5563068" cy="4466274"/>
          </a:xfrm>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64621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59</a:t>
            </a:fld>
            <a:endParaRPr kumimoji="1" lang="ja-JP" altLang="en-US"/>
          </a:p>
        </p:txBody>
      </p:sp>
    </p:spTree>
    <p:extLst>
      <p:ext uri="{BB962C8B-B14F-4D97-AF65-F5344CB8AC3E}">
        <p14:creationId xmlns:p14="http://schemas.microsoft.com/office/powerpoint/2010/main" val="333467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2384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60</a:t>
            </a:fld>
            <a:endParaRPr kumimoji="1" lang="ja-JP" altLang="en-US"/>
          </a:p>
        </p:txBody>
      </p:sp>
    </p:spTree>
    <p:extLst>
      <p:ext uri="{BB962C8B-B14F-4D97-AF65-F5344CB8AC3E}">
        <p14:creationId xmlns:p14="http://schemas.microsoft.com/office/powerpoint/2010/main" val="3749139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61</a:t>
            </a:fld>
            <a:endParaRPr kumimoji="1" lang="ja-JP" altLang="en-US"/>
          </a:p>
        </p:txBody>
      </p:sp>
    </p:spTree>
    <p:extLst>
      <p:ext uri="{BB962C8B-B14F-4D97-AF65-F5344CB8AC3E}">
        <p14:creationId xmlns:p14="http://schemas.microsoft.com/office/powerpoint/2010/main" val="1283596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4E740DCB-CF17-4C7A-AEC6-1A7258EF1186}" type="slidenum">
              <a:rPr kumimoji="1" lang="ja-JP" altLang="en-US" smtClean="0"/>
              <a:t>62</a:t>
            </a:fld>
            <a:endParaRPr kumimoji="1" lang="ja-JP" altLang="en-US"/>
          </a:p>
        </p:txBody>
      </p:sp>
    </p:spTree>
    <p:extLst>
      <p:ext uri="{BB962C8B-B14F-4D97-AF65-F5344CB8AC3E}">
        <p14:creationId xmlns:p14="http://schemas.microsoft.com/office/powerpoint/2010/main" val="9923021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9888" y="1252538"/>
            <a:ext cx="5840412" cy="3286125"/>
          </a:xfrm>
        </p:spPr>
      </p:sp>
      <p:sp>
        <p:nvSpPr>
          <p:cNvPr id="3" name="ノート プレースホルダー 2"/>
          <p:cNvSpPr>
            <a:spLocks noGrp="1"/>
          </p:cNvSpPr>
          <p:nvPr>
            <p:ph type="body" idx="1"/>
          </p:nvPr>
        </p:nvSpPr>
        <p:spPr/>
        <p:txBody>
          <a:bodyPr/>
          <a:lstStyle/>
          <a:p>
            <a:pPr algn="l"/>
            <a:endParaRPr lang="en-US" altLang="ja-JP"/>
          </a:p>
        </p:txBody>
      </p:sp>
    </p:spTree>
    <p:extLst>
      <p:ext uri="{BB962C8B-B14F-4D97-AF65-F5344CB8AC3E}">
        <p14:creationId xmlns:p14="http://schemas.microsoft.com/office/powerpoint/2010/main" val="1102101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6563" y="1266825"/>
            <a:ext cx="5770562" cy="3246438"/>
          </a:xfrm>
        </p:spPr>
      </p:sp>
      <p:sp>
        <p:nvSpPr>
          <p:cNvPr id="3" name="ノート プレースホルダー 2"/>
          <p:cNvSpPr>
            <a:spLocks noGrp="1"/>
          </p:cNvSpPr>
          <p:nvPr>
            <p:ph type="body" idx="1"/>
          </p:nvPr>
        </p:nvSpPr>
        <p:spPr/>
        <p:txBody>
          <a:bodyPr/>
          <a:lstStyle/>
          <a:p>
            <a:endParaRPr lang="en-US" altLang="ja-JP"/>
          </a:p>
        </p:txBody>
      </p:sp>
    </p:spTree>
    <p:extLst>
      <p:ext uri="{BB962C8B-B14F-4D97-AF65-F5344CB8AC3E}">
        <p14:creationId xmlns:p14="http://schemas.microsoft.com/office/powerpoint/2010/main" val="1183137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9074EFF-F9D5-4EEE-B106-BFE4833E967C}" type="slidenum">
              <a:rPr kumimoji="1" lang="ja-JP" altLang="en-US" smtClean="0"/>
              <a:pPr/>
              <a:t>65</a:t>
            </a:fld>
            <a:endParaRPr kumimoji="1" lang="ja-JP" altLang="en-US"/>
          </a:p>
        </p:txBody>
      </p:sp>
      <p:sp>
        <p:nvSpPr>
          <p:cNvPr id="6" name="ノート プレースホルダー 5">
            <a:extLst>
              <a:ext uri="{FF2B5EF4-FFF2-40B4-BE49-F238E27FC236}">
                <a16:creationId xmlns:a16="http://schemas.microsoft.com/office/drawing/2014/main" id="{98628A7E-EEE7-3B07-2E7A-41350D91C54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8649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0238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133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33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8928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984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9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908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0293" y="1"/>
            <a:ext cx="11268364" cy="571500"/>
          </a:xfrm>
          <a:prstGeom prst="rect">
            <a:avLst/>
          </a:prstGeom>
        </p:spPr>
        <p:txBody>
          <a:bodyPr anchor="ctr"/>
          <a:lstStyle>
            <a:lvl1pPr algn="l">
              <a:defRPr sz="2585" b="1">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p>
        </p:txBody>
      </p:sp>
      <p:sp>
        <p:nvSpPr>
          <p:cNvPr id="3" name="正方形/長方形 2"/>
          <p:cNvSpPr/>
          <p:nvPr userDrawn="1"/>
        </p:nvSpPr>
        <p:spPr>
          <a:xfrm>
            <a:off x="-27171" y="548682"/>
            <a:ext cx="12208636" cy="45719"/>
          </a:xfrm>
          <a:prstGeom prst="rect">
            <a:avLst/>
          </a:prstGeom>
          <a:solidFill>
            <a:srgbClr val="0000FF"/>
          </a:solidFill>
          <a:ln>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875" b="1">
              <a:solidFill>
                <a:prstClr val="white"/>
              </a:solidFill>
            </a:endParaRPr>
          </a:p>
        </p:txBody>
      </p:sp>
      <p:sp>
        <p:nvSpPr>
          <p:cNvPr id="5" name="Slide Number Placeholder 5"/>
          <p:cNvSpPr>
            <a:spLocks noGrp="1"/>
          </p:cNvSpPr>
          <p:nvPr>
            <p:ph type="sldNum" sz="quarter" idx="4"/>
          </p:nvPr>
        </p:nvSpPr>
        <p:spPr>
          <a:xfrm>
            <a:off x="9438264" y="6492877"/>
            <a:ext cx="27432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843626"/>
            <a:fld id="{7C834DD3-D7E9-40DE-8BFD-5C088060B773}" type="slidenum">
              <a:rPr lang="ja-JP" altLang="en-US" smtClean="0"/>
              <a:pPr defTabSz="843626"/>
              <a:t>‹#›</a:t>
            </a:fld>
            <a:endParaRPr lang="ja-JP" altLang="en-US"/>
          </a:p>
        </p:txBody>
      </p:sp>
    </p:spTree>
    <p:extLst>
      <p:ext uri="{BB962C8B-B14F-4D97-AF65-F5344CB8AC3E}">
        <p14:creationId xmlns:p14="http://schemas.microsoft.com/office/powerpoint/2010/main" val="153695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225E638-EF06-49C2-913E-15F3051B742D}" type="datetime1">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69635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42FB10C-59D1-411A-9CA7-93D65CE0D54E}" type="datetime1">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403912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516FE-7565-45F1-9CB1-8154FE7B0FFD}" type="datetime1">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46510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F1A7E56-571E-428B-8991-F1C899A4633F}" type="datetime1">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88925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CC62E1E-8A33-450D-A74F-5F2EDBFD4E40}" type="datetime1">
              <a:rPr kumimoji="1" lang="ja-JP" altLang="en-US" smtClean="0"/>
              <a:t>2025/10/30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935373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3F26357-46D5-457F-BC8F-A3C54E4AE900}" type="datetime1">
              <a:rPr kumimoji="1" lang="ja-JP" altLang="en-US" smtClean="0"/>
              <a:t>2025/10/30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49303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F2A6-7088-4B3D-96E8-50025CD03F90}" type="datetime1">
              <a:rPr kumimoji="1" lang="ja-JP" altLang="en-US" smtClean="0"/>
              <a:t>2025/10/30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39197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2661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D2E8FA-4A32-4774-B9B6-740A42AF837B}" type="datetime1">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98050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523094-C737-4420-B4BC-3856DB79DE76}" type="datetime1">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91863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CA9685-969D-48A0-AAFC-26C14044E7FC}" type="datetime1">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84652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53BF248-D63D-4753-A320-37926D2E1118}" type="datetime1">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006375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0293" y="1"/>
            <a:ext cx="11268364" cy="571500"/>
          </a:xfrm>
          <a:prstGeom prst="rect">
            <a:avLst/>
          </a:prstGeom>
        </p:spPr>
        <p:txBody>
          <a:bodyPr anchor="ctr"/>
          <a:lstStyle>
            <a:lvl1pPr algn="l">
              <a:defRPr sz="2585"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p>
        </p:txBody>
      </p:sp>
      <p:sp>
        <p:nvSpPr>
          <p:cNvPr id="3" name="正方形/長方形 2"/>
          <p:cNvSpPr/>
          <p:nvPr userDrawn="1"/>
        </p:nvSpPr>
        <p:spPr>
          <a:xfrm>
            <a:off x="-27171" y="548683"/>
            <a:ext cx="12208636" cy="45719"/>
          </a:xfrm>
          <a:prstGeom prst="rect">
            <a:avLst/>
          </a:prstGeom>
          <a:solidFill>
            <a:srgbClr val="0000FF"/>
          </a:solidFill>
          <a:ln>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875" b="1">
              <a:solidFill>
                <a:prstClr val="white"/>
              </a:solidFill>
            </a:endParaRPr>
          </a:p>
        </p:txBody>
      </p:sp>
      <p:sp>
        <p:nvSpPr>
          <p:cNvPr id="5" name="Slide Number Placeholder 5"/>
          <p:cNvSpPr>
            <a:spLocks noGrp="1"/>
          </p:cNvSpPr>
          <p:nvPr>
            <p:ph type="sldNum" sz="quarter" idx="4"/>
          </p:nvPr>
        </p:nvSpPr>
        <p:spPr>
          <a:xfrm>
            <a:off x="9438265" y="6492878"/>
            <a:ext cx="27432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843626"/>
            <a:fld id="{7C834DD3-D7E9-40DE-8BFD-5C088060B773}" type="slidenum">
              <a:rPr lang="ja-JP" altLang="en-US" smtClean="0"/>
              <a:pPr defTabSz="843626"/>
              <a:t>‹#›</a:t>
            </a:fld>
            <a:endParaRPr lang="ja-JP" altLang="en-US"/>
          </a:p>
        </p:txBody>
      </p:sp>
    </p:spTree>
    <p:extLst>
      <p:ext uri="{BB962C8B-B14F-4D97-AF65-F5344CB8AC3E}">
        <p14:creationId xmlns:p14="http://schemas.microsoft.com/office/powerpoint/2010/main" val="7256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3"/>
            <a:ext cx="10515600" cy="2852737"/>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831852" y="4589468"/>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36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587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9791"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212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a:xfrm>
            <a:off x="2072190" y="6489341"/>
            <a:ext cx="8020823" cy="365125"/>
          </a:xfrm>
        </p:spPr>
        <p:txBody>
          <a:bodyPr/>
          <a:lstStyle>
            <a:lvl1pPr>
              <a:defRPr sz="788">
                <a:latin typeface="HG丸ｺﾞｼｯｸM-PRO" panose="020F0600000000000000" pitchFamily="50" charset="-128"/>
                <a:ea typeface="HG丸ｺﾞｼｯｸM-PRO" panose="020F0600000000000000" pitchFamily="50" charset="-128"/>
              </a:defRPr>
            </a:lvl1p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9432336" y="6484256"/>
            <a:ext cx="2743200" cy="365125"/>
          </a:xfrm>
        </p:spPr>
        <p:txBody>
          <a:bodyPr/>
          <a:lstStyle>
            <a:lvl1pPr>
              <a:defRPr sz="788">
                <a:latin typeface="HG丸ｺﾞｼｯｸM-PRO" panose="020F0600000000000000" pitchFamily="50" charset="-128"/>
                <a:ea typeface="HG丸ｺﾞｼｯｸM-PRO" panose="020F0600000000000000" pitchFamily="50" charset="-128"/>
              </a:defRPr>
            </a:lvl1p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508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9" cy="16002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5183189" y="987430"/>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90" y="2057400"/>
            <a:ext cx="393223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66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9" cy="16002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9" y="987430"/>
            <a:ext cx="6172201"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839790" y="2057400"/>
            <a:ext cx="393223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834DD3-D7E9-40DE-8BFD-5C088060B7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488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429"/>
            <a:endParaRPr lang="ja-JP" altLang="en-US">
              <a:solidFill>
                <a:prstClr val="black">
                  <a:tint val="75000"/>
                </a:prst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429"/>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429"/>
            <a:fld id="{7C834DD3-D7E9-40DE-8BFD-5C088060B773}" type="slidenum">
              <a:rPr lang="ja-JP" altLang="en-US" smtClean="0">
                <a:solidFill>
                  <a:prstClr val="black">
                    <a:tint val="75000"/>
                  </a:prstClr>
                </a:solidFill>
              </a:rPr>
              <a:pPr defTabSz="685429"/>
              <a:t>‹#›</a:t>
            </a:fld>
            <a:endParaRPr lang="ja-JP" altLang="en-US">
              <a:solidFill>
                <a:prstClr val="black">
                  <a:tint val="75000"/>
                </a:prstClr>
              </a:solidFill>
            </a:endParaRPr>
          </a:p>
        </p:txBody>
      </p:sp>
    </p:spTree>
    <p:extLst>
      <p:ext uri="{BB962C8B-B14F-4D97-AF65-F5344CB8AC3E}">
        <p14:creationId xmlns:p14="http://schemas.microsoft.com/office/powerpoint/2010/main" val="5706119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B453C-9A12-41A1-9612-F067E258820C}" type="datetime1">
              <a:rPr kumimoji="1" lang="ja-JP" altLang="en-US" smtClean="0"/>
              <a:t>2025/10/30</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68442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www.ppc.go.jp/files/pdf/kanshi_kantoku_06houshin.pdf"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pc.go.jp/files/pdf/202403_koutekibumon_jimutaiou_guid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D85E9-661F-4B31-89A8-9FDF32825CA2}"/>
              </a:ext>
            </a:extLst>
          </p:cNvPr>
          <p:cNvSpPr>
            <a:spLocks noGrp="1"/>
          </p:cNvSpPr>
          <p:nvPr>
            <p:ph type="title"/>
          </p:nvPr>
        </p:nvSpPr>
        <p:spPr>
          <a:xfrm>
            <a:off x="5177411" y="629268"/>
            <a:ext cx="5351524" cy="1286160"/>
          </a:xfrm>
        </p:spPr>
        <p:txBody>
          <a:bodyPr anchor="b">
            <a:normAutofit/>
          </a:bodyPr>
          <a:lstStyle/>
          <a:p>
            <a:r>
              <a:rPr kumimoji="1" lang="ja-JP" altLang="en-US">
                <a:latin typeface="Meiryo UI" panose="020B0604030504040204" pitchFamily="50" charset="-128"/>
                <a:ea typeface="Meiryo UI" panose="020B0604030504040204" pitchFamily="50" charset="-128"/>
              </a:rPr>
              <a:t>はじめに</a:t>
            </a:r>
          </a:p>
        </p:txBody>
      </p:sp>
      <p:sp>
        <p:nvSpPr>
          <p:cNvPr id="46" name="コンテンツ プレースホルダー 2">
            <a:extLst>
              <a:ext uri="{FF2B5EF4-FFF2-40B4-BE49-F238E27FC236}">
                <a16:creationId xmlns:a16="http://schemas.microsoft.com/office/drawing/2014/main" id="{20A60CE7-B024-423C-8314-E7D8F306BA97}"/>
              </a:ext>
            </a:extLst>
          </p:cNvPr>
          <p:cNvSpPr>
            <a:spLocks noGrp="1"/>
          </p:cNvSpPr>
          <p:nvPr>
            <p:ph idx="1"/>
          </p:nvPr>
        </p:nvSpPr>
        <p:spPr>
          <a:xfrm>
            <a:off x="5177412" y="2438401"/>
            <a:ext cx="6027399" cy="4003340"/>
          </a:xfrm>
        </p:spPr>
        <p:txBody>
          <a:bodyPr>
            <a:normAutofit/>
          </a:bodyPr>
          <a:lstStyle/>
          <a:p>
            <a:pPr marL="0" indent="0" algn="just">
              <a:buNone/>
            </a:pPr>
            <a:r>
              <a:rPr lang="ja-JP" altLang="en-US" sz="1800">
                <a:latin typeface="Meiryo UI" panose="020B0604030504040204" pitchFamily="50" charset="-128"/>
                <a:ea typeface="Meiryo UI" panose="020B0604030504040204" pitchFamily="50" charset="-128"/>
              </a:rPr>
              <a:t>　取扱担当者編では、地方公共団体における保有個人情報を取り扱う担当の方にとって必要な事項として挙げられる、保有個人情報の利用や第三者提供、個人情報ファイル簿の作成及び公表、開示請求等対応並びに行政機関等匿名加工情報の取扱いといった事項について説明します。</a:t>
            </a:r>
          </a:p>
          <a:p>
            <a:pPr marL="0" indent="0" algn="just">
              <a:buNone/>
            </a:pPr>
            <a:r>
              <a:rPr lang="ja-JP" altLang="en-US" sz="1800">
                <a:latin typeface="Meiryo UI" panose="020B0604030504040204" pitchFamily="50" charset="-128"/>
                <a:ea typeface="Meiryo UI" panose="020B0604030504040204" pitchFamily="50" charset="-128"/>
              </a:rPr>
              <a:t>　さらに、個人情報保護委員会による実地調査における指摘ポイントや最近の漏えい等事案についても説明します。</a:t>
            </a:r>
          </a:p>
          <a:p>
            <a:pPr marL="0" indent="0" algn="just">
              <a:buNone/>
            </a:pPr>
            <a:endParaRPr lang="ja-JP" altLang="en-US" sz="1800">
              <a:latin typeface="Meiryo UI" panose="020B0604030504040204" pitchFamily="50" charset="-128"/>
              <a:ea typeface="Meiryo UI" panose="020B0604030504040204"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6838338F-684D-BE4F-F506-5F1356FE3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268" y="2438400"/>
            <a:ext cx="1759908" cy="2145136"/>
          </a:xfrm>
          <a:prstGeom prst="rect">
            <a:avLst/>
          </a:prstGeom>
        </p:spPr>
      </p:pic>
    </p:spTree>
    <p:extLst>
      <p:ext uri="{BB962C8B-B14F-4D97-AF65-F5344CB8AC3E}">
        <p14:creationId xmlns:p14="http://schemas.microsoft.com/office/powerpoint/2010/main" val="241431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10</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800">
                <a:solidFill>
                  <a:prstClr val="black"/>
                </a:solidFill>
              </a:rPr>
              <a:t>　</a:t>
            </a:r>
            <a:r>
              <a:rPr lang="ja-JP" altLang="en-US">
                <a:solidFill>
                  <a:sysClr val="windowText" lastClr="000000"/>
                </a:solidFill>
              </a:rPr>
              <a:t>個人関連情報の提供を受ける者に対する措置要求</a:t>
            </a:r>
          </a:p>
        </p:txBody>
      </p:sp>
      <p:sp>
        <p:nvSpPr>
          <p:cNvPr id="14" name="角丸四角形 13"/>
          <p:cNvSpPr/>
          <p:nvPr/>
        </p:nvSpPr>
        <p:spPr>
          <a:xfrm>
            <a:off x="1968693" y="1232756"/>
            <a:ext cx="7992888" cy="2304256"/>
          </a:xfrm>
          <a:prstGeom prst="roundRect">
            <a:avLst>
              <a:gd name="adj" fmla="val 9969"/>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a:t>
            </a:r>
            <a:r>
              <a:rPr lang="ja-JP" altLang="en-US" sz="2000" b="1" u="sng">
                <a:solidFill>
                  <a:prstClr val="black"/>
                </a:solidFill>
                <a:latin typeface="Meiryo UI" panose="020B0604030504040204" pitchFamily="50" charset="-128"/>
                <a:ea typeface="Meiryo UI" panose="020B0604030504040204" pitchFamily="50" charset="-128"/>
              </a:rPr>
              <a:t>個人関連情報を個人情報として取得することが想定される第三者に対して当該個人関連情報を提供する場合</a:t>
            </a:r>
            <a:r>
              <a:rPr lang="ja-JP" altLang="en-US" sz="2000">
                <a:solidFill>
                  <a:prstClr val="black"/>
                </a:solidFill>
                <a:latin typeface="Meiryo UI" panose="020B0604030504040204" pitchFamily="50" charset="-128"/>
                <a:ea typeface="Meiryo UI" panose="020B0604030504040204" pitchFamily="50" charset="-128"/>
              </a:rPr>
              <a:t>において、必要があると認めるときは、当該第三者に対し、当該個人関連情報について、その利用の目的若しくは方法の制限その他</a:t>
            </a:r>
            <a:r>
              <a:rPr lang="ja-JP" altLang="en-US" sz="2000" b="1" u="sng">
                <a:solidFill>
                  <a:prstClr val="black"/>
                </a:solidFill>
                <a:latin typeface="Meiryo UI" panose="020B0604030504040204" pitchFamily="50" charset="-128"/>
                <a:ea typeface="Meiryo UI" panose="020B0604030504040204" pitchFamily="50" charset="-128"/>
              </a:rPr>
              <a:t>必要な制限</a:t>
            </a:r>
            <a:r>
              <a:rPr lang="ja-JP" altLang="en-US" sz="2000">
                <a:solidFill>
                  <a:prstClr val="black"/>
                </a:solidFill>
                <a:latin typeface="Meiryo UI" panose="020B0604030504040204" pitchFamily="50" charset="-128"/>
                <a:ea typeface="Meiryo UI" panose="020B0604030504040204" pitchFamily="50" charset="-128"/>
              </a:rPr>
              <a:t>を付し、又はその漏えいの防止その他の適切な管理のために</a:t>
            </a:r>
            <a:r>
              <a:rPr lang="ja-JP" altLang="en-US" sz="2000" b="1" u="sng">
                <a:solidFill>
                  <a:prstClr val="black"/>
                </a:solidFill>
                <a:latin typeface="Meiryo UI" panose="020B0604030504040204" pitchFamily="50" charset="-128"/>
                <a:ea typeface="Meiryo UI" panose="020B0604030504040204" pitchFamily="50" charset="-128"/>
              </a:rPr>
              <a:t>必要な措置</a:t>
            </a:r>
            <a:r>
              <a:rPr lang="ja-JP" altLang="en-US" sz="2000">
                <a:solidFill>
                  <a:prstClr val="black"/>
                </a:solidFill>
                <a:latin typeface="Meiryo UI" panose="020B0604030504040204" pitchFamily="50" charset="-128"/>
                <a:ea typeface="Meiryo UI" panose="020B0604030504040204" pitchFamily="50" charset="-128"/>
              </a:rPr>
              <a:t>を講ずることを求めなければならない。（法第</a:t>
            </a:r>
            <a:r>
              <a:rPr lang="en-US" altLang="ja-JP" sz="2000">
                <a:solidFill>
                  <a:prstClr val="black"/>
                </a:solidFill>
                <a:latin typeface="Meiryo UI" panose="020B0604030504040204" pitchFamily="50" charset="-128"/>
                <a:ea typeface="Meiryo UI" panose="020B0604030504040204" pitchFamily="50" charset="-128"/>
              </a:rPr>
              <a:t>72</a:t>
            </a:r>
            <a:r>
              <a:rPr lang="ja-JP" altLang="en-US" sz="2000">
                <a:solidFill>
                  <a:prstClr val="black"/>
                </a:solidFill>
                <a:latin typeface="Meiryo UI" panose="020B0604030504040204" pitchFamily="50" charset="-128"/>
                <a:ea typeface="Meiryo UI" panose="020B0604030504040204" pitchFamily="50" charset="-128"/>
              </a:rPr>
              <a:t>条）</a:t>
            </a:r>
          </a:p>
        </p:txBody>
      </p:sp>
      <p:sp>
        <p:nvSpPr>
          <p:cNvPr id="7" name="角丸四角形 6"/>
          <p:cNvSpPr/>
          <p:nvPr/>
        </p:nvSpPr>
        <p:spPr>
          <a:xfrm>
            <a:off x="1884220" y="954461"/>
            <a:ext cx="4571821"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個人関連情報の提供を受ける者に対する措置要求</a:t>
            </a:r>
          </a:p>
        </p:txBody>
      </p:sp>
      <p:sp>
        <p:nvSpPr>
          <p:cNvPr id="9" name="正方形/長方形 8">
            <a:extLst>
              <a:ext uri="{FF2B5EF4-FFF2-40B4-BE49-F238E27FC236}">
                <a16:creationId xmlns:a16="http://schemas.microsoft.com/office/drawing/2014/main" id="{88D2F96B-4E1B-4FC3-8163-7F43F3047442}"/>
              </a:ext>
            </a:extLst>
          </p:cNvPr>
          <p:cNvSpPr/>
          <p:nvPr/>
        </p:nvSpPr>
        <p:spPr>
          <a:xfrm>
            <a:off x="1970772" y="3645870"/>
            <a:ext cx="7992888" cy="2843471"/>
          </a:xfrm>
          <a:prstGeom prst="rect">
            <a:avLst/>
          </a:prstGeom>
        </p:spPr>
        <p:txBody>
          <a:bodyPr wrap="square">
            <a:spAutoFit/>
          </a:bodyPr>
          <a:lstStyle/>
          <a:p>
            <a:pPr marL="273050" lvl="1" algn="just" fontAlgn="base">
              <a:lnSpc>
                <a:spcPct val="120000"/>
              </a:lnSpc>
              <a:spcBef>
                <a:spcPts val="600"/>
              </a:spcBef>
              <a:defRPr/>
            </a:pPr>
            <a:r>
              <a:rPr lang="ja-JP" altLang="en-US">
                <a:solidFill>
                  <a:prstClr val="black"/>
                </a:solidFill>
                <a:latin typeface="Meiryo UI" panose="020B0604030504040204" pitchFamily="50" charset="-128"/>
                <a:ea typeface="Meiryo UI" panose="020B0604030504040204" pitchFamily="50" charset="-128"/>
              </a:rPr>
              <a:t>⇒ 「必要な制限」又は「必要な措置」としては、</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利用の目的又は方法の制限</a:t>
            </a:r>
            <a:r>
              <a:rPr lang="ja-JP" altLang="en-US">
                <a:solidFill>
                  <a:prstClr val="black"/>
                </a:solidFill>
                <a:latin typeface="Meiryo UI" panose="020B0604030504040204" pitchFamily="50" charset="-128"/>
                <a:ea typeface="Meiryo UI" panose="020B0604030504040204" pitchFamily="50" charset="-128"/>
              </a:rPr>
              <a:t>のほか、</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提供に係る個人関連情報の取扱者の範囲の限定</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第三者への再提供の制限又は禁止</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消去や返却等利用後の取扱いの指定</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提供に係る個人関連情報の取扱状況に関する所要の報告の要求</a:t>
            </a:r>
            <a:endParaRPr lang="en-US" altLang="ja-JP" b="1" u="sng">
              <a:solidFill>
                <a:prstClr val="black"/>
              </a:solidFill>
              <a:latin typeface="Meiryo UI" panose="020B0604030504040204" pitchFamily="50" charset="-128"/>
              <a:ea typeface="Meiryo UI" panose="020B0604030504040204" pitchFamily="50" charset="-128"/>
            </a:endParaRPr>
          </a:p>
          <a:p>
            <a:pPr marL="730140" lvl="2" algn="just" fontAlgn="base">
              <a:lnSpc>
                <a:spcPct val="120000"/>
              </a:lnSpc>
              <a:spcBef>
                <a:spcPts val="600"/>
              </a:spcBef>
              <a:defRPr/>
            </a:pPr>
            <a:r>
              <a:rPr lang="ja-JP" altLang="en-US">
                <a:solidFill>
                  <a:prstClr val="black"/>
                </a:solidFill>
                <a:latin typeface="Meiryo UI" panose="020B0604030504040204" pitchFamily="50" charset="-128"/>
                <a:ea typeface="Meiryo UI" panose="020B0604030504040204" pitchFamily="50" charset="-128"/>
              </a:rPr>
              <a:t>等が考えられる。</a:t>
            </a:r>
          </a:p>
        </p:txBody>
      </p:sp>
    </p:spTree>
    <p:extLst>
      <p:ext uri="{BB962C8B-B14F-4D97-AF65-F5344CB8AC3E}">
        <p14:creationId xmlns:p14="http://schemas.microsoft.com/office/powerpoint/2010/main" val="300365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11</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外国にある第三者への提供の制限①</a:t>
            </a:r>
          </a:p>
        </p:txBody>
      </p:sp>
      <p:sp>
        <p:nvSpPr>
          <p:cNvPr id="6" name="角丸四角形 5"/>
          <p:cNvSpPr/>
          <p:nvPr/>
        </p:nvSpPr>
        <p:spPr>
          <a:xfrm>
            <a:off x="1970696" y="872716"/>
            <a:ext cx="7992888" cy="3996444"/>
          </a:xfrm>
          <a:prstGeom prst="roundRect">
            <a:avLst>
              <a:gd name="adj" fmla="val 6702"/>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a:t>
            </a:r>
            <a:r>
              <a:rPr lang="ja-JP" altLang="en-US" b="1" u="sng">
                <a:solidFill>
                  <a:prstClr val="black"/>
                </a:solidFill>
                <a:latin typeface="Meiryo UI" panose="020B0604030504040204" pitchFamily="50" charset="-128"/>
                <a:ea typeface="Meiryo UI" panose="020B0604030504040204" pitchFamily="50" charset="-128"/>
              </a:rPr>
              <a:t>外国にある第三者に利用目的以外の目的のために保有個人情報を提供する場合</a:t>
            </a:r>
            <a:r>
              <a:rPr lang="ja-JP" altLang="en-US">
                <a:solidFill>
                  <a:prstClr val="black"/>
                </a:solidFill>
                <a:latin typeface="Meiryo UI" panose="020B0604030504040204" pitchFamily="50" charset="-128"/>
                <a:ea typeface="Meiryo UI" panose="020B0604030504040204" pitchFamily="50" charset="-128"/>
              </a:rPr>
              <a:t>には、次のいずれかに該当する場合を除き、</a:t>
            </a:r>
            <a:r>
              <a:rPr lang="ja-JP" altLang="en-US" b="1" u="sng">
                <a:solidFill>
                  <a:prstClr val="black"/>
                </a:solidFill>
                <a:latin typeface="Meiryo UI" panose="020B0604030504040204" pitchFamily="50" charset="-128"/>
                <a:ea typeface="Meiryo UI" panose="020B0604030504040204" pitchFamily="50" charset="-128"/>
              </a:rPr>
              <a:t>あらかじめ外国にある第三者への提供を認める旨の本人の同意を得なければならない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71</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625475" indent="-355600"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当該第三者が、我が国と同等の水準にあると認められる個人情報保護制度を有している国として規則で定める国（</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）にある場合</a:t>
            </a:r>
          </a:p>
          <a:p>
            <a:pPr marL="625475" indent="-355600"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当該第三者が、個人情報取扱事業者が講ずべきこととされている措置に相当する措置（以下「相当措置」という。）を継続的に講ずるために必要なものとして規則で定める基準（</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）に適合する体制（以下「基準適合体制」という。）を整備している場合</a:t>
            </a:r>
          </a:p>
          <a:p>
            <a:pPr marL="625475" indent="-355600"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法令に基づく場合</a:t>
            </a:r>
          </a:p>
          <a:p>
            <a:pPr marL="625475" indent="-355600"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69</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号に掲げる場合</a:t>
            </a:r>
          </a:p>
        </p:txBody>
      </p:sp>
      <p:sp>
        <p:nvSpPr>
          <p:cNvPr id="4" name="正方形/長方形 3"/>
          <p:cNvSpPr/>
          <p:nvPr/>
        </p:nvSpPr>
        <p:spPr>
          <a:xfrm>
            <a:off x="1970696" y="5085184"/>
            <a:ext cx="7992888" cy="1554272"/>
          </a:xfrm>
          <a:prstGeom prst="rect">
            <a:avLst/>
          </a:prstGeom>
        </p:spPr>
        <p:txBody>
          <a:bodyPr wrap="square">
            <a:spAutoFit/>
          </a:bodyPr>
          <a:lstStyle/>
          <a:p>
            <a:pPr marL="714375" indent="-714375" algn="just"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　現時点において、規則で定められている国はない。</a:t>
            </a:r>
          </a:p>
          <a:p>
            <a:pPr marL="714375" indent="-714375" algn="just"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　①提供を受ける者における個人情報の取扱いについて、適切かつ合理的な方法により、法第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章第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節の規定の趣旨に沿った措置の実施が確保されていること、②保有個人情報の提供を受ける者が、個人情報の取扱いに係る国際的な枠組みに基づく認定を受けていることのいずれかに該当することが必要である。</a:t>
            </a:r>
          </a:p>
        </p:txBody>
      </p:sp>
    </p:spTree>
    <p:extLst>
      <p:ext uri="{BB962C8B-B14F-4D97-AF65-F5344CB8AC3E}">
        <p14:creationId xmlns:p14="http://schemas.microsoft.com/office/powerpoint/2010/main" val="32390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12</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外国にある第三者への提供の制限②</a:t>
            </a:r>
          </a:p>
        </p:txBody>
      </p:sp>
      <p:sp>
        <p:nvSpPr>
          <p:cNvPr id="6" name="角丸四角形 5"/>
          <p:cNvSpPr/>
          <p:nvPr/>
        </p:nvSpPr>
        <p:spPr>
          <a:xfrm>
            <a:off x="1970696" y="872716"/>
            <a:ext cx="7992888" cy="3312000"/>
          </a:xfrm>
          <a:prstGeom prst="roundRect">
            <a:avLst>
              <a:gd name="adj" fmla="val 4667"/>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lnSpc>
                <a:spcPct val="120000"/>
              </a:lnSpc>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行政機関の長等は、外国にある第三者への提供を認める旨の同意を得ようとする場合には、規則で定めるところにより、</a:t>
            </a:r>
            <a:r>
              <a:rPr lang="ja-JP" altLang="en-US" b="1" u="sng">
                <a:solidFill>
                  <a:prstClr val="black"/>
                </a:solidFill>
                <a:latin typeface="Meiryo UI" panose="020B0604030504040204" pitchFamily="50" charset="-128"/>
                <a:ea typeface="Meiryo UI" panose="020B0604030504040204" pitchFamily="50" charset="-128"/>
              </a:rPr>
              <a:t>あらかじめ、次の情報を本人に提供しなければならない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71</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p>
          <a:p>
            <a:pPr marL="536575" indent="-263525"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当該外国の名称（規則第</a:t>
            </a:r>
            <a:r>
              <a:rPr lang="en-US" altLang="ja-JP">
                <a:solidFill>
                  <a:prstClr val="black"/>
                </a:solidFill>
                <a:latin typeface="Meiryo UI" panose="020B0604030504040204" pitchFamily="50" charset="-128"/>
                <a:ea typeface="Meiryo UI" panose="020B0604030504040204" pitchFamily="50" charset="-128"/>
              </a:rPr>
              <a:t>47</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号）</a:t>
            </a:r>
          </a:p>
          <a:p>
            <a:pPr marL="536575" indent="-263525"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適切かつ合理的な方法により得られた当該外国における個人情報の保護に関する制度に関する情報（同項第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号）</a:t>
            </a:r>
          </a:p>
          <a:p>
            <a:pPr marL="536575" indent="-263525"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当該第三者が講ずる個人情報の保護のための措置に関する情報（同項第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号）</a:t>
            </a:r>
          </a:p>
          <a:p>
            <a:pPr marL="536575" indent="-263525"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その他当該本人に参考となるべき情報（法第</a:t>
            </a:r>
            <a:r>
              <a:rPr lang="en-US" altLang="ja-JP">
                <a:solidFill>
                  <a:prstClr val="black"/>
                </a:solidFill>
                <a:latin typeface="Meiryo UI" panose="020B0604030504040204" pitchFamily="50" charset="-128"/>
                <a:ea typeface="Meiryo UI" panose="020B0604030504040204" pitchFamily="50" charset="-128"/>
              </a:rPr>
              <a:t>71</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73687" y="4437112"/>
            <a:ext cx="7992888" cy="2268000"/>
          </a:xfrm>
          <a:prstGeom prst="roundRect">
            <a:avLst>
              <a:gd name="adj" fmla="val 6702"/>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fontAlgn="base">
              <a:lnSpc>
                <a:spcPct val="120000"/>
              </a:lnSpc>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行政機関の長等は、基準適合体制を整備している外国にある第三者に利用目的以外の目的のために保有個人情報を提供した場合には、法令に基づく場合及び法第</a:t>
            </a:r>
            <a:r>
              <a:rPr lang="en-US" altLang="ja-JP">
                <a:solidFill>
                  <a:prstClr val="black"/>
                </a:solidFill>
                <a:latin typeface="Meiryo UI" panose="020B0604030504040204" pitchFamily="50" charset="-128"/>
                <a:ea typeface="Meiryo UI" panose="020B0604030504040204" pitchFamily="50" charset="-128"/>
              </a:rPr>
              <a:t>69</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号に掲げる場合を除くほか、規則で定めるところにより、当該第三者による相当措置の継続的な実施を確保するために必要な措置を講ずるとともに、本人の求めに応じて、原則として規則で定める情報を当該本人に提供しなければならない。（法第</a:t>
            </a:r>
            <a:r>
              <a:rPr lang="en-US" altLang="ja-JP">
                <a:solidFill>
                  <a:prstClr val="black"/>
                </a:solidFill>
                <a:latin typeface="Meiryo UI" panose="020B0604030504040204" pitchFamily="50" charset="-128"/>
                <a:ea typeface="Meiryo UI" panose="020B0604030504040204" pitchFamily="50" charset="-128"/>
              </a:rPr>
              <a:t>71</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　</a:t>
            </a:r>
            <a:endParaRPr lang="en-US" altLang="ja-JP">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159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13</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正方形/長方形 12"/>
          <p:cNvSpPr/>
          <p:nvPr/>
        </p:nvSpPr>
        <p:spPr>
          <a:xfrm>
            <a:off x="1524000" y="3789039"/>
            <a:ext cx="9144000" cy="144000"/>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5"/>
          <p:cNvSpPr txBox="1">
            <a:spLocks/>
          </p:cNvSpPr>
          <p:nvPr/>
        </p:nvSpPr>
        <p:spPr bwMode="auto">
          <a:xfrm>
            <a:off x="1884220" y="2636912"/>
            <a:ext cx="8451273" cy="1077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lgn="ctr">
              <a:defRPr/>
            </a:pPr>
            <a:r>
              <a:rPr lang="ja-JP" altLang="en-US" sz="3200">
                <a:solidFill>
                  <a:sysClr val="windowText" lastClr="000000"/>
                </a:solidFill>
                <a:cs typeface="+mn-cs"/>
              </a:rPr>
              <a:t>２．個人情報ファイル簿作成・公表</a:t>
            </a:r>
            <a:endParaRPr lang="ja-JP" altLang="en-US" sz="3200">
              <a:solidFill>
                <a:sysClr val="windowText" lastClr="000000"/>
              </a:solidFill>
            </a:endParaRPr>
          </a:p>
        </p:txBody>
      </p:sp>
    </p:spTree>
    <p:extLst>
      <p:ext uri="{BB962C8B-B14F-4D97-AF65-F5344CB8AC3E}">
        <p14:creationId xmlns:p14="http://schemas.microsoft.com/office/powerpoint/2010/main" val="280130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個人情報ファイル簿の作成及び公表</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14</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24" name="角丸四角形 23"/>
          <p:cNvSpPr/>
          <p:nvPr/>
        </p:nvSpPr>
        <p:spPr>
          <a:xfrm>
            <a:off x="1660881" y="692696"/>
            <a:ext cx="8870241" cy="2808312"/>
          </a:xfrm>
          <a:prstGeom prst="roundRect">
            <a:avLst>
              <a:gd name="adj" fmla="val 6195"/>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r>
              <a:rPr lang="ja-JP" altLang="en-US" sz="1400" b="1" u="sng">
                <a:solidFill>
                  <a:prstClr val="black"/>
                </a:solidFill>
                <a:latin typeface="Meiryo UI" panose="020B0604030504040204" pitchFamily="50" charset="-128"/>
                <a:ea typeface="Meiryo UI" panose="020B0604030504040204" pitchFamily="50" charset="-128"/>
              </a:rPr>
              <a:t>行政機関の長等及び法第</a:t>
            </a:r>
            <a:r>
              <a:rPr lang="en-US" altLang="ja-JP" sz="1400" b="1" u="sng">
                <a:solidFill>
                  <a:prstClr val="black"/>
                </a:solidFill>
                <a:latin typeface="Meiryo UI" panose="020B0604030504040204" pitchFamily="50" charset="-128"/>
                <a:ea typeface="Meiryo UI" panose="020B0604030504040204" pitchFamily="50" charset="-128"/>
              </a:rPr>
              <a:t>58</a:t>
            </a:r>
            <a:r>
              <a:rPr lang="ja-JP" altLang="en-US" sz="1400" b="1" u="sng">
                <a:solidFill>
                  <a:prstClr val="black"/>
                </a:solidFill>
                <a:latin typeface="Meiryo UI" panose="020B0604030504040204" pitchFamily="50" charset="-128"/>
                <a:ea typeface="Meiryo UI" panose="020B0604030504040204" pitchFamily="50" charset="-128"/>
              </a:rPr>
              <a:t>条第</a:t>
            </a:r>
            <a:r>
              <a:rPr lang="en-US" altLang="ja-JP" sz="1400" b="1" u="sng">
                <a:solidFill>
                  <a:prstClr val="black"/>
                </a:solidFill>
                <a:latin typeface="Meiryo UI" panose="020B0604030504040204" pitchFamily="50" charset="-128"/>
                <a:ea typeface="Meiryo UI" panose="020B0604030504040204" pitchFamily="50" charset="-128"/>
              </a:rPr>
              <a:t>1</a:t>
            </a:r>
            <a:r>
              <a:rPr lang="ja-JP" altLang="en-US" sz="1400" b="1" u="sng">
                <a:solidFill>
                  <a:prstClr val="black"/>
                </a:solidFill>
                <a:latin typeface="Meiryo UI" panose="020B0604030504040204" pitchFamily="50" charset="-128"/>
                <a:ea typeface="Meiryo UI" panose="020B0604030504040204" pitchFamily="50" charset="-128"/>
              </a:rPr>
              <a:t>項各号に掲げる法人</a:t>
            </a:r>
            <a:r>
              <a:rPr lang="ja-JP" altLang="en-US" sz="1400">
                <a:solidFill>
                  <a:prstClr val="black"/>
                </a:solidFill>
                <a:latin typeface="Meiryo UI" panose="020B0604030504040204" pitchFamily="50" charset="-128"/>
                <a:ea typeface="Meiryo UI" panose="020B0604030504040204" pitchFamily="50" charset="-128"/>
              </a:rPr>
              <a:t>は、保有する個人情報ファイルについて、その存在及び概要を明らかにすることにより透明性を図り、利用目的ごとの保有個人情報の適正な管理に資するとともに、本人が自己に関する個人情報の利用の実態をより的確に認識することができるようにするために、一定の事項を記載した帳簿である個人情報ファイル簿を作成し、公表しなければならない。（法第</a:t>
            </a:r>
            <a:r>
              <a:rPr lang="en-US" altLang="ja-JP" sz="1400">
                <a:solidFill>
                  <a:prstClr val="black"/>
                </a:solidFill>
                <a:latin typeface="Meiryo UI" panose="020B0604030504040204" pitchFamily="50" charset="-128"/>
                <a:ea typeface="Meiryo UI" panose="020B0604030504040204" pitchFamily="50" charset="-128"/>
              </a:rPr>
              <a:t>75</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a:t>
            </a:r>
          </a:p>
          <a:p>
            <a:pPr marL="285750" indent="-285750"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行政機関の長等及び法第</a:t>
            </a:r>
            <a:r>
              <a:rPr lang="en-US" altLang="ja-JP" sz="1400">
                <a:solidFill>
                  <a:prstClr val="black"/>
                </a:solidFill>
                <a:latin typeface="Meiryo UI" panose="020B0604030504040204" pitchFamily="50" charset="-128"/>
                <a:ea typeface="Meiryo UI" panose="020B0604030504040204" pitchFamily="50" charset="-128"/>
              </a:rPr>
              <a:t>58</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項各号に掲げる法人は、</a:t>
            </a:r>
            <a:r>
              <a:rPr lang="ja-JP" altLang="en-US" sz="1400" b="1" u="sng">
                <a:solidFill>
                  <a:prstClr val="black"/>
                </a:solidFill>
                <a:latin typeface="Meiryo UI" panose="020B0604030504040204" pitchFamily="50" charset="-128"/>
                <a:ea typeface="Meiryo UI" panose="020B0604030504040204" pitchFamily="50" charset="-128"/>
              </a:rPr>
              <a:t>次の内容を個人情報ファイル簿に記載し、又は個人情報ファイルを個人情報ファイル簿に掲載することにより、利用目的に係る事務又は事業の性質上、当該事務又は事業の適正な遂行に著しい支障を及ぼすおそれがあると認めるとき</a:t>
            </a:r>
            <a:r>
              <a:rPr lang="ja-JP" altLang="en-US" sz="1400">
                <a:solidFill>
                  <a:prstClr val="black"/>
                </a:solidFill>
                <a:latin typeface="Meiryo UI" panose="020B0604030504040204" pitchFamily="50" charset="-128"/>
                <a:ea typeface="Meiryo UI" panose="020B0604030504040204" pitchFamily="50" charset="-128"/>
              </a:rPr>
              <a:t>は、その記録項目の一部若しくは事項を記載せず、又はその個人情報ファイルを個人情報ファイル簿に掲載しないことができる。（法第</a:t>
            </a:r>
            <a:r>
              <a:rPr lang="en-US" altLang="ja-JP" sz="1400">
                <a:solidFill>
                  <a:prstClr val="black"/>
                </a:solidFill>
                <a:latin typeface="Meiryo UI" panose="020B0604030504040204" pitchFamily="50" charset="-128"/>
                <a:ea typeface="Meiryo UI" panose="020B0604030504040204" pitchFamily="50" charset="-128"/>
              </a:rPr>
              <a:t>75</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3</a:t>
            </a:r>
            <a:r>
              <a:rPr lang="ja-JP" altLang="en-US" sz="1400">
                <a:solidFill>
                  <a:prstClr val="black"/>
                </a:solidFill>
                <a:latin typeface="Meiryo UI" panose="020B0604030504040204" pitchFamily="50" charset="-128"/>
                <a:ea typeface="Meiryo UI" panose="020B0604030504040204" pitchFamily="50" charset="-128"/>
              </a:rPr>
              <a:t>項）</a:t>
            </a:r>
          </a:p>
          <a:p>
            <a:pPr marL="742840" lvl="1" indent="-285750" algn="just" fontAlgn="base">
              <a:spcBef>
                <a:spcPct val="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記録項目の一部</a:t>
            </a:r>
          </a:p>
          <a:p>
            <a:pPr marL="742840" lvl="1" indent="-285750" algn="just" fontAlgn="base">
              <a:spcBef>
                <a:spcPct val="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記録情報の収集方法</a:t>
            </a:r>
            <a:endParaRPr lang="en-US" altLang="ja-JP" sz="1400">
              <a:solidFill>
                <a:prstClr val="black"/>
              </a:solidFill>
              <a:latin typeface="Meiryo UI" panose="020B0604030504040204" pitchFamily="50" charset="-128"/>
              <a:ea typeface="Meiryo UI" panose="020B0604030504040204" pitchFamily="50" charset="-128"/>
            </a:endParaRPr>
          </a:p>
          <a:p>
            <a:pPr marL="742840" lvl="1" indent="-285750" algn="just" fontAlgn="base">
              <a:spcBef>
                <a:spcPct val="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記録情報を個人情報ファイルを保有しようとする行政機関以外の者に経常的に提供する場合における提供先</a:t>
            </a:r>
          </a:p>
        </p:txBody>
      </p:sp>
      <p:sp>
        <p:nvSpPr>
          <p:cNvPr id="9" name="正方形/長方形 8"/>
          <p:cNvSpPr/>
          <p:nvPr/>
        </p:nvSpPr>
        <p:spPr>
          <a:xfrm>
            <a:off x="1596000" y="3609021"/>
            <a:ext cx="9000000" cy="3108543"/>
          </a:xfrm>
          <a:prstGeom prst="rect">
            <a:avLst/>
          </a:prstGeom>
        </p:spPr>
        <p:txBody>
          <a:bodyPr wrap="square">
            <a:spAutoFit/>
          </a:bodyPr>
          <a:lstStyle/>
          <a:p>
            <a:pPr algn="just" fontAlgn="base">
              <a:spcBef>
                <a:spcPct val="0"/>
              </a:spcBef>
              <a:defRPr/>
            </a:pP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個人情報ファイル簿の作成及び公表の対象外となる個人情報ファイル</a:t>
            </a:r>
            <a:r>
              <a:rPr lang="en-US" altLang="ja-JP" sz="1400" b="1">
                <a:solidFill>
                  <a:prstClr val="black"/>
                </a:solidFill>
                <a:latin typeface="Meiryo UI" panose="020B0604030504040204" pitchFamily="50" charset="-128"/>
                <a:ea typeface="Meiryo UI" panose="020B0604030504040204" pitchFamily="50" charset="-128"/>
              </a:rPr>
              <a:t>】</a:t>
            </a:r>
          </a:p>
          <a:p>
            <a:pPr algn="just" fontAlgn="base">
              <a:spcBef>
                <a:spcPct val="0"/>
              </a:spcBef>
              <a:spcAft>
                <a:spcPts val="1200"/>
              </a:spcAft>
              <a:defRPr/>
            </a:pPr>
            <a:r>
              <a:rPr lang="ja-JP" altLang="en-US" sz="1400">
                <a:solidFill>
                  <a:prstClr val="black"/>
                </a:solidFill>
                <a:latin typeface="Meiryo UI" panose="020B0604030504040204" pitchFamily="50" charset="-128"/>
                <a:ea typeface="Meiryo UI" panose="020B0604030504040204" pitchFamily="50" charset="-128"/>
              </a:rPr>
              <a:t>次のいずれかに該当する個人情報ファイルについては、個人情報ファイル簿の作成及び公表を要しない。（法第</a:t>
            </a:r>
            <a:r>
              <a:rPr lang="en-US" altLang="ja-JP" sz="1400">
                <a:solidFill>
                  <a:prstClr val="black"/>
                </a:solidFill>
                <a:latin typeface="Meiryo UI" panose="020B0604030504040204" pitchFamily="50" charset="-128"/>
                <a:ea typeface="Meiryo UI" panose="020B0604030504040204" pitchFamily="50" charset="-128"/>
              </a:rPr>
              <a:t>75</a:t>
            </a:r>
            <a:r>
              <a:rPr lang="ja-JP" altLang="en-US" sz="1400">
                <a:solidFill>
                  <a:prstClr val="black"/>
                </a:solidFill>
                <a:latin typeface="Meiryo UI" panose="020B0604030504040204" pitchFamily="50" charset="-128"/>
                <a:ea typeface="Meiryo UI" panose="020B0604030504040204" pitchFamily="50" charset="-128"/>
              </a:rPr>
              <a:t>条第２項）</a:t>
            </a:r>
          </a:p>
          <a:p>
            <a:pPr marL="452438" lvl="1" indent="-269875" algn="just" fontAlgn="base">
              <a:spcBef>
                <a:spcPct val="0"/>
              </a:spcBef>
              <a:spcAft>
                <a:spcPts val="600"/>
              </a:spcAft>
              <a:buFont typeface="+mj-ea"/>
              <a:buAutoNum type="circleNumDbPlain"/>
              <a:defRPr/>
            </a:pPr>
            <a:r>
              <a:rPr lang="ja-JP" altLang="en-US" sz="1200" b="1" u="sng">
                <a:solidFill>
                  <a:prstClr val="black"/>
                </a:solidFill>
                <a:latin typeface="Meiryo UI" panose="020B0604030504040204" pitchFamily="50" charset="-128"/>
                <a:ea typeface="Meiryo UI" panose="020B0604030504040204" pitchFamily="50" charset="-128"/>
              </a:rPr>
              <a:t>委員会への事前通知を要しない個人情報ファイル</a:t>
            </a:r>
            <a:endParaRPr lang="en-US" altLang="ja-JP" sz="1200">
              <a:solidFill>
                <a:prstClr val="black"/>
              </a:solidFill>
              <a:latin typeface="Meiryo UI" panose="020B0604030504040204" pitchFamily="50" charset="-128"/>
              <a:ea typeface="Meiryo UI" panose="020B0604030504040204" pitchFamily="50" charset="-128"/>
            </a:endParaRPr>
          </a:p>
          <a:p>
            <a:pPr marL="452438" lvl="1" indent="-269875" algn="just" fontAlgn="base">
              <a:spcBef>
                <a:spcPct val="0"/>
              </a:spcBef>
              <a:spcAft>
                <a:spcPts val="600"/>
              </a:spcAft>
              <a:buFont typeface="+mj-ea"/>
              <a:buAutoNum type="circleNumDbPlain"/>
              <a:defRPr/>
            </a:pPr>
            <a:r>
              <a:rPr lang="ja-JP" altLang="en-US" sz="1200" b="1" u="sng">
                <a:solidFill>
                  <a:prstClr val="black"/>
                </a:solidFill>
                <a:latin typeface="Meiryo UI" panose="020B0604030504040204" pitchFamily="50" charset="-128"/>
                <a:ea typeface="Meiryo UI" panose="020B0604030504040204" pitchFamily="50" charset="-128"/>
              </a:rPr>
              <a:t>既に個人情報ファイル簿を作成して公表している個人情報ファイルに記録されている記録情報の全部又は一部を記録した個人情報ファイル</a:t>
            </a:r>
            <a:r>
              <a:rPr lang="ja-JP" altLang="en-US" sz="1200">
                <a:solidFill>
                  <a:prstClr val="black"/>
                </a:solidFill>
                <a:latin typeface="Meiryo UI" panose="020B0604030504040204" pitchFamily="50" charset="-128"/>
                <a:ea typeface="Meiryo UI" panose="020B0604030504040204" pitchFamily="50" charset="-128"/>
              </a:rPr>
              <a:t>であって、その利用目的、記録項目及び記録範囲が当該公表に係るこれらの事項の範囲内のもの</a:t>
            </a:r>
            <a:endParaRPr lang="en-US" altLang="ja-JP" sz="1200">
              <a:solidFill>
                <a:prstClr val="black"/>
              </a:solidFill>
              <a:latin typeface="Meiryo UI" panose="020B0604030504040204" pitchFamily="50" charset="-128"/>
              <a:ea typeface="Meiryo UI" panose="020B0604030504040204" pitchFamily="50" charset="-128"/>
            </a:endParaRPr>
          </a:p>
          <a:p>
            <a:pPr marL="452438" lvl="1" indent="-269875" algn="just" fontAlgn="base">
              <a:spcBef>
                <a:spcPct val="0"/>
              </a:spcBef>
              <a:spcAft>
                <a:spcPts val="600"/>
              </a:spcAft>
              <a:buFont typeface="+mj-ea"/>
              <a:buAutoNum type="circleNumDbPlain"/>
              <a:defRPr/>
            </a:pPr>
            <a:r>
              <a:rPr lang="ja-JP" altLang="en-US" sz="1200">
                <a:solidFill>
                  <a:prstClr val="black"/>
                </a:solidFill>
                <a:latin typeface="Meiryo UI" panose="020B0604030504040204" pitchFamily="50" charset="-128"/>
                <a:ea typeface="Meiryo UI" panose="020B0604030504040204" pitchFamily="50" charset="-128"/>
              </a:rPr>
              <a:t>②に掲げる個人情報ファイルに準ずるものとして政令で定める個人情報ファイル（</a:t>
            </a:r>
            <a:r>
              <a:rPr lang="ja-JP" altLang="en-US" sz="1200" b="1" u="sng">
                <a:solidFill>
                  <a:prstClr val="black"/>
                </a:solidFill>
                <a:latin typeface="Meiryo UI" panose="020B0604030504040204" pitchFamily="50" charset="-128"/>
                <a:ea typeface="Meiryo UI" panose="020B0604030504040204" pitchFamily="50" charset="-128"/>
              </a:rPr>
              <a:t>既に個人情報ファイル簿に掲載して公表している電子計算機処理に係る個人情報ファイルの作成に際し、その入力票又は出力票をマニュアル（手作業）処理に係る個人情報ファイルとして保有している場合における、既に個人情報ファイル簿に掲載して公表している電子計算機処理に係る個人情報ファイルに付随するマニュアル（手作業）処理に係る個人情報ファイル</a:t>
            </a:r>
            <a:r>
              <a:rPr lang="ja-JP" altLang="en-US" sz="1200">
                <a:solidFill>
                  <a:prstClr val="black"/>
                </a:solidFill>
                <a:latin typeface="Meiryo UI" panose="020B0604030504040204" pitchFamily="50" charset="-128"/>
                <a:ea typeface="Meiryo UI" panose="020B0604030504040204" pitchFamily="50" charset="-128"/>
              </a:rPr>
              <a:t>）</a:t>
            </a:r>
            <a:endParaRPr lang="en-US" altLang="ja-JP" sz="1200">
              <a:solidFill>
                <a:prstClr val="black"/>
              </a:solidFill>
              <a:latin typeface="Meiryo UI" panose="020B0604030504040204" pitchFamily="50" charset="-128"/>
              <a:ea typeface="Meiryo UI" panose="020B0604030504040204" pitchFamily="50" charset="-128"/>
            </a:endParaRPr>
          </a:p>
          <a:p>
            <a:pPr marL="182563" lvl="1" indent="-182563" algn="just" fontAlgn="base">
              <a:spcBef>
                <a:spcPct val="0"/>
              </a:spcBef>
              <a:spcAft>
                <a:spcPts val="600"/>
              </a:spcAft>
              <a:defRPr/>
            </a:pPr>
            <a:endParaRPr lang="en-US" altLang="ja-JP" sz="1200" b="1">
              <a:solidFill>
                <a:prstClr val="black"/>
              </a:solidFill>
              <a:latin typeface="Meiryo UI" panose="020B0604030504040204" pitchFamily="50" charset="-128"/>
              <a:ea typeface="Meiryo UI" panose="020B0604030504040204" pitchFamily="50" charset="-128"/>
            </a:endParaRPr>
          </a:p>
          <a:p>
            <a:pPr marL="182563" lvl="1" indent="-182563" algn="just" fontAlgn="base">
              <a:spcBef>
                <a:spcPct val="0"/>
              </a:spcBef>
              <a:spcAft>
                <a:spcPts val="600"/>
              </a:spcAft>
              <a:defRPr/>
            </a:pPr>
            <a:r>
              <a:rPr lang="en-US" altLang="ja-JP" sz="1400" b="1">
                <a:solidFill>
                  <a:srgbClr val="FF0000"/>
                </a:solidFill>
                <a:latin typeface="Meiryo UI" panose="020B0604030504040204" pitchFamily="50" charset="-128"/>
                <a:ea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rPr>
              <a:t>令和</a:t>
            </a:r>
            <a:r>
              <a:rPr lang="en-US" altLang="ja-JP" sz="1400" b="1">
                <a:solidFill>
                  <a:srgbClr val="FF0000"/>
                </a:solidFill>
                <a:latin typeface="Meiryo UI" panose="020B0604030504040204" pitchFamily="50" charset="-128"/>
                <a:ea typeface="Meiryo UI" panose="020B0604030504040204" pitchFamily="50" charset="-128"/>
              </a:rPr>
              <a:t>5</a:t>
            </a:r>
            <a:r>
              <a:rPr lang="ja-JP" altLang="en-US" sz="1400" b="1">
                <a:solidFill>
                  <a:srgbClr val="FF0000"/>
                </a:solidFill>
                <a:latin typeface="Meiryo UI" panose="020B0604030504040204" pitchFamily="50" charset="-128"/>
                <a:ea typeface="Meiryo UI" panose="020B0604030504040204" pitchFamily="50" charset="-128"/>
              </a:rPr>
              <a:t>年</a:t>
            </a:r>
            <a:r>
              <a:rPr lang="en-US" altLang="ja-JP" sz="1400" b="1">
                <a:solidFill>
                  <a:srgbClr val="FF0000"/>
                </a:solidFill>
                <a:latin typeface="Meiryo UI" panose="020B0604030504040204" pitchFamily="50" charset="-128"/>
                <a:ea typeface="Meiryo UI" panose="020B0604030504040204" pitchFamily="50" charset="-128"/>
              </a:rPr>
              <a:t>4</a:t>
            </a:r>
            <a:r>
              <a:rPr lang="ja-JP" altLang="en-US" sz="1400" b="1">
                <a:solidFill>
                  <a:srgbClr val="FF0000"/>
                </a:solidFill>
                <a:latin typeface="Meiryo UI" panose="020B0604030504040204" pitchFamily="50" charset="-128"/>
                <a:ea typeface="Meiryo UI" panose="020B0604030504040204" pitchFamily="50" charset="-128"/>
              </a:rPr>
              <a:t>月</a:t>
            </a:r>
            <a:r>
              <a:rPr lang="en-US" altLang="ja-JP" sz="1400" b="1">
                <a:solidFill>
                  <a:srgbClr val="FF0000"/>
                </a:solidFill>
                <a:latin typeface="Meiryo UI" panose="020B0604030504040204" pitchFamily="50" charset="-128"/>
                <a:ea typeface="Meiryo UI" panose="020B0604030504040204" pitchFamily="50" charset="-128"/>
              </a:rPr>
              <a:t>1</a:t>
            </a:r>
            <a:r>
              <a:rPr lang="ja-JP" altLang="en-US" sz="1400" b="1">
                <a:solidFill>
                  <a:srgbClr val="FF0000"/>
                </a:solidFill>
                <a:latin typeface="Meiryo UI" panose="020B0604030504040204" pitchFamily="50" charset="-128"/>
                <a:ea typeface="Meiryo UI" panose="020B0604030504040204" pitchFamily="50" charset="-128"/>
              </a:rPr>
              <a:t>日以降、地方公共団体の機関及び地方独立行政法人についても、個人情報ファイル簿の作成・公表義務が課される。その上で、条例で定めるところにより、個人情報ファイル簿に加えて、個人情報ファイル簿とは別の個人情報の保有の状況に関する事項を記載した帳簿（法第</a:t>
            </a:r>
            <a:r>
              <a:rPr lang="en-US" altLang="ja-JP" sz="1400" b="1">
                <a:solidFill>
                  <a:srgbClr val="FF0000"/>
                </a:solidFill>
                <a:latin typeface="Meiryo UI" panose="020B0604030504040204" pitchFamily="50" charset="-128"/>
                <a:ea typeface="Meiryo UI" panose="020B0604030504040204" pitchFamily="50" charset="-128"/>
              </a:rPr>
              <a:t>75</a:t>
            </a:r>
            <a:r>
              <a:rPr lang="ja-JP" altLang="en-US" sz="1400" b="1">
                <a:solidFill>
                  <a:srgbClr val="FF0000"/>
                </a:solidFill>
                <a:latin typeface="Meiryo UI" panose="020B0604030504040204" pitchFamily="50" charset="-128"/>
                <a:ea typeface="Meiryo UI" panose="020B0604030504040204" pitchFamily="50" charset="-128"/>
              </a:rPr>
              <a:t>条第５項）を作成し、公表することができる。</a:t>
            </a:r>
            <a:endParaRPr lang="en-US" altLang="ja-JP" sz="1400" b="1">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427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1612130" y="454976"/>
          <a:ext cx="8993666" cy="6169570"/>
        </p:xfrm>
        <a:graphic>
          <a:graphicData uri="http://schemas.openxmlformats.org/drawingml/2006/table">
            <a:tbl>
              <a:tblPr firstRow="1" bandRow="1"/>
              <a:tblGrid>
                <a:gridCol w="4109978">
                  <a:extLst>
                    <a:ext uri="{9D8B030D-6E8A-4147-A177-3AD203B41FA5}">
                      <a16:colId xmlns:a16="http://schemas.microsoft.com/office/drawing/2014/main" val="20000"/>
                    </a:ext>
                  </a:extLst>
                </a:gridCol>
                <a:gridCol w="2696619">
                  <a:extLst>
                    <a:ext uri="{9D8B030D-6E8A-4147-A177-3AD203B41FA5}">
                      <a16:colId xmlns:a16="http://schemas.microsoft.com/office/drawing/2014/main" val="20001"/>
                    </a:ext>
                  </a:extLst>
                </a:gridCol>
                <a:gridCol w="2187069">
                  <a:extLst>
                    <a:ext uri="{9D8B030D-6E8A-4147-A177-3AD203B41FA5}">
                      <a16:colId xmlns:a16="http://schemas.microsoft.com/office/drawing/2014/main" val="20002"/>
                    </a:ext>
                  </a:extLst>
                </a:gridCol>
              </a:tblGrid>
              <a:tr h="194475">
                <a:tc>
                  <a:txBody>
                    <a:bodyPr/>
                    <a:lstStyle>
                      <a:lvl1pPr marL="0" algn="l" defTabSz="685800" rtl="0" eaLnBrk="1" latinLnBrk="0" hangingPunct="1">
                        <a:defRPr kumimoji="1" sz="1350" b="1" kern="1200">
                          <a:solidFill>
                            <a:schemeClr val="dk1"/>
                          </a:solidFill>
                          <a:latin typeface="Calibri" panose="020F0502020204030204"/>
                        </a:defRPr>
                      </a:lvl1pPr>
                      <a:lvl2pPr marL="342900" algn="l" defTabSz="685800" rtl="0" eaLnBrk="1" latinLnBrk="0" hangingPunct="1">
                        <a:defRPr kumimoji="1" sz="1350" b="1" kern="1200">
                          <a:solidFill>
                            <a:schemeClr val="dk1"/>
                          </a:solidFill>
                          <a:latin typeface="Calibri" panose="020F0502020204030204"/>
                        </a:defRPr>
                      </a:lvl2pPr>
                      <a:lvl3pPr marL="685800" algn="l" defTabSz="685800" rtl="0" eaLnBrk="1" latinLnBrk="0" hangingPunct="1">
                        <a:defRPr kumimoji="1" sz="1350" b="1" kern="1200">
                          <a:solidFill>
                            <a:schemeClr val="dk1"/>
                          </a:solidFill>
                          <a:latin typeface="Calibri" panose="020F0502020204030204"/>
                        </a:defRPr>
                      </a:lvl3pPr>
                      <a:lvl4pPr marL="1028700" algn="l" defTabSz="685800" rtl="0" eaLnBrk="1" latinLnBrk="0" hangingPunct="1">
                        <a:defRPr kumimoji="1" sz="1350" b="1" kern="1200">
                          <a:solidFill>
                            <a:schemeClr val="dk1"/>
                          </a:solidFill>
                          <a:latin typeface="Calibri" panose="020F0502020204030204"/>
                        </a:defRPr>
                      </a:lvl4pPr>
                      <a:lvl5pPr marL="1371600" algn="l" defTabSz="685800" rtl="0" eaLnBrk="1" latinLnBrk="0" hangingPunct="1">
                        <a:defRPr kumimoji="1" sz="1350" b="1" kern="1200">
                          <a:solidFill>
                            <a:schemeClr val="dk1"/>
                          </a:solidFill>
                          <a:latin typeface="Calibri" panose="020F0502020204030204"/>
                        </a:defRPr>
                      </a:lvl5pPr>
                      <a:lvl6pPr marL="1714500" algn="l" defTabSz="685800" rtl="0" eaLnBrk="1" latinLnBrk="0" hangingPunct="1">
                        <a:defRPr kumimoji="1" sz="1350" b="1" kern="1200">
                          <a:solidFill>
                            <a:schemeClr val="dk1"/>
                          </a:solidFill>
                          <a:latin typeface="Calibri" panose="020F0502020204030204"/>
                        </a:defRPr>
                      </a:lvl6pPr>
                      <a:lvl7pPr marL="2057400" algn="l" defTabSz="685800" rtl="0" eaLnBrk="1" latinLnBrk="0" hangingPunct="1">
                        <a:defRPr kumimoji="1" sz="1350" b="1" kern="1200">
                          <a:solidFill>
                            <a:schemeClr val="dk1"/>
                          </a:solidFill>
                          <a:latin typeface="Calibri" panose="020F0502020204030204"/>
                        </a:defRPr>
                      </a:lvl7pPr>
                      <a:lvl8pPr marL="2400300" algn="l" defTabSz="685800" rtl="0" eaLnBrk="1" latinLnBrk="0" hangingPunct="1">
                        <a:defRPr kumimoji="1" sz="1350" b="1" kern="1200">
                          <a:solidFill>
                            <a:schemeClr val="dk1"/>
                          </a:solidFill>
                          <a:latin typeface="Calibri" panose="020F0502020204030204"/>
                        </a:defRPr>
                      </a:lvl8pPr>
                      <a:lvl9pPr marL="2743200" algn="l" defTabSz="685800" rtl="0" eaLnBrk="1" latinLnBrk="0" hangingPunct="1">
                        <a:defRPr kumimoji="1" sz="1350" b="1"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個人情報ファイルの名称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b="1" kern="1200">
                          <a:solidFill>
                            <a:schemeClr val="dk1"/>
                          </a:solidFill>
                          <a:latin typeface="Calibri" panose="020F0502020204030204"/>
                        </a:defRPr>
                      </a:lvl1pPr>
                      <a:lvl2pPr marL="342900" algn="l" defTabSz="685800" rtl="0" eaLnBrk="1" latinLnBrk="0" hangingPunct="1">
                        <a:defRPr kumimoji="1" sz="1350" b="1" kern="1200">
                          <a:solidFill>
                            <a:schemeClr val="dk1"/>
                          </a:solidFill>
                          <a:latin typeface="Calibri" panose="020F0502020204030204"/>
                        </a:defRPr>
                      </a:lvl2pPr>
                      <a:lvl3pPr marL="685800" algn="l" defTabSz="685800" rtl="0" eaLnBrk="1" latinLnBrk="0" hangingPunct="1">
                        <a:defRPr kumimoji="1" sz="1350" b="1" kern="1200">
                          <a:solidFill>
                            <a:schemeClr val="dk1"/>
                          </a:solidFill>
                          <a:latin typeface="Calibri" panose="020F0502020204030204"/>
                        </a:defRPr>
                      </a:lvl3pPr>
                      <a:lvl4pPr marL="1028700" algn="l" defTabSz="685800" rtl="0" eaLnBrk="1" latinLnBrk="0" hangingPunct="1">
                        <a:defRPr kumimoji="1" sz="1350" b="1" kern="1200">
                          <a:solidFill>
                            <a:schemeClr val="dk1"/>
                          </a:solidFill>
                          <a:latin typeface="Calibri" panose="020F0502020204030204"/>
                        </a:defRPr>
                      </a:lvl4pPr>
                      <a:lvl5pPr marL="1371600" algn="l" defTabSz="685800" rtl="0" eaLnBrk="1" latinLnBrk="0" hangingPunct="1">
                        <a:defRPr kumimoji="1" sz="1350" b="1" kern="1200">
                          <a:solidFill>
                            <a:schemeClr val="dk1"/>
                          </a:solidFill>
                          <a:latin typeface="Calibri" panose="020F0502020204030204"/>
                        </a:defRPr>
                      </a:lvl5pPr>
                      <a:lvl6pPr marL="1714500" algn="l" defTabSz="685800" rtl="0" eaLnBrk="1" latinLnBrk="0" hangingPunct="1">
                        <a:defRPr kumimoji="1" sz="1350" b="1" kern="1200">
                          <a:solidFill>
                            <a:schemeClr val="dk1"/>
                          </a:solidFill>
                          <a:latin typeface="Calibri" panose="020F0502020204030204"/>
                        </a:defRPr>
                      </a:lvl6pPr>
                      <a:lvl7pPr marL="2057400" algn="l" defTabSz="685800" rtl="0" eaLnBrk="1" latinLnBrk="0" hangingPunct="1">
                        <a:defRPr kumimoji="1" sz="1350" b="1" kern="1200">
                          <a:solidFill>
                            <a:schemeClr val="dk1"/>
                          </a:solidFill>
                          <a:latin typeface="Calibri" panose="020F0502020204030204"/>
                        </a:defRPr>
                      </a:lvl7pPr>
                      <a:lvl8pPr marL="2400300" algn="l" defTabSz="685800" rtl="0" eaLnBrk="1" latinLnBrk="0" hangingPunct="1">
                        <a:defRPr kumimoji="1" sz="1350" b="1" kern="1200">
                          <a:solidFill>
                            <a:schemeClr val="dk1"/>
                          </a:solidFill>
                          <a:latin typeface="Calibri" panose="020F0502020204030204"/>
                        </a:defRPr>
                      </a:lvl8pPr>
                      <a:lvl9pPr marL="2743200" algn="l" defTabSz="685800" rtl="0" eaLnBrk="1" latinLnBrk="0" hangingPunct="1">
                        <a:defRPr kumimoji="1" sz="1350" b="1"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○○○○○○○○名簿</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0"/>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行政機関等の名称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○○県</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1"/>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個人情報ファイルが利用に供される事務をつかさどる組織の名称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○○部○○課</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2"/>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個人情報ファイルの利用目的</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○○○○○○○○○○○○○○○○○○○○のために利用する。</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3"/>
                  </a:ext>
                </a:extLst>
              </a:tr>
              <a:tr h="320621">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記録項目</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生年月日</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性別</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住所</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zh-TW"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a:t>
                      </a:r>
                      <a:endPar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4"/>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記録範囲</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○○○○の対象者（令和○○年度以降）</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5"/>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記録情報の収集方法</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○○から○○により収集した。</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06"/>
                  </a:ext>
                </a:extLst>
              </a:tr>
              <a:tr h="194475">
                <a:tc>
                  <a:txBody>
                    <a:body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要配慮個人情報が含まれるときは、その旨</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無</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4292874623"/>
                  </a:ext>
                </a:extLst>
              </a:tr>
              <a:tr h="194475">
                <a:tc>
                  <a:txBody>
                    <a:body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記録情報の経常的提供先</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無</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901226504"/>
                  </a:ext>
                </a:extLst>
              </a:tr>
              <a:tr h="194475">
                <a:tc>
                  <a:txBody>
                    <a:body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開示請求等を受理する組織の名称及び所在地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（名　称）○○県○○部○○課</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100-0000 </a:t>
                      </a: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○○県○○市○○○１</a:t>
                      </a:r>
                      <a:r>
                        <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734045982"/>
                  </a:ext>
                </a:extLst>
              </a:tr>
              <a:tr h="194475">
                <a:tc>
                  <a:txBody>
                    <a:body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他の法律又はこれに基づく命令の規定による訂正又は利用停止の制度</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無</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496309295"/>
                  </a:ext>
                </a:extLst>
              </a:tr>
              <a:tr h="320621">
                <a:tc row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個人情報ファイルの種別</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☑法第</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条第２項第１号</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（電算処理ファイル）</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row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□法第</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条第２項第２号</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（マニュアル処理ファイル）</a:t>
                      </a:r>
                    </a:p>
                  </a:txBody>
                  <a:tcPr marL="74295" marR="74295" marT="37148" marB="37148" anchor="ctr">
                    <a:lnL w="1270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0008"/>
                  </a:ext>
                </a:extLst>
              </a:tr>
              <a:tr h="141993">
                <a:tc vMerge="1">
                  <a:txBody>
                    <a:bodyPr/>
                    <a:lstStyle/>
                    <a:p>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令第</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条第７項に該当するファイル</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□有　　☑無</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vMerge="1">
                  <a:txBody>
                    <a:bodyPr/>
                    <a:lstStyle/>
                    <a:p>
                      <a:endParaRPr kumimoji="1" lang="ja-JP" altLang="en-US" sz="105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行政機関等</a:t>
                      </a:r>
                      <a:r>
                        <a:rPr kumimoji="1" lang="zh-TW"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匿名加工情報</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提案の募集をする</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個人情報ファイルである旨</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0"/>
                  </a:ext>
                </a:extLst>
              </a:tr>
              <a:tr h="320621">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行政機関等</a:t>
                      </a:r>
                      <a:r>
                        <a:rPr kumimoji="1" lang="zh-TW"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匿名加工情報</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の提案を受ける組織の名称及び所在地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（名　称）○○県○○部○○課</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100-0000 </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○○県○○市○○○１</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1"/>
                  </a:ext>
                </a:extLst>
              </a:tr>
              <a:tr h="320621">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行政機関等</a:t>
                      </a:r>
                      <a:r>
                        <a:rPr kumimoji="1" lang="zh-TW"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匿名加工情報</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の概要</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本人の数：１万人、情報の項目：氏名（削除）住所（都道府県単位に置換え）</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3"/>
                  </a:ext>
                </a:extLst>
              </a:tr>
              <a:tr h="320621">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作成された行政機関等</a:t>
                      </a:r>
                      <a:r>
                        <a:rPr kumimoji="1" lang="zh-TW"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匿名加工情報</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に関する提案を受ける組織の名称及び所在地</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（名　称）○○県○○部○○課</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（所在地）〒</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100-0000 </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○○県○○市○○○１</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4"/>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作成された行政機関等</a:t>
                      </a:r>
                      <a:r>
                        <a:rPr kumimoji="1" lang="zh-TW"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匿名加工情報</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に関する提案をすることができる期間</a:t>
                      </a: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令和○年○月○日～令和○年○月○日</a:t>
                      </a:r>
                      <a:endParaRPr kumimoji="1" lang="en-US" altLang="ja-JP" sz="11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7148" marB="37148"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5"/>
                  </a:ext>
                </a:extLst>
              </a:tr>
              <a:tr h="194475">
                <a:tc>
                  <a:txBody>
                    <a:body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記録情報に条例要配慮個人情報が含まれているときはその旨</a:t>
                      </a:r>
                    </a:p>
                  </a:txBody>
                  <a:tcPr marL="74295" marR="74295" marT="37148" marB="37148" anchor="ct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p>
                      <a:r>
                        <a:rPr kumimoji="1" lang="ja-JP" altLang="en-US"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含まない</a:t>
                      </a:r>
                    </a:p>
                  </a:txBody>
                  <a:tcPr marL="74295" marR="74295" marT="37148" marB="37148" anchor="ct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3683111664"/>
                  </a:ext>
                </a:extLst>
              </a:tr>
              <a:tr h="194475">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備　　　考</a:t>
                      </a:r>
                    </a:p>
                  </a:txBody>
                  <a:tcPr marL="74295" marR="74295" marT="37148" marB="37148" anchor="ct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7148" marB="37148" anchor="ct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kumimoji="1" lang="ja-JP" altLang="en-US"/>
                    </a:p>
                  </a:txBody>
                  <a:tcPr/>
                </a:tc>
                <a:extLst>
                  <a:ext uri="{0D108BD9-81ED-4DB2-BD59-A6C34878D82A}">
                    <a16:rowId xmlns:a16="http://schemas.microsoft.com/office/drawing/2014/main" val="10016"/>
                  </a:ext>
                </a:extLst>
              </a:tr>
            </a:tbl>
          </a:graphicData>
        </a:graphic>
      </p:graphicFrame>
      <p:sp>
        <p:nvSpPr>
          <p:cNvPr id="5" name="タイトル 5"/>
          <p:cNvSpPr txBox="1">
            <a:spLocks/>
          </p:cNvSpPr>
          <p:nvPr/>
        </p:nvSpPr>
        <p:spPr bwMode="auto">
          <a:xfrm>
            <a:off x="1885366" y="-72325"/>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590">
                <a:solidFill>
                  <a:sysClr val="windowText" lastClr="000000"/>
                </a:solidFill>
              </a:rPr>
              <a:t>［参考］個人情報ファイル簿のイメージ</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15</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4383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16</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正方形/長方形 12"/>
          <p:cNvSpPr/>
          <p:nvPr/>
        </p:nvSpPr>
        <p:spPr>
          <a:xfrm>
            <a:off x="1524000" y="3789039"/>
            <a:ext cx="9144000" cy="144000"/>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5"/>
          <p:cNvSpPr txBox="1">
            <a:spLocks/>
          </p:cNvSpPr>
          <p:nvPr/>
        </p:nvSpPr>
        <p:spPr bwMode="auto">
          <a:xfrm>
            <a:off x="1884220" y="2636912"/>
            <a:ext cx="8451273" cy="1077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lgn="ctr">
              <a:defRPr/>
            </a:pPr>
            <a:r>
              <a:rPr lang="en-US" altLang="ja-JP" sz="3200">
                <a:solidFill>
                  <a:sysClr val="windowText" lastClr="000000"/>
                </a:solidFill>
                <a:cs typeface="+mn-cs"/>
              </a:rPr>
              <a:t>3</a:t>
            </a:r>
            <a:r>
              <a:rPr lang="ja-JP" altLang="en-US" sz="3200">
                <a:solidFill>
                  <a:sysClr val="windowText" lastClr="000000"/>
                </a:solidFill>
                <a:cs typeface="+mn-cs"/>
              </a:rPr>
              <a:t>．</a:t>
            </a:r>
            <a:r>
              <a:rPr lang="ja-JP" altLang="en-US" sz="3200">
                <a:solidFill>
                  <a:sysClr val="windowText" lastClr="000000"/>
                </a:solidFill>
              </a:rPr>
              <a:t>開示請求等対応</a:t>
            </a:r>
          </a:p>
        </p:txBody>
      </p:sp>
    </p:spTree>
    <p:extLst>
      <p:ext uri="{BB962C8B-B14F-4D97-AF65-F5344CB8AC3E}">
        <p14:creationId xmlns:p14="http://schemas.microsoft.com/office/powerpoint/2010/main" val="394522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674735" y="2533775"/>
            <a:ext cx="8777749" cy="4047051"/>
          </a:xfrm>
          <a:prstGeom prst="roundRect">
            <a:avLst>
              <a:gd name="adj" fmla="val 2168"/>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開示請求は、日本国民のみならず外国人も含む</a:t>
            </a:r>
            <a:r>
              <a:rPr lang="ja-JP" altLang="en-US" b="1" u="sng">
                <a:solidFill>
                  <a:prstClr val="black"/>
                </a:solidFill>
                <a:latin typeface="Meiryo UI" panose="020B0604030504040204" pitchFamily="50" charset="-128"/>
                <a:ea typeface="Meiryo UI" panose="020B0604030504040204" pitchFamily="50" charset="-128"/>
              </a:rPr>
              <a:t>全ての自然人が行うことが可能</a:t>
            </a:r>
            <a:r>
              <a:rPr lang="ja-JP" altLang="en-US">
                <a:solidFill>
                  <a:prstClr val="black"/>
                </a:solidFill>
                <a:latin typeface="Meiryo UI" panose="020B0604030504040204" pitchFamily="50" charset="-128"/>
                <a:ea typeface="Meiryo UI" panose="020B0604030504040204" pitchFamily="50" charset="-128"/>
              </a:rPr>
              <a:t>である。また、未成年者若しくは成年被後見人の</a:t>
            </a:r>
            <a:r>
              <a:rPr lang="ja-JP" altLang="en-US" b="1" u="sng">
                <a:solidFill>
                  <a:prstClr val="black"/>
                </a:solidFill>
                <a:latin typeface="Meiryo UI" panose="020B0604030504040204" pitchFamily="50" charset="-128"/>
                <a:ea typeface="Meiryo UI" panose="020B0604030504040204" pitchFamily="50" charset="-128"/>
              </a:rPr>
              <a:t>法定代理人又は本人の委任による代理人による請求</a:t>
            </a:r>
            <a:r>
              <a:rPr lang="ja-JP" altLang="en-US">
                <a:solidFill>
                  <a:prstClr val="black"/>
                </a:solidFill>
                <a:latin typeface="Meiryo UI" panose="020B0604030504040204" pitchFamily="50" charset="-128"/>
                <a:ea typeface="Meiryo UI" panose="020B0604030504040204" pitchFamily="50" charset="-128"/>
              </a:rPr>
              <a:t>が認められている（法第</a:t>
            </a:r>
            <a:r>
              <a:rPr lang="en-US" altLang="ja-JP">
                <a:solidFill>
                  <a:prstClr val="black"/>
                </a:solidFill>
                <a:latin typeface="Meiryo UI" panose="020B0604030504040204" pitchFamily="50" charset="-128"/>
                <a:ea typeface="Meiryo UI" panose="020B0604030504040204" pitchFamily="50" charset="-128"/>
              </a:rPr>
              <a:t>76</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b="1" u="sng">
                <a:solidFill>
                  <a:prstClr val="black"/>
                </a:solidFill>
                <a:latin typeface="Meiryo UI" panose="020B0604030504040204" pitchFamily="50" charset="-128"/>
                <a:ea typeface="Meiryo UI" panose="020B0604030504040204" pitchFamily="50" charset="-128"/>
              </a:rPr>
              <a:t>行政機関の長等（法第</a:t>
            </a:r>
            <a:r>
              <a:rPr lang="en-US" altLang="ja-JP" b="1" u="sng">
                <a:solidFill>
                  <a:prstClr val="black"/>
                </a:solidFill>
                <a:latin typeface="Meiryo UI" panose="020B0604030504040204" pitchFamily="50" charset="-128"/>
                <a:ea typeface="Meiryo UI" panose="020B0604030504040204" pitchFamily="50" charset="-128"/>
              </a:rPr>
              <a:t>58</a:t>
            </a:r>
            <a:r>
              <a:rPr lang="ja-JP" altLang="en-US" b="1" u="sng">
                <a:solidFill>
                  <a:prstClr val="black"/>
                </a:solidFill>
                <a:latin typeface="Meiryo UI" panose="020B0604030504040204" pitchFamily="50" charset="-128"/>
                <a:ea typeface="Meiryo UI" panose="020B0604030504040204" pitchFamily="50" charset="-128"/>
              </a:rPr>
              <a:t>条第</a:t>
            </a:r>
            <a:r>
              <a:rPr lang="en-US" altLang="ja-JP" b="1" u="sng">
                <a:solidFill>
                  <a:prstClr val="black"/>
                </a:solidFill>
                <a:latin typeface="Meiryo UI" panose="020B0604030504040204" pitchFamily="50" charset="-128"/>
                <a:ea typeface="Meiryo UI" panose="020B0604030504040204" pitchFamily="50" charset="-128"/>
              </a:rPr>
              <a:t>1</a:t>
            </a:r>
            <a:r>
              <a:rPr lang="ja-JP" altLang="en-US" b="1" u="sng">
                <a:solidFill>
                  <a:prstClr val="black"/>
                </a:solidFill>
                <a:latin typeface="Meiryo UI" panose="020B0604030504040204" pitchFamily="50" charset="-128"/>
                <a:ea typeface="Meiryo UI" panose="020B0604030504040204" pitchFamily="50" charset="-128"/>
              </a:rPr>
              <a:t>項各号に掲げる法人を含む。）は、開示請求に係る保有個人情報に不開示情報が含まれている場合を除き、当該保有個人情報を開示しなければならない。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78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開示請求に係る保有個人情報に不開示情報が含まれている場合であっても、個人の権利利益を保護するため特に必要があると認めるときは、行政機関の長等の判断により、開示することが可能である。（法第</a:t>
            </a:r>
            <a:r>
              <a:rPr lang="en-US" altLang="ja-JP">
                <a:solidFill>
                  <a:prstClr val="black"/>
                </a:solidFill>
                <a:latin typeface="Meiryo UI" panose="020B0604030504040204" pitchFamily="50" charset="-128"/>
                <a:ea typeface="Meiryo UI" panose="020B0604030504040204" pitchFamily="50" charset="-128"/>
              </a:rPr>
              <a:t>80</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b="1" u="sng">
                <a:solidFill>
                  <a:prstClr val="black"/>
                </a:solidFill>
                <a:latin typeface="Meiryo UI" panose="020B0604030504040204" pitchFamily="50" charset="-128"/>
                <a:ea typeface="Meiryo UI" panose="020B0604030504040204" pitchFamily="50" charset="-128"/>
              </a:rPr>
              <a:t>開示請求に係る保有個人情報の存否を明らかにするだけで、法が規定する不開示情報を開示することとなる場合には、保有個人情報の存否を明らかにしないで開示請求を拒否することが可能である。</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81</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保有個人情報の開示請求①</a:t>
            </a:r>
          </a:p>
        </p:txBody>
      </p:sp>
      <p:sp>
        <p:nvSpPr>
          <p:cNvPr id="11" name="角丸四角形 10"/>
          <p:cNvSpPr/>
          <p:nvPr/>
        </p:nvSpPr>
        <p:spPr>
          <a:xfrm>
            <a:off x="1676220" y="2336225"/>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2000" b="1">
                <a:solidFill>
                  <a:prstClr val="white"/>
                </a:solidFill>
                <a:latin typeface="Meiryo UI" panose="020B0604030504040204" pitchFamily="50" charset="-128"/>
                <a:ea typeface="Meiryo UI" panose="020B0604030504040204" pitchFamily="50" charset="-128"/>
              </a:rPr>
              <a:t>開示請求</a:t>
            </a:r>
          </a:p>
        </p:txBody>
      </p:sp>
      <p:sp>
        <p:nvSpPr>
          <p:cNvPr id="7" name="角丸四角形 23">
            <a:extLst>
              <a:ext uri="{FF2B5EF4-FFF2-40B4-BE49-F238E27FC236}">
                <a16:creationId xmlns:a16="http://schemas.microsoft.com/office/drawing/2014/main" id="{51212629-455F-4317-B44B-0FFD6A9B09A3}"/>
              </a:ext>
            </a:extLst>
          </p:cNvPr>
          <p:cNvSpPr/>
          <p:nvPr/>
        </p:nvSpPr>
        <p:spPr>
          <a:xfrm>
            <a:off x="1661592" y="745913"/>
            <a:ext cx="8868816" cy="1466450"/>
          </a:xfrm>
          <a:prstGeom prst="roundRect">
            <a:avLst>
              <a:gd name="adj" fmla="val 6195"/>
            </a:avLst>
          </a:prstGeom>
        </p:spPr>
        <p:style>
          <a:lnRef idx="2">
            <a:schemeClr val="accent2"/>
          </a:lnRef>
          <a:fillRef idx="1">
            <a:schemeClr val="lt1"/>
          </a:fillRef>
          <a:effectRef idx="0">
            <a:schemeClr val="accent2"/>
          </a:effectRef>
          <a:fontRef idx="minor">
            <a:schemeClr val="dk1"/>
          </a:fontRef>
        </p:style>
        <p:txBody>
          <a:bodyPr rtlCol="0" anchor="ctr"/>
          <a:lstStyle/>
          <a:p>
            <a:pPr algn="just" fontAlgn="base">
              <a:lnSpc>
                <a:spcPts val="2400"/>
              </a:lnSpc>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法は、個人が、行政機関等が保有する自己に関する個人情報の正確性や取扱いの適正性を確保する上で重要な仕組みとして開示請求、訂正請求及び利用停止請求（以下「開示請求等」という。）の仕組みを設けており、何人も、行政機関の長等に対し、当該行政機関の長等の属する行政機関等の保有する自己を本人とする保有個人情報の開示請求等をすることができる。</a:t>
            </a:r>
          </a:p>
        </p:txBody>
      </p:sp>
      <p:sp>
        <p:nvSpPr>
          <p:cNvPr id="12" name="スライド番号プレースホルダー 1">
            <a:extLst>
              <a:ext uri="{FF2B5EF4-FFF2-40B4-BE49-F238E27FC236}">
                <a16:creationId xmlns:a16="http://schemas.microsoft.com/office/drawing/2014/main" id="{FF404226-AB37-4113-B500-5E5497723D39}"/>
              </a:ext>
            </a:extLst>
          </p:cNvPr>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17</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56695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660880" y="1016732"/>
            <a:ext cx="8870241" cy="5472609"/>
          </a:xfrm>
          <a:prstGeom prst="roundRect">
            <a:avLst>
              <a:gd name="adj" fmla="val 2168"/>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endParaRPr lang="en-US" altLang="ja-JP" b="1" u="sng">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endParaRPr lang="en-US" altLang="ja-JP" b="1" u="sng">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開示請求に係る保有個人情報が当該行政機関の長等が属する行政機関等以外の行政機関等から提供されたものであるとき、その他他の行政機関の長等において開示決定等をすることにつき正当な理由があるときは、</a:t>
            </a:r>
            <a:r>
              <a:rPr lang="ja-JP" altLang="en-US" b="1" u="sng">
                <a:solidFill>
                  <a:prstClr val="black"/>
                </a:solidFill>
                <a:latin typeface="Meiryo UI" panose="020B0604030504040204" pitchFamily="50" charset="-128"/>
                <a:ea typeface="Meiryo UI" panose="020B0604030504040204" pitchFamily="50" charset="-128"/>
              </a:rPr>
              <a:t>当該他の行政機関の長等と協議の上、当該他の行政機関の長等に対し、事案を移送することができ、移送をした行政機関の長等は、開示請求者にその旨を書面により通知しなければならない。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85</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b="1" u="sng">
                <a:solidFill>
                  <a:prstClr val="black"/>
                </a:solidFill>
                <a:latin typeface="Meiryo UI" panose="020B0604030504040204" pitchFamily="50" charset="-128"/>
                <a:ea typeface="Meiryo UI" panose="020B0604030504040204" pitchFamily="50" charset="-128"/>
              </a:rPr>
              <a:t>開示請求に係る保有個人情報に第三者に関する情報が含まれているとき</a:t>
            </a:r>
            <a:r>
              <a:rPr lang="ja-JP" altLang="en-US">
                <a:solidFill>
                  <a:prstClr val="black"/>
                </a:solidFill>
                <a:latin typeface="Meiryo UI" panose="020B0604030504040204" pitchFamily="50" charset="-128"/>
                <a:ea typeface="Meiryo UI" panose="020B0604030504040204" pitchFamily="50" charset="-128"/>
              </a:rPr>
              <a:t>は、行政機関の長等は、開示決定等をするに当たって、当該情報に係る</a:t>
            </a:r>
            <a:r>
              <a:rPr lang="ja-JP" altLang="en-US" b="1" u="sng">
                <a:solidFill>
                  <a:prstClr val="black"/>
                </a:solidFill>
                <a:latin typeface="Meiryo UI" panose="020B0604030504040204" pitchFamily="50" charset="-128"/>
                <a:ea typeface="Meiryo UI" panose="020B0604030504040204" pitchFamily="50" charset="-128"/>
              </a:rPr>
              <a:t>第三者に対し、意見書を提出する機会を与えることができる</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86</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b="1" u="sng">
                <a:solidFill>
                  <a:prstClr val="black"/>
                </a:solidFill>
                <a:latin typeface="Meiryo UI" panose="020B0604030504040204" pitchFamily="50" charset="-128"/>
                <a:ea typeface="Meiryo UI" panose="020B0604030504040204" pitchFamily="50" charset="-128"/>
              </a:rPr>
              <a:t>開示請求に係る保有個人情報に第三者に関する情報が含まれているとき</a:t>
            </a:r>
            <a:r>
              <a:rPr lang="ja-JP" altLang="en-US">
                <a:solidFill>
                  <a:prstClr val="black"/>
                </a:solidFill>
                <a:latin typeface="Meiryo UI" panose="020B0604030504040204" pitchFamily="50" charset="-128"/>
                <a:ea typeface="Meiryo UI" panose="020B0604030504040204" pitchFamily="50" charset="-128"/>
              </a:rPr>
              <a:t>であって、</a:t>
            </a:r>
            <a:r>
              <a:rPr lang="ja-JP" altLang="en-US" b="1" u="sng">
                <a:solidFill>
                  <a:prstClr val="black"/>
                </a:solidFill>
                <a:latin typeface="Meiryo UI" panose="020B0604030504040204" pitchFamily="50" charset="-128"/>
                <a:ea typeface="Meiryo UI" panose="020B0604030504040204" pitchFamily="50" charset="-128"/>
              </a:rPr>
              <a:t>開示請求に係る保有個人情報が不開示情報に該当するにもかかわらず、人の生命、健康、生活又は財産を保護するため必要があること等を理由として開示しようとする場合</a:t>
            </a:r>
            <a:r>
              <a:rPr lang="ja-JP" altLang="en-US">
                <a:solidFill>
                  <a:prstClr val="black"/>
                </a:solidFill>
                <a:latin typeface="Meiryo UI" panose="020B0604030504040204" pitchFamily="50" charset="-128"/>
                <a:ea typeface="Meiryo UI" panose="020B0604030504040204" pitchFamily="50" charset="-128"/>
              </a:rPr>
              <a:t>や、</a:t>
            </a:r>
            <a:r>
              <a:rPr lang="ja-JP" altLang="en-US" b="1" u="sng">
                <a:solidFill>
                  <a:prstClr val="black"/>
                </a:solidFill>
                <a:latin typeface="Meiryo UI" panose="020B0604030504040204" pitchFamily="50" charset="-128"/>
                <a:ea typeface="Meiryo UI" panose="020B0604030504040204" pitchFamily="50" charset="-128"/>
              </a:rPr>
              <a:t>裁量的開示により開示しようとする場合</a:t>
            </a:r>
            <a:r>
              <a:rPr lang="ja-JP" altLang="en-US">
                <a:solidFill>
                  <a:prstClr val="black"/>
                </a:solidFill>
                <a:latin typeface="Meiryo UI" panose="020B0604030504040204" pitchFamily="50" charset="-128"/>
                <a:ea typeface="Meiryo UI" panose="020B0604030504040204" pitchFamily="50" charset="-128"/>
              </a:rPr>
              <a:t>は、当該</a:t>
            </a:r>
            <a:r>
              <a:rPr lang="ja-JP" altLang="en-US" b="1" u="sng">
                <a:solidFill>
                  <a:prstClr val="black"/>
                </a:solidFill>
                <a:latin typeface="Meiryo UI" panose="020B0604030504040204" pitchFamily="50" charset="-128"/>
                <a:ea typeface="Meiryo UI" panose="020B0604030504040204" pitchFamily="50" charset="-128"/>
              </a:rPr>
              <a:t>第三者に意見書提出の機会を与えなければならない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86</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他の法令（条例を含む。）に開示請求者に対する特定の保有個人情報の開示規定（一定の場合に開示をしない旨の定めがないものに限る。）があり、その開示の方法が法第</a:t>
            </a:r>
            <a:r>
              <a:rPr lang="en-US" altLang="ja-JP">
                <a:solidFill>
                  <a:prstClr val="black"/>
                </a:solidFill>
                <a:latin typeface="Meiryo UI" panose="020B0604030504040204" pitchFamily="50" charset="-128"/>
                <a:ea typeface="Meiryo UI" panose="020B0604030504040204" pitchFamily="50" charset="-128"/>
              </a:rPr>
              <a:t>87</a:t>
            </a:r>
            <a:r>
              <a:rPr lang="ja-JP" altLang="en-US">
                <a:solidFill>
                  <a:prstClr val="black"/>
                </a:solidFill>
                <a:latin typeface="Meiryo UI" panose="020B0604030504040204" pitchFamily="50" charset="-128"/>
                <a:ea typeface="Meiryo UI" panose="020B0604030504040204" pitchFamily="50" charset="-128"/>
              </a:rPr>
              <a:t>条第１項本文に規定する開示の方法と同一の内容である場合には、当該他の法令で認められた同一の方法による限度で、法による開示を行わないこととしている。（法第</a:t>
            </a:r>
            <a:r>
              <a:rPr lang="en-US" altLang="ja-JP">
                <a:solidFill>
                  <a:prstClr val="black"/>
                </a:solidFill>
                <a:latin typeface="Meiryo UI" panose="020B0604030504040204" pitchFamily="50" charset="-128"/>
                <a:ea typeface="Meiryo UI" panose="020B0604030504040204" pitchFamily="50" charset="-128"/>
              </a:rPr>
              <a:t>88</a:t>
            </a:r>
            <a:r>
              <a:rPr lang="ja-JP" altLang="en-US">
                <a:solidFill>
                  <a:prstClr val="black"/>
                </a:solidFill>
                <a:latin typeface="Meiryo UI" panose="020B0604030504040204" pitchFamily="50" charset="-128"/>
                <a:ea typeface="Meiryo UI" panose="020B0604030504040204" pitchFamily="50" charset="-128"/>
              </a:rPr>
              <a:t>条）</a:t>
            </a: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保有個人情報の開示請求②</a:t>
            </a:r>
          </a:p>
        </p:txBody>
      </p:sp>
      <p:sp>
        <p:nvSpPr>
          <p:cNvPr id="11" name="角丸四角形 10"/>
          <p:cNvSpPr/>
          <p:nvPr/>
        </p:nvSpPr>
        <p:spPr>
          <a:xfrm>
            <a:off x="1660879" y="706501"/>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2000" b="1">
                <a:solidFill>
                  <a:prstClr val="white"/>
                </a:solidFill>
                <a:latin typeface="Meiryo UI" panose="020B0604030504040204" pitchFamily="50" charset="-128"/>
                <a:ea typeface="Meiryo UI" panose="020B0604030504040204" pitchFamily="50" charset="-128"/>
              </a:rPr>
              <a:t>開示請求</a:t>
            </a:r>
          </a:p>
        </p:txBody>
      </p:sp>
      <p:sp>
        <p:nvSpPr>
          <p:cNvPr id="7" name="スライド番号プレースホルダー 1">
            <a:extLst>
              <a:ext uri="{FF2B5EF4-FFF2-40B4-BE49-F238E27FC236}">
                <a16:creationId xmlns:a16="http://schemas.microsoft.com/office/drawing/2014/main" id="{4DAE58A3-03B5-433C-A45D-CB74E1E59B48}"/>
              </a:ext>
            </a:extLst>
          </p:cNvPr>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18</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0237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不開示情報に相当するかどうかの判断基準と実例①</a:t>
            </a:r>
            <a:endParaRPr lang="ja-JP" altLang="en-US" sz="1700">
              <a:solidFill>
                <a:sysClr val="windowText" lastClr="000000"/>
              </a:solidFill>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19</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24" name="角丸四角形 23"/>
          <p:cNvSpPr/>
          <p:nvPr/>
        </p:nvSpPr>
        <p:spPr>
          <a:xfrm>
            <a:off x="1660881" y="944725"/>
            <a:ext cx="8870241" cy="1295971"/>
          </a:xfrm>
          <a:prstGeom prst="roundRect">
            <a:avLst>
              <a:gd name="adj" fmla="val 9969"/>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不開示情報は、国の情報公開法制における不開示情報の構成に準拠するものとして、不開示とすることで保護すべき利益に着目して法第</a:t>
            </a:r>
            <a:r>
              <a:rPr lang="en-US" altLang="ja-JP">
                <a:solidFill>
                  <a:prstClr val="black"/>
                </a:solidFill>
                <a:latin typeface="Meiryo UI" panose="020B0604030504040204" pitchFamily="50" charset="-128"/>
                <a:ea typeface="Meiryo UI" panose="020B0604030504040204" pitchFamily="50" charset="-128"/>
              </a:rPr>
              <a:t>78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項各号に類型的に定められており、ある保有個人情報を開示する場合には、同項各号の不開示情報のいずれにも該当しないことを確認しなければならない。</a:t>
            </a:r>
            <a:endParaRPr lang="en-US" altLang="ja-JP">
              <a:solidFill>
                <a:prstClr val="black"/>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1660881" y="2276872"/>
            <a:ext cx="8870241" cy="4278094"/>
          </a:xfrm>
          <a:prstGeom prst="rect">
            <a:avLst/>
          </a:prstGeom>
          <a:noFill/>
          <a:ln>
            <a:solidFill>
              <a:schemeClr val="accent2"/>
            </a:solidFill>
          </a:ln>
        </p:spPr>
        <p:txBody>
          <a:bodyPr wrap="square">
            <a:spAutoFit/>
          </a:bodyPr>
          <a:lstStyle/>
          <a:p>
            <a:pPr algn="just" fontAlgn="base">
              <a:spcBef>
                <a:spcPct val="0"/>
              </a:spcBef>
              <a:spcAft>
                <a:spcPts val="600"/>
              </a:spcAft>
              <a:defRPr/>
            </a:pP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不開示情報の類型①</a:t>
            </a: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　</a:t>
            </a:r>
            <a:r>
              <a:rPr lang="en-US" altLang="ja-JP" sz="1400">
                <a:solidFill>
                  <a:prstClr val="black"/>
                </a:solidFill>
                <a:latin typeface="Meiryo UI" panose="020B0604030504040204" pitchFamily="50" charset="-128"/>
                <a:ea typeface="Meiryo UI" panose="020B0604030504040204" pitchFamily="50" charset="-128"/>
              </a:rPr>
              <a:t> </a:t>
            </a:r>
            <a:r>
              <a:rPr lang="en-US" altLang="ja-JP" sz="1200">
                <a:solidFill>
                  <a:prstClr val="black"/>
                </a:solidFill>
                <a:latin typeface="Meiryo UI" panose="020B0604030504040204" pitchFamily="50" charset="-128"/>
                <a:ea typeface="Meiryo UI" panose="020B0604030504040204" pitchFamily="50" charset="-128"/>
              </a:rPr>
              <a:t>※</a:t>
            </a:r>
            <a:r>
              <a:rPr lang="ja-JP" altLang="en-US" sz="1200">
                <a:solidFill>
                  <a:prstClr val="black"/>
                </a:solidFill>
                <a:latin typeface="Meiryo UI" panose="020B0604030504040204" pitchFamily="50" charset="-128"/>
                <a:ea typeface="Meiryo UI" panose="020B0604030504040204" pitchFamily="50" charset="-128"/>
              </a:rPr>
              <a:t>個人情報の保護に関する法律についてのガイドライン（行政機関等編）</a:t>
            </a:r>
            <a:r>
              <a:rPr lang="en-US" altLang="ja-JP" sz="1200">
                <a:solidFill>
                  <a:prstClr val="black"/>
                </a:solidFill>
                <a:latin typeface="Meiryo UI" panose="020B0604030504040204" pitchFamily="50" charset="-128"/>
                <a:ea typeface="Meiryo UI" panose="020B0604030504040204" pitchFamily="50" charset="-128"/>
              </a:rPr>
              <a:t>7-1-4</a:t>
            </a:r>
            <a:r>
              <a:rPr lang="ja-JP" altLang="en-US" sz="1200">
                <a:solidFill>
                  <a:prstClr val="black"/>
                </a:solidFill>
                <a:latin typeface="Meiryo UI" panose="020B0604030504040204" pitchFamily="50" charset="-128"/>
                <a:ea typeface="Meiryo UI" panose="020B0604030504040204" pitchFamily="50" charset="-128"/>
              </a:rPr>
              <a:t>開示義務　参照。</a:t>
            </a:r>
            <a:endParaRPr lang="en-US" altLang="ja-JP" sz="1400">
              <a:solidFill>
                <a:prstClr val="black"/>
              </a:solidFill>
              <a:latin typeface="Meiryo UI" panose="020B0604030504040204" pitchFamily="50" charset="-128"/>
              <a:ea typeface="Meiryo UI" panose="020B0604030504040204" pitchFamily="50" charset="-128"/>
            </a:endParaRPr>
          </a:p>
          <a:p>
            <a:pPr marL="452438" lvl="1" indent="-269875" algn="just" fontAlgn="base">
              <a:spcBef>
                <a:spcPct val="0"/>
              </a:spcBef>
              <a:spcAft>
                <a:spcPts val="600"/>
              </a:spcAft>
              <a:buFont typeface="+mj-ea"/>
              <a:buAutoNum type="circleNumDbPlain"/>
              <a:defRPr/>
            </a:pPr>
            <a:r>
              <a:rPr lang="ja-JP" altLang="en-US" sz="1200" b="1" u="sng">
                <a:solidFill>
                  <a:prstClr val="black"/>
                </a:solidFill>
                <a:latin typeface="Meiryo UI" panose="020B0604030504040204" pitchFamily="50" charset="-128"/>
                <a:ea typeface="Meiryo UI" panose="020B0604030504040204" pitchFamily="50" charset="-128"/>
              </a:rPr>
              <a:t>開示請求者</a:t>
            </a:r>
            <a:r>
              <a:rPr lang="ja-JP" altLang="en-US" sz="1200">
                <a:solidFill>
                  <a:prstClr val="black"/>
                </a:solidFill>
                <a:latin typeface="Meiryo UI" panose="020B0604030504040204" pitchFamily="50" charset="-128"/>
                <a:ea typeface="Meiryo UI" panose="020B0604030504040204" pitchFamily="50" charset="-128"/>
              </a:rPr>
              <a:t>（法第</a:t>
            </a:r>
            <a:r>
              <a:rPr lang="en-US" altLang="ja-JP" sz="1200">
                <a:solidFill>
                  <a:prstClr val="black"/>
                </a:solidFill>
                <a:latin typeface="Meiryo UI" panose="020B0604030504040204" pitchFamily="50" charset="-128"/>
                <a:ea typeface="Meiryo UI" panose="020B0604030504040204" pitchFamily="50" charset="-128"/>
              </a:rPr>
              <a:t>76</a:t>
            </a:r>
            <a:r>
              <a:rPr lang="ja-JP" altLang="en-US" sz="1200">
                <a:solidFill>
                  <a:prstClr val="black"/>
                </a:solidFill>
                <a:latin typeface="Meiryo UI" panose="020B0604030504040204" pitchFamily="50" charset="-128"/>
                <a:ea typeface="Meiryo UI" panose="020B0604030504040204" pitchFamily="50" charset="-128"/>
              </a:rPr>
              <a:t>条第</a:t>
            </a:r>
            <a:r>
              <a:rPr lang="en-US" altLang="ja-JP" sz="1200">
                <a:solidFill>
                  <a:prstClr val="black"/>
                </a:solidFill>
                <a:latin typeface="Meiryo UI" panose="020B0604030504040204" pitchFamily="50" charset="-128"/>
                <a:ea typeface="Meiryo UI" panose="020B0604030504040204" pitchFamily="50" charset="-128"/>
              </a:rPr>
              <a:t>2</a:t>
            </a:r>
            <a:r>
              <a:rPr lang="ja-JP" altLang="en-US" sz="1200">
                <a:solidFill>
                  <a:prstClr val="black"/>
                </a:solidFill>
                <a:latin typeface="Meiryo UI" panose="020B0604030504040204" pitchFamily="50" charset="-128"/>
                <a:ea typeface="Meiryo UI" panose="020B0604030504040204" pitchFamily="50" charset="-128"/>
              </a:rPr>
              <a:t>項の規定により代理人が本人に代わって開示請求を行う場合には、当該本人をいう。）</a:t>
            </a:r>
            <a:r>
              <a:rPr lang="ja-JP" altLang="en-US" sz="1200" b="1" u="sng">
                <a:solidFill>
                  <a:prstClr val="black"/>
                </a:solidFill>
                <a:latin typeface="Meiryo UI" panose="020B0604030504040204" pitchFamily="50" charset="-128"/>
                <a:ea typeface="Meiryo UI" panose="020B0604030504040204" pitchFamily="50" charset="-128"/>
              </a:rPr>
              <a:t>の生命、健康、生活又は財産を害するおそれがある情報（法第</a:t>
            </a:r>
            <a:r>
              <a:rPr lang="en-US" altLang="ja-JP" sz="1200" b="1" u="sng">
                <a:solidFill>
                  <a:prstClr val="black"/>
                </a:solidFill>
                <a:latin typeface="Meiryo UI" panose="020B0604030504040204" pitchFamily="50" charset="-128"/>
                <a:ea typeface="Meiryo UI" panose="020B0604030504040204" pitchFamily="50" charset="-128"/>
              </a:rPr>
              <a:t>78</a:t>
            </a:r>
            <a:r>
              <a:rPr lang="ja-JP" altLang="en-US" sz="1200" b="1" u="sng">
                <a:solidFill>
                  <a:prstClr val="black"/>
                </a:solidFill>
                <a:latin typeface="Meiryo UI" panose="020B0604030504040204" pitchFamily="50" charset="-128"/>
                <a:ea typeface="Meiryo UI" panose="020B0604030504040204" pitchFamily="50" charset="-128"/>
              </a:rPr>
              <a:t>条第</a:t>
            </a:r>
            <a:r>
              <a:rPr lang="en-US" altLang="ja-JP" sz="1200" b="1" u="sng">
                <a:solidFill>
                  <a:prstClr val="black"/>
                </a:solidFill>
                <a:latin typeface="Meiryo UI" panose="020B0604030504040204" pitchFamily="50" charset="-128"/>
                <a:ea typeface="Meiryo UI" panose="020B0604030504040204" pitchFamily="50" charset="-128"/>
              </a:rPr>
              <a:t>1</a:t>
            </a:r>
            <a:r>
              <a:rPr lang="ja-JP" altLang="en-US" sz="1200" b="1" u="sng">
                <a:solidFill>
                  <a:prstClr val="black"/>
                </a:solidFill>
                <a:latin typeface="Meiryo UI" panose="020B0604030504040204" pitchFamily="50" charset="-128"/>
                <a:ea typeface="Meiryo UI" panose="020B0604030504040204" pitchFamily="50" charset="-128"/>
              </a:rPr>
              <a:t>項第</a:t>
            </a:r>
            <a:r>
              <a:rPr lang="en-US" altLang="ja-JP" sz="1200" b="1" u="sng">
                <a:solidFill>
                  <a:prstClr val="black"/>
                </a:solidFill>
                <a:latin typeface="Meiryo UI" panose="020B0604030504040204" pitchFamily="50" charset="-128"/>
                <a:ea typeface="Meiryo UI" panose="020B0604030504040204" pitchFamily="50" charset="-128"/>
              </a:rPr>
              <a:t>1</a:t>
            </a:r>
            <a:r>
              <a:rPr lang="ja-JP" altLang="en-US" sz="1200" b="1" u="sng">
                <a:solidFill>
                  <a:prstClr val="black"/>
                </a:solidFill>
                <a:latin typeface="Meiryo UI" panose="020B0604030504040204" pitchFamily="50" charset="-128"/>
                <a:ea typeface="Meiryo UI" panose="020B0604030504040204" pitchFamily="50" charset="-128"/>
              </a:rPr>
              <a:t>号）</a:t>
            </a:r>
          </a:p>
          <a:p>
            <a:pPr marL="452438" lvl="1" indent="-269875" algn="just" fontAlgn="base">
              <a:spcBef>
                <a:spcPct val="0"/>
              </a:spcBef>
              <a:buFont typeface="+mj-ea"/>
              <a:buAutoNum type="circleNumDbPlain"/>
              <a:defRPr/>
            </a:pPr>
            <a:r>
              <a:rPr lang="ja-JP" altLang="en-US" sz="1200" b="1" u="sng">
                <a:solidFill>
                  <a:prstClr val="black"/>
                </a:solidFill>
                <a:latin typeface="Meiryo UI" panose="020B0604030504040204" pitchFamily="50" charset="-128"/>
                <a:ea typeface="Meiryo UI" panose="020B0604030504040204" pitchFamily="50" charset="-128"/>
              </a:rPr>
              <a:t>開示請求者以外の個人に関する情報</a:t>
            </a:r>
            <a:r>
              <a:rPr lang="ja-JP" altLang="en-US" sz="1200">
                <a:solidFill>
                  <a:prstClr val="black"/>
                </a:solidFill>
                <a:latin typeface="Meiryo UI" panose="020B0604030504040204" pitchFamily="50" charset="-128"/>
                <a:ea typeface="Meiryo UI" panose="020B0604030504040204" pitchFamily="50" charset="-128"/>
              </a:rPr>
              <a:t>（事業を営む個人の当該事業に関する情報を除く。）</a:t>
            </a:r>
            <a:r>
              <a:rPr lang="ja-JP" altLang="en-US" sz="1200" b="1" u="sng">
                <a:solidFill>
                  <a:prstClr val="black"/>
                </a:solidFill>
                <a:latin typeface="Meiryo UI" panose="020B0604030504040204" pitchFamily="50" charset="-128"/>
                <a:ea typeface="Meiryo UI" panose="020B0604030504040204" pitchFamily="50" charset="-128"/>
              </a:rPr>
              <a:t>であって、開示請求者以外の特定の個人を識別することができるもの</a:t>
            </a:r>
            <a:r>
              <a:rPr lang="ja-JP" altLang="en-US" sz="1200">
                <a:solidFill>
                  <a:prstClr val="black"/>
                </a:solidFill>
                <a:latin typeface="Meiryo UI" panose="020B0604030504040204" pitchFamily="50" charset="-128"/>
                <a:ea typeface="Meiryo UI" panose="020B0604030504040204" pitchFamily="50" charset="-128"/>
              </a:rPr>
              <a:t>（他の情報と照合することにより、開示請求者以外の特定の個人を識別することができることとなるものを含む。）</a:t>
            </a:r>
            <a:r>
              <a:rPr lang="ja-JP" altLang="en-US" sz="1200" b="1" u="sng">
                <a:solidFill>
                  <a:prstClr val="black"/>
                </a:solidFill>
                <a:latin typeface="Meiryo UI" panose="020B0604030504040204" pitchFamily="50" charset="-128"/>
                <a:ea typeface="Meiryo UI" panose="020B0604030504040204" pitchFamily="50" charset="-128"/>
              </a:rPr>
              <a:t>若しくは個人識別符号が含まれるもの又は開示請求者以外の特定の個人を識別することはできないが、開示することにより、なお開示請求者以外の個人の権利利益を害するおそれがあるもの。</a:t>
            </a:r>
            <a:r>
              <a:rPr lang="ja-JP" altLang="en-US" sz="1200">
                <a:solidFill>
                  <a:prstClr val="black"/>
                </a:solidFill>
                <a:latin typeface="Meiryo UI" panose="020B0604030504040204" pitchFamily="50" charset="-128"/>
                <a:ea typeface="Meiryo UI" panose="020B0604030504040204" pitchFamily="50" charset="-128"/>
              </a:rPr>
              <a:t>ただし、次の情報を除く。</a:t>
            </a:r>
            <a:r>
              <a:rPr lang="ja-JP" altLang="en-US" sz="1200" b="1" u="sng">
                <a:solidFill>
                  <a:prstClr val="black"/>
                </a:solidFill>
                <a:latin typeface="Meiryo UI" panose="020B0604030504040204" pitchFamily="50" charset="-128"/>
                <a:ea typeface="Meiryo UI" panose="020B0604030504040204" pitchFamily="50" charset="-128"/>
              </a:rPr>
              <a:t>（同項第</a:t>
            </a:r>
            <a:r>
              <a:rPr lang="en-US" altLang="ja-JP" sz="1200" b="1" u="sng">
                <a:solidFill>
                  <a:prstClr val="black"/>
                </a:solidFill>
                <a:latin typeface="Meiryo UI" panose="020B0604030504040204" pitchFamily="50" charset="-128"/>
                <a:ea typeface="Meiryo UI" panose="020B0604030504040204" pitchFamily="50" charset="-128"/>
              </a:rPr>
              <a:t>2</a:t>
            </a:r>
            <a:r>
              <a:rPr lang="ja-JP" altLang="en-US" sz="1200" b="1" u="sng">
                <a:solidFill>
                  <a:prstClr val="black"/>
                </a:solidFill>
                <a:latin typeface="Meiryo UI" panose="020B0604030504040204" pitchFamily="50" charset="-128"/>
                <a:ea typeface="Meiryo UI" panose="020B0604030504040204" pitchFamily="50" charset="-128"/>
              </a:rPr>
              <a:t>号）</a:t>
            </a:r>
          </a:p>
          <a:p>
            <a:pPr marL="432000" lvl="1" algn="just" fontAlgn="base">
              <a:spcBef>
                <a:spcPct val="0"/>
              </a:spcBef>
              <a:defRPr/>
            </a:pPr>
            <a:r>
              <a:rPr lang="ja-JP" altLang="en-US" sz="1100">
                <a:solidFill>
                  <a:prstClr val="black"/>
                </a:solidFill>
                <a:latin typeface="Meiryo UI" panose="020B0604030504040204" pitchFamily="50" charset="-128"/>
                <a:ea typeface="Meiryo UI" panose="020B0604030504040204" pitchFamily="50" charset="-128"/>
              </a:rPr>
              <a:t>・法令の規定により又は慣行として開示請求者が知ることができ、又は知ることが予定されている情報（同号イ）</a:t>
            </a:r>
          </a:p>
          <a:p>
            <a:pPr marL="432000" lvl="1" algn="just" fontAlgn="base">
              <a:spcBef>
                <a:spcPct val="0"/>
              </a:spcBef>
              <a:defRPr/>
            </a:pPr>
            <a:r>
              <a:rPr lang="ja-JP" altLang="en-US" sz="1100">
                <a:solidFill>
                  <a:prstClr val="black"/>
                </a:solidFill>
                <a:latin typeface="Meiryo UI" panose="020B0604030504040204" pitchFamily="50" charset="-128"/>
                <a:ea typeface="Meiryo UI" panose="020B0604030504040204" pitchFamily="50" charset="-128"/>
              </a:rPr>
              <a:t>・人の生命、健康、生活又は財産を保護するため、開示することが必要であると認められる情報（同号ロ）</a:t>
            </a:r>
            <a:endParaRPr lang="en-US" altLang="ja-JP" sz="1100">
              <a:solidFill>
                <a:prstClr val="black"/>
              </a:solidFill>
              <a:latin typeface="Meiryo UI" panose="020B0604030504040204" pitchFamily="50" charset="-128"/>
              <a:ea typeface="Meiryo UI" panose="020B0604030504040204" pitchFamily="50" charset="-128"/>
            </a:endParaRPr>
          </a:p>
          <a:p>
            <a:pPr marL="504000" lvl="1" indent="-72000" algn="just" fontAlgn="base">
              <a:spcBef>
                <a:spcPct val="0"/>
              </a:spcBef>
              <a:spcAft>
                <a:spcPts val="600"/>
              </a:spcAft>
              <a:defRPr/>
            </a:pPr>
            <a:r>
              <a:rPr lang="ja-JP" altLang="en-US" sz="1100">
                <a:solidFill>
                  <a:prstClr val="black"/>
                </a:solidFill>
                <a:latin typeface="Meiryo UI" panose="020B0604030504040204" pitchFamily="50" charset="-128"/>
                <a:ea typeface="Meiryo UI" panose="020B0604030504040204" pitchFamily="50" charset="-128"/>
              </a:rPr>
              <a:t>・当該個人が公務員等である場合において、当該情報がその職務の遂行に係る情報であるときは、当該情報のうち、当該公務員等の職及び当該職務の遂行の内容に係る部分（同号ハ）</a:t>
            </a:r>
          </a:p>
          <a:p>
            <a:pPr marL="411163" lvl="1" indent="-228600" algn="just" fontAlgn="base">
              <a:spcBef>
                <a:spcPct val="0"/>
              </a:spcBef>
              <a:spcAft>
                <a:spcPts val="300"/>
              </a:spcAft>
              <a:buFont typeface="+mj-ea"/>
              <a:buAutoNum type="circleNumDbPlain" startAt="3"/>
              <a:defRPr/>
            </a:pPr>
            <a:r>
              <a:rPr lang="ja-JP" altLang="en-US" sz="1200" b="1" u="sng">
                <a:solidFill>
                  <a:prstClr val="black"/>
                </a:solidFill>
                <a:latin typeface="Meiryo UI" panose="020B0604030504040204" pitchFamily="50" charset="-128"/>
                <a:ea typeface="Meiryo UI" panose="020B0604030504040204" pitchFamily="50" charset="-128"/>
              </a:rPr>
              <a:t>法人その他の団体</a:t>
            </a:r>
            <a:r>
              <a:rPr lang="ja-JP" altLang="en-US" sz="1200">
                <a:solidFill>
                  <a:prstClr val="black"/>
                </a:solidFill>
                <a:latin typeface="Meiryo UI" panose="020B0604030504040204" pitchFamily="50" charset="-128"/>
                <a:ea typeface="Meiryo UI" panose="020B0604030504040204" pitchFamily="50" charset="-128"/>
              </a:rPr>
              <a:t>（国、独立行政法人等、地方公共団体及び地方独立行政法人を除く）</a:t>
            </a:r>
            <a:r>
              <a:rPr lang="ja-JP" altLang="en-US" sz="1200" b="1" u="sng">
                <a:solidFill>
                  <a:prstClr val="black"/>
                </a:solidFill>
                <a:latin typeface="Meiryo UI" panose="020B0604030504040204" pitchFamily="50" charset="-128"/>
                <a:ea typeface="Meiryo UI" panose="020B0604030504040204" pitchFamily="50" charset="-128"/>
              </a:rPr>
              <a:t>に関する情報又は開示請求者以外の事業を営む個人の当該事業に関する次の情報であって、人の生命、健康、生活又は財産を保護するため、開示することが必要であると認められる情報に当たらないもの（同項第</a:t>
            </a:r>
            <a:r>
              <a:rPr lang="en-US" altLang="ja-JP" sz="1200" b="1" u="sng">
                <a:solidFill>
                  <a:prstClr val="black"/>
                </a:solidFill>
                <a:latin typeface="Meiryo UI" panose="020B0604030504040204" pitchFamily="50" charset="-128"/>
                <a:ea typeface="Meiryo UI" panose="020B0604030504040204" pitchFamily="50" charset="-128"/>
              </a:rPr>
              <a:t>3</a:t>
            </a:r>
            <a:r>
              <a:rPr lang="ja-JP" altLang="en-US" sz="1200" b="1" u="sng">
                <a:solidFill>
                  <a:prstClr val="black"/>
                </a:solidFill>
                <a:latin typeface="Meiryo UI" panose="020B0604030504040204" pitchFamily="50" charset="-128"/>
                <a:ea typeface="Meiryo UI" panose="020B0604030504040204" pitchFamily="50" charset="-128"/>
              </a:rPr>
              <a:t>号）</a:t>
            </a:r>
          </a:p>
          <a:p>
            <a:pPr marL="432000" lvl="1" algn="just" fontAlgn="base">
              <a:spcBef>
                <a:spcPct val="0"/>
              </a:spcBef>
              <a:spcAft>
                <a:spcPts val="300"/>
              </a:spcAft>
              <a:defRPr/>
            </a:pPr>
            <a:r>
              <a:rPr lang="ja-JP" altLang="en-US" sz="1100" b="1" u="sng">
                <a:solidFill>
                  <a:prstClr val="black"/>
                </a:solidFill>
                <a:latin typeface="Meiryo UI" panose="020B0604030504040204" pitchFamily="50" charset="-128"/>
                <a:ea typeface="Meiryo UI" panose="020B0604030504040204" pitchFamily="50" charset="-128"/>
              </a:rPr>
              <a:t>・開示することにより、当該法人等又は当該個人の権利、競争上の地位その他正当な利益を害するおそれがある情報（同号イ）</a:t>
            </a:r>
          </a:p>
          <a:p>
            <a:pPr marL="504000" lvl="1" indent="-72000" algn="just" fontAlgn="base">
              <a:spcBef>
                <a:spcPct val="0"/>
              </a:spcBef>
              <a:spcAft>
                <a:spcPts val="600"/>
              </a:spcAft>
              <a:defRPr/>
            </a:pPr>
            <a:r>
              <a:rPr lang="ja-JP" altLang="en-US" sz="1100" b="1" u="sng">
                <a:solidFill>
                  <a:prstClr val="black"/>
                </a:solidFill>
                <a:latin typeface="Meiryo UI" panose="020B0604030504040204" pitchFamily="50" charset="-128"/>
                <a:ea typeface="Meiryo UI" panose="020B0604030504040204" pitchFamily="50" charset="-128"/>
              </a:rPr>
              <a:t>・行政機関等の要請を受けて、開示しないとの条件で任意に提供されたものであって、法人等又は個人における通例として開示しないこととされている情報その他の当該条件を付することが当該情報の性質、当時の状況等に照らして合理的であると認められる情報（同号ロ）</a:t>
            </a:r>
          </a:p>
          <a:p>
            <a:pPr marL="452438" lvl="1" indent="-269875" algn="just" fontAlgn="base">
              <a:spcBef>
                <a:spcPct val="0"/>
              </a:spcBef>
              <a:spcAft>
                <a:spcPts val="600"/>
              </a:spcAft>
              <a:buFont typeface="+mj-ea"/>
              <a:buAutoNum type="circleNumDbPlain" startAt="4"/>
              <a:defRPr/>
            </a:pPr>
            <a:r>
              <a:rPr lang="ja-JP" altLang="en-US" sz="1200" b="1" u="sng">
                <a:solidFill>
                  <a:prstClr val="black"/>
                </a:solidFill>
                <a:latin typeface="Meiryo UI" panose="020B0604030504040204" pitchFamily="50" charset="-128"/>
                <a:ea typeface="Meiryo UI" panose="020B0604030504040204" pitchFamily="50" charset="-128"/>
              </a:rPr>
              <a:t>行政機関の長が法第</a:t>
            </a:r>
            <a:r>
              <a:rPr lang="en-US" altLang="ja-JP" sz="1200" b="1" u="sng">
                <a:solidFill>
                  <a:prstClr val="black"/>
                </a:solidFill>
                <a:latin typeface="Meiryo UI" panose="020B0604030504040204" pitchFamily="50" charset="-128"/>
                <a:ea typeface="Meiryo UI" panose="020B0604030504040204" pitchFamily="50" charset="-128"/>
              </a:rPr>
              <a:t>82</a:t>
            </a:r>
            <a:r>
              <a:rPr lang="ja-JP" altLang="en-US" sz="1200" b="1" u="sng">
                <a:solidFill>
                  <a:prstClr val="black"/>
                </a:solidFill>
                <a:latin typeface="Meiryo UI" panose="020B0604030504040204" pitchFamily="50" charset="-128"/>
                <a:ea typeface="Meiryo UI" panose="020B0604030504040204" pitchFamily="50" charset="-128"/>
              </a:rPr>
              <a:t>条各項の規定による開示をする旨の決定又は開示をしない旨の決定</a:t>
            </a:r>
            <a:r>
              <a:rPr lang="ja-JP" altLang="en-US" sz="1200">
                <a:solidFill>
                  <a:prstClr val="black"/>
                </a:solidFill>
                <a:latin typeface="Meiryo UI" panose="020B0604030504040204" pitchFamily="50" charset="-128"/>
                <a:ea typeface="Meiryo UI" panose="020B0604030504040204" pitchFamily="50" charset="-128"/>
              </a:rPr>
              <a:t>（以下「開示決定等」という。）</a:t>
            </a:r>
            <a:r>
              <a:rPr lang="ja-JP" altLang="en-US" sz="1200" b="1" u="sng">
                <a:solidFill>
                  <a:prstClr val="black"/>
                </a:solidFill>
                <a:latin typeface="Meiryo UI" panose="020B0604030504040204" pitchFamily="50" charset="-128"/>
                <a:ea typeface="Meiryo UI" panose="020B0604030504040204" pitchFamily="50" charset="-128"/>
              </a:rPr>
              <a:t>をする場合において、開示することにより、国の安全が害されるおそれ、他国若しくは国際機関との信頼関係が損なわれるおそれ又は他国若しくは国際機関との交渉上不利益を被るおそれがあると当該行政機関の長が認めることにつき相当の理由がある情報（法第</a:t>
            </a:r>
            <a:r>
              <a:rPr lang="en-US" altLang="ja-JP" sz="1200" b="1" u="sng">
                <a:solidFill>
                  <a:prstClr val="black"/>
                </a:solidFill>
                <a:latin typeface="Meiryo UI" panose="020B0604030504040204" pitchFamily="50" charset="-128"/>
                <a:ea typeface="Meiryo UI" panose="020B0604030504040204" pitchFamily="50" charset="-128"/>
              </a:rPr>
              <a:t>78</a:t>
            </a:r>
            <a:r>
              <a:rPr lang="ja-JP" altLang="en-US" sz="1200" b="1" u="sng">
                <a:solidFill>
                  <a:prstClr val="black"/>
                </a:solidFill>
                <a:latin typeface="Meiryo UI" panose="020B0604030504040204" pitchFamily="50" charset="-128"/>
                <a:ea typeface="Meiryo UI" panose="020B0604030504040204" pitchFamily="50" charset="-128"/>
              </a:rPr>
              <a:t>条第</a:t>
            </a:r>
            <a:r>
              <a:rPr lang="en-US" altLang="ja-JP" sz="1200" b="1" u="sng">
                <a:solidFill>
                  <a:prstClr val="black"/>
                </a:solidFill>
                <a:latin typeface="Meiryo UI" panose="020B0604030504040204" pitchFamily="50" charset="-128"/>
                <a:ea typeface="Meiryo UI" panose="020B0604030504040204" pitchFamily="50" charset="-128"/>
              </a:rPr>
              <a:t>1</a:t>
            </a:r>
            <a:r>
              <a:rPr lang="ja-JP" altLang="en-US" sz="1200" b="1" u="sng">
                <a:solidFill>
                  <a:prstClr val="black"/>
                </a:solidFill>
                <a:latin typeface="Meiryo UI" panose="020B0604030504040204" pitchFamily="50" charset="-128"/>
                <a:ea typeface="Meiryo UI" panose="020B0604030504040204" pitchFamily="50" charset="-128"/>
              </a:rPr>
              <a:t>項第</a:t>
            </a:r>
            <a:r>
              <a:rPr lang="en-US" altLang="ja-JP" sz="1200" b="1" u="sng">
                <a:solidFill>
                  <a:prstClr val="black"/>
                </a:solidFill>
                <a:latin typeface="Meiryo UI" panose="020B0604030504040204" pitchFamily="50" charset="-128"/>
                <a:ea typeface="Meiryo UI" panose="020B0604030504040204" pitchFamily="50" charset="-128"/>
              </a:rPr>
              <a:t>4</a:t>
            </a:r>
            <a:r>
              <a:rPr lang="ja-JP" altLang="en-US" sz="1200" b="1" u="sng">
                <a:solidFill>
                  <a:prstClr val="black"/>
                </a:solidFill>
                <a:latin typeface="Meiryo UI" panose="020B0604030504040204" pitchFamily="50" charset="-128"/>
                <a:ea typeface="Meiryo UI" panose="020B0604030504040204" pitchFamily="50" charset="-128"/>
              </a:rPr>
              <a:t>号）</a:t>
            </a:r>
            <a:endParaRPr lang="en-US" altLang="ja-JP" sz="1200">
              <a:solidFill>
                <a:prstClr val="black"/>
              </a:solidFill>
              <a:latin typeface="Meiryo UI" panose="020B0604030504040204" pitchFamily="50" charset="-128"/>
              <a:ea typeface="Meiryo UI" panose="020B0604030504040204" pitchFamily="50" charset="-128"/>
            </a:endParaRPr>
          </a:p>
        </p:txBody>
      </p:sp>
      <p:sp>
        <p:nvSpPr>
          <p:cNvPr id="8" name="角丸四角形 6">
            <a:extLst>
              <a:ext uri="{FF2B5EF4-FFF2-40B4-BE49-F238E27FC236}">
                <a16:creationId xmlns:a16="http://schemas.microsoft.com/office/drawing/2014/main" id="{9731133E-C959-4E9D-890C-EE945A02B28E}"/>
              </a:ext>
            </a:extLst>
          </p:cNvPr>
          <p:cNvSpPr/>
          <p:nvPr/>
        </p:nvSpPr>
        <p:spPr>
          <a:xfrm>
            <a:off x="1660880" y="652472"/>
            <a:ext cx="1871521" cy="3692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不開示情報</a:t>
            </a:r>
          </a:p>
        </p:txBody>
      </p:sp>
    </p:spTree>
    <p:extLst>
      <p:ext uri="{BB962C8B-B14F-4D97-AF65-F5344CB8AC3E}">
        <p14:creationId xmlns:p14="http://schemas.microsoft.com/office/powerpoint/2010/main" val="332984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正方形/長方形 12"/>
          <p:cNvSpPr/>
          <p:nvPr/>
        </p:nvSpPr>
        <p:spPr>
          <a:xfrm>
            <a:off x="1524000" y="3789039"/>
            <a:ext cx="9144000" cy="144000"/>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5"/>
          <p:cNvSpPr txBox="1">
            <a:spLocks/>
          </p:cNvSpPr>
          <p:nvPr/>
        </p:nvSpPr>
        <p:spPr bwMode="auto">
          <a:xfrm>
            <a:off x="1884220" y="2636912"/>
            <a:ext cx="8451273" cy="1077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lgn="ctr">
              <a:defRPr/>
            </a:pPr>
            <a:r>
              <a:rPr lang="ja-JP" altLang="en-US" sz="3200">
                <a:solidFill>
                  <a:sysClr val="windowText" lastClr="000000"/>
                </a:solidFill>
                <a:cs typeface="+mn-cs"/>
              </a:rPr>
              <a:t>１．保有個人情報の利用、第三者提供</a:t>
            </a:r>
            <a:endParaRPr lang="ja-JP" altLang="en-US" sz="3200">
              <a:solidFill>
                <a:sysClr val="windowText" lastClr="000000"/>
              </a:solidFill>
            </a:endParaRPr>
          </a:p>
        </p:txBody>
      </p:sp>
    </p:spTree>
    <p:extLst>
      <p:ext uri="{BB962C8B-B14F-4D97-AF65-F5344CB8AC3E}">
        <p14:creationId xmlns:p14="http://schemas.microsoft.com/office/powerpoint/2010/main" val="369154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476673"/>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63388"/>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不開示情報に相当するかどうかの判断基準と実例②</a:t>
            </a:r>
            <a:endParaRPr lang="ja-JP" altLang="en-US" sz="1700">
              <a:solidFill>
                <a:sysClr val="windowText" lastClr="000000"/>
              </a:solidFill>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20</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27" name="正方形/長方形 26"/>
          <p:cNvSpPr/>
          <p:nvPr/>
        </p:nvSpPr>
        <p:spPr>
          <a:xfrm>
            <a:off x="1660880" y="1062452"/>
            <a:ext cx="8870241" cy="4885953"/>
          </a:xfrm>
          <a:prstGeom prst="rect">
            <a:avLst/>
          </a:prstGeom>
          <a:noFill/>
          <a:ln>
            <a:solidFill>
              <a:schemeClr val="accent2"/>
            </a:solidFill>
          </a:ln>
        </p:spPr>
        <p:txBody>
          <a:bodyPr wrap="square">
            <a:spAutoFit/>
          </a:bodyPr>
          <a:lstStyle/>
          <a:p>
            <a:pPr algn="just" fontAlgn="base">
              <a:spcBef>
                <a:spcPct val="0"/>
              </a:spcBef>
              <a:spcAft>
                <a:spcPts val="600"/>
              </a:spcAft>
              <a:defRPr/>
            </a:pP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不開示情報の類型②</a:t>
            </a: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　</a:t>
            </a:r>
            <a:r>
              <a:rPr lang="en-US" altLang="ja-JP" sz="1200">
                <a:solidFill>
                  <a:prstClr val="black"/>
                </a:solidFill>
                <a:latin typeface="Meiryo UI" panose="020B0604030504040204" pitchFamily="50" charset="-128"/>
                <a:ea typeface="Meiryo UI" panose="020B0604030504040204" pitchFamily="50" charset="-128"/>
              </a:rPr>
              <a:t>※</a:t>
            </a:r>
            <a:r>
              <a:rPr lang="ja-JP" altLang="en-US" sz="1200">
                <a:solidFill>
                  <a:prstClr val="black"/>
                </a:solidFill>
                <a:latin typeface="Meiryo UI" panose="020B0604030504040204" pitchFamily="50" charset="-128"/>
                <a:ea typeface="Meiryo UI" panose="020B0604030504040204" pitchFamily="50" charset="-128"/>
              </a:rPr>
              <a:t>個人情報の保護に関する法律についてのガイドライン（行政機関等編）</a:t>
            </a:r>
            <a:r>
              <a:rPr lang="en-US" altLang="ja-JP" sz="1200">
                <a:solidFill>
                  <a:prstClr val="black"/>
                </a:solidFill>
                <a:latin typeface="Meiryo UI" panose="020B0604030504040204" pitchFamily="50" charset="-128"/>
                <a:ea typeface="Meiryo UI" panose="020B0604030504040204" pitchFamily="50" charset="-128"/>
              </a:rPr>
              <a:t>7-1-4</a:t>
            </a:r>
            <a:r>
              <a:rPr lang="ja-JP" altLang="en-US" sz="1200">
                <a:solidFill>
                  <a:prstClr val="black"/>
                </a:solidFill>
                <a:latin typeface="Meiryo UI" panose="020B0604030504040204" pitchFamily="50" charset="-128"/>
                <a:ea typeface="Meiryo UI" panose="020B0604030504040204" pitchFamily="50" charset="-128"/>
              </a:rPr>
              <a:t>開示義務　参照。</a:t>
            </a:r>
            <a:endParaRPr lang="en-US" altLang="ja-JP" sz="1400">
              <a:solidFill>
                <a:prstClr val="black"/>
              </a:solidFill>
              <a:latin typeface="Meiryo UI" panose="020B0604030504040204" pitchFamily="50" charset="-128"/>
              <a:ea typeface="Meiryo UI" panose="020B0604030504040204" pitchFamily="50" charset="-128"/>
            </a:endParaRPr>
          </a:p>
          <a:p>
            <a:pPr marL="452438" lvl="1" indent="-269875" algn="just" fontAlgn="base">
              <a:spcBef>
                <a:spcPct val="0"/>
              </a:spcBef>
              <a:spcAft>
                <a:spcPts val="1200"/>
              </a:spcAft>
              <a:buFont typeface="+mj-ea"/>
              <a:buAutoNum type="circleNumDbPlain" startAt="5"/>
              <a:defRPr/>
            </a:pPr>
            <a:r>
              <a:rPr lang="ja-JP" altLang="en-US" sz="1200" b="1" u="sng">
                <a:solidFill>
                  <a:prstClr val="black"/>
                </a:solidFill>
                <a:latin typeface="Meiryo UI" panose="020B0604030504040204" pitchFamily="50" charset="-128"/>
                <a:ea typeface="Meiryo UI" panose="020B0604030504040204" pitchFamily="50" charset="-128"/>
              </a:rPr>
              <a:t>行政機関の長又は地方公共団体の機関（都道府県の機関に限る。）が開示決定等をする場合において、開示することにより、犯罪の予防、鎮圧又は捜査、公訴の維持、刑の執行その他の公共の安全と秩序の維持に支障を及ぼすおそれがあると当該行政機関の長又は当該地方公共団体の機関が認めることにつき相当の理由がある情報（同項第</a:t>
            </a:r>
            <a:r>
              <a:rPr lang="en-US" altLang="ja-JP" sz="1200" b="1" u="sng">
                <a:solidFill>
                  <a:prstClr val="black"/>
                </a:solidFill>
                <a:latin typeface="Meiryo UI" panose="020B0604030504040204" pitchFamily="50" charset="-128"/>
                <a:ea typeface="Meiryo UI" panose="020B0604030504040204" pitchFamily="50" charset="-128"/>
              </a:rPr>
              <a:t>5</a:t>
            </a:r>
            <a:r>
              <a:rPr lang="ja-JP" altLang="en-US" sz="1200" b="1" u="sng">
                <a:solidFill>
                  <a:prstClr val="black"/>
                </a:solidFill>
                <a:latin typeface="Meiryo UI" panose="020B0604030504040204" pitchFamily="50" charset="-128"/>
                <a:ea typeface="Meiryo UI" panose="020B0604030504040204" pitchFamily="50" charset="-128"/>
              </a:rPr>
              <a:t>号）</a:t>
            </a:r>
          </a:p>
          <a:p>
            <a:pPr marL="452438" lvl="1" indent="-269875" algn="just" fontAlgn="base">
              <a:spcBef>
                <a:spcPct val="0"/>
              </a:spcBef>
              <a:spcAft>
                <a:spcPts val="1200"/>
              </a:spcAft>
              <a:buFont typeface="+mj-ea"/>
              <a:buAutoNum type="circleNumDbPlain" startAt="5"/>
              <a:defRPr/>
            </a:pPr>
            <a:r>
              <a:rPr lang="ja-JP" altLang="en-US" sz="1200" b="1" u="sng">
                <a:solidFill>
                  <a:prstClr val="black"/>
                </a:solidFill>
                <a:latin typeface="Meiryo UI" panose="020B0604030504040204" pitchFamily="50" charset="-128"/>
                <a:ea typeface="Meiryo UI" panose="020B0604030504040204" pitchFamily="50" charset="-128"/>
              </a:rPr>
              <a:t>国の機関、独立行政法人等、地方公共団体及び地方独立行政法人の内部又は相互間における審議、検討又は協議に関する情報であって、開示することにより、率直な意見の交換若しくは意思決定の中立性が不当に損なわれるおそれ、不当に国民の間に混乱を生じさせるおそれ又は特定の者に不当に利益を与え若しくは不利益を及ぼすおそれがあるもの（同項第</a:t>
            </a:r>
            <a:r>
              <a:rPr lang="en-US" altLang="ja-JP" sz="1200" b="1" u="sng">
                <a:solidFill>
                  <a:prstClr val="black"/>
                </a:solidFill>
                <a:latin typeface="Meiryo UI" panose="020B0604030504040204" pitchFamily="50" charset="-128"/>
                <a:ea typeface="Meiryo UI" panose="020B0604030504040204" pitchFamily="50" charset="-128"/>
              </a:rPr>
              <a:t>6</a:t>
            </a:r>
            <a:r>
              <a:rPr lang="ja-JP" altLang="en-US" sz="1200" b="1" u="sng">
                <a:solidFill>
                  <a:prstClr val="black"/>
                </a:solidFill>
                <a:latin typeface="Meiryo UI" panose="020B0604030504040204" pitchFamily="50" charset="-128"/>
                <a:ea typeface="Meiryo UI" panose="020B0604030504040204" pitchFamily="50" charset="-128"/>
              </a:rPr>
              <a:t>号）</a:t>
            </a:r>
          </a:p>
          <a:p>
            <a:pPr marL="452438" lvl="1" indent="-269875" algn="just" fontAlgn="base">
              <a:spcBef>
                <a:spcPct val="0"/>
              </a:spcBef>
              <a:spcAft>
                <a:spcPts val="300"/>
              </a:spcAft>
              <a:buFont typeface="+mj-ea"/>
              <a:buAutoNum type="circleNumDbPlain" startAt="5"/>
              <a:defRPr/>
            </a:pPr>
            <a:r>
              <a:rPr lang="ja-JP" altLang="en-US" sz="1200" b="1" u="sng">
                <a:solidFill>
                  <a:prstClr val="black"/>
                </a:solidFill>
                <a:latin typeface="Meiryo UI" panose="020B0604030504040204" pitchFamily="50" charset="-128"/>
                <a:ea typeface="Meiryo UI" panose="020B0604030504040204" pitchFamily="50" charset="-128"/>
              </a:rPr>
              <a:t>国の機関、独立行政法人等、地方公共団体又は地方独立行政法人が行う事務又は事業に関する情報であって、開示することにより、次のおそれその他当該事務又は事業の性質上、当該事務又は事業の適正な遂行に支障を及ぼすおそれがあるもの（同項第</a:t>
            </a:r>
            <a:r>
              <a:rPr lang="en-US" altLang="ja-JP" sz="1200" b="1" u="sng">
                <a:solidFill>
                  <a:prstClr val="black"/>
                </a:solidFill>
                <a:latin typeface="Meiryo UI" panose="020B0604030504040204" pitchFamily="50" charset="-128"/>
                <a:ea typeface="Meiryo UI" panose="020B0604030504040204" pitchFamily="50" charset="-128"/>
              </a:rPr>
              <a:t>7</a:t>
            </a:r>
            <a:r>
              <a:rPr lang="ja-JP" altLang="en-US" sz="1200" b="1" u="sng">
                <a:solidFill>
                  <a:prstClr val="black"/>
                </a:solidFill>
                <a:latin typeface="Meiryo UI" panose="020B0604030504040204" pitchFamily="50" charset="-128"/>
                <a:ea typeface="Meiryo UI" panose="020B0604030504040204" pitchFamily="50" charset="-128"/>
              </a:rPr>
              <a:t>号）</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a:t>
            </a:r>
            <a:r>
              <a:rPr lang="ja-JP" altLang="en-US" sz="1200" u="sng">
                <a:solidFill>
                  <a:prstClr val="black"/>
                </a:solidFill>
                <a:latin typeface="Meiryo UI" panose="020B0604030504040204" pitchFamily="50" charset="-128"/>
                <a:ea typeface="Meiryo UI" panose="020B0604030504040204" pitchFamily="50" charset="-128"/>
              </a:rPr>
              <a:t>独立行政法人等、地方公共団体の機関又は地方独立行政法人が開示決定等をする場合において、</a:t>
            </a:r>
            <a:r>
              <a:rPr lang="ja-JP" altLang="en-US" sz="1200" b="1" u="sng">
                <a:solidFill>
                  <a:prstClr val="black"/>
                </a:solidFill>
                <a:latin typeface="Meiryo UI" panose="020B0604030504040204" pitchFamily="50" charset="-128"/>
                <a:ea typeface="Meiryo UI" panose="020B0604030504040204" pitchFamily="50" charset="-128"/>
              </a:rPr>
              <a:t>国の安全が害されるおそれ、他国若しくは国際機関との信頼関係が損なわれるおそれ又は他国若しくは国際機関との交渉上不利益を被るおそれ（同号イ）</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a:t>
            </a:r>
            <a:r>
              <a:rPr lang="ja-JP" altLang="en-US" sz="1200" u="sng">
                <a:solidFill>
                  <a:prstClr val="black"/>
                </a:solidFill>
                <a:latin typeface="Meiryo UI" panose="020B0604030504040204" pitchFamily="50" charset="-128"/>
                <a:ea typeface="Meiryo UI" panose="020B0604030504040204" pitchFamily="50" charset="-128"/>
              </a:rPr>
              <a:t>独立行政法人等、地方公共団体の機関（都道府県の機関を除く。）又は地方独立行政法人が開示決定等をする場合において、</a:t>
            </a:r>
            <a:r>
              <a:rPr lang="ja-JP" altLang="en-US" sz="1200" b="1" u="sng">
                <a:solidFill>
                  <a:prstClr val="black"/>
                </a:solidFill>
                <a:latin typeface="Meiryo UI" panose="020B0604030504040204" pitchFamily="50" charset="-128"/>
                <a:ea typeface="Meiryo UI" panose="020B0604030504040204" pitchFamily="50" charset="-128"/>
              </a:rPr>
              <a:t>犯罪の予防、鎮圧又は捜査その他の公共の安全と秩序の維持に支障を及ぼすおそれ（同号ロ）</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・監査、検査、取締り、試験又は租税の賦課若しくは徴収に係る事務に関し、正確な事実の把握を困難にするおそれ又は違法若しくは不当な行為を容易にし、若しくはその発見を困難にするおそれ（同号ハ）</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・契約、交渉又は争訟に係る事務に関し、国、独立行政法人等、地方公共団体又は地方独立行政法人の財産上の利益又は当事者としての地位を不当に害するおそれ（同号ニ）</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・調査研究に係る事務に関し、その公正かつ能率的な遂行を不当に阻害するおそれ（同号ホ）</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・人事管理に係る事務に関し、公正かつ円滑な人事の確保に支障を及ぼすおそれ（同号ヘ）</a:t>
            </a:r>
          </a:p>
          <a:p>
            <a:pPr marL="504000" lvl="1" indent="-72000" algn="just" fontAlgn="base">
              <a:spcBef>
                <a:spcPct val="0"/>
              </a:spcBef>
              <a:spcAft>
                <a:spcPts val="600"/>
              </a:spcAft>
              <a:defRPr/>
            </a:pPr>
            <a:r>
              <a:rPr lang="ja-JP" altLang="en-US" sz="1200" b="1" u="sng">
                <a:solidFill>
                  <a:prstClr val="black"/>
                </a:solidFill>
                <a:latin typeface="Meiryo UI" panose="020B0604030504040204" pitchFamily="50" charset="-128"/>
                <a:ea typeface="Meiryo UI" panose="020B0604030504040204" pitchFamily="50" charset="-128"/>
              </a:rPr>
              <a:t>・独立行政法人等、地方公共団体が経営する企業又は地方独立行政法人に係る事業に関し、その企業経営上の正当な利益を害するおそれ（同号ト）</a:t>
            </a:r>
            <a:endParaRPr lang="en-US" altLang="ja-JP" sz="12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452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981270" y="1123011"/>
            <a:ext cx="8674381" cy="5401403"/>
          </a:xfrm>
          <a:prstGeom prst="roundRect">
            <a:avLst>
              <a:gd name="adj" fmla="val 3051"/>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tIns="108000" bIns="108000" rtlCol="0" anchor="ctr" anchorCtr="0"/>
          <a:lstStyle/>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第１号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患者の精神状態、病状の進行状態等から、開示することで病状等の悪化をもたらすことが予見される場合における患者の病状に関する情報</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児童虐待の告発等の児童本人に関する情報を親が法定代理人として開示請求する場合において、開示することで児童虐待の悪化等をもたらすことが予見される場合における当該告発等の情報</a:t>
            </a:r>
            <a:endParaRPr lang="en-US" altLang="ja-JP" sz="1400">
              <a:solidFill>
                <a:prstClr val="black"/>
              </a:solidFill>
              <a:latin typeface="Meiryo UI" panose="020B0604030504040204" pitchFamily="50" charset="-128"/>
              <a:ea typeface="Meiryo UI" panose="020B0604030504040204" pitchFamily="50" charset="-128"/>
            </a:endParaRPr>
          </a:p>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第２号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匿名の作文や、無記名の個人の著作物のように、個人の人格と密接に関連するもの</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開示すれば財産権その他の個人の権利利益を害するおそれがあると認められるもの</a:t>
            </a:r>
            <a:endParaRPr lang="en-US" altLang="ja-JP" sz="1400">
              <a:solidFill>
                <a:prstClr val="black"/>
              </a:solidFill>
              <a:latin typeface="Meiryo UI" panose="020B0604030504040204" pitchFamily="50" charset="-128"/>
              <a:ea typeface="Meiryo UI" panose="020B0604030504040204" pitchFamily="50" charset="-128"/>
            </a:endParaRPr>
          </a:p>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第３号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開示することにより、当該法人等又は当該個人の権利</a:t>
            </a:r>
            <a:r>
              <a:rPr lang="en-US" altLang="ja-JP" sz="1400" baseline="300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、競争上の地位</a:t>
            </a:r>
            <a:r>
              <a:rPr lang="en-US" altLang="ja-JP" sz="1400" baseline="30000">
                <a:solidFill>
                  <a:prstClr val="black"/>
                </a:solidFill>
                <a:latin typeface="Meiryo UI" panose="020B0604030504040204" pitchFamily="50" charset="-128"/>
                <a:ea typeface="Meiryo UI" panose="020B0604030504040204" pitchFamily="50" charset="-128"/>
              </a:rPr>
              <a:t>(※</a:t>
            </a:r>
            <a:r>
              <a:rPr lang="ja-JP" altLang="en-US" sz="1400" baseline="30000">
                <a:solidFill>
                  <a:prstClr val="black"/>
                </a:solidFill>
                <a:latin typeface="Meiryo UI" panose="020B0604030504040204" pitchFamily="50" charset="-128"/>
                <a:ea typeface="Meiryo UI" panose="020B0604030504040204" pitchFamily="50" charset="-128"/>
              </a:rPr>
              <a:t>２</a:t>
            </a:r>
            <a:r>
              <a:rPr lang="en-US" altLang="ja-JP" sz="1400" baseline="30000">
                <a:solidFill>
                  <a:prstClr val="black"/>
                </a:solidFill>
                <a:latin typeface="Meiryo UI" panose="020B0604030504040204" pitchFamily="50" charset="-128"/>
                <a:ea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rPr>
              <a:t>その他正当な利益</a:t>
            </a:r>
            <a:r>
              <a:rPr lang="en-US" altLang="ja-JP" sz="1400" baseline="30000">
                <a:solidFill>
                  <a:prstClr val="black"/>
                </a:solidFill>
                <a:latin typeface="Meiryo UI" panose="020B0604030504040204" pitchFamily="50" charset="-128"/>
                <a:ea typeface="Meiryo UI" panose="020B0604030504040204" pitchFamily="50" charset="-128"/>
              </a:rPr>
              <a:t>(※</a:t>
            </a:r>
            <a:r>
              <a:rPr lang="ja-JP" altLang="en-US" sz="1400" baseline="30000">
                <a:solidFill>
                  <a:prstClr val="black"/>
                </a:solidFill>
                <a:latin typeface="Meiryo UI" panose="020B0604030504040204" pitchFamily="50" charset="-128"/>
                <a:ea typeface="Meiryo UI" panose="020B0604030504040204" pitchFamily="50" charset="-128"/>
              </a:rPr>
              <a:t>３</a:t>
            </a:r>
            <a:r>
              <a:rPr lang="en-US" altLang="ja-JP" sz="1400" baseline="30000">
                <a:solidFill>
                  <a:prstClr val="black"/>
                </a:solidFill>
                <a:latin typeface="Meiryo UI" panose="020B0604030504040204" pitchFamily="50" charset="-128"/>
                <a:ea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rPr>
              <a:t>を害するおそれがあるもの</a:t>
            </a:r>
            <a:endParaRPr lang="en-US" altLang="ja-JP" sz="1400">
              <a:solidFill>
                <a:prstClr val="black"/>
              </a:solidFill>
              <a:latin typeface="Meiryo UI" panose="020B0604030504040204" pitchFamily="50" charset="-128"/>
              <a:ea typeface="Meiryo UI" panose="020B0604030504040204" pitchFamily="50" charset="-128"/>
            </a:endParaRPr>
          </a:p>
          <a:p>
            <a:pPr marL="269875" lvl="1" indent="271463" algn="just" fontAlgn="base">
              <a:spcBef>
                <a:spcPct val="0"/>
              </a:spcBef>
              <a:spcAft>
                <a:spcPts val="600"/>
              </a:spcAft>
              <a:defRPr/>
            </a:pPr>
            <a:r>
              <a:rPr lang="ja-JP" altLang="en-US" sz="1200">
                <a:solidFill>
                  <a:prstClr val="black"/>
                </a:solidFill>
                <a:latin typeface="Meiryo UI" panose="020B0604030504040204" pitchFamily="50" charset="-128"/>
                <a:ea typeface="Meiryo UI" panose="020B0604030504040204" pitchFamily="50" charset="-128"/>
              </a:rPr>
              <a:t>　</a:t>
            </a:r>
            <a:r>
              <a:rPr lang="ja-JP" altLang="en-US" sz="1300">
                <a:solidFill>
                  <a:prstClr val="black"/>
                </a:solidFill>
                <a:latin typeface="Meiryo UI" panose="020B0604030504040204" pitchFamily="50" charset="-128"/>
                <a:ea typeface="Meiryo UI" panose="020B0604030504040204" pitchFamily="50" charset="-128"/>
              </a:rPr>
              <a:t>　</a:t>
            </a:r>
            <a:r>
              <a:rPr lang="en-US" altLang="ja-JP" sz="1300">
                <a:solidFill>
                  <a:prstClr val="black"/>
                </a:solidFill>
                <a:latin typeface="Meiryo UI" panose="020B0604030504040204" pitchFamily="50" charset="-128"/>
                <a:ea typeface="Meiryo UI" panose="020B0604030504040204" pitchFamily="50" charset="-128"/>
              </a:rPr>
              <a:t>(※1) </a:t>
            </a:r>
            <a:r>
              <a:rPr lang="ja-JP" altLang="en-US" sz="1300">
                <a:solidFill>
                  <a:prstClr val="black"/>
                </a:solidFill>
                <a:latin typeface="Meiryo UI" panose="020B0604030504040204" pitchFamily="50" charset="-128"/>
                <a:ea typeface="Meiryo UI" panose="020B0604030504040204" pitchFamily="50" charset="-128"/>
              </a:rPr>
              <a:t>信教の自由、集会・結社の自由、学問の自由、財産権等、法的保護に値する権利</a:t>
            </a:r>
            <a:endParaRPr lang="en-US" altLang="ja-JP" sz="1300">
              <a:solidFill>
                <a:prstClr val="black"/>
              </a:solidFill>
              <a:latin typeface="Meiryo UI" panose="020B0604030504040204" pitchFamily="50" charset="-128"/>
              <a:ea typeface="Meiryo UI" panose="020B0604030504040204" pitchFamily="50" charset="-128"/>
            </a:endParaRPr>
          </a:p>
          <a:p>
            <a:pPr marL="269875" lvl="1" indent="271463" algn="just" fontAlgn="base">
              <a:spcBef>
                <a:spcPct val="0"/>
              </a:spcBef>
              <a:spcAft>
                <a:spcPts val="600"/>
              </a:spcAft>
              <a:defRPr/>
            </a:pPr>
            <a:r>
              <a:rPr lang="ja-JP" altLang="en-US" sz="1300">
                <a:solidFill>
                  <a:prstClr val="black"/>
                </a:solidFill>
                <a:latin typeface="Meiryo UI" panose="020B0604030504040204" pitchFamily="50" charset="-128"/>
                <a:ea typeface="Meiryo UI" panose="020B0604030504040204" pitchFamily="50" charset="-128"/>
              </a:rPr>
              <a:t>　　</a:t>
            </a:r>
            <a:r>
              <a:rPr lang="en-US" altLang="ja-JP" sz="1300">
                <a:solidFill>
                  <a:prstClr val="black"/>
                </a:solidFill>
                <a:latin typeface="Meiryo UI" panose="020B0604030504040204" pitchFamily="50" charset="-128"/>
                <a:ea typeface="Meiryo UI" panose="020B0604030504040204" pitchFamily="50" charset="-128"/>
              </a:rPr>
              <a:t>(※2) </a:t>
            </a:r>
            <a:r>
              <a:rPr lang="ja-JP" altLang="en-US" sz="1300">
                <a:solidFill>
                  <a:prstClr val="black"/>
                </a:solidFill>
                <a:latin typeface="Meiryo UI" panose="020B0604030504040204" pitchFamily="50" charset="-128"/>
                <a:ea typeface="Meiryo UI" panose="020B0604030504040204" pitchFamily="50" charset="-128"/>
              </a:rPr>
              <a:t>法人等又は事業を営む個人の公正な競争関係における地位</a:t>
            </a:r>
            <a:endParaRPr lang="en-US" altLang="ja-JP" sz="1300">
              <a:solidFill>
                <a:prstClr val="black"/>
              </a:solidFill>
              <a:latin typeface="Meiryo UI" panose="020B0604030504040204" pitchFamily="50" charset="-128"/>
              <a:ea typeface="Meiryo UI" panose="020B0604030504040204" pitchFamily="50" charset="-128"/>
            </a:endParaRPr>
          </a:p>
          <a:p>
            <a:pPr marL="269875" lvl="1" indent="271463" algn="just" fontAlgn="base">
              <a:spcBef>
                <a:spcPct val="0"/>
              </a:spcBef>
              <a:spcAft>
                <a:spcPts val="600"/>
              </a:spcAft>
              <a:defRPr/>
            </a:pPr>
            <a:r>
              <a:rPr lang="ja-JP" altLang="en-US" sz="1300">
                <a:solidFill>
                  <a:prstClr val="black"/>
                </a:solidFill>
                <a:latin typeface="Meiryo UI" panose="020B0604030504040204" pitchFamily="50" charset="-128"/>
                <a:ea typeface="Meiryo UI" panose="020B0604030504040204" pitchFamily="50" charset="-128"/>
              </a:rPr>
              <a:t>　　</a:t>
            </a:r>
            <a:r>
              <a:rPr lang="en-US" altLang="ja-JP" sz="1300">
                <a:solidFill>
                  <a:prstClr val="black"/>
                </a:solidFill>
                <a:latin typeface="Meiryo UI" panose="020B0604030504040204" pitchFamily="50" charset="-128"/>
                <a:ea typeface="Meiryo UI" panose="020B0604030504040204" pitchFamily="50" charset="-128"/>
              </a:rPr>
              <a:t>(※3) </a:t>
            </a:r>
            <a:r>
              <a:rPr lang="ja-JP" altLang="en-US" sz="1300">
                <a:solidFill>
                  <a:prstClr val="black"/>
                </a:solidFill>
                <a:latin typeface="Meiryo UI" panose="020B0604030504040204" pitchFamily="50" charset="-128"/>
                <a:ea typeface="Meiryo UI" panose="020B0604030504040204" pitchFamily="50" charset="-128"/>
              </a:rPr>
              <a:t>ノウハウ、信用等法人等又は事業を営む個人の運営上の地位</a:t>
            </a:r>
          </a:p>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第４号</a:t>
            </a:r>
            <a:r>
              <a:rPr lang="en-US" altLang="ja-JP" sz="1600">
                <a:solidFill>
                  <a:prstClr val="black"/>
                </a:solidFill>
                <a:latin typeface="Meiryo UI" panose="020B0604030504040204" pitchFamily="50" charset="-128"/>
                <a:ea typeface="Meiryo UI" panose="020B0604030504040204" pitchFamily="50" charset="-128"/>
              </a:rPr>
              <a:t>】</a:t>
            </a:r>
          </a:p>
          <a:p>
            <a:pPr marL="534988" lvl="1" indent="-2603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開示することにより、他国等との取決め又は国際慣行に反することとなる、他国等の意思に一方的に反することとなる、他国等に不当に不利益を与えることとなるなど、我が国との関係に悪影響を及ぼすおそれがある情報</a:t>
            </a:r>
            <a:endParaRPr lang="en-US" altLang="ja-JP" sz="1400">
              <a:solidFill>
                <a:prstClr val="black"/>
              </a:solidFill>
              <a:highlight>
                <a:srgbClr val="FFFF00"/>
              </a:highlight>
              <a:latin typeface="Meiryo UI" panose="020B0604030504040204" pitchFamily="50" charset="-128"/>
              <a:ea typeface="Meiryo UI" panose="020B0604030504040204" pitchFamily="50" charset="-128"/>
            </a:endParaRPr>
          </a:p>
          <a:p>
            <a:pPr marL="534988" lvl="1" indent="-2603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交渉（過去のものを含む。）に関する情報であって、開示することにより、現在進行中の又は将来予想される交渉に関して我が国が採ろうとしている立場が明らかにされ、又は具体的に推測されることになり、交渉上の不利益を被るおそれがある情報</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21</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10">
            <a:extLst>
              <a:ext uri="{FF2B5EF4-FFF2-40B4-BE49-F238E27FC236}">
                <a16:creationId xmlns:a16="http://schemas.microsoft.com/office/drawing/2014/main" id="{949B78C9-9964-4DA1-87AE-AA6D17CB1235}"/>
              </a:ext>
            </a:extLst>
          </p:cNvPr>
          <p:cNvSpPr/>
          <p:nvPr/>
        </p:nvSpPr>
        <p:spPr>
          <a:xfrm>
            <a:off x="1938176" y="799012"/>
            <a:ext cx="5128830" cy="324725"/>
          </a:xfrm>
          <a:prstGeom prst="roundRect">
            <a:avLst/>
          </a:prstGeom>
          <a:solidFill>
            <a:srgbClr val="CC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black"/>
                </a:solidFill>
                <a:latin typeface="Meiryo UI" panose="020B0604030504040204" pitchFamily="50" charset="-128"/>
                <a:ea typeface="Meiryo UI" panose="020B0604030504040204" pitchFamily="50" charset="-128"/>
              </a:rPr>
              <a:t>法第</a:t>
            </a:r>
            <a:r>
              <a:rPr lang="en-US" altLang="ja-JP" sz="1600" b="1">
                <a:solidFill>
                  <a:prstClr val="black"/>
                </a:solidFill>
                <a:latin typeface="Meiryo UI" panose="020B0604030504040204" pitchFamily="50" charset="-128"/>
                <a:ea typeface="Meiryo UI" panose="020B0604030504040204" pitchFamily="50" charset="-128"/>
              </a:rPr>
              <a:t>78</a:t>
            </a:r>
            <a:r>
              <a:rPr lang="ja-JP" altLang="en-US" sz="1600" b="1">
                <a:solidFill>
                  <a:prstClr val="black"/>
                </a:solidFill>
                <a:latin typeface="Meiryo UI" panose="020B0604030504040204" pitchFamily="50" charset="-128"/>
                <a:ea typeface="Meiryo UI" panose="020B0604030504040204" pitchFamily="50" charset="-128"/>
              </a:rPr>
              <a:t>条第</a:t>
            </a:r>
            <a:r>
              <a:rPr lang="en-US" altLang="ja-JP" sz="1600" b="1">
                <a:solidFill>
                  <a:prstClr val="black"/>
                </a:solidFill>
                <a:latin typeface="Meiryo UI" panose="020B0604030504040204" pitchFamily="50" charset="-128"/>
                <a:ea typeface="Meiryo UI" panose="020B0604030504040204" pitchFamily="50" charset="-128"/>
              </a:rPr>
              <a:t>1</a:t>
            </a:r>
            <a:r>
              <a:rPr lang="ja-JP" altLang="en-US" sz="1600" b="1">
                <a:solidFill>
                  <a:prstClr val="black"/>
                </a:solidFill>
                <a:latin typeface="Meiryo UI" panose="020B0604030504040204" pitchFamily="50" charset="-128"/>
                <a:ea typeface="Meiryo UI" panose="020B0604030504040204" pitchFamily="50" charset="-128"/>
              </a:rPr>
              <a:t>項各号における不開示情報とされる主な例</a:t>
            </a:r>
            <a:endParaRPr lang="ja-JP" altLang="en-US" sz="1600" b="1">
              <a:solidFill>
                <a:schemeClr val="tx1"/>
              </a:solidFill>
              <a:latin typeface="Meiryo UI" panose="020B0604030504040204" pitchFamily="50" charset="-128"/>
              <a:ea typeface="Meiryo UI" panose="020B0604030504040204" pitchFamily="50" charset="-128"/>
            </a:endParaRPr>
          </a:p>
        </p:txBody>
      </p:sp>
      <p:sp>
        <p:nvSpPr>
          <p:cNvPr id="3" name="タイトル 5">
            <a:extLst>
              <a:ext uri="{FF2B5EF4-FFF2-40B4-BE49-F238E27FC236}">
                <a16:creationId xmlns:a16="http://schemas.microsoft.com/office/drawing/2014/main" id="{C123BB99-4546-CB0B-BD99-79C5984D1211}"/>
              </a:ext>
            </a:extLst>
          </p:cNvPr>
          <p:cNvSpPr txBox="1">
            <a:spLocks/>
          </p:cNvSpPr>
          <p:nvPr/>
        </p:nvSpPr>
        <p:spPr bwMode="auto">
          <a:xfrm>
            <a:off x="1884220" y="1927"/>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不開示情報に相当するかどうかの判断基準と実例③</a:t>
            </a:r>
            <a:endParaRPr lang="ja-JP" altLang="en-US" sz="1700">
              <a:solidFill>
                <a:sysClr val="windowText" lastClr="000000"/>
              </a:solidFill>
            </a:endParaRPr>
          </a:p>
        </p:txBody>
      </p:sp>
    </p:spTree>
    <p:extLst>
      <p:ext uri="{BB962C8B-B14F-4D97-AF65-F5344CB8AC3E}">
        <p14:creationId xmlns:p14="http://schemas.microsoft.com/office/powerpoint/2010/main" val="200816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981270" y="1013782"/>
            <a:ext cx="8674381" cy="4720820"/>
          </a:xfrm>
          <a:prstGeom prst="roundRect">
            <a:avLst>
              <a:gd name="adj" fmla="val 3051"/>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nchorCtr="0"/>
          <a:lstStyle/>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第５号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死刑、懲役、禁錮、罰金、拘留、科料、没収、追徴及び労役場留置の刑又は処分のほか、保護観察、勾留の執行、保護処分の執行、観護措置の執行、補導処分の執行、監置の執行、過料、訴訟費用、費用賠償及び仮納付の各裁判の執行、恩赦に関する情報であって、開示することにより、これらに支障を及ぼし、公共の安全と秩序の維持に支障を及ぼす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刑事訴訟法上の手続のほか、刑事司法手続に準ずるものと考えられる犯則事件の調査、私的独占の禁止及び公正取引の確保に関する法律違反の調査等や、犯罪の予防・捜査に密接に関連する破壊的団体（無差別大量殺人行為を行った団体を含む。）の規制、暴力団員による不当な行為の防止、つきまとい等の規制、強制退去手続に関する情報であって、開示することにより、公共の安全と秩序の維持に支障を及ぼす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開示することにより、テロ等の人の生命、身体、財産等への不法な侵害や、特定の建造物又は電子情報処理システムへの不法な侵入・破壊を招くおそれがあるなど、犯罪を誘発し、又は犯罪の実行を容易にするおそれがある情報や、被疑者・被告人の留置・勾留に関する施設保安に支障を生ずる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第６号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具体的な意思決定の前段階としての政策等の選択肢に関する自由討議のようなものから、一定の責任者の段階での意思統一を図るための協議や打合せ、決裁を前提とした説明や検討、審議会等又は行政機関が開催する有識者等を交えた研究会等における審議や検討などの各段階において行われる審議等に関連して作成され、又は取得された情報であって、開示することにより、率直な意見の交換若しくは意思決定の中立性が不当に損なわれるおそれがある情報</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22</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10">
            <a:extLst>
              <a:ext uri="{FF2B5EF4-FFF2-40B4-BE49-F238E27FC236}">
                <a16:creationId xmlns:a16="http://schemas.microsoft.com/office/drawing/2014/main" id="{949B78C9-9964-4DA1-87AE-AA6D17CB1235}"/>
              </a:ext>
            </a:extLst>
          </p:cNvPr>
          <p:cNvSpPr/>
          <p:nvPr/>
        </p:nvSpPr>
        <p:spPr>
          <a:xfrm>
            <a:off x="1938176" y="760908"/>
            <a:ext cx="5128830" cy="324725"/>
          </a:xfrm>
          <a:prstGeom prst="roundRect">
            <a:avLst/>
          </a:prstGeom>
          <a:solidFill>
            <a:srgbClr val="CC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black"/>
                </a:solidFill>
                <a:latin typeface="Meiryo UI" panose="020B0604030504040204" pitchFamily="50" charset="-128"/>
                <a:ea typeface="Meiryo UI" panose="020B0604030504040204" pitchFamily="50" charset="-128"/>
              </a:rPr>
              <a:t>法第</a:t>
            </a:r>
            <a:r>
              <a:rPr lang="en-US" altLang="ja-JP" sz="1600" b="1">
                <a:solidFill>
                  <a:prstClr val="black"/>
                </a:solidFill>
                <a:latin typeface="Meiryo UI" panose="020B0604030504040204" pitchFamily="50" charset="-128"/>
                <a:ea typeface="Meiryo UI" panose="020B0604030504040204" pitchFamily="50" charset="-128"/>
              </a:rPr>
              <a:t>78</a:t>
            </a:r>
            <a:r>
              <a:rPr lang="ja-JP" altLang="en-US" sz="1600" b="1">
                <a:solidFill>
                  <a:prstClr val="black"/>
                </a:solidFill>
                <a:latin typeface="Meiryo UI" panose="020B0604030504040204" pitchFamily="50" charset="-128"/>
                <a:ea typeface="Meiryo UI" panose="020B0604030504040204" pitchFamily="50" charset="-128"/>
              </a:rPr>
              <a:t>条第</a:t>
            </a:r>
            <a:r>
              <a:rPr lang="en-US" altLang="ja-JP" sz="1600" b="1">
                <a:solidFill>
                  <a:prstClr val="black"/>
                </a:solidFill>
                <a:latin typeface="Meiryo UI" panose="020B0604030504040204" pitchFamily="50" charset="-128"/>
                <a:ea typeface="Meiryo UI" panose="020B0604030504040204" pitchFamily="50" charset="-128"/>
              </a:rPr>
              <a:t>1</a:t>
            </a:r>
            <a:r>
              <a:rPr lang="ja-JP" altLang="en-US" sz="1600" b="1">
                <a:solidFill>
                  <a:prstClr val="black"/>
                </a:solidFill>
                <a:latin typeface="Meiryo UI" panose="020B0604030504040204" pitchFamily="50" charset="-128"/>
                <a:ea typeface="Meiryo UI" panose="020B0604030504040204" pitchFamily="50" charset="-128"/>
              </a:rPr>
              <a:t>項各号における不開示情報とされる主な例</a:t>
            </a:r>
            <a:endParaRPr lang="ja-JP" altLang="en-US" sz="1600" b="1">
              <a:solidFill>
                <a:schemeClr val="tx1"/>
              </a:solidFill>
              <a:latin typeface="Meiryo UI" panose="020B0604030504040204" pitchFamily="50" charset="-128"/>
              <a:ea typeface="Meiryo UI" panose="020B0604030504040204" pitchFamily="50" charset="-128"/>
            </a:endParaRPr>
          </a:p>
        </p:txBody>
      </p:sp>
      <p:sp>
        <p:nvSpPr>
          <p:cNvPr id="3" name="タイトル 5">
            <a:extLst>
              <a:ext uri="{FF2B5EF4-FFF2-40B4-BE49-F238E27FC236}">
                <a16:creationId xmlns:a16="http://schemas.microsoft.com/office/drawing/2014/main" id="{C123BB99-4546-CB0B-BD99-79C5984D1211}"/>
              </a:ext>
            </a:extLst>
          </p:cNvPr>
          <p:cNvSpPr txBox="1">
            <a:spLocks/>
          </p:cNvSpPr>
          <p:nvPr/>
        </p:nvSpPr>
        <p:spPr bwMode="auto">
          <a:xfrm>
            <a:off x="1884220" y="1927"/>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不開示情報に相当するかどうかの判断基準と実例④</a:t>
            </a:r>
            <a:endParaRPr lang="ja-JP" altLang="en-US" sz="1700">
              <a:solidFill>
                <a:sysClr val="windowText" lastClr="000000"/>
              </a:solidFill>
            </a:endParaRPr>
          </a:p>
        </p:txBody>
      </p:sp>
    </p:spTree>
    <p:extLst>
      <p:ext uri="{BB962C8B-B14F-4D97-AF65-F5344CB8AC3E}">
        <p14:creationId xmlns:p14="http://schemas.microsoft.com/office/powerpoint/2010/main" val="18367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981270" y="1013782"/>
            <a:ext cx="8674381" cy="3930512"/>
          </a:xfrm>
          <a:prstGeom prst="roundRect">
            <a:avLst>
              <a:gd name="adj" fmla="val 3051"/>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nchorCtr="0"/>
          <a:lstStyle/>
          <a:p>
            <a:pPr marL="269875" lvl="1" algn="just" fontAlgn="base">
              <a:spcBef>
                <a:spcPct val="0"/>
              </a:spcBef>
              <a:spcAft>
                <a:spcPts val="600"/>
              </a:spcAft>
              <a:defRPr/>
            </a:pP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第７号</a:t>
            </a:r>
            <a:r>
              <a:rPr lang="en-US" altLang="ja-JP" sz="1600">
                <a:solidFill>
                  <a:prstClr val="black"/>
                </a:solidFill>
                <a:latin typeface="Meiryo UI" panose="020B0604030504040204" pitchFamily="50" charset="-128"/>
                <a:ea typeface="Meiryo UI" panose="020B0604030504040204" pitchFamily="50" charset="-128"/>
              </a:rPr>
              <a:t>】</a:t>
            </a: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監査等の対象、実施時期、調査事項等の詳細な情報のように、事前に開示すると、適正かつ公正な評価や判断の前提となる事実の把握が困難となったり、行政客体における法令違反行為又は法令違反には至らないまでも妥当性を欠く行為を助長したり、巧妙に行うことにより隠蔽をするなどの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用地取得等の交渉方針や用地買収計画案のように、開示することにより、適正な額での契約が困難になり財産上の利益が損なわれたり、交渉や争訟等の対処方針等のように、開示することにより、当事者として認められるべき地位を不当に害する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知的所有権に関する情報、調査研究の途中段階の情報など、一定の期日以前に開示することにより成果を適正に広く国民や関係者に提供する目的を損ね、特定の者に不当な利益や不利益を及ぼすおそれがある情報や試行錯誤の段階の情報で、開示することにより、自由な発想、創意工夫や研究意欲が不当に妨げられ、減退するなど、能率的な遂行を不当に阻害する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r>
              <a:rPr lang="ja-JP" altLang="en-US" sz="1400">
                <a:solidFill>
                  <a:prstClr val="black"/>
                </a:solidFill>
                <a:latin typeface="Meiryo UI" panose="020B0604030504040204" pitchFamily="50" charset="-128"/>
                <a:ea typeface="Meiryo UI" panose="020B0604030504040204" pitchFamily="50" charset="-128"/>
              </a:rPr>
              <a:t>人事評価や人事異動、昇格等の人事構想等、開示することにより、公正かつ円滑な人事の確保が困難になるおそれがある情報</a:t>
            </a:r>
            <a:endParaRPr lang="en-US" altLang="ja-JP" sz="1400">
              <a:solidFill>
                <a:prstClr val="black"/>
              </a:solidFill>
              <a:latin typeface="Meiryo UI" panose="020B0604030504040204" pitchFamily="50" charset="-128"/>
              <a:ea typeface="Meiryo UI" panose="020B0604030504040204" pitchFamily="50" charset="-128"/>
            </a:endParaRPr>
          </a:p>
          <a:p>
            <a:pPr marL="555625" lvl="1" indent="-285750" algn="just" fontAlgn="base">
              <a:spcBef>
                <a:spcPct val="0"/>
              </a:spcBef>
              <a:spcAft>
                <a:spcPts val="600"/>
              </a:spcAft>
              <a:buFont typeface="Wingdings" panose="05000000000000000000" pitchFamily="2" charset="2"/>
              <a:buChar char="Ø"/>
              <a:defRPr/>
            </a:pP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23</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10">
            <a:extLst>
              <a:ext uri="{FF2B5EF4-FFF2-40B4-BE49-F238E27FC236}">
                <a16:creationId xmlns:a16="http://schemas.microsoft.com/office/drawing/2014/main" id="{949B78C9-9964-4DA1-87AE-AA6D17CB1235}"/>
              </a:ext>
            </a:extLst>
          </p:cNvPr>
          <p:cNvSpPr/>
          <p:nvPr/>
        </p:nvSpPr>
        <p:spPr>
          <a:xfrm>
            <a:off x="1938176" y="760908"/>
            <a:ext cx="5128830" cy="324725"/>
          </a:xfrm>
          <a:prstGeom prst="roundRect">
            <a:avLst/>
          </a:prstGeom>
          <a:solidFill>
            <a:srgbClr val="CC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black"/>
                </a:solidFill>
                <a:latin typeface="Meiryo UI" panose="020B0604030504040204" pitchFamily="50" charset="-128"/>
                <a:ea typeface="Meiryo UI" panose="020B0604030504040204" pitchFamily="50" charset="-128"/>
              </a:rPr>
              <a:t>法第</a:t>
            </a:r>
            <a:r>
              <a:rPr lang="en-US" altLang="ja-JP" sz="1600" b="1">
                <a:solidFill>
                  <a:prstClr val="black"/>
                </a:solidFill>
                <a:latin typeface="Meiryo UI" panose="020B0604030504040204" pitchFamily="50" charset="-128"/>
                <a:ea typeface="Meiryo UI" panose="020B0604030504040204" pitchFamily="50" charset="-128"/>
              </a:rPr>
              <a:t>78</a:t>
            </a:r>
            <a:r>
              <a:rPr lang="ja-JP" altLang="en-US" sz="1600" b="1">
                <a:solidFill>
                  <a:prstClr val="black"/>
                </a:solidFill>
                <a:latin typeface="Meiryo UI" panose="020B0604030504040204" pitchFamily="50" charset="-128"/>
                <a:ea typeface="Meiryo UI" panose="020B0604030504040204" pitchFamily="50" charset="-128"/>
              </a:rPr>
              <a:t>条第</a:t>
            </a:r>
            <a:r>
              <a:rPr lang="en-US" altLang="ja-JP" sz="1600" b="1">
                <a:solidFill>
                  <a:prstClr val="black"/>
                </a:solidFill>
                <a:latin typeface="Meiryo UI" panose="020B0604030504040204" pitchFamily="50" charset="-128"/>
                <a:ea typeface="Meiryo UI" panose="020B0604030504040204" pitchFamily="50" charset="-128"/>
              </a:rPr>
              <a:t>1</a:t>
            </a:r>
            <a:r>
              <a:rPr lang="ja-JP" altLang="en-US" sz="1600" b="1">
                <a:solidFill>
                  <a:prstClr val="black"/>
                </a:solidFill>
                <a:latin typeface="Meiryo UI" panose="020B0604030504040204" pitchFamily="50" charset="-128"/>
                <a:ea typeface="Meiryo UI" panose="020B0604030504040204" pitchFamily="50" charset="-128"/>
              </a:rPr>
              <a:t>項各号における不開示情報とされる主な例</a:t>
            </a:r>
            <a:endParaRPr lang="ja-JP" altLang="en-US" sz="1600" b="1">
              <a:solidFill>
                <a:schemeClr val="tx1"/>
              </a:solidFill>
              <a:latin typeface="Meiryo UI" panose="020B0604030504040204" pitchFamily="50" charset="-128"/>
              <a:ea typeface="Meiryo UI" panose="020B0604030504040204" pitchFamily="50" charset="-128"/>
            </a:endParaRPr>
          </a:p>
        </p:txBody>
      </p:sp>
      <p:sp>
        <p:nvSpPr>
          <p:cNvPr id="3" name="タイトル 5">
            <a:extLst>
              <a:ext uri="{FF2B5EF4-FFF2-40B4-BE49-F238E27FC236}">
                <a16:creationId xmlns:a16="http://schemas.microsoft.com/office/drawing/2014/main" id="{C123BB99-4546-CB0B-BD99-79C5984D1211}"/>
              </a:ext>
            </a:extLst>
          </p:cNvPr>
          <p:cNvSpPr txBox="1">
            <a:spLocks/>
          </p:cNvSpPr>
          <p:nvPr/>
        </p:nvSpPr>
        <p:spPr bwMode="auto">
          <a:xfrm>
            <a:off x="1884220" y="1927"/>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不開示情報に相当するかどうかの判断基準と実例⑤</a:t>
            </a:r>
            <a:endParaRPr lang="ja-JP" altLang="en-US" sz="1700">
              <a:solidFill>
                <a:sysClr val="windowText" lastClr="000000"/>
              </a:solidFill>
            </a:endParaRPr>
          </a:p>
        </p:txBody>
      </p:sp>
    </p:spTree>
    <p:extLst>
      <p:ext uri="{BB962C8B-B14F-4D97-AF65-F5344CB8AC3E}">
        <p14:creationId xmlns:p14="http://schemas.microsoft.com/office/powerpoint/2010/main" val="107628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不開示情報に相当するかどうかの判断基準と実例⑥</a:t>
            </a:r>
            <a:endParaRPr lang="ja-JP" altLang="en-US" sz="1700">
              <a:solidFill>
                <a:sysClr val="windowText" lastClr="000000"/>
              </a:solidFill>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24</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24" name="角丸四角形 23"/>
          <p:cNvSpPr/>
          <p:nvPr/>
        </p:nvSpPr>
        <p:spPr>
          <a:xfrm>
            <a:off x="1660881" y="1031350"/>
            <a:ext cx="8870241" cy="3437179"/>
          </a:xfrm>
          <a:prstGeom prst="roundRect">
            <a:avLst>
              <a:gd name="adj" fmla="val 9969"/>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地方公共団体の機関及び地方独立行政法人における情報公開は、情報公開条例に基づいて行われることから、</a:t>
            </a:r>
            <a:endParaRPr lang="en-US" altLang="ja-JP">
              <a:solidFill>
                <a:prstClr val="black"/>
              </a:solidFill>
              <a:latin typeface="Meiryo UI" panose="020B0604030504040204" pitchFamily="50" charset="-128"/>
              <a:ea typeface="Meiryo UI" panose="020B0604030504040204" pitchFamily="50" charset="-128"/>
            </a:endParaRPr>
          </a:p>
          <a:p>
            <a:pPr marL="539750" indent="-184150"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　法が定める不開示情報に該当するものであっても情報公開条例の規定により開示することとされている情報として条例で定めるものは不開示情報から除外する</a:t>
            </a:r>
            <a:endParaRPr lang="en-US" altLang="ja-JP">
              <a:solidFill>
                <a:prstClr val="black"/>
              </a:solidFill>
              <a:latin typeface="Meiryo UI" panose="020B0604030504040204" pitchFamily="50" charset="-128"/>
              <a:ea typeface="Meiryo UI" panose="020B0604030504040204" pitchFamily="50" charset="-128"/>
            </a:endParaRPr>
          </a:p>
          <a:p>
            <a:pPr marL="539750" indent="-184150" algn="just" fontAlgn="base">
              <a:spcBef>
                <a:spcPct val="0"/>
              </a:spcBef>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　行政機関情報公開法第５条に規定する不開示情報に準ずる情報であって情報公開条例において開示しないこととされているもののうち当該情報公開条例との整合性を確保するために不開示とする必要があるものとして条例で定めるものについては、不開示情報とする</a:t>
            </a:r>
            <a:endParaRPr lang="en-US" altLang="ja-JP">
              <a:solidFill>
                <a:prstClr val="black"/>
              </a:solidFill>
              <a:latin typeface="Meiryo UI" panose="020B0604030504040204" pitchFamily="50" charset="-128"/>
              <a:ea typeface="Meiryo UI" panose="020B0604030504040204" pitchFamily="50" charset="-128"/>
            </a:endParaRPr>
          </a:p>
          <a:p>
            <a:pPr algn="just"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ことで、情報公開条例の規定との整合を図ることを可能としている（法第</a:t>
            </a:r>
            <a:r>
              <a:rPr lang="en-US" altLang="ja-JP">
                <a:solidFill>
                  <a:prstClr val="black"/>
                </a:solidFill>
                <a:latin typeface="Meiryo UI" panose="020B0604030504040204" pitchFamily="50" charset="-128"/>
                <a:ea typeface="Meiryo UI" panose="020B0604030504040204" pitchFamily="50" charset="-128"/>
              </a:rPr>
              <a:t>78</a:t>
            </a:r>
            <a:r>
              <a:rPr lang="ja-JP" altLang="en-US">
                <a:solidFill>
                  <a:prstClr val="black"/>
                </a:solidFill>
                <a:latin typeface="Meiryo UI" panose="020B0604030504040204" pitchFamily="50" charset="-128"/>
                <a:ea typeface="Meiryo UI" panose="020B0604030504040204" pitchFamily="50" charset="-128"/>
              </a:rPr>
              <a:t>条第２項）。</a:t>
            </a:r>
          </a:p>
        </p:txBody>
      </p:sp>
      <p:sp>
        <p:nvSpPr>
          <p:cNvPr id="8" name="角丸四角形 6">
            <a:extLst>
              <a:ext uri="{FF2B5EF4-FFF2-40B4-BE49-F238E27FC236}">
                <a16:creationId xmlns:a16="http://schemas.microsoft.com/office/drawing/2014/main" id="{9731133E-C959-4E9D-890C-EE945A02B28E}"/>
              </a:ext>
            </a:extLst>
          </p:cNvPr>
          <p:cNvSpPr/>
          <p:nvPr/>
        </p:nvSpPr>
        <p:spPr>
          <a:xfrm>
            <a:off x="1660880" y="787224"/>
            <a:ext cx="2834118" cy="400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情報公開条例の規定との整合</a:t>
            </a:r>
          </a:p>
        </p:txBody>
      </p:sp>
    </p:spTree>
    <p:extLst>
      <p:ext uri="{BB962C8B-B14F-4D97-AF65-F5344CB8AC3E}">
        <p14:creationId xmlns:p14="http://schemas.microsoft.com/office/powerpoint/2010/main" val="3689487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476673"/>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63388"/>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保有個人情報の開示請求⑤</a:t>
            </a:r>
            <a:endParaRPr lang="ja-JP" altLang="en-US" sz="1700">
              <a:solidFill>
                <a:sysClr val="windowText" lastClr="000000"/>
              </a:solidFill>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25</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23">
            <a:extLst>
              <a:ext uri="{FF2B5EF4-FFF2-40B4-BE49-F238E27FC236}">
                <a16:creationId xmlns:a16="http://schemas.microsoft.com/office/drawing/2014/main" id="{6E83C425-9674-4601-80B2-B3F44C621FFB}"/>
              </a:ext>
            </a:extLst>
          </p:cNvPr>
          <p:cNvSpPr/>
          <p:nvPr/>
        </p:nvSpPr>
        <p:spPr>
          <a:xfrm>
            <a:off x="1658898" y="3261493"/>
            <a:ext cx="8777750" cy="3338657"/>
          </a:xfrm>
          <a:prstGeom prst="roundRect">
            <a:avLst>
              <a:gd name="adj" fmla="val 5985"/>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開示請求をする者は、開示請求を行うに当たって、政令で定めるところにより、開示請求者が本人であること（代理人による開示請求にあっては、開示請求に係る保有個人情報の本人の代理人であること）を示す書類を提示し、又は提出しなければならない（法第</a:t>
            </a:r>
            <a:r>
              <a:rPr lang="en-US" altLang="ja-JP">
                <a:solidFill>
                  <a:prstClr val="black"/>
                </a:solidFill>
                <a:latin typeface="Meiryo UI" panose="020B0604030504040204" pitchFamily="50" charset="-128"/>
                <a:ea typeface="Meiryo UI" panose="020B0604030504040204" pitchFamily="50" charset="-128"/>
              </a:rPr>
              <a:t>77</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p>
          <a:p>
            <a:pPr marL="285750" indent="-285750"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本人確認に当たっては、原則として、開示請求書に記載されている開示請求をする者の氏名及び住所又は居所と同一の氏名及び住所又は居所が記載されている一定の書類であって、当該請求をする者が本人であることを確認するに足りる書類等を提示し、又は提出しなければならず、代理人が開示請求を行う場合には、当該代理人は当該開示請求に係る保有個人情報の本人の代理人であることを証明する書類を行政機関の長等に提示し、又は提出しなければならない（政令第</a:t>
            </a:r>
            <a:r>
              <a:rPr lang="en-US" altLang="ja-JP">
                <a:solidFill>
                  <a:prstClr val="black"/>
                </a:solidFill>
                <a:latin typeface="Meiryo UI" panose="020B0604030504040204" pitchFamily="50" charset="-128"/>
                <a:ea typeface="Meiryo UI" panose="020B0604030504040204" pitchFamily="50" charset="-128"/>
              </a:rPr>
              <a:t>22</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p:txBody>
      </p:sp>
      <p:sp>
        <p:nvSpPr>
          <p:cNvPr id="11" name="角丸四角形 6">
            <a:extLst>
              <a:ext uri="{FF2B5EF4-FFF2-40B4-BE49-F238E27FC236}">
                <a16:creationId xmlns:a16="http://schemas.microsoft.com/office/drawing/2014/main" id="{7C2E5C1E-D2A4-4FA0-9366-19B800E42420}"/>
              </a:ext>
            </a:extLst>
          </p:cNvPr>
          <p:cNvSpPr/>
          <p:nvPr/>
        </p:nvSpPr>
        <p:spPr>
          <a:xfrm>
            <a:off x="1634090" y="3059770"/>
            <a:ext cx="1871521" cy="3692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本人確認</a:t>
            </a:r>
          </a:p>
        </p:txBody>
      </p:sp>
      <p:sp>
        <p:nvSpPr>
          <p:cNvPr id="8" name="角丸四角形 23">
            <a:extLst>
              <a:ext uri="{FF2B5EF4-FFF2-40B4-BE49-F238E27FC236}">
                <a16:creationId xmlns:a16="http://schemas.microsoft.com/office/drawing/2014/main" id="{F9D8004F-F716-452A-8249-CF8FBD47885F}"/>
              </a:ext>
            </a:extLst>
          </p:cNvPr>
          <p:cNvSpPr/>
          <p:nvPr/>
        </p:nvSpPr>
        <p:spPr>
          <a:xfrm>
            <a:off x="1678198" y="926062"/>
            <a:ext cx="8868816" cy="2037985"/>
          </a:xfrm>
          <a:prstGeom prst="roundRect">
            <a:avLst>
              <a:gd name="adj" fmla="val 6195"/>
            </a:avLst>
          </a:prstGeom>
        </p:spPr>
        <p:style>
          <a:lnRef idx="2">
            <a:schemeClr val="accent2"/>
          </a:lnRef>
          <a:fillRef idx="1">
            <a:schemeClr val="lt1"/>
          </a:fillRef>
          <a:effectRef idx="0">
            <a:schemeClr val="accent2"/>
          </a:effectRef>
          <a:fontRef idx="minor">
            <a:schemeClr val="dk1"/>
          </a:fontRef>
        </p:style>
        <p:txBody>
          <a:bodyPr rtlCol="0" anchor="ctr"/>
          <a:lstStyle/>
          <a:p>
            <a:pPr algn="just" fontAlgn="base">
              <a:lnSpc>
                <a:spcPts val="2400"/>
              </a:lnSpc>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開示請求は、保有個人情報の本人又はその法定代理人若しくは任意代理人のみが行うことができる。このため、開示請求が行われた場合には、行政機関の長等は、本人確認書類（政令第</a:t>
            </a:r>
            <a:r>
              <a:rPr lang="en-US" altLang="ja-JP">
                <a:solidFill>
                  <a:prstClr val="black"/>
                </a:solidFill>
                <a:latin typeface="Meiryo UI" panose="020B0604030504040204" pitchFamily="50" charset="-128"/>
                <a:ea typeface="Meiryo UI" panose="020B0604030504040204" pitchFamily="50" charset="-128"/>
              </a:rPr>
              <a:t>22</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項各号に掲げる書類のいずれか又は同条第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項各号に掲げる書類（法定代理人又は任意代理人が請求する場合はこれに加えて同条第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項に規定する書類）をいう。以下同じ。）の提示又は提出を求めて本人確認を行うことが必要となる。</a:t>
            </a:r>
            <a:endParaRPr lang="en-US" altLang="ja-JP">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5732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654198" y="902665"/>
            <a:ext cx="8856000" cy="5586675"/>
          </a:xfrm>
          <a:prstGeom prst="roundRect">
            <a:avLst>
              <a:gd name="adj" fmla="val 4787"/>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何人も、</a:t>
            </a:r>
            <a:r>
              <a:rPr lang="ja-JP" altLang="en-US" b="1" u="sng">
                <a:solidFill>
                  <a:prstClr val="black"/>
                </a:solidFill>
                <a:latin typeface="Meiryo UI" panose="020B0604030504040204" pitchFamily="50" charset="-128"/>
                <a:ea typeface="Meiryo UI" panose="020B0604030504040204" pitchFamily="50" charset="-128"/>
              </a:rPr>
              <a:t>自己を本人とする一定の保有個人情報の内容が事実でないと思料するとき</a:t>
            </a:r>
            <a:r>
              <a:rPr lang="ja-JP" altLang="en-US">
                <a:solidFill>
                  <a:prstClr val="black"/>
                </a:solidFill>
                <a:latin typeface="Meiryo UI" panose="020B0604030504040204" pitchFamily="50" charset="-128"/>
                <a:ea typeface="Meiryo UI" panose="020B0604030504040204" pitchFamily="50" charset="-128"/>
              </a:rPr>
              <a:t>は、当該保有個人情報の訂正請求を行うことができる。また、</a:t>
            </a:r>
            <a:r>
              <a:rPr lang="ja-JP" altLang="en-US" b="1" u="sng">
                <a:solidFill>
                  <a:prstClr val="black"/>
                </a:solidFill>
                <a:latin typeface="Meiryo UI" panose="020B0604030504040204" pitchFamily="50" charset="-128"/>
                <a:ea typeface="Meiryo UI" panose="020B0604030504040204" pitchFamily="50" charset="-128"/>
              </a:rPr>
              <a:t>代理人による請求</a:t>
            </a:r>
            <a:r>
              <a:rPr lang="ja-JP" altLang="en-US">
                <a:solidFill>
                  <a:prstClr val="black"/>
                </a:solidFill>
                <a:latin typeface="Meiryo UI" panose="020B0604030504040204" pitchFamily="50" charset="-128"/>
                <a:ea typeface="Meiryo UI" panose="020B0604030504040204" pitchFamily="50" charset="-128"/>
              </a:rPr>
              <a:t>が認められている（法第</a:t>
            </a:r>
            <a:r>
              <a:rPr lang="en-US" altLang="ja-JP">
                <a:solidFill>
                  <a:prstClr val="black"/>
                </a:solidFill>
                <a:latin typeface="Meiryo UI" panose="020B0604030504040204" pitchFamily="50" charset="-128"/>
                <a:ea typeface="Meiryo UI" panose="020B0604030504040204" pitchFamily="50" charset="-128"/>
              </a:rPr>
              <a:t>90</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訂正請求の対象となる情報は、「自己を本人とする保有個人情報」のうち、次の情報に限られる。（法第</a:t>
            </a:r>
            <a:r>
              <a:rPr lang="en-US" altLang="ja-JP">
                <a:solidFill>
                  <a:prstClr val="black"/>
                </a:solidFill>
                <a:latin typeface="Meiryo UI" panose="020B0604030504040204" pitchFamily="50" charset="-128"/>
                <a:ea typeface="Meiryo UI" panose="020B0604030504040204" pitchFamily="50" charset="-128"/>
              </a:rPr>
              <a:t>90</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p>
          <a:p>
            <a:pPr marL="452438" lvl="1" indent="-269875" algn="just" fontAlgn="base">
              <a:spcBef>
                <a:spcPct val="0"/>
              </a:spcBef>
              <a:spcAft>
                <a:spcPts val="600"/>
              </a:spcAft>
              <a:buFont typeface="+mj-ea"/>
              <a:buAutoNum type="circleNumDbPlain"/>
              <a:defRPr/>
            </a:pPr>
            <a:r>
              <a:rPr lang="ja-JP" altLang="en-US" b="1" u="sng">
                <a:solidFill>
                  <a:prstClr val="black"/>
                </a:solidFill>
                <a:latin typeface="Meiryo UI" panose="020B0604030504040204" pitchFamily="50" charset="-128"/>
                <a:ea typeface="Meiryo UI" panose="020B0604030504040204" pitchFamily="50" charset="-128"/>
              </a:rPr>
              <a:t>開示決定に基づき開示を受けた保有個人情報</a:t>
            </a:r>
          </a:p>
          <a:p>
            <a:pPr marL="452438" lvl="1" indent="-269875" algn="just" fontAlgn="base">
              <a:spcBef>
                <a:spcPct val="0"/>
              </a:spcBef>
              <a:spcAft>
                <a:spcPts val="600"/>
              </a:spcAft>
              <a:buFont typeface="+mj-ea"/>
              <a:buAutoNum type="circleNumDbPlain"/>
              <a:defRPr/>
            </a:pPr>
            <a:r>
              <a:rPr lang="ja-JP" altLang="en-US" b="1" u="sng">
                <a:solidFill>
                  <a:prstClr val="black"/>
                </a:solidFill>
                <a:latin typeface="Meiryo UI" panose="020B0604030504040204" pitchFamily="50" charset="-128"/>
                <a:ea typeface="Meiryo UI" panose="020B0604030504040204" pitchFamily="50" charset="-128"/>
              </a:rPr>
              <a:t>開示決定に係る保有個人情報であって、法第</a:t>
            </a:r>
            <a:r>
              <a:rPr lang="en-US" altLang="ja-JP" b="1" u="sng">
                <a:solidFill>
                  <a:prstClr val="black"/>
                </a:solidFill>
                <a:latin typeface="Meiryo UI" panose="020B0604030504040204" pitchFamily="50" charset="-128"/>
                <a:ea typeface="Meiryo UI" panose="020B0604030504040204" pitchFamily="50" charset="-128"/>
              </a:rPr>
              <a:t>88</a:t>
            </a:r>
            <a:r>
              <a:rPr lang="ja-JP" altLang="en-US" b="1" u="sng">
                <a:solidFill>
                  <a:prstClr val="black"/>
                </a:solidFill>
                <a:latin typeface="Meiryo UI" panose="020B0604030504040204" pitchFamily="50" charset="-128"/>
                <a:ea typeface="Meiryo UI" panose="020B0604030504040204" pitchFamily="50" charset="-128"/>
              </a:rPr>
              <a:t>条第</a:t>
            </a:r>
            <a:r>
              <a:rPr lang="en-US" altLang="ja-JP" b="1" u="sng">
                <a:solidFill>
                  <a:prstClr val="black"/>
                </a:solidFill>
                <a:latin typeface="Meiryo UI" panose="020B0604030504040204" pitchFamily="50" charset="-128"/>
                <a:ea typeface="Meiryo UI" panose="020B0604030504040204" pitchFamily="50" charset="-128"/>
              </a:rPr>
              <a:t>1</a:t>
            </a:r>
            <a:r>
              <a:rPr lang="ja-JP" altLang="en-US" b="1" u="sng">
                <a:solidFill>
                  <a:prstClr val="black"/>
                </a:solidFill>
                <a:latin typeface="Meiryo UI" panose="020B0604030504040204" pitchFamily="50" charset="-128"/>
                <a:ea typeface="Meiryo UI" panose="020B0604030504040204" pitchFamily="50" charset="-128"/>
              </a:rPr>
              <a:t>項の他の法令（条例を含む。）の規定により開示を受けた情報</a:t>
            </a:r>
            <a:endParaRPr lang="en-US" altLang="ja-JP" b="1" u="sng">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訂正請求は、</a:t>
            </a:r>
            <a:r>
              <a:rPr lang="ja-JP" altLang="en-US" b="1" u="sng">
                <a:solidFill>
                  <a:prstClr val="black"/>
                </a:solidFill>
                <a:latin typeface="Meiryo UI" panose="020B0604030504040204" pitchFamily="50" charset="-128"/>
                <a:ea typeface="Meiryo UI" panose="020B0604030504040204" pitchFamily="50" charset="-128"/>
              </a:rPr>
              <a:t>保有個人情報の開示を受けた日から</a:t>
            </a:r>
            <a:r>
              <a:rPr lang="en-US" altLang="ja-JP" b="1" u="sng">
                <a:solidFill>
                  <a:prstClr val="black"/>
                </a:solidFill>
                <a:latin typeface="Meiryo UI" panose="020B0604030504040204" pitchFamily="50" charset="-128"/>
                <a:ea typeface="Meiryo UI" panose="020B0604030504040204" pitchFamily="50" charset="-128"/>
              </a:rPr>
              <a:t>90</a:t>
            </a:r>
            <a:r>
              <a:rPr lang="ja-JP" altLang="en-US" b="1" u="sng">
                <a:solidFill>
                  <a:prstClr val="black"/>
                </a:solidFill>
                <a:latin typeface="Meiryo UI" panose="020B0604030504040204" pitchFamily="50" charset="-128"/>
                <a:ea typeface="Meiryo UI" panose="020B0604030504040204" pitchFamily="50" charset="-128"/>
              </a:rPr>
              <a:t>日以内</a:t>
            </a:r>
            <a:r>
              <a:rPr lang="ja-JP" altLang="en-US">
                <a:solidFill>
                  <a:prstClr val="black"/>
                </a:solidFill>
                <a:latin typeface="Meiryo UI" panose="020B0604030504040204" pitchFamily="50" charset="-128"/>
                <a:ea typeface="Meiryo UI" panose="020B0604030504040204" pitchFamily="50" charset="-128"/>
              </a:rPr>
              <a:t>にしなければならない。（法第</a:t>
            </a:r>
            <a:r>
              <a:rPr lang="en-US" altLang="ja-JP">
                <a:solidFill>
                  <a:prstClr val="black"/>
                </a:solidFill>
                <a:latin typeface="Meiryo UI" panose="020B0604030504040204" pitchFamily="50" charset="-128"/>
                <a:ea typeface="Meiryo UI" panose="020B0604030504040204" pitchFamily="50" charset="-128"/>
              </a:rPr>
              <a:t>90</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行政機関の長等は、訂正請求に理由があると認めるときは、</a:t>
            </a:r>
            <a:r>
              <a:rPr lang="ja-JP" altLang="en-US" b="1" u="sng">
                <a:solidFill>
                  <a:prstClr val="black"/>
                </a:solidFill>
                <a:latin typeface="Meiryo UI" panose="020B0604030504040204" pitchFamily="50" charset="-128"/>
                <a:ea typeface="Meiryo UI" panose="020B0604030504040204" pitchFamily="50" charset="-128"/>
              </a:rPr>
              <a:t>当該訂正請求に係る保有個人情報の利用目的の達成に必要な範囲内で、当該訂正請求に係る保有個人情報を訂正しなければならない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92</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行政機関の長等は、訂正決定に基づく保有個人情報の訂正の実施をした場合において、提供に係る保有個人情報の内容や提供先における利用目的を勘案して個別に判断した上で必要があると認めるときは、</a:t>
            </a:r>
            <a:r>
              <a:rPr lang="ja-JP" altLang="en-US" b="1" u="sng">
                <a:solidFill>
                  <a:prstClr val="black"/>
                </a:solidFill>
                <a:latin typeface="Meiryo UI" panose="020B0604030504040204" pitchFamily="50" charset="-128"/>
                <a:ea typeface="Meiryo UI" panose="020B0604030504040204" pitchFamily="50" charset="-128"/>
              </a:rPr>
              <a:t>当該保有個人情報の提供先に対し、遅滞なく、その旨を書面により通知しなければならない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97</a:t>
            </a:r>
            <a:r>
              <a:rPr lang="ja-JP" altLang="en-US">
                <a:solidFill>
                  <a:prstClr val="black"/>
                </a:solidFill>
                <a:latin typeface="Meiryo UI" panose="020B0604030504040204" pitchFamily="50" charset="-128"/>
                <a:ea typeface="Meiryo UI" panose="020B0604030504040204" pitchFamily="50" charset="-128"/>
              </a:rPr>
              <a:t>条）</a:t>
            </a: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保有個人情報の訂正請求</a:t>
            </a:r>
          </a:p>
        </p:txBody>
      </p:sp>
      <p:sp>
        <p:nvSpPr>
          <p:cNvPr id="11" name="角丸四角形 10"/>
          <p:cNvSpPr/>
          <p:nvPr/>
        </p:nvSpPr>
        <p:spPr>
          <a:xfrm>
            <a:off x="1654198" y="681766"/>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2000" b="1">
                <a:solidFill>
                  <a:prstClr val="white"/>
                </a:solidFill>
                <a:latin typeface="Meiryo UI" panose="020B0604030504040204" pitchFamily="50" charset="-128"/>
                <a:ea typeface="Meiryo UI" panose="020B0604030504040204" pitchFamily="50" charset="-128"/>
              </a:rPr>
              <a:t>訂正請求</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26</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2046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保有個人情報の利用停止請求</a:t>
            </a:r>
          </a:p>
        </p:txBody>
      </p:sp>
      <p:sp>
        <p:nvSpPr>
          <p:cNvPr id="14" name="角丸四角形 13"/>
          <p:cNvSpPr/>
          <p:nvPr/>
        </p:nvSpPr>
        <p:spPr>
          <a:xfrm>
            <a:off x="1736545" y="1147190"/>
            <a:ext cx="8581124" cy="5116411"/>
          </a:xfrm>
          <a:prstGeom prst="roundRect">
            <a:avLst>
              <a:gd name="adj" fmla="val 2685"/>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何人も、自己を本人とする一定の保有個人情報が、</a:t>
            </a:r>
            <a:r>
              <a:rPr lang="ja-JP" altLang="en-US" b="1" u="sng">
                <a:solidFill>
                  <a:prstClr val="black"/>
                </a:solidFill>
                <a:latin typeface="Meiryo UI" panose="020B0604030504040204" pitchFamily="50" charset="-128"/>
                <a:ea typeface="Meiryo UI" panose="020B0604030504040204" pitchFamily="50" charset="-128"/>
              </a:rPr>
              <a:t>利用目的の達成に必要な範囲を超えて保有されているとき</a:t>
            </a:r>
            <a:r>
              <a:rPr lang="ja-JP" altLang="en-US">
                <a:solidFill>
                  <a:prstClr val="black"/>
                </a:solidFill>
                <a:latin typeface="Meiryo UI" panose="020B0604030504040204" pitchFamily="50" charset="-128"/>
                <a:ea typeface="Meiryo UI" panose="020B0604030504040204" pitchFamily="50" charset="-128"/>
              </a:rPr>
              <a:t>、</a:t>
            </a:r>
            <a:r>
              <a:rPr lang="ja-JP" altLang="en-US" b="1" u="sng">
                <a:solidFill>
                  <a:prstClr val="black"/>
                </a:solidFill>
                <a:latin typeface="Meiryo UI" panose="020B0604030504040204" pitchFamily="50" charset="-128"/>
                <a:ea typeface="Meiryo UI" panose="020B0604030504040204" pitchFamily="50" charset="-128"/>
              </a:rPr>
              <a:t>違法若しくは不当な行為を助長し、若しくは誘発するおそれがある方法により利用されているとき</a:t>
            </a:r>
            <a:r>
              <a:rPr lang="ja-JP" altLang="en-US">
                <a:solidFill>
                  <a:prstClr val="black"/>
                </a:solidFill>
                <a:latin typeface="Meiryo UI" panose="020B0604030504040204" pitchFamily="50" charset="-128"/>
                <a:ea typeface="Meiryo UI" panose="020B0604030504040204" pitchFamily="50" charset="-128"/>
              </a:rPr>
              <a:t>、</a:t>
            </a:r>
            <a:r>
              <a:rPr lang="ja-JP" altLang="en-US" b="1" u="sng">
                <a:solidFill>
                  <a:prstClr val="black"/>
                </a:solidFill>
                <a:latin typeface="Meiryo UI" panose="020B0604030504040204" pitchFamily="50" charset="-128"/>
                <a:ea typeface="Meiryo UI" panose="020B0604030504040204" pitchFamily="50" charset="-128"/>
              </a:rPr>
              <a:t>偽りその他不正の手段により取得されているとき</a:t>
            </a:r>
            <a:r>
              <a:rPr lang="ja-JP" altLang="en-US">
                <a:solidFill>
                  <a:prstClr val="black"/>
                </a:solidFill>
                <a:latin typeface="Meiryo UI" panose="020B0604030504040204" pitchFamily="50" charset="-128"/>
                <a:ea typeface="Meiryo UI" panose="020B0604030504040204" pitchFamily="50" charset="-128"/>
              </a:rPr>
              <a:t>又は</a:t>
            </a:r>
            <a:r>
              <a:rPr lang="ja-JP" altLang="en-US" b="1" u="sng">
                <a:solidFill>
                  <a:prstClr val="black"/>
                </a:solidFill>
                <a:latin typeface="Meiryo UI" panose="020B0604030504040204" pitchFamily="50" charset="-128"/>
                <a:ea typeface="Meiryo UI" panose="020B0604030504040204" pitchFamily="50" charset="-128"/>
              </a:rPr>
              <a:t>所定の事由に該当しないにもかかわらず利用目的以外の目的のために利用され、若しくは提供されていると思料するとき</a:t>
            </a:r>
            <a:r>
              <a:rPr lang="ja-JP" altLang="en-US">
                <a:solidFill>
                  <a:prstClr val="black"/>
                </a:solidFill>
                <a:latin typeface="Meiryo UI" panose="020B0604030504040204" pitchFamily="50" charset="-128"/>
                <a:ea typeface="Meiryo UI" panose="020B0604030504040204" pitchFamily="50" charset="-128"/>
              </a:rPr>
              <a:t>は、当該保有個人情報の利用の停止、消去又は提供の停止（以下「利用停止」という。）の請求を行うことができる。また、</a:t>
            </a:r>
            <a:r>
              <a:rPr lang="ja-JP" altLang="en-US" b="1" u="sng">
                <a:solidFill>
                  <a:prstClr val="black"/>
                </a:solidFill>
                <a:latin typeface="Meiryo UI" panose="020B0604030504040204" pitchFamily="50" charset="-128"/>
                <a:ea typeface="Meiryo UI" panose="020B0604030504040204" pitchFamily="50" charset="-128"/>
              </a:rPr>
              <a:t>代理人による請求</a:t>
            </a:r>
            <a:r>
              <a:rPr lang="ja-JP" altLang="en-US">
                <a:solidFill>
                  <a:prstClr val="black"/>
                </a:solidFill>
                <a:latin typeface="Meiryo UI" panose="020B0604030504040204" pitchFamily="50" charset="-128"/>
                <a:ea typeface="Meiryo UI" panose="020B0604030504040204" pitchFamily="50" charset="-128"/>
              </a:rPr>
              <a:t>が認められている。（法第</a:t>
            </a:r>
            <a:r>
              <a:rPr lang="en-US" altLang="ja-JP">
                <a:solidFill>
                  <a:prstClr val="black"/>
                </a:solidFill>
                <a:latin typeface="Meiryo UI" panose="020B0604030504040204" pitchFamily="50" charset="-128"/>
                <a:ea typeface="Meiryo UI" panose="020B0604030504040204" pitchFamily="50" charset="-128"/>
              </a:rPr>
              <a:t>98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利用停止請求の対象となる情報は、「自己を本人とする保有個人情報」のうち、</a:t>
            </a:r>
            <a:r>
              <a:rPr lang="ja-JP" altLang="en-US" b="1" u="sng">
                <a:solidFill>
                  <a:prstClr val="black"/>
                </a:solidFill>
                <a:latin typeface="Meiryo UI" panose="020B0604030504040204" pitchFamily="50" charset="-128"/>
                <a:ea typeface="Meiryo UI" panose="020B0604030504040204" pitchFamily="50" charset="-128"/>
              </a:rPr>
              <a:t>開示決定その他法令（条例を含む。）の規定により開示を受けたもの</a:t>
            </a:r>
            <a:r>
              <a:rPr lang="ja-JP" altLang="en-US">
                <a:solidFill>
                  <a:prstClr val="black"/>
                </a:solidFill>
                <a:latin typeface="Meiryo UI" panose="020B0604030504040204" pitchFamily="50" charset="-128"/>
                <a:ea typeface="Meiryo UI" panose="020B0604030504040204" pitchFamily="50" charset="-128"/>
              </a:rPr>
              <a:t>に限られる。（法第</a:t>
            </a:r>
            <a:r>
              <a:rPr lang="en-US" altLang="ja-JP">
                <a:solidFill>
                  <a:prstClr val="black"/>
                </a:solidFill>
                <a:latin typeface="Meiryo UI" panose="020B0604030504040204" pitchFamily="50" charset="-128"/>
                <a:ea typeface="Meiryo UI" panose="020B0604030504040204" pitchFamily="50" charset="-128"/>
              </a:rPr>
              <a:t>90</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98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利用停止請求は、</a:t>
            </a:r>
            <a:r>
              <a:rPr lang="ja-JP" altLang="en-US" b="1" u="sng">
                <a:solidFill>
                  <a:prstClr val="black"/>
                </a:solidFill>
                <a:latin typeface="Meiryo UI" panose="020B0604030504040204" pitchFamily="50" charset="-128"/>
                <a:ea typeface="Meiryo UI" panose="020B0604030504040204" pitchFamily="50" charset="-128"/>
              </a:rPr>
              <a:t>保有個人情報の開示を受けた日から</a:t>
            </a:r>
            <a:r>
              <a:rPr lang="en-US" altLang="ja-JP" b="1" u="sng">
                <a:solidFill>
                  <a:prstClr val="black"/>
                </a:solidFill>
                <a:latin typeface="Meiryo UI" panose="020B0604030504040204" pitchFamily="50" charset="-128"/>
                <a:ea typeface="Meiryo UI" panose="020B0604030504040204" pitchFamily="50" charset="-128"/>
              </a:rPr>
              <a:t>90</a:t>
            </a:r>
            <a:r>
              <a:rPr lang="ja-JP" altLang="en-US" b="1" u="sng">
                <a:solidFill>
                  <a:prstClr val="black"/>
                </a:solidFill>
                <a:latin typeface="Meiryo UI" panose="020B0604030504040204" pitchFamily="50" charset="-128"/>
                <a:ea typeface="Meiryo UI" panose="020B0604030504040204" pitchFamily="50" charset="-128"/>
              </a:rPr>
              <a:t>日以内</a:t>
            </a:r>
            <a:r>
              <a:rPr lang="ja-JP" altLang="en-US">
                <a:solidFill>
                  <a:prstClr val="black"/>
                </a:solidFill>
                <a:latin typeface="Meiryo UI" panose="020B0604030504040204" pitchFamily="50" charset="-128"/>
                <a:ea typeface="Meiryo UI" panose="020B0604030504040204" pitchFamily="50" charset="-128"/>
              </a:rPr>
              <a:t>にしなければならない。（法第</a:t>
            </a:r>
            <a:r>
              <a:rPr lang="en-US" altLang="ja-JP">
                <a:solidFill>
                  <a:prstClr val="black"/>
                </a:solidFill>
                <a:latin typeface="Meiryo UI" panose="020B0604030504040204" pitchFamily="50" charset="-128"/>
                <a:ea typeface="Meiryo UI" panose="020B0604030504040204" pitchFamily="50" charset="-128"/>
              </a:rPr>
              <a:t>98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12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行政機関の長等は、利用停止請求に理由があると認めるときは、</a:t>
            </a:r>
            <a:r>
              <a:rPr lang="ja-JP" altLang="en-US" b="1" u="sng">
                <a:solidFill>
                  <a:prstClr val="black"/>
                </a:solidFill>
                <a:latin typeface="Meiryo UI" panose="020B0604030504040204" pitchFamily="50" charset="-128"/>
                <a:ea typeface="Meiryo UI" panose="020B0604030504040204" pitchFamily="50" charset="-128"/>
              </a:rPr>
              <a:t>当該行政機関の長等の属する行政機関等における個人情報の適正な取扱いを確保するために必要な限度で、当該利用停止請求に係る保有個人情報の利用停止をしなければならない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100</a:t>
            </a:r>
            <a:r>
              <a:rPr lang="ja-JP" altLang="en-US">
                <a:solidFill>
                  <a:prstClr val="black"/>
                </a:solidFill>
                <a:latin typeface="Meiryo UI" panose="020B0604030504040204" pitchFamily="50" charset="-128"/>
                <a:ea typeface="Meiryo UI" panose="020B0604030504040204" pitchFamily="50" charset="-128"/>
              </a:rPr>
              <a:t>条）</a:t>
            </a:r>
          </a:p>
        </p:txBody>
      </p:sp>
      <p:sp>
        <p:nvSpPr>
          <p:cNvPr id="16" name="角丸四角形 15"/>
          <p:cNvSpPr/>
          <p:nvPr/>
        </p:nvSpPr>
        <p:spPr>
          <a:xfrm>
            <a:off x="1667508" y="747078"/>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2000" b="1">
                <a:solidFill>
                  <a:prstClr val="white"/>
                </a:solidFill>
                <a:latin typeface="Meiryo UI" panose="020B0604030504040204" pitchFamily="50" charset="-128"/>
                <a:ea typeface="Meiryo UI" panose="020B0604030504040204" pitchFamily="50" charset="-128"/>
              </a:rPr>
              <a:t>利用停止請求</a:t>
            </a:r>
          </a:p>
        </p:txBody>
      </p:sp>
      <p:sp>
        <p:nvSpPr>
          <p:cNvPr id="7" name="スライド番号プレースホルダー 1"/>
          <p:cNvSpPr>
            <a:spLocks noGrp="1"/>
          </p:cNvSpPr>
          <p:nvPr>
            <p:ph type="sldNum" sz="quarter" idx="12"/>
          </p:nvPr>
        </p:nvSpPr>
        <p:spPr>
          <a:xfrm>
            <a:off x="8598252" y="6475618"/>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27</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38396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660881" y="22899"/>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a:t>
            </a:r>
            <a:r>
              <a:rPr lang="en-US" altLang="ja-JP">
                <a:solidFill>
                  <a:sysClr val="windowText" lastClr="000000"/>
                </a:solidFill>
              </a:rPr>
              <a:t> </a:t>
            </a:r>
            <a:r>
              <a:rPr lang="ja-JP" altLang="en-US">
                <a:solidFill>
                  <a:sysClr val="windowText" lastClr="000000"/>
                </a:solidFill>
              </a:rPr>
              <a:t>開示請求等の対象外</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28</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2" name="正方形/長方形 11"/>
          <p:cNvSpPr/>
          <p:nvPr/>
        </p:nvSpPr>
        <p:spPr>
          <a:xfrm>
            <a:off x="1824792" y="1214607"/>
            <a:ext cx="8542417" cy="4694619"/>
          </a:xfrm>
          <a:prstGeom prst="rect">
            <a:avLst/>
          </a:prstGeom>
        </p:spPr>
        <p:txBody>
          <a:bodyPr wrap="square">
            <a:spAutoFit/>
          </a:bodyPr>
          <a:lstStyle/>
          <a:p>
            <a:pPr marL="342900" indent="-342900" algn="just" fontAlgn="base">
              <a:spcBef>
                <a:spcPct val="0"/>
              </a:spcBef>
              <a:spcAft>
                <a:spcPts val="600"/>
              </a:spcAft>
              <a:buFont typeface="Meiryo UI" panose="020B0604030504040204" pitchFamily="50" charset="-128"/>
              <a:buChar char="○"/>
              <a:defRPr/>
            </a:pPr>
            <a:r>
              <a:rPr lang="ja-JP" altLang="en-US" sz="2000">
                <a:solidFill>
                  <a:prstClr val="black"/>
                </a:solidFill>
                <a:latin typeface="Meiryo UI" panose="020B0604030504040204" pitchFamily="50" charset="-128"/>
                <a:ea typeface="Meiryo UI" panose="020B0604030504040204" pitchFamily="50" charset="-128"/>
              </a:rPr>
              <a:t>以下の保有個人情報については、開示、訂正及び利用停止について規定する法第</a:t>
            </a:r>
            <a:r>
              <a:rPr lang="en-US" altLang="ja-JP" sz="2000">
                <a:solidFill>
                  <a:prstClr val="black"/>
                </a:solidFill>
                <a:latin typeface="Meiryo UI" panose="020B0604030504040204" pitchFamily="50" charset="-128"/>
                <a:ea typeface="Meiryo UI" panose="020B0604030504040204" pitchFamily="50" charset="-128"/>
              </a:rPr>
              <a:t>5</a:t>
            </a:r>
            <a:r>
              <a:rPr lang="ja-JP" altLang="en-US" sz="2000">
                <a:solidFill>
                  <a:prstClr val="black"/>
                </a:solidFill>
                <a:latin typeface="Meiryo UI" panose="020B0604030504040204" pitchFamily="50" charset="-128"/>
                <a:ea typeface="Meiryo UI" panose="020B0604030504040204" pitchFamily="50" charset="-128"/>
              </a:rPr>
              <a:t>章第</a:t>
            </a:r>
            <a:r>
              <a:rPr lang="en-US" altLang="ja-JP" sz="2000">
                <a:solidFill>
                  <a:prstClr val="black"/>
                </a:solidFill>
                <a:latin typeface="Meiryo UI" panose="020B0604030504040204" pitchFamily="50" charset="-128"/>
                <a:ea typeface="Meiryo UI" panose="020B0604030504040204" pitchFamily="50" charset="-128"/>
              </a:rPr>
              <a:t>4</a:t>
            </a:r>
            <a:r>
              <a:rPr lang="ja-JP" altLang="en-US" sz="2000">
                <a:solidFill>
                  <a:prstClr val="black"/>
                </a:solidFill>
                <a:latin typeface="Meiryo UI" panose="020B0604030504040204" pitchFamily="50" charset="-128"/>
                <a:ea typeface="Meiryo UI" panose="020B0604030504040204" pitchFamily="50" charset="-128"/>
              </a:rPr>
              <a:t>節について適用除外等が定められている。</a:t>
            </a:r>
            <a:endParaRPr lang="en-US" altLang="ja-JP" sz="2000">
              <a:solidFill>
                <a:prstClr val="black"/>
              </a:solidFill>
              <a:latin typeface="Meiryo UI" panose="020B0604030504040204" pitchFamily="50" charset="-128"/>
              <a:ea typeface="Meiryo UI" panose="020B0604030504040204" pitchFamily="50" charset="-128"/>
            </a:endParaRPr>
          </a:p>
          <a:p>
            <a:pPr marL="544513" lvl="1" indent="-457200" algn="just" fontAlgn="base">
              <a:lnSpc>
                <a:spcPct val="150000"/>
              </a:lnSpc>
              <a:spcBef>
                <a:spcPct val="0"/>
              </a:spcBef>
              <a:buFont typeface="+mj-ea"/>
              <a:buAutoNum type="circleNumDbPlain"/>
              <a:defRPr/>
            </a:pPr>
            <a:r>
              <a:rPr lang="ja-JP" altLang="en-US" sz="2000" b="1" u="sng">
                <a:solidFill>
                  <a:prstClr val="black"/>
                </a:solidFill>
                <a:latin typeface="Meiryo UI" panose="020B0604030504040204" pitchFamily="50" charset="-128"/>
                <a:ea typeface="Meiryo UI" panose="020B0604030504040204" pitchFamily="50" charset="-128"/>
              </a:rPr>
              <a:t>刑事事件の裁判、刑の執行等に係る保有個人情報</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124</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1</a:t>
            </a:r>
            <a:r>
              <a:rPr lang="ja-JP" altLang="en-US" sz="2000">
                <a:solidFill>
                  <a:prstClr val="black"/>
                </a:solidFill>
                <a:latin typeface="Meiryo UI" panose="020B0604030504040204" pitchFamily="50" charset="-128"/>
                <a:ea typeface="Meiryo UI" panose="020B0604030504040204" pitchFamily="50" charset="-128"/>
              </a:rPr>
              <a:t>項）</a:t>
            </a:r>
            <a:r>
              <a:rPr lang="ja-JP" altLang="en-US" sz="1400">
                <a:solidFill>
                  <a:prstClr val="black"/>
                </a:solidFill>
                <a:latin typeface="Meiryo UI" panose="020B0604030504040204" pitchFamily="50" charset="-128"/>
                <a:ea typeface="Meiryo UI" panose="020B0604030504040204" pitchFamily="50" charset="-128"/>
              </a:rPr>
              <a:t>    →法第 </a:t>
            </a:r>
            <a:r>
              <a:rPr lang="en-US" altLang="ja-JP" sz="1400">
                <a:solidFill>
                  <a:prstClr val="black"/>
                </a:solidFill>
                <a:latin typeface="Meiryo UI" panose="020B0604030504040204" pitchFamily="50" charset="-128"/>
                <a:ea typeface="Meiryo UI" panose="020B0604030504040204" pitchFamily="50" charset="-128"/>
              </a:rPr>
              <a:t>5 </a:t>
            </a:r>
            <a:r>
              <a:rPr lang="ja-JP" altLang="en-US" sz="1400">
                <a:solidFill>
                  <a:prstClr val="black"/>
                </a:solidFill>
                <a:latin typeface="Meiryo UI" panose="020B0604030504040204" pitchFamily="50" charset="-128"/>
                <a:ea typeface="Meiryo UI" panose="020B0604030504040204" pitchFamily="50" charset="-128"/>
              </a:rPr>
              <a:t>章第 </a:t>
            </a:r>
            <a:r>
              <a:rPr lang="en-US" altLang="ja-JP" sz="1400">
                <a:solidFill>
                  <a:prstClr val="black"/>
                </a:solidFill>
                <a:latin typeface="Meiryo UI" panose="020B0604030504040204" pitchFamily="50" charset="-128"/>
                <a:ea typeface="Meiryo UI" panose="020B0604030504040204" pitchFamily="50" charset="-128"/>
              </a:rPr>
              <a:t>4 </a:t>
            </a:r>
            <a:r>
              <a:rPr lang="ja-JP" altLang="en-US" sz="1400">
                <a:solidFill>
                  <a:prstClr val="black"/>
                </a:solidFill>
                <a:latin typeface="Meiryo UI" panose="020B0604030504040204" pitchFamily="50" charset="-128"/>
                <a:ea typeface="Meiryo UI" panose="020B0604030504040204" pitchFamily="50" charset="-128"/>
              </a:rPr>
              <a:t>節の規定は適用除外。</a:t>
            </a:r>
            <a:endParaRPr lang="en-US" altLang="ja-JP" sz="1400">
              <a:solidFill>
                <a:prstClr val="black"/>
              </a:solidFill>
              <a:latin typeface="Meiryo UI" panose="020B0604030504040204" pitchFamily="50" charset="-128"/>
              <a:ea typeface="Meiryo UI" panose="020B0604030504040204" pitchFamily="50" charset="-128"/>
            </a:endParaRPr>
          </a:p>
          <a:p>
            <a:pPr marL="544513" lvl="1" indent="-457200" algn="just" fontAlgn="base">
              <a:spcBef>
                <a:spcPct val="0"/>
              </a:spcBef>
              <a:buFont typeface="+mj-ea"/>
              <a:buAutoNum type="circleNumDbPlain"/>
              <a:defRPr/>
            </a:pPr>
            <a:endParaRPr lang="en-US" altLang="ja-JP" sz="1400">
              <a:solidFill>
                <a:prstClr val="black"/>
              </a:solidFill>
              <a:latin typeface="Meiryo UI" panose="020B0604030504040204" pitchFamily="50" charset="-128"/>
              <a:ea typeface="Meiryo UI" panose="020B0604030504040204" pitchFamily="50" charset="-128"/>
            </a:endParaRPr>
          </a:p>
          <a:p>
            <a:pPr marL="544513" lvl="1" indent="-457200" algn="just" fontAlgn="base">
              <a:lnSpc>
                <a:spcPct val="150000"/>
              </a:lnSpc>
              <a:spcBef>
                <a:spcPct val="0"/>
              </a:spcBef>
              <a:buFont typeface="+mj-ea"/>
              <a:buAutoNum type="circleNumDbPlain"/>
              <a:defRPr/>
            </a:pPr>
            <a:r>
              <a:rPr lang="ja-JP" altLang="en-US" sz="2000">
                <a:solidFill>
                  <a:prstClr val="black"/>
                </a:solidFill>
                <a:latin typeface="Meiryo UI" panose="020B0604030504040204" pitchFamily="50" charset="-128"/>
                <a:ea typeface="Meiryo UI" panose="020B0604030504040204" pitchFamily="50" charset="-128"/>
              </a:rPr>
              <a:t>行政機関情報公開法第</a:t>
            </a:r>
            <a:r>
              <a:rPr lang="en-US" altLang="ja-JP" sz="2000">
                <a:solidFill>
                  <a:prstClr val="black"/>
                </a:solidFill>
                <a:latin typeface="Meiryo UI" panose="020B0604030504040204" pitchFamily="50" charset="-128"/>
                <a:ea typeface="Meiryo UI" panose="020B0604030504040204" pitchFamily="50" charset="-128"/>
              </a:rPr>
              <a:t>5</a:t>
            </a:r>
            <a:r>
              <a:rPr lang="ja-JP" altLang="en-US" sz="2000">
                <a:solidFill>
                  <a:prstClr val="black"/>
                </a:solidFill>
                <a:latin typeface="Meiryo UI" panose="020B0604030504040204" pitchFamily="50" charset="-128"/>
                <a:ea typeface="Meiryo UI" panose="020B0604030504040204" pitchFamily="50" charset="-128"/>
              </a:rPr>
              <a:t>条、独立行政法人等情報公開法第</a:t>
            </a:r>
            <a:r>
              <a:rPr lang="en-US" altLang="ja-JP" sz="2000">
                <a:solidFill>
                  <a:prstClr val="black"/>
                </a:solidFill>
                <a:latin typeface="Meiryo UI" panose="020B0604030504040204" pitchFamily="50" charset="-128"/>
                <a:ea typeface="Meiryo UI" panose="020B0604030504040204" pitchFamily="50" charset="-128"/>
              </a:rPr>
              <a:t>5</a:t>
            </a:r>
            <a:r>
              <a:rPr lang="ja-JP" altLang="en-US" sz="2000">
                <a:solidFill>
                  <a:prstClr val="black"/>
                </a:solidFill>
                <a:latin typeface="Meiryo UI" panose="020B0604030504040204" pitchFamily="50" charset="-128"/>
                <a:ea typeface="Meiryo UI" panose="020B0604030504040204" pitchFamily="50" charset="-128"/>
              </a:rPr>
              <a:t>条又は情報公開条例に規定する不開示情報を専ら記録する行政文書等に記録された保有個人情報のうち、</a:t>
            </a:r>
            <a:r>
              <a:rPr lang="ja-JP" altLang="en-US" sz="2000" b="1" u="sng">
                <a:solidFill>
                  <a:prstClr val="black"/>
                </a:solidFill>
                <a:latin typeface="Meiryo UI" panose="020B0604030504040204" pitchFamily="50" charset="-128"/>
                <a:ea typeface="Meiryo UI" panose="020B0604030504040204" pitchFamily="50" charset="-128"/>
              </a:rPr>
              <a:t>まだ分類その他の整理が行われていないもので、同一の利用目的に係るものが著しく大量にあるためその中から特定の保有個人情報を検索することが著しく困難であるもの</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124</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2</a:t>
            </a:r>
            <a:r>
              <a:rPr lang="ja-JP" altLang="en-US" sz="2000">
                <a:solidFill>
                  <a:prstClr val="black"/>
                </a:solidFill>
                <a:latin typeface="Meiryo UI" panose="020B0604030504040204" pitchFamily="50" charset="-128"/>
                <a:ea typeface="Meiryo UI" panose="020B0604030504040204" pitchFamily="50" charset="-128"/>
              </a:rPr>
              <a:t>項）</a:t>
            </a:r>
            <a:endParaRPr lang="en-US" altLang="ja-JP" sz="2000">
              <a:solidFill>
                <a:prstClr val="black"/>
              </a:solidFill>
              <a:latin typeface="Meiryo UI" panose="020B0604030504040204" pitchFamily="50" charset="-128"/>
              <a:ea typeface="Meiryo UI" panose="020B0604030504040204" pitchFamily="50" charset="-128"/>
            </a:endParaRPr>
          </a:p>
          <a:p>
            <a:pPr marL="712788" lvl="1" indent="-177800" algn="just" fontAlgn="base">
              <a:lnSpc>
                <a:spcPct val="150000"/>
              </a:lnSpc>
              <a:spcBef>
                <a:spcPct val="0"/>
              </a:spcBef>
              <a:spcAft>
                <a:spcPts val="1200"/>
              </a:spcAft>
              <a:defRPr/>
            </a:pPr>
            <a:r>
              <a:rPr lang="ja-JP" altLang="en-US" sz="1400">
                <a:solidFill>
                  <a:prstClr val="black"/>
                </a:solidFill>
                <a:latin typeface="Meiryo UI" panose="020B0604030504040204" pitchFamily="50" charset="-128"/>
                <a:ea typeface="Meiryo UI" panose="020B0604030504040204" pitchFamily="50" charset="-128"/>
              </a:rPr>
              <a:t>→開示等に係る規定（審査請求に係るものを除く。）の適用については、行政機関等に保有されているものと</a:t>
            </a:r>
            <a:br>
              <a:rPr lang="en-US" altLang="ja-JP" sz="1400">
                <a:solidFill>
                  <a:prstClr val="black"/>
                </a:solidFill>
                <a:latin typeface="Meiryo UI" panose="020B0604030504040204" pitchFamily="50" charset="-128"/>
                <a:ea typeface="Meiryo UI" panose="020B0604030504040204" pitchFamily="50" charset="-128"/>
              </a:rPr>
            </a:br>
            <a:r>
              <a:rPr lang="ja-JP" altLang="en-US" sz="1400">
                <a:solidFill>
                  <a:prstClr val="black"/>
                </a:solidFill>
                <a:latin typeface="Meiryo UI" panose="020B0604030504040204" pitchFamily="50" charset="-128"/>
                <a:ea typeface="Meiryo UI" panose="020B0604030504040204" pitchFamily="50" charset="-128"/>
              </a:rPr>
              <a:t>みなされず、整理された段階で規律対象。</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1824791" y="944724"/>
            <a:ext cx="8706330" cy="5207396"/>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7" name="角丸四角形 10">
            <a:extLst>
              <a:ext uri="{FF2B5EF4-FFF2-40B4-BE49-F238E27FC236}">
                <a16:creationId xmlns:a16="http://schemas.microsoft.com/office/drawing/2014/main" id="{F8C42E76-CF65-4F35-A691-7A69E7C99454}"/>
              </a:ext>
            </a:extLst>
          </p:cNvPr>
          <p:cNvSpPr/>
          <p:nvPr/>
        </p:nvSpPr>
        <p:spPr>
          <a:xfrm>
            <a:off x="1651195" y="705880"/>
            <a:ext cx="4284476" cy="391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開示請求等の対象外となる保有個人情報</a:t>
            </a:r>
          </a:p>
        </p:txBody>
      </p:sp>
    </p:spTree>
    <p:extLst>
      <p:ext uri="{BB962C8B-B14F-4D97-AF65-F5344CB8AC3E}">
        <p14:creationId xmlns:p14="http://schemas.microsoft.com/office/powerpoint/2010/main" val="10323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情報提供、苦情処理</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29</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1666995" y="1303515"/>
            <a:ext cx="8856000" cy="3611410"/>
          </a:xfrm>
          <a:prstGeom prst="roundRect">
            <a:avLst>
              <a:gd name="adj" fmla="val 3058"/>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sz="1900">
                <a:solidFill>
                  <a:prstClr val="black"/>
                </a:solidFill>
                <a:latin typeface="Meiryo UI" panose="020B0604030504040204" pitchFamily="50" charset="-128"/>
                <a:ea typeface="Meiryo UI" panose="020B0604030504040204" pitchFamily="50" charset="-128"/>
              </a:rPr>
              <a:t>行政機関の長等及び法第</a:t>
            </a:r>
            <a:r>
              <a:rPr lang="en-US" altLang="ja-JP" sz="1900">
                <a:solidFill>
                  <a:prstClr val="black"/>
                </a:solidFill>
                <a:latin typeface="Meiryo UI" panose="020B0604030504040204" pitchFamily="50" charset="-128"/>
                <a:ea typeface="Meiryo UI" panose="020B0604030504040204" pitchFamily="50" charset="-128"/>
              </a:rPr>
              <a:t>58</a:t>
            </a:r>
            <a:r>
              <a:rPr lang="ja-JP" altLang="en-US" sz="1900">
                <a:solidFill>
                  <a:prstClr val="black"/>
                </a:solidFill>
                <a:latin typeface="Meiryo UI" panose="020B0604030504040204" pitchFamily="50" charset="-128"/>
                <a:ea typeface="Meiryo UI" panose="020B0604030504040204" pitchFamily="50" charset="-128"/>
              </a:rPr>
              <a:t>条第</a:t>
            </a:r>
            <a:r>
              <a:rPr lang="en-US" altLang="ja-JP" sz="1900">
                <a:solidFill>
                  <a:prstClr val="black"/>
                </a:solidFill>
                <a:latin typeface="Meiryo UI" panose="020B0604030504040204" pitchFamily="50" charset="-128"/>
                <a:ea typeface="Meiryo UI" panose="020B0604030504040204" pitchFamily="50" charset="-128"/>
              </a:rPr>
              <a:t>1</a:t>
            </a:r>
            <a:r>
              <a:rPr lang="ja-JP" altLang="en-US" sz="1900">
                <a:solidFill>
                  <a:prstClr val="black"/>
                </a:solidFill>
                <a:latin typeface="Meiryo UI" panose="020B0604030504040204" pitchFamily="50" charset="-128"/>
                <a:ea typeface="Meiryo UI" panose="020B0604030504040204" pitchFamily="50" charset="-128"/>
              </a:rPr>
              <a:t>項各号に掲げる法人は、</a:t>
            </a:r>
            <a:r>
              <a:rPr lang="ja-JP" altLang="en-US" sz="1900" b="1" u="sng">
                <a:solidFill>
                  <a:prstClr val="black"/>
                </a:solidFill>
                <a:latin typeface="Meiryo UI" panose="020B0604030504040204" pitchFamily="50" charset="-128"/>
                <a:ea typeface="Meiryo UI" panose="020B0604030504040204" pitchFamily="50" charset="-128"/>
              </a:rPr>
              <a:t>開示請求等をしようとする者が容易かつ的確に開示請求等をすることができるように、適切な措置を講じなければならない</a:t>
            </a:r>
            <a:r>
              <a:rPr lang="ja-JP" altLang="en-US" sz="1900">
                <a:solidFill>
                  <a:prstClr val="black"/>
                </a:solidFill>
                <a:latin typeface="Meiryo UI" panose="020B0604030504040204" pitchFamily="50" charset="-128"/>
                <a:ea typeface="Meiryo UI" panose="020B0604030504040204" pitchFamily="50" charset="-128"/>
              </a:rPr>
              <a:t>。（法第</a:t>
            </a:r>
            <a:r>
              <a:rPr lang="en-US" altLang="ja-JP" sz="1900">
                <a:solidFill>
                  <a:prstClr val="black"/>
                </a:solidFill>
                <a:latin typeface="Meiryo UI" panose="020B0604030504040204" pitchFamily="50" charset="-128"/>
                <a:ea typeface="Meiryo UI" panose="020B0604030504040204" pitchFamily="50" charset="-128"/>
              </a:rPr>
              <a:t>127</a:t>
            </a:r>
            <a:r>
              <a:rPr lang="ja-JP" altLang="en-US" sz="1900">
                <a:solidFill>
                  <a:prstClr val="black"/>
                </a:solidFill>
                <a:latin typeface="Meiryo UI" panose="020B0604030504040204" pitchFamily="50" charset="-128"/>
                <a:ea typeface="Meiryo UI" panose="020B0604030504040204" pitchFamily="50" charset="-128"/>
              </a:rPr>
              <a:t>条）</a:t>
            </a:r>
            <a:endParaRPr lang="en-US" altLang="ja-JP" sz="1900">
              <a:solidFill>
                <a:prstClr val="black"/>
              </a:solidFill>
              <a:latin typeface="Meiryo UI" panose="020B0604030504040204" pitchFamily="50" charset="-128"/>
              <a:ea typeface="Meiryo UI" panose="020B0604030504040204" pitchFamily="50" charset="-128"/>
            </a:endParaRPr>
          </a:p>
          <a:p>
            <a:pPr marL="742840" lvl="1" indent="-285750" algn="just"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開示請求においては、開示請求者は開示請求書に「開示請求に係る保有個人情報が記録されている行政文書等の名称その他の開示請求に係る保有個人情報を特定するに足りる事項」を記載することとされているが（法第</a:t>
            </a:r>
            <a:r>
              <a:rPr lang="en-US" altLang="ja-JP" sz="1600">
                <a:solidFill>
                  <a:prstClr val="black"/>
                </a:solidFill>
                <a:latin typeface="Meiryo UI" panose="020B0604030504040204" pitchFamily="50" charset="-128"/>
                <a:ea typeface="Meiryo UI" panose="020B0604030504040204" pitchFamily="50" charset="-128"/>
              </a:rPr>
              <a:t>77</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1</a:t>
            </a:r>
            <a:r>
              <a:rPr lang="ja-JP" altLang="en-US" sz="1600">
                <a:solidFill>
                  <a:prstClr val="black"/>
                </a:solidFill>
                <a:latin typeface="Meiryo UI" panose="020B0604030504040204" pitchFamily="50" charset="-128"/>
                <a:ea typeface="Meiryo UI" panose="020B0604030504040204" pitchFamily="50" charset="-128"/>
              </a:rPr>
              <a:t>項第</a:t>
            </a:r>
            <a:r>
              <a:rPr lang="en-US" altLang="ja-JP" sz="1600">
                <a:solidFill>
                  <a:prstClr val="black"/>
                </a:solidFill>
                <a:latin typeface="Meiryo UI" panose="020B0604030504040204" pitchFamily="50" charset="-128"/>
                <a:ea typeface="Meiryo UI" panose="020B0604030504040204" pitchFamily="50" charset="-128"/>
              </a:rPr>
              <a:t>2</a:t>
            </a:r>
            <a:r>
              <a:rPr lang="ja-JP" altLang="en-US" sz="1600">
                <a:solidFill>
                  <a:prstClr val="black"/>
                </a:solidFill>
                <a:latin typeface="Meiryo UI" panose="020B0604030504040204" pitchFamily="50" charset="-128"/>
                <a:ea typeface="Meiryo UI" panose="020B0604030504040204" pitchFamily="50" charset="-128"/>
              </a:rPr>
              <a:t>号）、本人にとって自己に関する情報が行政機関等及び法第</a:t>
            </a:r>
            <a:r>
              <a:rPr lang="en-US" altLang="ja-JP" sz="1600">
                <a:solidFill>
                  <a:prstClr val="black"/>
                </a:solidFill>
                <a:latin typeface="Meiryo UI" panose="020B0604030504040204" pitchFamily="50" charset="-128"/>
                <a:ea typeface="Meiryo UI" panose="020B0604030504040204" pitchFamily="50" charset="-128"/>
              </a:rPr>
              <a:t>58</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1</a:t>
            </a:r>
            <a:r>
              <a:rPr lang="ja-JP" altLang="en-US" sz="1600">
                <a:solidFill>
                  <a:prstClr val="black"/>
                </a:solidFill>
                <a:latin typeface="Meiryo UI" panose="020B0604030504040204" pitchFamily="50" charset="-128"/>
                <a:ea typeface="Meiryo UI" panose="020B0604030504040204" pitchFamily="50" charset="-128"/>
              </a:rPr>
              <a:t>項各号に掲げる法人でどのように記録されているかを知ることは容易ではない。</a:t>
            </a:r>
            <a:endParaRPr lang="en-US" altLang="ja-JP" sz="1600">
              <a:solidFill>
                <a:prstClr val="black"/>
              </a:solidFill>
              <a:latin typeface="Meiryo UI" panose="020B0604030504040204" pitchFamily="50" charset="-128"/>
              <a:ea typeface="Meiryo UI" panose="020B0604030504040204" pitchFamily="50" charset="-128"/>
            </a:endParaRPr>
          </a:p>
          <a:p>
            <a:pPr marL="742840" lvl="1" indent="-285750" algn="just"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このように、本人が法に規定する開示請求その他の権利を行使するに当たり、必要な情報を自力で入手することが困難な場合においては、行政機関の長等及び法第</a:t>
            </a:r>
            <a:r>
              <a:rPr lang="en-US" altLang="ja-JP" sz="1600">
                <a:solidFill>
                  <a:prstClr val="black"/>
                </a:solidFill>
                <a:latin typeface="Meiryo UI" panose="020B0604030504040204" pitchFamily="50" charset="-128"/>
                <a:ea typeface="Meiryo UI" panose="020B0604030504040204" pitchFamily="50" charset="-128"/>
              </a:rPr>
              <a:t>58</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1</a:t>
            </a:r>
            <a:r>
              <a:rPr lang="ja-JP" altLang="en-US" sz="1600">
                <a:solidFill>
                  <a:prstClr val="black"/>
                </a:solidFill>
                <a:latin typeface="Meiryo UI" panose="020B0604030504040204" pitchFamily="50" charset="-128"/>
                <a:ea typeface="Meiryo UI" panose="020B0604030504040204" pitchFamily="50" charset="-128"/>
              </a:rPr>
              <a:t>項各号に掲げる法人は、容易かつ的確に法第</a:t>
            </a:r>
            <a:r>
              <a:rPr lang="en-US" altLang="ja-JP" sz="1600">
                <a:solidFill>
                  <a:prstClr val="black"/>
                </a:solidFill>
                <a:latin typeface="Meiryo UI" panose="020B0604030504040204" pitchFamily="50" charset="-128"/>
                <a:ea typeface="Meiryo UI" panose="020B0604030504040204" pitchFamily="50" charset="-128"/>
              </a:rPr>
              <a:t>127</a:t>
            </a:r>
            <a:r>
              <a:rPr lang="ja-JP" altLang="en-US" sz="1600">
                <a:solidFill>
                  <a:prstClr val="black"/>
                </a:solidFill>
                <a:latin typeface="Meiryo UI" panose="020B0604030504040204" pitchFamily="50" charset="-128"/>
                <a:ea typeface="Meiryo UI" panose="020B0604030504040204" pitchFamily="50" charset="-128"/>
              </a:rPr>
              <a:t>条に規定する請求権を行使することができるように適切な措置を講ずる必要がある。</a:t>
            </a:r>
            <a:endParaRPr lang="en-US" altLang="ja-JP" sz="1600">
              <a:solidFill>
                <a:prstClr val="black"/>
              </a:solidFill>
              <a:latin typeface="Meiryo UI" panose="020B0604030504040204" pitchFamily="50" charset="-128"/>
              <a:ea typeface="Meiryo UI" panose="020B0604030504040204" pitchFamily="50" charset="-128"/>
            </a:endParaRPr>
          </a:p>
          <a:p>
            <a:pPr marL="742840" lvl="1" indent="-285750" algn="just"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同条の「開示請求等をしようとする者の利便を考慮した適切な措置」としては、</a:t>
            </a:r>
            <a:r>
              <a:rPr lang="ja-JP" altLang="en-US" sz="1600" b="1" u="sng">
                <a:solidFill>
                  <a:prstClr val="black"/>
                </a:solidFill>
                <a:latin typeface="Meiryo UI" panose="020B0604030504040204" pitchFamily="50" charset="-128"/>
                <a:ea typeface="Meiryo UI" panose="020B0604030504040204" pitchFamily="50" charset="-128"/>
              </a:rPr>
              <a:t>請求窓口や案内窓口の整備</a:t>
            </a:r>
            <a:r>
              <a:rPr lang="ja-JP" altLang="en-US" sz="1600">
                <a:solidFill>
                  <a:prstClr val="black"/>
                </a:solidFill>
                <a:latin typeface="Meiryo UI" panose="020B0604030504040204" pitchFamily="50" charset="-128"/>
                <a:ea typeface="Meiryo UI" panose="020B0604030504040204" pitchFamily="50" charset="-128"/>
              </a:rPr>
              <a:t>、</a:t>
            </a:r>
            <a:r>
              <a:rPr lang="ja-JP" altLang="en-US" sz="1600" b="1" u="sng">
                <a:solidFill>
                  <a:prstClr val="black"/>
                </a:solidFill>
                <a:latin typeface="Meiryo UI" panose="020B0604030504040204" pitchFamily="50" charset="-128"/>
                <a:ea typeface="Meiryo UI" panose="020B0604030504040204" pitchFamily="50" charset="-128"/>
              </a:rPr>
              <a:t>請求に係る手続等の教示</a:t>
            </a:r>
            <a:r>
              <a:rPr lang="ja-JP" altLang="en-US" sz="1600">
                <a:solidFill>
                  <a:prstClr val="black"/>
                </a:solidFill>
                <a:latin typeface="Meiryo UI" panose="020B0604030504040204" pitchFamily="50" charset="-128"/>
                <a:ea typeface="Meiryo UI" panose="020B0604030504040204" pitchFamily="50" charset="-128"/>
              </a:rPr>
              <a:t>等が考えられる。</a:t>
            </a:r>
          </a:p>
        </p:txBody>
      </p:sp>
      <p:sp>
        <p:nvSpPr>
          <p:cNvPr id="11" name="角丸四角形 10"/>
          <p:cNvSpPr/>
          <p:nvPr/>
        </p:nvSpPr>
        <p:spPr>
          <a:xfrm>
            <a:off x="1653774" y="757778"/>
            <a:ext cx="3132000" cy="5400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開示請求等をしようとする者への</a:t>
            </a:r>
            <a:endParaRPr lang="en-US" altLang="ja-JP" sz="1600" b="1">
              <a:solidFill>
                <a:prstClr val="white"/>
              </a:solidFill>
              <a:latin typeface="Meiryo UI" panose="020B0604030504040204" pitchFamily="50" charset="-128"/>
              <a:ea typeface="Meiryo UI" panose="020B0604030504040204" pitchFamily="50" charset="-128"/>
            </a:endParaRPr>
          </a:p>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情報提供等</a:t>
            </a:r>
          </a:p>
        </p:txBody>
      </p:sp>
      <p:sp>
        <p:nvSpPr>
          <p:cNvPr id="7" name="角丸四角形 6"/>
          <p:cNvSpPr/>
          <p:nvPr/>
        </p:nvSpPr>
        <p:spPr>
          <a:xfrm>
            <a:off x="1720698" y="5338076"/>
            <a:ext cx="8856000" cy="1104676"/>
          </a:xfrm>
          <a:prstGeom prst="roundRect">
            <a:avLst>
              <a:gd name="adj" fmla="val 7423"/>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の長等は、個人情報等の取扱いに関する苦情について、個人情報等の取扱いに関する苦情の窓口の設置及び国民への周知、苦情処理に係る組織体制の整備等を行うことにより、適切かつ迅速な処理に努める必要がある。（法第</a:t>
            </a:r>
            <a:r>
              <a:rPr lang="en-US" altLang="ja-JP">
                <a:solidFill>
                  <a:prstClr val="black"/>
                </a:solidFill>
                <a:latin typeface="Meiryo UI" panose="020B0604030504040204" pitchFamily="50" charset="-128"/>
                <a:ea typeface="Meiryo UI" panose="020B0604030504040204" pitchFamily="50" charset="-128"/>
              </a:rPr>
              <a:t>128</a:t>
            </a:r>
            <a:r>
              <a:rPr lang="ja-JP" altLang="en-US">
                <a:solidFill>
                  <a:prstClr val="black"/>
                </a:solidFill>
                <a:latin typeface="Meiryo UI" panose="020B0604030504040204" pitchFamily="50" charset="-128"/>
                <a:ea typeface="Meiryo UI" panose="020B0604030504040204" pitchFamily="50" charset="-128"/>
              </a:rPr>
              <a:t>条）</a:t>
            </a:r>
          </a:p>
        </p:txBody>
      </p:sp>
      <p:sp>
        <p:nvSpPr>
          <p:cNvPr id="8" name="角丸四角形 7"/>
          <p:cNvSpPr/>
          <p:nvPr/>
        </p:nvSpPr>
        <p:spPr>
          <a:xfrm>
            <a:off x="1711509" y="5001620"/>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苦情処理</a:t>
            </a:r>
          </a:p>
        </p:txBody>
      </p:sp>
    </p:spTree>
    <p:extLst>
      <p:ext uri="{BB962C8B-B14F-4D97-AF65-F5344CB8AC3E}">
        <p14:creationId xmlns:p14="http://schemas.microsoft.com/office/powerpoint/2010/main" val="4546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個人情報の保有に関する規律</a:t>
            </a:r>
          </a:p>
        </p:txBody>
      </p:sp>
      <p:sp>
        <p:nvSpPr>
          <p:cNvPr id="6" name="角丸四角形 5"/>
          <p:cNvSpPr/>
          <p:nvPr/>
        </p:nvSpPr>
        <p:spPr>
          <a:xfrm>
            <a:off x="1968042" y="1057555"/>
            <a:ext cx="7992888" cy="4922835"/>
          </a:xfrm>
          <a:prstGeom prst="roundRect">
            <a:avLst>
              <a:gd name="adj" fmla="val 4573"/>
            </a:avLst>
          </a:prstGeom>
        </p:spPr>
        <p:style>
          <a:lnRef idx="2">
            <a:schemeClr val="accent2"/>
          </a:lnRef>
          <a:fillRef idx="1">
            <a:schemeClr val="lt1"/>
          </a:fillRef>
          <a:effectRef idx="0">
            <a:schemeClr val="accent2"/>
          </a:effectRef>
          <a:fontRef idx="minor">
            <a:schemeClr val="dk1"/>
          </a:fontRef>
        </p:style>
        <p:txBody>
          <a:bodyPr rtlCol="0" anchor="b"/>
          <a:lstStyle/>
          <a:p>
            <a:pPr marL="285750" indent="-285750" fontAlgn="base">
              <a:spcBef>
                <a:spcPct val="0"/>
              </a:spcBef>
              <a:spcAft>
                <a:spcPts val="1800"/>
              </a:spcAft>
              <a:buFont typeface="Wingdings" panose="05000000000000000000" pitchFamily="2" charset="2"/>
              <a:buChar char="l"/>
              <a:defRPr/>
            </a:pPr>
            <a:r>
              <a:rPr lang="ja-JP" altLang="en-US" sz="2000">
                <a:solidFill>
                  <a:schemeClr val="tx1"/>
                </a:solidFill>
                <a:latin typeface="Meiryo UI" panose="020B0604030504040204" pitchFamily="50" charset="-128"/>
                <a:ea typeface="Meiryo UI" panose="020B0604030504040204" pitchFamily="50" charset="-128"/>
              </a:rPr>
              <a:t>行政機関等は、</a:t>
            </a:r>
            <a:r>
              <a:rPr lang="ja-JP" altLang="en-US" sz="2000" b="1" u="sng">
                <a:solidFill>
                  <a:schemeClr val="tx1"/>
                </a:solidFill>
                <a:latin typeface="Meiryo UI" panose="020B0604030504040204" pitchFamily="50" charset="-128"/>
                <a:ea typeface="Meiryo UI" panose="020B0604030504040204" pitchFamily="50" charset="-128"/>
              </a:rPr>
              <a:t>法令（条例を含む</a:t>
            </a:r>
            <a:r>
              <a:rPr lang="en-US" altLang="ja-JP" sz="2000" b="1" u="sng">
                <a:solidFill>
                  <a:schemeClr val="tx1"/>
                </a:solidFill>
                <a:latin typeface="Meiryo UI" panose="020B0604030504040204" pitchFamily="50" charset="-128"/>
                <a:ea typeface="Meiryo UI" panose="020B0604030504040204" pitchFamily="50" charset="-128"/>
              </a:rPr>
              <a:t>※</a:t>
            </a:r>
            <a:r>
              <a:rPr lang="ja-JP" altLang="en-US" sz="2000" b="1" u="sng">
                <a:solidFill>
                  <a:schemeClr val="tx1"/>
                </a:solidFill>
                <a:latin typeface="Meiryo UI" panose="020B0604030504040204" pitchFamily="50" charset="-128"/>
                <a:ea typeface="Meiryo UI" panose="020B0604030504040204" pitchFamily="50" charset="-128"/>
              </a:rPr>
              <a:t>。）の定めに従い適法に行う事務又は業務を遂行するため必要な場合に限り</a:t>
            </a:r>
            <a:r>
              <a:rPr lang="ja-JP" altLang="en-US" sz="2000">
                <a:solidFill>
                  <a:schemeClr val="tx1"/>
                </a:solidFill>
                <a:latin typeface="Meiryo UI" panose="020B0604030504040204" pitchFamily="50" charset="-128"/>
                <a:ea typeface="Meiryo UI" panose="020B0604030504040204" pitchFamily="50" charset="-128"/>
              </a:rPr>
              <a:t>、個人情報を保有することができる。（法第</a:t>
            </a:r>
            <a:r>
              <a:rPr lang="en-US" altLang="ja-JP" sz="2000">
                <a:solidFill>
                  <a:schemeClr val="tx1"/>
                </a:solidFill>
                <a:latin typeface="Meiryo UI" panose="020B0604030504040204" pitchFamily="50" charset="-128"/>
                <a:ea typeface="Meiryo UI" panose="020B0604030504040204" pitchFamily="50" charset="-128"/>
              </a:rPr>
              <a:t>61</a:t>
            </a:r>
            <a:r>
              <a:rPr lang="ja-JP" altLang="en-US" sz="2000">
                <a:solidFill>
                  <a:schemeClr val="tx1"/>
                </a:solidFill>
                <a:latin typeface="Meiryo UI" panose="020B0604030504040204" pitchFamily="50" charset="-128"/>
                <a:ea typeface="Meiryo UI" panose="020B0604030504040204" pitchFamily="50" charset="-128"/>
              </a:rPr>
              <a:t>条第</a:t>
            </a:r>
            <a:r>
              <a:rPr lang="en-US" altLang="ja-JP" sz="2000">
                <a:solidFill>
                  <a:schemeClr val="tx1"/>
                </a:solidFill>
                <a:latin typeface="Meiryo UI" panose="020B0604030504040204" pitchFamily="50" charset="-128"/>
                <a:ea typeface="Meiryo UI" panose="020B0604030504040204" pitchFamily="50" charset="-128"/>
              </a:rPr>
              <a:t>1</a:t>
            </a:r>
            <a:r>
              <a:rPr lang="ja-JP" altLang="en-US" sz="2000">
                <a:solidFill>
                  <a:schemeClr val="tx1"/>
                </a:solidFill>
                <a:latin typeface="Meiryo UI" panose="020B0604030504040204" pitchFamily="50" charset="-128"/>
                <a:ea typeface="Meiryo UI" panose="020B0604030504040204" pitchFamily="50" charset="-128"/>
              </a:rPr>
              <a:t>項）</a:t>
            </a:r>
            <a:endParaRPr lang="en-US" altLang="ja-JP" sz="2000">
              <a:solidFill>
                <a:schemeClr val="tx1"/>
              </a:solidFill>
              <a:latin typeface="Meiryo UI" panose="020B0604030504040204" pitchFamily="50" charset="-128"/>
              <a:ea typeface="Meiryo UI" panose="020B0604030504040204" pitchFamily="50" charset="-128"/>
            </a:endParaRPr>
          </a:p>
          <a:p>
            <a:pPr>
              <a:spcAft>
                <a:spcPts val="1800"/>
              </a:spcAft>
              <a:defRPr/>
            </a:pPr>
            <a:r>
              <a:rPr lang="ja-JP" altLang="en-US" sz="2000">
                <a:solidFill>
                  <a:schemeClr val="tx1"/>
                </a:solidFill>
                <a:latin typeface="Meiryo UI" panose="020B0604030504040204" pitchFamily="50" charset="-128"/>
                <a:ea typeface="Meiryo UI" panose="020B0604030504040204" pitchFamily="50" charset="-128"/>
              </a:rPr>
              <a:t>　</a:t>
            </a:r>
            <a:r>
              <a:rPr lang="en-US" altLang="ja-JP" sz="1900">
                <a:solidFill>
                  <a:schemeClr val="tx1"/>
                </a:solidFill>
                <a:latin typeface="Meiryo UI" panose="020B0604030504040204" pitchFamily="50" charset="-128"/>
                <a:ea typeface="Meiryo UI" panose="020B0604030504040204" pitchFamily="50" charset="-128"/>
              </a:rPr>
              <a:t>※</a:t>
            </a:r>
            <a:r>
              <a:rPr lang="ja-JP" altLang="en-US" sz="1900">
                <a:solidFill>
                  <a:schemeClr val="tx1"/>
                </a:solidFill>
                <a:latin typeface="Meiryo UI" panose="020B0604030504040204" pitchFamily="50" charset="-128"/>
                <a:ea typeface="Meiryo UI" panose="020B0604030504040204" pitchFamily="50" charset="-128"/>
              </a:rPr>
              <a:t>条例のほか、規則等の地方公共団体が法令に基づき定める法規が含まれる。</a:t>
            </a:r>
          </a:p>
          <a:p>
            <a:pPr marL="285750" indent="-285750" fontAlgn="base">
              <a:spcBef>
                <a:spcPct val="0"/>
              </a:spcBef>
              <a:spcAft>
                <a:spcPts val="18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行政機関等は、</a:t>
            </a:r>
            <a:r>
              <a:rPr lang="ja-JP" altLang="en-US" sz="2000" b="1" u="sng">
                <a:solidFill>
                  <a:prstClr val="black"/>
                </a:solidFill>
                <a:latin typeface="Meiryo UI" panose="020B0604030504040204" pitchFamily="50" charset="-128"/>
                <a:ea typeface="Meiryo UI" panose="020B0604030504040204" pitchFamily="50" charset="-128"/>
              </a:rPr>
              <a:t>個人情報の利用目的について</a:t>
            </a:r>
            <a:r>
              <a:rPr lang="ja-JP" altLang="en-US" sz="2000">
                <a:solidFill>
                  <a:prstClr val="black"/>
                </a:solidFill>
                <a:latin typeface="Meiryo UI" panose="020B0604030504040204" pitchFamily="50" charset="-128"/>
                <a:ea typeface="Meiryo UI" panose="020B0604030504040204" pitchFamily="50" charset="-128"/>
              </a:rPr>
              <a:t>、当該個人情報がどのような事務又は業務の用に供され、どのような目的に使われるかをできるだけ</a:t>
            </a:r>
            <a:r>
              <a:rPr lang="ja-JP" altLang="en-US" sz="2000" b="1" u="sng">
                <a:solidFill>
                  <a:prstClr val="black"/>
                </a:solidFill>
                <a:latin typeface="Meiryo UI" panose="020B0604030504040204" pitchFamily="50" charset="-128"/>
                <a:ea typeface="Meiryo UI" panose="020B0604030504040204" pitchFamily="50" charset="-128"/>
              </a:rPr>
              <a:t>具体的かつ個別的に特定しなければならない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61</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1</a:t>
            </a:r>
            <a:r>
              <a:rPr lang="ja-JP" altLang="en-US" sz="2000">
                <a:solidFill>
                  <a:prstClr val="black"/>
                </a:solidFill>
                <a:latin typeface="Meiryo UI" panose="020B0604030504040204" pitchFamily="50" charset="-128"/>
                <a:ea typeface="Meiryo UI" panose="020B0604030504040204" pitchFamily="50" charset="-128"/>
              </a:rPr>
              <a:t>項）</a:t>
            </a:r>
          </a:p>
          <a:p>
            <a:pPr marL="285750" indent="-285750" fontAlgn="base">
              <a:spcBef>
                <a:spcPct val="0"/>
              </a:spcBef>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行政機関等は、</a:t>
            </a:r>
            <a:r>
              <a:rPr lang="ja-JP" altLang="en-US" sz="2000" b="1" u="sng">
                <a:solidFill>
                  <a:prstClr val="black"/>
                </a:solidFill>
                <a:latin typeface="Meiryo UI" panose="020B0604030504040204" pitchFamily="50" charset="-128"/>
                <a:ea typeface="Meiryo UI" panose="020B0604030504040204" pitchFamily="50" charset="-128"/>
              </a:rPr>
              <a:t>特定された利用目的の達成に必要な範囲を超えて、個人情報を保有してはならない</a:t>
            </a:r>
            <a:r>
              <a:rPr lang="ja-JP" altLang="en-US" sz="2000">
                <a:solidFill>
                  <a:prstClr val="black"/>
                </a:solidFill>
                <a:latin typeface="Meiryo UI" panose="020B0604030504040204" pitchFamily="50" charset="-128"/>
                <a:ea typeface="Meiryo UI" panose="020B0604030504040204" pitchFamily="50" charset="-128"/>
              </a:rPr>
              <a:t>。そのため、個人情報が保有される個人の範囲及び個人情報の内容は、利用目的に照らして必要最小限のものでなければならない。（法第</a:t>
            </a:r>
            <a:r>
              <a:rPr lang="en-US" altLang="ja-JP" sz="2000">
                <a:solidFill>
                  <a:prstClr val="black"/>
                </a:solidFill>
                <a:latin typeface="Meiryo UI" panose="020B0604030504040204" pitchFamily="50" charset="-128"/>
                <a:ea typeface="Meiryo UI" panose="020B0604030504040204" pitchFamily="50" charset="-128"/>
              </a:rPr>
              <a:t>61</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2</a:t>
            </a:r>
            <a:r>
              <a:rPr lang="ja-JP" altLang="en-US" sz="2000">
                <a:solidFill>
                  <a:prstClr val="black"/>
                </a:solidFill>
                <a:latin typeface="Meiryo UI" panose="020B0604030504040204" pitchFamily="50" charset="-128"/>
                <a:ea typeface="Meiryo UI" panose="020B0604030504040204" pitchFamily="50" charset="-128"/>
              </a:rPr>
              <a:t>項）</a:t>
            </a: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1800"/>
              </a:spcAft>
              <a:buFont typeface="Wingdings" panose="05000000000000000000" pitchFamily="2" charset="2"/>
              <a:buChar char="l"/>
              <a:defRPr/>
            </a:pPr>
            <a:endParaRPr lang="ja-JP" altLang="en-US" sz="1100">
              <a:solidFill>
                <a:prstClr val="black"/>
              </a:solidFill>
              <a:latin typeface="Meiryo UI" panose="020B0604030504040204" pitchFamily="50" charset="-128"/>
              <a:ea typeface="Meiryo UI" panose="020B0604030504040204" pitchFamily="50" charset="-128"/>
            </a:endParaRPr>
          </a:p>
        </p:txBody>
      </p:sp>
      <p:sp>
        <p:nvSpPr>
          <p:cNvPr id="4" name="角丸四角形 3"/>
          <p:cNvSpPr/>
          <p:nvPr/>
        </p:nvSpPr>
        <p:spPr>
          <a:xfrm>
            <a:off x="1878911" y="945078"/>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保有に関する規律</a:t>
            </a:r>
          </a:p>
        </p:txBody>
      </p:sp>
    </p:spTree>
    <p:extLst>
      <p:ext uri="{BB962C8B-B14F-4D97-AF65-F5344CB8AC3E}">
        <p14:creationId xmlns:p14="http://schemas.microsoft.com/office/powerpoint/2010/main" val="78977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660881" y="22899"/>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行政不服審査請求①</a:t>
            </a:r>
          </a:p>
        </p:txBody>
      </p:sp>
      <p:sp>
        <p:nvSpPr>
          <p:cNvPr id="13" name="正方形/長方形 12">
            <a:extLst>
              <a:ext uri="{FF2B5EF4-FFF2-40B4-BE49-F238E27FC236}">
                <a16:creationId xmlns:a16="http://schemas.microsoft.com/office/drawing/2014/main" id="{3EB9A077-A8E1-4ACE-8798-061B9DAA94C3}"/>
              </a:ext>
            </a:extLst>
          </p:cNvPr>
          <p:cNvSpPr/>
          <p:nvPr/>
        </p:nvSpPr>
        <p:spPr>
          <a:xfrm>
            <a:off x="1793683" y="1157891"/>
            <a:ext cx="8589988" cy="1238801"/>
          </a:xfrm>
          <a:prstGeom prst="rect">
            <a:avLst/>
          </a:prstGeom>
        </p:spPr>
        <p:txBody>
          <a:bodyPr wrap="square">
            <a:spAutoFit/>
          </a:bodyPr>
          <a:lstStyle/>
          <a:p>
            <a:pPr marL="285750" indent="-285750" fontAlgn="base">
              <a:spcBef>
                <a:spcPct val="0"/>
              </a:spcBef>
              <a:spcAft>
                <a:spcPts val="300"/>
              </a:spcAft>
              <a:buFont typeface="Wingdings" panose="05000000000000000000" pitchFamily="2" charset="2"/>
              <a:buChar char="l"/>
              <a:defRPr/>
            </a:pPr>
            <a:r>
              <a:rPr lang="ja-JP" altLang="en-US" b="1">
                <a:solidFill>
                  <a:prstClr val="black"/>
                </a:solidFill>
                <a:latin typeface="Meiryo UI" panose="020B0604030504040204" pitchFamily="50" charset="-128"/>
                <a:ea typeface="Meiryo UI" panose="020B0604030504040204" pitchFamily="50" charset="-128"/>
              </a:rPr>
              <a:t>審査請求</a:t>
            </a:r>
            <a:r>
              <a:rPr lang="ja-JP" altLang="en-US">
                <a:solidFill>
                  <a:prstClr val="black"/>
                </a:solidFill>
                <a:latin typeface="Meiryo UI" panose="020B0604030504040204" pitchFamily="50" charset="-128"/>
                <a:ea typeface="Meiryo UI" panose="020B0604030504040204" pitchFamily="50" charset="-128"/>
              </a:rPr>
              <a:t>（行政不服審査法第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条及び第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300"/>
              </a:spcAft>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①開示決定等について不服がある者や、②開示請求等をした者で、当該請求から相当の期間が経過したにもかかわらず、行政庁の不作為がある場合は、行政不服審査法第４条各号に定める審査請求をすべき行政庁に対して、</a:t>
            </a:r>
            <a:r>
              <a:rPr lang="ja-JP" altLang="en-US" b="1" u="sng">
                <a:solidFill>
                  <a:prstClr val="black"/>
                </a:solidFill>
                <a:latin typeface="Meiryo UI" panose="020B0604030504040204" pitchFamily="50" charset="-128"/>
                <a:ea typeface="Meiryo UI" panose="020B0604030504040204" pitchFamily="50" charset="-128"/>
              </a:rPr>
              <a:t>審査請求をすることができる</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p:txBody>
      </p:sp>
      <p:sp>
        <p:nvSpPr>
          <p:cNvPr id="14" name="角丸四角形 18">
            <a:extLst>
              <a:ext uri="{FF2B5EF4-FFF2-40B4-BE49-F238E27FC236}">
                <a16:creationId xmlns:a16="http://schemas.microsoft.com/office/drawing/2014/main" id="{4246BB7C-3E62-41B2-9F49-C8EE0F8EF8EC}"/>
              </a:ext>
            </a:extLst>
          </p:cNvPr>
          <p:cNvSpPr/>
          <p:nvPr/>
        </p:nvSpPr>
        <p:spPr>
          <a:xfrm>
            <a:off x="1660881" y="901570"/>
            <a:ext cx="8870241" cy="1581612"/>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15" name="角丸四角形 6">
            <a:extLst>
              <a:ext uri="{FF2B5EF4-FFF2-40B4-BE49-F238E27FC236}">
                <a16:creationId xmlns:a16="http://schemas.microsoft.com/office/drawing/2014/main" id="{7BEC8B11-895A-4823-85DA-C2B6BAD21E59}"/>
              </a:ext>
            </a:extLst>
          </p:cNvPr>
          <p:cNvSpPr/>
          <p:nvPr/>
        </p:nvSpPr>
        <p:spPr>
          <a:xfrm>
            <a:off x="1599160" y="649686"/>
            <a:ext cx="5600231"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開示決定、訂正決定又は利用停止決定等に対する審査請求</a:t>
            </a:r>
          </a:p>
        </p:txBody>
      </p:sp>
      <p:sp>
        <p:nvSpPr>
          <p:cNvPr id="12" name="角丸四角形 18">
            <a:extLst>
              <a:ext uri="{FF2B5EF4-FFF2-40B4-BE49-F238E27FC236}">
                <a16:creationId xmlns:a16="http://schemas.microsoft.com/office/drawing/2014/main" id="{C04A750D-65F4-43CB-9578-1FA181EA28AE}"/>
              </a:ext>
            </a:extLst>
          </p:cNvPr>
          <p:cNvSpPr/>
          <p:nvPr/>
        </p:nvSpPr>
        <p:spPr>
          <a:xfrm>
            <a:off x="1643359" y="2585063"/>
            <a:ext cx="8870241" cy="4078236"/>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16" name="角丸四角形 6">
            <a:extLst>
              <a:ext uri="{FF2B5EF4-FFF2-40B4-BE49-F238E27FC236}">
                <a16:creationId xmlns:a16="http://schemas.microsoft.com/office/drawing/2014/main" id="{C173FE1B-2CAC-488C-AFF5-2987FFC739D1}"/>
              </a:ext>
            </a:extLst>
          </p:cNvPr>
          <p:cNvSpPr/>
          <p:nvPr/>
        </p:nvSpPr>
        <p:spPr>
          <a:xfrm>
            <a:off x="1643359" y="2542339"/>
            <a:ext cx="2755917"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審査会等の機関への諮問</a:t>
            </a:r>
          </a:p>
        </p:txBody>
      </p:sp>
      <p:sp>
        <p:nvSpPr>
          <p:cNvPr id="17" name="正方形/長方形 16">
            <a:extLst>
              <a:ext uri="{FF2B5EF4-FFF2-40B4-BE49-F238E27FC236}">
                <a16:creationId xmlns:a16="http://schemas.microsoft.com/office/drawing/2014/main" id="{EFF1D371-5C50-446D-986F-BEC21889CEA9}"/>
              </a:ext>
            </a:extLst>
          </p:cNvPr>
          <p:cNvSpPr/>
          <p:nvPr/>
        </p:nvSpPr>
        <p:spPr>
          <a:xfrm>
            <a:off x="1765786" y="2946897"/>
            <a:ext cx="8589988" cy="3716402"/>
          </a:xfrm>
          <a:prstGeom prst="rect">
            <a:avLst/>
          </a:prstGeom>
        </p:spPr>
        <p:txBody>
          <a:bodyPr wrap="square">
            <a:spAutoFit/>
          </a:bodyPr>
          <a:lstStyle/>
          <a:p>
            <a:pPr marL="285750" indent="-285750" fontAlgn="base">
              <a:spcBef>
                <a:spcPct val="0"/>
              </a:spcBef>
              <a:spcAft>
                <a:spcPts val="300"/>
              </a:spcAft>
              <a:buFont typeface="Wingdings" panose="05000000000000000000" pitchFamily="2" charset="2"/>
              <a:buChar char="l"/>
              <a:defRPr/>
            </a:pPr>
            <a:r>
              <a:rPr lang="ja-JP" altLang="en-US" b="1">
                <a:solidFill>
                  <a:prstClr val="black"/>
                </a:solidFill>
                <a:latin typeface="Meiryo UI" panose="020B0604030504040204" pitchFamily="50" charset="-128"/>
                <a:ea typeface="Meiryo UI" panose="020B0604030504040204" pitchFamily="50" charset="-128"/>
              </a:rPr>
              <a:t>情報公開・個人情報保護審査会への諮問</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105</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1800"/>
              </a:spcAft>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審査請求を受けた</a:t>
            </a:r>
            <a:r>
              <a:rPr lang="ja-JP" altLang="en-US" b="1" u="sng">
                <a:solidFill>
                  <a:prstClr val="black"/>
                </a:solidFill>
                <a:latin typeface="Meiryo UI" panose="020B0604030504040204" pitchFamily="50" charset="-128"/>
                <a:ea typeface="Meiryo UI" panose="020B0604030504040204" pitchFamily="50" charset="-128"/>
              </a:rPr>
              <a:t>行政機関及び独立行政法人等は、</a:t>
            </a:r>
            <a:r>
              <a:rPr lang="ja-JP" altLang="en-US">
                <a:solidFill>
                  <a:prstClr val="black"/>
                </a:solidFill>
                <a:latin typeface="Meiryo UI" panose="020B0604030504040204" pitchFamily="50" charset="-128"/>
                <a:ea typeface="Meiryo UI" panose="020B0604030504040204" pitchFamily="50" charset="-128"/>
              </a:rPr>
              <a:t>審査請求を却下する場合（法第</a:t>
            </a:r>
            <a:r>
              <a:rPr lang="en-US" altLang="ja-JP">
                <a:solidFill>
                  <a:prstClr val="black"/>
                </a:solidFill>
                <a:latin typeface="Meiryo UI" panose="020B0604030504040204" pitchFamily="50" charset="-128"/>
                <a:ea typeface="Meiryo UI" panose="020B0604030504040204" pitchFamily="50" charset="-128"/>
              </a:rPr>
              <a:t>105</a:t>
            </a:r>
            <a:r>
              <a:rPr lang="ja-JP" altLang="en-US">
                <a:solidFill>
                  <a:prstClr val="black"/>
                </a:solidFill>
                <a:latin typeface="Meiryo UI" panose="020B0604030504040204" pitchFamily="50" charset="-128"/>
                <a:ea typeface="Meiryo UI" panose="020B0604030504040204" pitchFamily="50" charset="-128"/>
              </a:rPr>
              <a:t>条第１項第１号）又は全部認容する場合（同項第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号、第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号又は第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号）を除き、</a:t>
            </a:r>
            <a:r>
              <a:rPr lang="ja-JP" altLang="en-US" b="1" u="sng">
                <a:solidFill>
                  <a:prstClr val="black"/>
                </a:solidFill>
                <a:latin typeface="Meiryo UI" panose="020B0604030504040204" pitchFamily="50" charset="-128"/>
                <a:ea typeface="Meiryo UI" panose="020B0604030504040204" pitchFamily="50" charset="-128"/>
              </a:rPr>
              <a:t>情報公開・個人情報保護審査会</a:t>
            </a:r>
            <a:r>
              <a:rPr lang="ja-JP" altLang="en-US">
                <a:solidFill>
                  <a:prstClr val="black"/>
                </a:solidFill>
                <a:latin typeface="Meiryo UI" panose="020B0604030504040204" pitchFamily="50" charset="-128"/>
                <a:ea typeface="Meiryo UI" panose="020B0604030504040204" pitchFamily="50" charset="-128"/>
              </a:rPr>
              <a:t>（会計検査院にあっては、別に法律で定める審査会）</a:t>
            </a:r>
            <a:r>
              <a:rPr lang="ja-JP" altLang="en-US" b="1" u="sng">
                <a:solidFill>
                  <a:prstClr val="black"/>
                </a:solidFill>
                <a:latin typeface="Meiryo UI" panose="020B0604030504040204" pitchFamily="50" charset="-128"/>
                <a:ea typeface="Meiryo UI" panose="020B0604030504040204" pitchFamily="50" charset="-128"/>
              </a:rPr>
              <a:t>に諮問しなければならない</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300"/>
              </a:spcAft>
              <a:buFont typeface="Wingdings" panose="05000000000000000000" pitchFamily="2" charset="2"/>
              <a:buChar char="l"/>
              <a:defRPr/>
            </a:pPr>
            <a:r>
              <a:rPr lang="ja-JP" altLang="en-US" b="1">
                <a:solidFill>
                  <a:prstClr val="black"/>
                </a:solidFill>
                <a:latin typeface="Meiryo UI" panose="020B0604030504040204" pitchFamily="50" charset="-128"/>
                <a:ea typeface="Meiryo UI" panose="020B0604030504040204" pitchFamily="50" charset="-128"/>
              </a:rPr>
              <a:t>行政不服審査法第</a:t>
            </a:r>
            <a:r>
              <a:rPr lang="en-US" altLang="ja-JP" b="1">
                <a:solidFill>
                  <a:prstClr val="black"/>
                </a:solidFill>
                <a:latin typeface="Meiryo UI" panose="020B0604030504040204" pitchFamily="50" charset="-128"/>
                <a:ea typeface="Meiryo UI" panose="020B0604030504040204" pitchFamily="50" charset="-128"/>
              </a:rPr>
              <a:t>81</a:t>
            </a:r>
            <a:r>
              <a:rPr lang="ja-JP" altLang="en-US" b="1">
                <a:solidFill>
                  <a:prstClr val="black"/>
                </a:solidFill>
                <a:latin typeface="Meiryo UI" panose="020B0604030504040204" pitchFamily="50" charset="-128"/>
                <a:ea typeface="Meiryo UI" panose="020B0604030504040204" pitchFamily="50" charset="-128"/>
              </a:rPr>
              <a:t>条第</a:t>
            </a:r>
            <a:r>
              <a:rPr lang="en-US" altLang="ja-JP" b="1">
                <a:solidFill>
                  <a:prstClr val="black"/>
                </a:solidFill>
                <a:latin typeface="Meiryo UI" panose="020B0604030504040204" pitchFamily="50" charset="-128"/>
                <a:ea typeface="Meiryo UI" panose="020B0604030504040204" pitchFamily="50" charset="-128"/>
              </a:rPr>
              <a:t>1</a:t>
            </a:r>
            <a:r>
              <a:rPr lang="ja-JP" altLang="en-US" b="1">
                <a:solidFill>
                  <a:prstClr val="black"/>
                </a:solidFill>
                <a:latin typeface="Meiryo UI" panose="020B0604030504040204" pitchFamily="50" charset="-128"/>
                <a:ea typeface="Meiryo UI" panose="020B0604030504040204" pitchFamily="50" charset="-128"/>
              </a:rPr>
              <a:t>項又は第</a:t>
            </a:r>
            <a:r>
              <a:rPr lang="en-US" altLang="ja-JP" b="1">
                <a:solidFill>
                  <a:prstClr val="black"/>
                </a:solidFill>
                <a:latin typeface="Meiryo UI" panose="020B0604030504040204" pitchFamily="50" charset="-128"/>
                <a:ea typeface="Meiryo UI" panose="020B0604030504040204" pitchFamily="50" charset="-128"/>
              </a:rPr>
              <a:t>2</a:t>
            </a:r>
            <a:r>
              <a:rPr lang="ja-JP" altLang="en-US" b="1">
                <a:solidFill>
                  <a:prstClr val="black"/>
                </a:solidFill>
                <a:latin typeface="Meiryo UI" panose="020B0604030504040204" pitchFamily="50" charset="-128"/>
                <a:ea typeface="Meiryo UI" panose="020B0604030504040204" pitchFamily="50" charset="-128"/>
              </a:rPr>
              <a:t>項の機関への諮問</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105</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審査請求を受けた</a:t>
            </a:r>
            <a:r>
              <a:rPr lang="ja-JP" altLang="en-US" b="1" u="sng">
                <a:solidFill>
                  <a:prstClr val="black"/>
                </a:solidFill>
                <a:latin typeface="Meiryo UI" panose="020B0604030504040204" pitchFamily="50" charset="-128"/>
                <a:ea typeface="Meiryo UI" panose="020B0604030504040204" pitchFamily="50" charset="-128"/>
              </a:rPr>
              <a:t>地方公共団体の機関又は地方独立行政法人は、</a:t>
            </a:r>
            <a:r>
              <a:rPr lang="ja-JP" altLang="en-US">
                <a:solidFill>
                  <a:prstClr val="black"/>
                </a:solidFill>
                <a:latin typeface="Meiryo UI" panose="020B0604030504040204" pitchFamily="50" charset="-128"/>
                <a:ea typeface="Meiryo UI" panose="020B0604030504040204" pitchFamily="50" charset="-128"/>
              </a:rPr>
              <a:t>審査請求を却下する場合（法第</a:t>
            </a:r>
            <a:r>
              <a:rPr lang="en-US" altLang="ja-JP">
                <a:solidFill>
                  <a:prstClr val="black"/>
                </a:solidFill>
                <a:latin typeface="Meiryo UI" panose="020B0604030504040204" pitchFamily="50" charset="-128"/>
                <a:ea typeface="Meiryo UI" panose="020B0604030504040204" pitchFamily="50" charset="-128"/>
              </a:rPr>
              <a:t>105</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号）又は全部認容する場合（同項第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項又は第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項）を除き、</a:t>
            </a:r>
            <a:r>
              <a:rPr lang="ja-JP" altLang="en-US" b="1" u="sng">
                <a:solidFill>
                  <a:prstClr val="black"/>
                </a:solidFill>
                <a:latin typeface="Meiryo UI" panose="020B0604030504040204" pitchFamily="50" charset="-128"/>
                <a:ea typeface="Meiryo UI" panose="020B0604030504040204" pitchFamily="50" charset="-128"/>
              </a:rPr>
              <a:t>行政不服審査法第</a:t>
            </a:r>
            <a:r>
              <a:rPr lang="en-US" altLang="ja-JP" b="1" u="sng">
                <a:solidFill>
                  <a:prstClr val="black"/>
                </a:solidFill>
                <a:latin typeface="Meiryo UI" panose="020B0604030504040204" pitchFamily="50" charset="-128"/>
                <a:ea typeface="Meiryo UI" panose="020B0604030504040204" pitchFamily="50" charset="-128"/>
              </a:rPr>
              <a:t>81</a:t>
            </a:r>
            <a:r>
              <a:rPr lang="ja-JP" altLang="en-US" b="1" u="sng">
                <a:solidFill>
                  <a:prstClr val="black"/>
                </a:solidFill>
                <a:latin typeface="Meiryo UI" panose="020B0604030504040204" pitchFamily="50" charset="-128"/>
                <a:ea typeface="Meiryo UI" panose="020B0604030504040204" pitchFamily="50" charset="-128"/>
              </a:rPr>
              <a:t>条第</a:t>
            </a:r>
            <a:r>
              <a:rPr lang="en-US" altLang="ja-JP" b="1" u="sng">
                <a:solidFill>
                  <a:prstClr val="black"/>
                </a:solidFill>
                <a:latin typeface="Meiryo UI" panose="020B0604030504040204" pitchFamily="50" charset="-128"/>
                <a:ea typeface="Meiryo UI" panose="020B0604030504040204" pitchFamily="50" charset="-128"/>
              </a:rPr>
              <a:t>1</a:t>
            </a:r>
            <a:r>
              <a:rPr lang="ja-JP" altLang="en-US" b="1" u="sng">
                <a:solidFill>
                  <a:prstClr val="black"/>
                </a:solidFill>
                <a:latin typeface="Meiryo UI" panose="020B0604030504040204" pitchFamily="50" charset="-128"/>
                <a:ea typeface="Meiryo UI" panose="020B0604030504040204" pitchFamily="50" charset="-128"/>
              </a:rPr>
              <a:t>項又は第</a:t>
            </a:r>
            <a:r>
              <a:rPr lang="en-US" altLang="ja-JP" b="1" u="sng">
                <a:solidFill>
                  <a:prstClr val="black"/>
                </a:solidFill>
                <a:latin typeface="Meiryo UI" panose="020B0604030504040204" pitchFamily="50" charset="-128"/>
                <a:ea typeface="Meiryo UI" panose="020B0604030504040204" pitchFamily="50" charset="-128"/>
              </a:rPr>
              <a:t>2</a:t>
            </a:r>
            <a:r>
              <a:rPr lang="ja-JP" altLang="en-US" b="1" u="sng">
                <a:solidFill>
                  <a:prstClr val="black"/>
                </a:solidFill>
                <a:latin typeface="Meiryo UI" panose="020B0604030504040204" pitchFamily="50" charset="-128"/>
                <a:ea typeface="Meiryo UI" panose="020B0604030504040204" pitchFamily="50" charset="-128"/>
              </a:rPr>
              <a:t>項の機関</a:t>
            </a:r>
            <a:r>
              <a:rPr lang="ja-JP" altLang="en-US">
                <a:solidFill>
                  <a:prstClr val="black"/>
                </a:solidFill>
                <a:latin typeface="Meiryo UI" panose="020B0604030504040204" pitchFamily="50" charset="-128"/>
                <a:ea typeface="Meiryo UI" panose="020B0604030504040204" pitchFamily="50" charset="-128"/>
              </a:rPr>
              <a:t>（</a:t>
            </a: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a:t>
            </a:r>
            <a:r>
              <a:rPr lang="ja-JP" altLang="en-US" b="1" u="sng">
                <a:solidFill>
                  <a:prstClr val="black"/>
                </a:solidFill>
                <a:latin typeface="Meiryo UI" panose="020B0604030504040204" pitchFamily="50" charset="-128"/>
                <a:ea typeface="Meiryo UI" panose="020B0604030504040204" pitchFamily="50" charset="-128"/>
              </a:rPr>
              <a:t>に諮問しなければならない</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fontAlgn="base">
              <a:spcBef>
                <a:spcPct val="0"/>
              </a:spcBef>
              <a:spcAft>
                <a:spcPts val="300"/>
              </a:spcAft>
              <a:defRPr/>
            </a:pPr>
            <a:r>
              <a:rPr lang="ja-JP" altLang="en-US" sz="1400">
                <a:solidFill>
                  <a:prstClr val="black"/>
                </a:solidFill>
                <a:latin typeface="Meiryo UI" panose="020B0604030504040204" pitchFamily="50" charset="-128"/>
                <a:ea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rPr>
              <a:t>）地方公共団体が単独で設置する方法のほか、地方自治法第</a:t>
            </a:r>
            <a:r>
              <a:rPr lang="en-US" altLang="ja-JP" sz="1400">
                <a:solidFill>
                  <a:prstClr val="black"/>
                </a:solidFill>
                <a:latin typeface="Meiryo UI" panose="020B0604030504040204" pitchFamily="50" charset="-128"/>
                <a:ea typeface="Meiryo UI" panose="020B0604030504040204" pitchFamily="50" charset="-128"/>
              </a:rPr>
              <a:t>252</a:t>
            </a:r>
            <a:r>
              <a:rPr lang="ja-JP" altLang="en-US" sz="1400">
                <a:solidFill>
                  <a:prstClr val="black"/>
                </a:solidFill>
                <a:latin typeface="Meiryo UI" panose="020B0604030504040204" pitchFamily="50" charset="-128"/>
                <a:ea typeface="Meiryo UI" panose="020B0604030504040204" pitchFamily="50" charset="-128"/>
              </a:rPr>
              <a:t>条の</a:t>
            </a:r>
            <a:r>
              <a:rPr lang="en-US" altLang="ja-JP" sz="1400">
                <a:solidFill>
                  <a:prstClr val="black"/>
                </a:solidFill>
                <a:latin typeface="Meiryo UI" panose="020B0604030504040204" pitchFamily="50" charset="-128"/>
                <a:ea typeface="Meiryo UI" panose="020B0604030504040204" pitchFamily="50" charset="-128"/>
              </a:rPr>
              <a:t>7</a:t>
            </a:r>
            <a:r>
              <a:rPr lang="ja-JP" altLang="en-US" sz="1400">
                <a:solidFill>
                  <a:prstClr val="black"/>
                </a:solidFill>
                <a:latin typeface="Meiryo UI" panose="020B0604030504040204" pitchFamily="50" charset="-128"/>
                <a:ea typeface="Meiryo UI" panose="020B0604030504040204" pitchFamily="50" charset="-128"/>
              </a:rPr>
              <a:t>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項の規定に基づき他の団体と共同</a:t>
            </a:r>
            <a:endParaRPr lang="en-US" altLang="ja-JP" sz="1400">
              <a:solidFill>
                <a:prstClr val="black"/>
              </a:solidFill>
              <a:latin typeface="Meiryo UI" panose="020B0604030504040204" pitchFamily="50" charset="-128"/>
              <a:ea typeface="Meiryo UI" panose="020B0604030504040204" pitchFamily="50" charset="-128"/>
            </a:endParaRPr>
          </a:p>
          <a:p>
            <a:pPr fontAlgn="base">
              <a:spcBef>
                <a:spcPct val="0"/>
              </a:spcBef>
              <a:spcAft>
                <a:spcPts val="300"/>
              </a:spcAft>
              <a:defRPr/>
            </a:pPr>
            <a:r>
              <a:rPr lang="en-US" altLang="ja-JP" sz="1400">
                <a:solidFill>
                  <a:prstClr val="black"/>
                </a:solidFill>
                <a:latin typeface="Meiryo UI" panose="020B0604030504040204" pitchFamily="50" charset="-128"/>
                <a:ea typeface="Meiryo UI" panose="020B0604030504040204" pitchFamily="50" charset="-128"/>
              </a:rPr>
              <a:t>       </a:t>
            </a:r>
            <a:r>
              <a:rPr lang="ja-JP" altLang="en-US" sz="1400">
                <a:solidFill>
                  <a:prstClr val="black"/>
                </a:solidFill>
                <a:latin typeface="Meiryo UI" panose="020B0604030504040204" pitchFamily="50" charset="-128"/>
                <a:ea typeface="Meiryo UI" panose="020B0604030504040204" pitchFamily="50" charset="-128"/>
              </a:rPr>
              <a:t>設置することも可能である。</a:t>
            </a:r>
          </a:p>
        </p:txBody>
      </p:sp>
      <p:sp>
        <p:nvSpPr>
          <p:cNvPr id="11" name="スライド番号プレースホルダー 1">
            <a:extLst>
              <a:ext uri="{FF2B5EF4-FFF2-40B4-BE49-F238E27FC236}">
                <a16:creationId xmlns:a16="http://schemas.microsoft.com/office/drawing/2014/main" id="{2D18A19B-9BA8-4B31-B86A-A990A3718C3B}"/>
              </a:ext>
            </a:extLst>
          </p:cNvPr>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30</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0942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660881" y="22899"/>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a:t>
            </a:r>
            <a:r>
              <a:rPr lang="en-US" altLang="ja-JP">
                <a:solidFill>
                  <a:sysClr val="windowText" lastClr="000000"/>
                </a:solidFill>
              </a:rPr>
              <a:t> </a:t>
            </a:r>
            <a:r>
              <a:rPr lang="ja-JP" altLang="en-US">
                <a:solidFill>
                  <a:sysClr val="windowText" lastClr="000000"/>
                </a:solidFill>
              </a:rPr>
              <a:t>行政不服審査請求②</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31</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3EB9A077-A8E1-4ACE-8798-061B9DAA94C3}"/>
              </a:ext>
            </a:extLst>
          </p:cNvPr>
          <p:cNvSpPr/>
          <p:nvPr/>
        </p:nvSpPr>
        <p:spPr>
          <a:xfrm>
            <a:off x="1801006" y="1210559"/>
            <a:ext cx="8589988" cy="4477764"/>
          </a:xfrm>
          <a:prstGeom prst="rect">
            <a:avLst/>
          </a:prstGeom>
        </p:spPr>
        <p:txBody>
          <a:bodyPr wrap="square">
            <a:spAutoFit/>
          </a:bodyPr>
          <a:lstStyle/>
          <a:p>
            <a:pPr fontAlgn="base">
              <a:spcBef>
                <a:spcPct val="0"/>
              </a:spcBef>
              <a:spcAft>
                <a:spcPts val="600"/>
              </a:spcAft>
              <a:defRPr/>
            </a:pPr>
            <a:r>
              <a:rPr lang="ja-JP" altLang="en-US" b="1">
                <a:solidFill>
                  <a:prstClr val="black"/>
                </a:solidFill>
                <a:latin typeface="Meiryo UI" panose="020B0604030504040204" pitchFamily="50" charset="-128"/>
                <a:ea typeface="Meiryo UI" panose="020B0604030504040204" pitchFamily="50" charset="-128"/>
              </a:rPr>
              <a:t>＜行政機関の長及び独立行政法人等関係＞</a:t>
            </a:r>
            <a:endParaRPr lang="en-US" altLang="ja-JP" b="1">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r>
              <a:rPr lang="ja-JP" altLang="en-US" b="1">
                <a:solidFill>
                  <a:prstClr val="black"/>
                </a:solidFill>
                <a:latin typeface="Meiryo UI" panose="020B0604030504040204" pitchFamily="50" charset="-128"/>
                <a:ea typeface="Meiryo UI" panose="020B0604030504040204" pitchFamily="50" charset="-128"/>
              </a:rPr>
              <a:t>審理員による審理手続に関する規定の適用除外</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104</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lnSpc>
                <a:spcPts val="2400"/>
              </a:lnSpc>
              <a:spcBef>
                <a:spcPct val="0"/>
              </a:spcBef>
              <a:spcAft>
                <a:spcPts val="1800"/>
              </a:spcAft>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行政機関の長等（地方公共団体の機関等を除く）に対する審査請求については、審理員の指名（行政不服審査法第</a:t>
            </a:r>
            <a:r>
              <a:rPr lang="en-US" altLang="ja-JP">
                <a:solidFill>
                  <a:prstClr val="black"/>
                </a:solidFill>
                <a:latin typeface="Meiryo UI" panose="020B0604030504040204" pitchFamily="50" charset="-128"/>
                <a:ea typeface="Meiryo UI" panose="020B0604030504040204" pitchFamily="50" charset="-128"/>
              </a:rPr>
              <a:t>9</a:t>
            </a:r>
            <a:r>
              <a:rPr lang="ja-JP" altLang="en-US">
                <a:solidFill>
                  <a:prstClr val="black"/>
                </a:solidFill>
                <a:latin typeface="Meiryo UI" panose="020B0604030504040204" pitchFamily="50" charset="-128"/>
                <a:ea typeface="Meiryo UI" panose="020B0604030504040204" pitchFamily="50" charset="-128"/>
              </a:rPr>
              <a:t>条）、審理手続（行政不服審査法第</a:t>
            </a:r>
            <a:r>
              <a:rPr lang="en-US" altLang="ja-JP">
                <a:solidFill>
                  <a:prstClr val="black"/>
                </a:solidFill>
                <a:latin typeface="Meiryo UI" panose="020B0604030504040204" pitchFamily="50" charset="-128"/>
                <a:ea typeface="Meiryo UI" panose="020B0604030504040204" pitchFamily="50" charset="-128"/>
              </a:rPr>
              <a:t>28</a:t>
            </a:r>
            <a:r>
              <a:rPr lang="ja-JP" altLang="en-US">
                <a:solidFill>
                  <a:prstClr val="black"/>
                </a:solidFill>
                <a:latin typeface="Meiryo UI" panose="020B0604030504040204" pitchFamily="50" charset="-128"/>
                <a:ea typeface="Meiryo UI" panose="020B0604030504040204" pitchFamily="50" charset="-128"/>
              </a:rPr>
              <a:t>条ないし第</a:t>
            </a:r>
            <a:r>
              <a:rPr lang="en-US" altLang="ja-JP">
                <a:solidFill>
                  <a:prstClr val="black"/>
                </a:solidFill>
                <a:latin typeface="Meiryo UI" panose="020B0604030504040204" pitchFamily="50" charset="-128"/>
                <a:ea typeface="Meiryo UI" panose="020B0604030504040204" pitchFamily="50" charset="-128"/>
              </a:rPr>
              <a:t>42</a:t>
            </a:r>
            <a:r>
              <a:rPr lang="ja-JP" altLang="en-US">
                <a:solidFill>
                  <a:prstClr val="black"/>
                </a:solidFill>
                <a:latin typeface="Meiryo UI" panose="020B0604030504040204" pitchFamily="50" charset="-128"/>
                <a:ea typeface="Meiryo UI" panose="020B0604030504040204" pitchFamily="50" charset="-128"/>
              </a:rPr>
              <a:t>条）、行政不服審査会等への諮問（行政不服審査法第</a:t>
            </a:r>
            <a:r>
              <a:rPr lang="en-US" altLang="ja-JP">
                <a:solidFill>
                  <a:prstClr val="black"/>
                </a:solidFill>
                <a:latin typeface="Meiryo UI" panose="020B0604030504040204" pitchFamily="50" charset="-128"/>
                <a:ea typeface="Meiryo UI" panose="020B0604030504040204" pitchFamily="50" charset="-128"/>
              </a:rPr>
              <a:t>43</a:t>
            </a:r>
            <a:r>
              <a:rPr lang="ja-JP" altLang="en-US">
                <a:solidFill>
                  <a:prstClr val="black"/>
                </a:solidFill>
                <a:latin typeface="Meiryo UI" panose="020B0604030504040204" pitchFamily="50" charset="-128"/>
                <a:ea typeface="Meiryo UI" panose="020B0604030504040204" pitchFamily="50" charset="-128"/>
              </a:rPr>
              <a:t>条）等の規定は適用されない（法第</a:t>
            </a:r>
            <a:r>
              <a:rPr lang="en-US" altLang="ja-JP">
                <a:solidFill>
                  <a:prstClr val="black"/>
                </a:solidFill>
                <a:latin typeface="Meiryo UI" panose="020B0604030504040204" pitchFamily="50" charset="-128"/>
                <a:ea typeface="Meiryo UI" panose="020B0604030504040204" pitchFamily="50" charset="-128"/>
              </a:rPr>
              <a:t>104</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項）ことから、行政機関及び独立行政法人等にあっては、これらの手続を経ることなく諮問を行うこととなる。</a:t>
            </a:r>
            <a:endParaRPr lang="en-US" altLang="ja-JP">
              <a:solidFill>
                <a:prstClr val="black"/>
              </a:solidFill>
              <a:latin typeface="Meiryo UI" panose="020B0604030504040204" pitchFamily="50" charset="-128"/>
              <a:ea typeface="Meiryo UI" panose="020B0604030504040204" pitchFamily="50" charset="-128"/>
            </a:endParaRPr>
          </a:p>
          <a:p>
            <a:pPr fontAlgn="base">
              <a:spcBef>
                <a:spcPct val="0"/>
              </a:spcBef>
              <a:spcAft>
                <a:spcPts val="600"/>
              </a:spcAft>
              <a:defRPr/>
            </a:pPr>
            <a:r>
              <a:rPr lang="ja-JP" altLang="en-US" b="1">
                <a:solidFill>
                  <a:prstClr val="black"/>
                </a:solidFill>
                <a:latin typeface="Meiryo UI" panose="020B0604030504040204" pitchFamily="50" charset="-128"/>
                <a:ea typeface="Meiryo UI" panose="020B0604030504040204" pitchFamily="50" charset="-128"/>
              </a:rPr>
              <a:t>＜地方公共団体の機関及び地方独立行政法人関係＞</a:t>
            </a:r>
            <a:endParaRPr lang="en-US" altLang="ja-JP" b="1">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r>
              <a:rPr lang="ja-JP" altLang="en-US" b="1">
                <a:solidFill>
                  <a:prstClr val="black"/>
                </a:solidFill>
                <a:latin typeface="Meiryo UI" panose="020B0604030504040204" pitchFamily="50" charset="-128"/>
                <a:ea typeface="Meiryo UI" panose="020B0604030504040204" pitchFamily="50" charset="-128"/>
              </a:rPr>
              <a:t>審理員による審理手続に関する規定の適用除外</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106</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marL="285750" indent="-285750" fontAlgn="base">
              <a:lnSpc>
                <a:spcPts val="2400"/>
              </a:lnSpc>
              <a:spcBef>
                <a:spcPct val="0"/>
              </a:spcBef>
              <a:spcAft>
                <a:spcPts val="600"/>
              </a:spcAft>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地方公共団体の機関又は地方独立行政法人に対する審査請求については、令和</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年改正法の施行前における地方公共団体における一般的な運用を考慮した上で、審理員指名及び審理員審理の規定を適用しないこととした上で、審査庁における審理手続を行うこととしている。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14" name="角丸四角形 18">
            <a:extLst>
              <a:ext uri="{FF2B5EF4-FFF2-40B4-BE49-F238E27FC236}">
                <a16:creationId xmlns:a16="http://schemas.microsoft.com/office/drawing/2014/main" id="{4246BB7C-3E62-41B2-9F49-C8EE0F8EF8EC}"/>
              </a:ext>
            </a:extLst>
          </p:cNvPr>
          <p:cNvSpPr/>
          <p:nvPr/>
        </p:nvSpPr>
        <p:spPr>
          <a:xfrm>
            <a:off x="1739517" y="901570"/>
            <a:ext cx="8791605" cy="4920270"/>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15" name="角丸四角形 6">
            <a:extLst>
              <a:ext uri="{FF2B5EF4-FFF2-40B4-BE49-F238E27FC236}">
                <a16:creationId xmlns:a16="http://schemas.microsoft.com/office/drawing/2014/main" id="{7BEC8B11-895A-4823-85DA-C2B6BAD21E59}"/>
              </a:ext>
            </a:extLst>
          </p:cNvPr>
          <p:cNvSpPr/>
          <p:nvPr/>
        </p:nvSpPr>
        <p:spPr>
          <a:xfrm>
            <a:off x="1657296" y="691909"/>
            <a:ext cx="4432464"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審査請求に係る行政不服審査法の特例</a:t>
            </a:r>
          </a:p>
        </p:txBody>
      </p:sp>
    </p:spTree>
    <p:extLst>
      <p:ext uri="{BB962C8B-B14F-4D97-AF65-F5344CB8AC3E}">
        <p14:creationId xmlns:p14="http://schemas.microsoft.com/office/powerpoint/2010/main" val="226625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508" y="548224"/>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660881" y="22899"/>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a:t>
            </a:r>
            <a:r>
              <a:rPr lang="en-US" altLang="ja-JP">
                <a:solidFill>
                  <a:sysClr val="windowText" lastClr="000000"/>
                </a:solidFill>
              </a:rPr>
              <a:t> </a:t>
            </a:r>
            <a:r>
              <a:rPr lang="ja-JP" altLang="en-US">
                <a:solidFill>
                  <a:prstClr val="black"/>
                </a:solidFill>
              </a:rPr>
              <a:t>開示請求等と条例の</a:t>
            </a:r>
            <a:r>
              <a:rPr lang="ja-JP" altLang="en-US">
                <a:solidFill>
                  <a:sysClr val="windowText" lastClr="000000"/>
                </a:solidFill>
              </a:rPr>
              <a:t>関係①</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32</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2" name="正方形/長方形 11"/>
          <p:cNvSpPr/>
          <p:nvPr/>
        </p:nvSpPr>
        <p:spPr>
          <a:xfrm>
            <a:off x="1723063" y="1028923"/>
            <a:ext cx="8746891" cy="2616101"/>
          </a:xfrm>
          <a:prstGeom prst="rect">
            <a:avLst/>
          </a:prstGeom>
        </p:spPr>
        <p:txBody>
          <a:bodyPr wrap="square">
            <a:spAutoFit/>
          </a:bodyPr>
          <a:lstStyle/>
          <a:p>
            <a:pPr marL="285750" indent="-285750" fontAlgn="base">
              <a:spcBef>
                <a:spcPct val="0"/>
              </a:spcBef>
              <a:spcAft>
                <a:spcPts val="18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開示請求をする者は、行政機関の長に対して請求を行う場合には政令の定めにより、</a:t>
            </a:r>
            <a:r>
              <a:rPr lang="ja-JP" altLang="en-US" b="1" u="sng">
                <a:solidFill>
                  <a:prstClr val="black"/>
                </a:solidFill>
                <a:latin typeface="Meiryo UI" panose="020B0604030504040204" pitchFamily="50" charset="-128"/>
                <a:ea typeface="Meiryo UI" panose="020B0604030504040204" pitchFamily="50" charset="-128"/>
              </a:rPr>
              <a:t>地方公共団体の機関に対して請求を行う場合には条例の定めにより</a:t>
            </a:r>
            <a:r>
              <a:rPr lang="ja-JP" altLang="en-US">
                <a:solidFill>
                  <a:prstClr val="black"/>
                </a:solidFill>
                <a:latin typeface="Meiryo UI" panose="020B0604030504040204" pitchFamily="50" charset="-128"/>
                <a:ea typeface="Meiryo UI" panose="020B0604030504040204" pitchFamily="50" charset="-128"/>
              </a:rPr>
              <a:t>、独立行政法人等又は地方独立行政法人に対して請求を行う場合には当該独立行政法人等又は当該地方独立行政法人の定めにより、実費の範囲内で、手数料を納めなければならない。（法第</a:t>
            </a:r>
            <a:r>
              <a:rPr lang="en-US" altLang="ja-JP">
                <a:solidFill>
                  <a:prstClr val="black"/>
                </a:solidFill>
                <a:latin typeface="Meiryo UI" panose="020B0604030504040204" pitchFamily="50" charset="-128"/>
                <a:ea typeface="Meiryo UI" panose="020B0604030504040204" pitchFamily="50" charset="-128"/>
              </a:rPr>
              <a:t>89</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a:t>
            </a: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条例で定められる事項</a:t>
            </a:r>
            <a:r>
              <a:rPr lang="en-US" altLang="ja-JP">
                <a:solidFill>
                  <a:prstClr val="black"/>
                </a:solidFill>
                <a:latin typeface="Meiryo UI" panose="020B0604030504040204" pitchFamily="50" charset="-128"/>
                <a:ea typeface="Meiryo UI" panose="020B0604030504040204" pitchFamily="50" charset="-128"/>
              </a:rPr>
              <a:t>】</a:t>
            </a:r>
          </a:p>
          <a:p>
            <a:pPr marL="360000" indent="-216000" fontAlgn="base">
              <a:spcBef>
                <a:spcPct val="0"/>
              </a:spcBef>
              <a:spcAft>
                <a:spcPts val="600"/>
              </a:spcAft>
              <a:buFont typeface="Wingdings" panose="05000000000000000000" pitchFamily="2" charset="2"/>
              <a:buChar char="ü"/>
              <a:defRPr/>
            </a:pPr>
            <a:r>
              <a:rPr lang="ja-JP" altLang="en-US">
                <a:solidFill>
                  <a:prstClr val="black"/>
                </a:solidFill>
                <a:latin typeface="Meiryo UI" panose="020B0604030504040204" pitchFamily="50" charset="-128"/>
                <a:ea typeface="Meiryo UI" panose="020B0604030504040204" pitchFamily="50" charset="-128"/>
              </a:rPr>
              <a:t>地方公共団体の機関においては、手数料に関する条例において、算定方法を工夫した適当な額とすること（例えば、従量制とすること。）や手数料を徴収しないこととすること（手数料の額を無料とすること。）も可能であ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1691209" y="882324"/>
            <a:ext cx="8809582" cy="2782987"/>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7" name="角丸四角形 6">
            <a:extLst>
              <a:ext uri="{FF2B5EF4-FFF2-40B4-BE49-F238E27FC236}">
                <a16:creationId xmlns:a16="http://schemas.microsoft.com/office/drawing/2014/main" id="{E5589356-282E-4D5E-B69C-599107AD128D}"/>
              </a:ext>
            </a:extLst>
          </p:cNvPr>
          <p:cNvSpPr/>
          <p:nvPr/>
        </p:nvSpPr>
        <p:spPr>
          <a:xfrm>
            <a:off x="1660881" y="639747"/>
            <a:ext cx="1871521" cy="3993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開示請求手数料</a:t>
            </a:r>
          </a:p>
        </p:txBody>
      </p:sp>
      <p:sp>
        <p:nvSpPr>
          <p:cNvPr id="8" name="正方形/長方形 7">
            <a:extLst>
              <a:ext uri="{FF2B5EF4-FFF2-40B4-BE49-F238E27FC236}">
                <a16:creationId xmlns:a16="http://schemas.microsoft.com/office/drawing/2014/main" id="{5B64A516-7F9C-4DC0-AA28-849FF67D56BA}"/>
              </a:ext>
            </a:extLst>
          </p:cNvPr>
          <p:cNvSpPr/>
          <p:nvPr/>
        </p:nvSpPr>
        <p:spPr>
          <a:xfrm>
            <a:off x="1780219" y="4198774"/>
            <a:ext cx="8746891" cy="2416046"/>
          </a:xfrm>
          <a:prstGeom prst="rect">
            <a:avLst/>
          </a:prstGeom>
        </p:spPr>
        <p:txBody>
          <a:bodyPr wrap="square">
            <a:spAutoFit/>
          </a:bodyPr>
          <a:lstStyle/>
          <a:p>
            <a:pPr marL="285750" indent="-285750" fontAlgn="base">
              <a:spcBef>
                <a:spcPct val="0"/>
              </a:spcBef>
              <a:spcAft>
                <a:spcPts val="18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保有個人情報の</a:t>
            </a:r>
            <a:r>
              <a:rPr lang="ja-JP" altLang="en-US" b="1" u="sng">
                <a:solidFill>
                  <a:prstClr val="black"/>
                </a:solidFill>
                <a:latin typeface="Meiryo UI" panose="020B0604030504040204" pitchFamily="50" charset="-128"/>
                <a:ea typeface="Meiryo UI" panose="020B0604030504040204" pitchFamily="50" charset="-128"/>
              </a:rPr>
              <a:t>開示等の手続並びに審査請求の手続に関する事項</a:t>
            </a:r>
            <a:r>
              <a:rPr lang="ja-JP" altLang="en-US">
                <a:solidFill>
                  <a:prstClr val="black"/>
                </a:solidFill>
                <a:latin typeface="Meiryo UI" panose="020B0604030504040204" pitchFamily="50" charset="-128"/>
                <a:ea typeface="Meiryo UI" panose="020B0604030504040204" pitchFamily="50" charset="-128"/>
              </a:rPr>
              <a:t>について、法や行政不服審査法の規定に反しない限り、地方公共団体が条例で必要な規定を定めることは妨げられない。（法第</a:t>
            </a:r>
            <a:r>
              <a:rPr lang="en-US" altLang="ja-JP">
                <a:solidFill>
                  <a:prstClr val="black"/>
                </a:solidFill>
                <a:latin typeface="Meiryo UI" panose="020B0604030504040204" pitchFamily="50" charset="-128"/>
                <a:ea typeface="Meiryo UI" panose="020B0604030504040204" pitchFamily="50" charset="-128"/>
              </a:rPr>
              <a:t>108</a:t>
            </a:r>
            <a:r>
              <a:rPr lang="ja-JP" altLang="en-US">
                <a:solidFill>
                  <a:prstClr val="black"/>
                </a:solidFill>
                <a:latin typeface="Meiryo UI" panose="020B0604030504040204" pitchFamily="50" charset="-128"/>
                <a:ea typeface="Meiryo UI" panose="020B0604030504040204" pitchFamily="50" charset="-128"/>
              </a:rPr>
              <a:t>条）</a:t>
            </a:r>
            <a:endParaRPr lang="en-US" altLang="ja-JP">
              <a:solidFill>
                <a:prstClr val="black"/>
              </a:solidFill>
              <a:latin typeface="Meiryo UI" panose="020B0604030504040204" pitchFamily="50" charset="-128"/>
              <a:ea typeface="Meiryo UI" panose="020B0604030504040204" pitchFamily="50" charset="-128"/>
            </a:endParaRPr>
          </a:p>
          <a:p>
            <a:pPr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a:t>
            </a: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条例で定めることが想定される例</a:t>
            </a:r>
            <a:r>
              <a:rPr lang="en-US" altLang="ja-JP">
                <a:solidFill>
                  <a:prstClr val="black"/>
                </a:solidFill>
                <a:latin typeface="Meiryo UI" panose="020B0604030504040204" pitchFamily="50" charset="-128"/>
                <a:ea typeface="Meiryo UI" panose="020B0604030504040204" pitchFamily="50" charset="-128"/>
              </a:rPr>
              <a:t>】</a:t>
            </a:r>
          </a:p>
          <a:p>
            <a:pPr marL="360000" indent="-216000" fontAlgn="base">
              <a:spcBef>
                <a:spcPct val="0"/>
              </a:spcBef>
              <a:spcAft>
                <a:spcPts val="600"/>
              </a:spcAft>
              <a:buFont typeface="Wingdings" panose="05000000000000000000" pitchFamily="2" charset="2"/>
              <a:buChar char="ü"/>
              <a:defRPr/>
            </a:pPr>
            <a:r>
              <a:rPr lang="ja-JP" altLang="en-US">
                <a:solidFill>
                  <a:prstClr val="black"/>
                </a:solidFill>
                <a:latin typeface="Meiryo UI" panose="020B0604030504040204" pitchFamily="50" charset="-128"/>
                <a:ea typeface="Meiryo UI" panose="020B0604030504040204" pitchFamily="50" charset="-128"/>
              </a:rPr>
              <a:t>開示等の請求の処理を迅速かつ適切に行うため、請求書の記載事項に必要な事項を追加するもの</a:t>
            </a:r>
            <a:endParaRPr lang="en-US" altLang="ja-JP">
              <a:solidFill>
                <a:prstClr val="black"/>
              </a:solidFill>
              <a:latin typeface="Meiryo UI" panose="020B0604030504040204" pitchFamily="50" charset="-128"/>
              <a:ea typeface="Meiryo UI" panose="020B0604030504040204" pitchFamily="50" charset="-128"/>
            </a:endParaRPr>
          </a:p>
          <a:p>
            <a:pPr marL="360000" indent="-216000" fontAlgn="base">
              <a:spcBef>
                <a:spcPct val="0"/>
              </a:spcBef>
              <a:spcAft>
                <a:spcPts val="600"/>
              </a:spcAft>
              <a:buFont typeface="Wingdings" panose="05000000000000000000" pitchFamily="2" charset="2"/>
              <a:buChar char="ü"/>
              <a:defRPr/>
            </a:pPr>
            <a:r>
              <a:rPr lang="ja-JP" altLang="en-US">
                <a:solidFill>
                  <a:prstClr val="black"/>
                </a:solidFill>
                <a:latin typeface="Meiryo UI" panose="020B0604030504040204" pitchFamily="50" charset="-128"/>
                <a:ea typeface="Meiryo UI" panose="020B0604030504040204" pitchFamily="50" charset="-128"/>
              </a:rPr>
              <a:t>開示等の請求の処理期限を法の規定より短い期間とするもの</a:t>
            </a:r>
            <a:endParaRPr lang="en-US" altLang="ja-JP">
              <a:solidFill>
                <a:prstClr val="black"/>
              </a:solidFill>
              <a:latin typeface="Meiryo UI" panose="020B0604030504040204" pitchFamily="50" charset="-128"/>
              <a:ea typeface="Meiryo UI" panose="020B0604030504040204" pitchFamily="50" charset="-128"/>
            </a:endParaRPr>
          </a:p>
        </p:txBody>
      </p:sp>
      <p:sp>
        <p:nvSpPr>
          <p:cNvPr id="9" name="角丸四角形 18">
            <a:extLst>
              <a:ext uri="{FF2B5EF4-FFF2-40B4-BE49-F238E27FC236}">
                <a16:creationId xmlns:a16="http://schemas.microsoft.com/office/drawing/2014/main" id="{608ECA81-F5DD-4941-8BC2-E153022D24BF}"/>
              </a:ext>
            </a:extLst>
          </p:cNvPr>
          <p:cNvSpPr/>
          <p:nvPr/>
        </p:nvSpPr>
        <p:spPr>
          <a:xfrm>
            <a:off x="1780219" y="3998332"/>
            <a:ext cx="8750903" cy="2616489"/>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11" name="角丸四角形 6">
            <a:extLst>
              <a:ext uri="{FF2B5EF4-FFF2-40B4-BE49-F238E27FC236}">
                <a16:creationId xmlns:a16="http://schemas.microsoft.com/office/drawing/2014/main" id="{5D19EB1F-BA35-4D2E-9033-F38C4D66F849}"/>
              </a:ext>
            </a:extLst>
          </p:cNvPr>
          <p:cNvSpPr/>
          <p:nvPr/>
        </p:nvSpPr>
        <p:spPr>
          <a:xfrm>
            <a:off x="1723063" y="3753560"/>
            <a:ext cx="1871521"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開示請求等の手続</a:t>
            </a:r>
          </a:p>
        </p:txBody>
      </p:sp>
    </p:spTree>
    <p:extLst>
      <p:ext uri="{BB962C8B-B14F-4D97-AF65-F5344CB8AC3E}">
        <p14:creationId xmlns:p14="http://schemas.microsoft.com/office/powerpoint/2010/main" val="217972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660881" y="22899"/>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a:t>
            </a:r>
            <a:r>
              <a:rPr lang="en-US" altLang="ja-JP">
                <a:solidFill>
                  <a:sysClr val="windowText" lastClr="000000"/>
                </a:solidFill>
              </a:rPr>
              <a:t> </a:t>
            </a:r>
            <a:r>
              <a:rPr lang="ja-JP" altLang="en-US">
                <a:solidFill>
                  <a:prstClr val="black"/>
                </a:solidFill>
              </a:rPr>
              <a:t>開示請求等と条例の関係②</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33</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2" name="正方形/長方形 11"/>
          <p:cNvSpPr/>
          <p:nvPr/>
        </p:nvSpPr>
        <p:spPr>
          <a:xfrm>
            <a:off x="1835887" y="1174582"/>
            <a:ext cx="8623541" cy="1907830"/>
          </a:xfrm>
          <a:prstGeom prst="rect">
            <a:avLst/>
          </a:prstGeom>
        </p:spPr>
        <p:txBody>
          <a:bodyPr wrap="square">
            <a:spAutoFit/>
          </a:bodyPr>
          <a:lstStyle/>
          <a:p>
            <a:pPr marL="285750" indent="-285750" fontAlgn="base">
              <a:lnSpc>
                <a:spcPts val="2400"/>
              </a:lnSpc>
              <a:spcBef>
                <a:spcPct val="0"/>
              </a:spcBef>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①法が定める不開示情報に該当するものであっても情報公開条例の規定により開示することとされている情報として条例で定めるものは不開示情報から除外するとともに、②行政機関情報公開法第５条に規定する不開示情報に準ずる情報であって情報公開条例において開示しないこととされているもののうち当該情報公開条例との整合性を確保するために不開示とする必要があるものとして条例で定めるものについては、不開示情報とすることとして、</a:t>
            </a:r>
            <a:r>
              <a:rPr lang="ja-JP" altLang="en-US" b="1" u="sng">
                <a:solidFill>
                  <a:prstClr val="black"/>
                </a:solidFill>
                <a:latin typeface="Meiryo UI" panose="020B0604030504040204" pitchFamily="50" charset="-128"/>
                <a:ea typeface="Meiryo UI" panose="020B0604030504040204" pitchFamily="50" charset="-128"/>
              </a:rPr>
              <a:t>情報公開条例の規定との整合を図ることを可能としている。</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78</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1732574" y="931718"/>
            <a:ext cx="8798548" cy="2330146"/>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7" name="角丸四角形 6">
            <a:extLst>
              <a:ext uri="{FF2B5EF4-FFF2-40B4-BE49-F238E27FC236}">
                <a16:creationId xmlns:a16="http://schemas.microsoft.com/office/drawing/2014/main" id="{E6C32E9F-4AAC-4D2D-9071-BDBEAB76954B}"/>
              </a:ext>
            </a:extLst>
          </p:cNvPr>
          <p:cNvSpPr/>
          <p:nvPr/>
        </p:nvSpPr>
        <p:spPr>
          <a:xfrm>
            <a:off x="1660879" y="660604"/>
            <a:ext cx="1871521"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不開示情報</a:t>
            </a:r>
          </a:p>
        </p:txBody>
      </p:sp>
      <p:sp>
        <p:nvSpPr>
          <p:cNvPr id="13" name="角丸四角形 18">
            <a:extLst>
              <a:ext uri="{FF2B5EF4-FFF2-40B4-BE49-F238E27FC236}">
                <a16:creationId xmlns:a16="http://schemas.microsoft.com/office/drawing/2014/main" id="{CDCC0C3D-49BB-40B7-B39D-F36B2F20A2B1}"/>
              </a:ext>
            </a:extLst>
          </p:cNvPr>
          <p:cNvSpPr/>
          <p:nvPr/>
        </p:nvSpPr>
        <p:spPr>
          <a:xfrm>
            <a:off x="1739517" y="3773432"/>
            <a:ext cx="8775597" cy="1909986"/>
          </a:xfrm>
          <a:prstGeom prst="roundRect">
            <a:avLst>
              <a:gd name="adj" fmla="val 6007"/>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fontAlgn="base">
              <a:spcBef>
                <a:spcPct val="0"/>
              </a:spcBef>
              <a:spcAft>
                <a:spcPts val="600"/>
              </a:spcAft>
              <a:buFont typeface="Wingdings" panose="05000000000000000000" pitchFamily="2" charset="2"/>
              <a:buChar char="l"/>
              <a:defRPr/>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14" name="角丸四角形 6">
            <a:extLst>
              <a:ext uri="{FF2B5EF4-FFF2-40B4-BE49-F238E27FC236}">
                <a16:creationId xmlns:a16="http://schemas.microsoft.com/office/drawing/2014/main" id="{48D4658E-2465-4A31-A47B-BD90A781B418}"/>
              </a:ext>
            </a:extLst>
          </p:cNvPr>
          <p:cNvSpPr/>
          <p:nvPr/>
        </p:nvSpPr>
        <p:spPr>
          <a:xfrm>
            <a:off x="1644872" y="3535544"/>
            <a:ext cx="2808312" cy="4149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行政不服審査法第４条特例</a:t>
            </a:r>
          </a:p>
        </p:txBody>
      </p:sp>
      <p:sp>
        <p:nvSpPr>
          <p:cNvPr id="15" name="正方形/長方形 14">
            <a:extLst>
              <a:ext uri="{FF2B5EF4-FFF2-40B4-BE49-F238E27FC236}">
                <a16:creationId xmlns:a16="http://schemas.microsoft.com/office/drawing/2014/main" id="{28B753BC-4595-485C-88F7-1E7BF094EF3D}"/>
              </a:ext>
            </a:extLst>
          </p:cNvPr>
          <p:cNvSpPr/>
          <p:nvPr/>
        </p:nvSpPr>
        <p:spPr>
          <a:xfrm>
            <a:off x="1828944" y="4122790"/>
            <a:ext cx="8623541" cy="1292277"/>
          </a:xfrm>
          <a:prstGeom prst="rect">
            <a:avLst/>
          </a:prstGeom>
        </p:spPr>
        <p:txBody>
          <a:bodyPr wrap="square">
            <a:spAutoFit/>
          </a:bodyPr>
          <a:lstStyle/>
          <a:p>
            <a:pPr marL="285750" indent="-285750" fontAlgn="base">
              <a:lnSpc>
                <a:spcPts val="2400"/>
              </a:lnSpc>
              <a:spcBef>
                <a:spcPct val="0"/>
              </a:spcBef>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開示決定等、訂正決定等、利用停止決定等又は開示請求、訂正請求若しくは利用停止請求に係る不作為についての審査請求については、政令（地方公共団体の機関又は地方独立行政法人にあっては、条例）で定めるところにより、行政不服審査法第４条の規定の特例を設けることができる。（法第</a:t>
            </a:r>
            <a:r>
              <a:rPr lang="en-US" altLang="ja-JP">
                <a:solidFill>
                  <a:prstClr val="black"/>
                </a:solidFill>
                <a:latin typeface="Meiryo UI" panose="020B0604030504040204" pitchFamily="50" charset="-128"/>
                <a:ea typeface="Meiryo UI" panose="020B0604030504040204" pitchFamily="50" charset="-128"/>
              </a:rPr>
              <a:t>107</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7916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75618"/>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34</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正方形/長方形 12"/>
          <p:cNvSpPr/>
          <p:nvPr/>
        </p:nvSpPr>
        <p:spPr>
          <a:xfrm>
            <a:off x="1524000" y="3789039"/>
            <a:ext cx="9144000" cy="144000"/>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5"/>
          <p:cNvSpPr txBox="1">
            <a:spLocks/>
          </p:cNvSpPr>
          <p:nvPr/>
        </p:nvSpPr>
        <p:spPr bwMode="auto">
          <a:xfrm>
            <a:off x="1884220" y="2852936"/>
            <a:ext cx="8451273"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lgn="ctr">
              <a:defRPr/>
            </a:pPr>
            <a:r>
              <a:rPr lang="ja-JP" altLang="en-US" sz="3200">
                <a:solidFill>
                  <a:sysClr val="windowText" lastClr="000000"/>
                </a:solidFill>
              </a:rPr>
              <a:t>４</a:t>
            </a:r>
            <a:r>
              <a:rPr lang="en-US" altLang="ja-JP" sz="3200">
                <a:solidFill>
                  <a:sysClr val="windowText" lastClr="000000"/>
                </a:solidFill>
              </a:rPr>
              <a:t>. </a:t>
            </a:r>
            <a:r>
              <a:rPr lang="ja-JP" altLang="en-US" sz="3200">
                <a:solidFill>
                  <a:sysClr val="windowText" lastClr="000000"/>
                </a:solidFill>
              </a:rPr>
              <a:t>行政機関等匿名加工情報の取扱い　</a:t>
            </a:r>
            <a:endParaRPr lang="en-US" altLang="ja-JP" sz="3200">
              <a:solidFill>
                <a:sysClr val="windowText" lastClr="000000"/>
              </a:solidFill>
            </a:endParaRPr>
          </a:p>
        </p:txBody>
      </p:sp>
    </p:spTree>
    <p:extLst>
      <p:ext uri="{BB962C8B-B14F-4D97-AF65-F5344CB8AC3E}">
        <p14:creationId xmlns:p14="http://schemas.microsoft.com/office/powerpoint/2010/main" val="3263002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31"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585"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rPr>
              <a:t>　行政機関等匿名加工情報</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34DD3-D7E9-40DE-8BFD-5C088060B773}" type="slidenum">
              <a:rPr kumimoji="1" lang="ja-JP" altLang="en-US" sz="1400" b="1"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1400" b="1"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4" name="グループ化 3">
            <a:extLst>
              <a:ext uri="{FF2B5EF4-FFF2-40B4-BE49-F238E27FC236}">
                <a16:creationId xmlns:a16="http://schemas.microsoft.com/office/drawing/2014/main" id="{43FFB8DF-7100-0877-2213-BD296BF01911}"/>
              </a:ext>
            </a:extLst>
          </p:cNvPr>
          <p:cNvGrpSpPr/>
          <p:nvPr/>
        </p:nvGrpSpPr>
        <p:grpSpPr>
          <a:xfrm>
            <a:off x="1595500" y="713478"/>
            <a:ext cx="8981198" cy="5677695"/>
            <a:chOff x="1595500" y="832233"/>
            <a:chExt cx="8981198" cy="3832175"/>
          </a:xfrm>
        </p:grpSpPr>
        <p:sp>
          <p:nvSpPr>
            <p:cNvPr id="34" name="角丸四角形 33"/>
            <p:cNvSpPr/>
            <p:nvPr/>
          </p:nvSpPr>
          <p:spPr>
            <a:xfrm>
              <a:off x="1720698" y="1019817"/>
              <a:ext cx="8856000" cy="3644591"/>
            </a:xfrm>
            <a:prstGeom prst="roundRect">
              <a:avLst>
                <a:gd name="adj" fmla="val 3858"/>
              </a:avLst>
            </a:prstGeom>
          </p:spPr>
          <p:style>
            <a:lnRef idx="2">
              <a:schemeClr val="accent2"/>
            </a:lnRef>
            <a:fillRef idx="1">
              <a:schemeClr val="lt1"/>
            </a:fillRef>
            <a:effectRef idx="0">
              <a:schemeClr val="accent2"/>
            </a:effectRef>
            <a:fontRef idx="minor">
              <a:schemeClr val="dk1"/>
            </a:fontRef>
          </p:style>
          <p:txBody>
            <a:bodyPr rtlCol="0" anchor="b"/>
            <a:lstStyle/>
            <a:p>
              <a:pPr marL="285750" marR="0" lvl="0" indent="-285750" algn="just" defTabSz="914400" rtl="0" eaLnBrk="1" fontAlgn="base" latinLnBrk="0" hangingPunct="1">
                <a:lnSpc>
                  <a:spcPct val="100000"/>
                </a:lnSpc>
                <a:spcBef>
                  <a:spcPct val="0"/>
                </a:spcBef>
                <a:spcAft>
                  <a:spcPts val="600"/>
                </a:spcAft>
                <a:buClrTx/>
                <a:buSzTx/>
                <a:buFont typeface="Wingdings" panose="05000000000000000000" pitchFamily="2" charset="2"/>
                <a:buChar char="l"/>
                <a:tabLst/>
                <a:defRPr/>
              </a:pP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「行政機関等匿名加工情報」とは</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、次の（</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）から（</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）までのいずれにも該当する個人情報ファイルを構成する</a:t>
              </a: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保有個人情報の全部又は一部を加工</a:t>
              </a:r>
              <a:r>
                <a:rPr kumimoji="1" lang="en-US" altLang="ja-JP" sz="1400" b="1" i="0" u="sng"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して得られる匿名加工情報をいう</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（法第</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just" defTabSz="914400" rtl="0" eaLnBrk="1" fontAlgn="base" latinLnBrk="0" hangingPunct="1">
                <a:lnSpc>
                  <a:spcPts val="1000"/>
                </a:lnSpc>
                <a:spcBef>
                  <a:spcPct val="0"/>
                </a:spcBef>
                <a:spcAft>
                  <a:spcPts val="600"/>
                </a:spcAft>
                <a:buClrTx/>
                <a:buSzTx/>
                <a:tabLst/>
                <a:defRPr/>
              </a:pPr>
              <a:endParaRPr lang="en-US" altLang="ja-JP" sz="1400">
                <a:solidFill>
                  <a:prstClr val="black"/>
                </a:solidFill>
                <a:latin typeface="Meiryo UI" panose="020B0604030504040204" pitchFamily="50" charset="-128"/>
                <a:ea typeface="Meiryo UI" panose="020B0604030504040204" pitchFamily="50" charset="-128"/>
              </a:endParaRPr>
            </a:p>
            <a:p>
              <a:pPr marL="628650" marR="0" lvl="0" indent="-273050" algn="just" defTabSz="914400" rtl="0" eaLnBrk="1" fontAlgn="base" latinLnBrk="0" hangingPunct="1">
                <a:lnSpc>
                  <a:spcPct val="100000"/>
                </a:lnSpc>
                <a:spcBef>
                  <a:spcPct val="0"/>
                </a:spcBef>
                <a:spcAft>
                  <a:spcPts val="600"/>
                </a:spcAft>
                <a:buClrTx/>
                <a:buSzTx/>
                <a:tabLst/>
                <a:defRPr/>
              </a:pP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 </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項各号のいずれかに該当するもの又は同条第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項の規定により同条第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項に規定する個人情報ファイル簿に掲載しないこととされるものでないこと（法第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a:t>
              </a:r>
            </a:p>
            <a:p>
              <a:pPr marL="628650" marR="0" lvl="0" indent="-273050" algn="just" defTabSz="914400" rtl="0" eaLnBrk="1" fontAlgn="base" latinLnBrk="0" hangingPunct="1">
                <a:lnSpc>
                  <a:spcPct val="100000"/>
                </a:lnSpc>
                <a:spcBef>
                  <a:spcPct val="0"/>
                </a:spcBef>
                <a:spcAft>
                  <a:spcPts val="600"/>
                </a:spcAft>
                <a:buClrTx/>
                <a:buSzTx/>
                <a:tabLst/>
                <a:defRPr/>
              </a:pP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行政機関情報公開法、独立行政法人等情報公開法又は情報公開条例の規定により、行政機関の長等及び法第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58</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各号に掲げる法人に対し、当該個人情報ファイルを構成する保有個人情報が記録されている行政文書等の開示の請求があったとしたならば、当該行政機関の長等及び同項各号に掲げる法人が次のいずれかを行うこととなるものであること（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a:t>
              </a:r>
            </a:p>
            <a:p>
              <a:pPr marL="903288" marR="0" lvl="0" indent="-274638" algn="just" defTabSz="914400" rtl="0" eaLnBrk="1" fontAlgn="base" latinLnBrk="0" hangingPunct="1">
                <a:lnSpc>
                  <a:spcPct val="100000"/>
                </a:lnSpc>
                <a:spcBef>
                  <a:spcPct val="0"/>
                </a:spcBef>
                <a:spcAft>
                  <a:spcPts val="600"/>
                </a:spcAft>
                <a:buClrTx/>
                <a:buSzTx/>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 当該行政文書等に記録されている保有個人情報の全部又は一部を開示する旨の決定をすること（同号イ）。</a:t>
              </a:r>
            </a:p>
            <a:p>
              <a:pPr marL="903288" marR="0" lvl="0" indent="-274638" algn="just" defTabSz="914400" rtl="0" eaLnBrk="1" fontAlgn="base" latinLnBrk="0" hangingPunct="1">
                <a:lnSpc>
                  <a:spcPct val="100000"/>
                </a:lnSpc>
                <a:spcBef>
                  <a:spcPct val="0"/>
                </a:spcBef>
                <a:spcAft>
                  <a:spcPts val="600"/>
                </a:spcAft>
                <a:buClrTx/>
                <a:buSzTx/>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 行政機関情報公開法、独立行政法人等情報公開法又は情報公開条例の規定により意見書の提出の機会を与えること（同号ロ）。</a:t>
              </a:r>
            </a:p>
            <a:p>
              <a:pPr marL="628650" marR="0" lvl="0" indent="-273050" algn="just" defTabSz="914400" rtl="0" eaLnBrk="1" fontAlgn="base" latinLnBrk="0" hangingPunct="1">
                <a:lnSpc>
                  <a:spcPct val="100000"/>
                </a:lnSpc>
                <a:spcBef>
                  <a:spcPct val="0"/>
                </a:spcBef>
                <a:spcAft>
                  <a:spcPts val="600"/>
                </a:spcAft>
                <a:buClrTx/>
                <a:buSzTx/>
                <a:tabLst/>
                <a:defRPr/>
              </a:pP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 </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行政機関等及び法第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58</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項各号に掲げる法人の事務及び事業の適正かつ円滑な運営に支障のない範囲内で、法第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項の基準に従い、当該個人情報ファイルを構成する保有個人情報を加工して匿名加工情報を作成することができるものであること（法第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項第</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a:t>
              </a:r>
              <a:endPar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355600" algn="just" defTabSz="914400" rtl="0" eaLnBrk="1" fontAlgn="base" latinLnBrk="0" hangingPunct="1">
                <a:lnSpc>
                  <a:spcPct val="100000"/>
                </a:lnSpc>
                <a:spcBef>
                  <a:spcPct val="0"/>
                </a:spcBef>
                <a:spcAft>
                  <a:spcPts val="600"/>
                </a:spcAft>
                <a:buClrTx/>
                <a:buSzTx/>
                <a:tabLst/>
                <a:defRPr/>
              </a:pPr>
              <a:endParaRPr lang="en-US" altLang="ja-JP" sz="1300">
                <a:solidFill>
                  <a:prstClr val="black"/>
                </a:solidFill>
                <a:latin typeface="Meiryo UI" panose="020B0604030504040204" pitchFamily="50" charset="-128"/>
                <a:ea typeface="Meiryo UI" panose="020B0604030504040204" pitchFamily="50" charset="-128"/>
              </a:endParaRPr>
            </a:p>
            <a:p>
              <a:pPr marR="0" lvl="0" algn="just" defTabSz="914400" rtl="0" eaLnBrk="1" fontAlgn="base" latinLnBrk="0" hangingPunct="1">
                <a:lnSpc>
                  <a:spcPct val="100000"/>
                </a:lnSpc>
                <a:spcBef>
                  <a:spcPct val="0"/>
                </a:spcBef>
                <a:spcAft>
                  <a:spcPts val="600"/>
                </a:spcAft>
                <a:buClrTx/>
                <a:buSzTx/>
                <a:tabLst/>
                <a:defRPr/>
              </a:pP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次の</a:t>
              </a:r>
              <a:r>
                <a:rPr kumimoji="1" lang="ja-JP" altLang="en-US" sz="12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不開示情報が含まれる場合</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当該不開示情報に該当する部分は加工対象から除外</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R="0" lvl="0" indent="87313" algn="just" defTabSz="914400" rtl="0" eaLnBrk="1" fontAlgn="base" latinLnBrk="0" hangingPunct="1">
                <a:lnSpc>
                  <a:spcPct val="100000"/>
                </a:lnSpc>
                <a:spcBef>
                  <a:spcPct val="0"/>
                </a:spcBef>
                <a:spcAft>
                  <a:spcPts val="600"/>
                </a:spcAft>
                <a:buClrTx/>
                <a:buSzTx/>
                <a:tabLst/>
                <a:defRPr/>
              </a:pP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行政機関情報公開法第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条に規定する不開示情報（同条第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号に掲げる情報を除き、同条第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号ただし書に規定する情報を含む。）</a:t>
              </a:r>
            </a:p>
            <a:p>
              <a:pPr marL="182563" marR="0" lvl="0" indent="-95250" algn="just" defTabSz="914400" rtl="0" eaLnBrk="1" fontAlgn="base" latinLnBrk="0" hangingPunct="1">
                <a:lnSpc>
                  <a:spcPct val="100000"/>
                </a:lnSpc>
                <a:spcBef>
                  <a:spcPct val="0"/>
                </a:spcBef>
                <a:spcAft>
                  <a:spcPts val="600"/>
                </a:spcAft>
                <a:buClrTx/>
                <a:buSzTx/>
                <a:tabLst/>
                <a:defRPr/>
              </a:pP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独立行政法人等情報公開法第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条に規定する不開示情報（同条第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号に掲げる情報を除き、同条第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号ただし書に規定する情報を含む。）</a:t>
              </a:r>
            </a:p>
            <a:p>
              <a:pPr marL="182563" marR="0" lvl="0" indent="-95250" algn="just" defTabSz="914400" rtl="0" eaLnBrk="1" fontAlgn="base" latinLnBrk="0" hangingPunct="1">
                <a:lnSpc>
                  <a:spcPct val="100000"/>
                </a:lnSpc>
                <a:spcBef>
                  <a:spcPct val="0"/>
                </a:spcBef>
                <a:spcAft>
                  <a:spcPts val="600"/>
                </a:spcAft>
                <a:buClrTx/>
                <a:buSzTx/>
                <a:tabLst/>
                <a:defRPr/>
              </a:pP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地方公共団体の情報公開条例に規定する不開示情報であって、行政機関情報公開法第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条に規定する不開示情報（同条第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号に掲げる情報を除き、同条第</a:t>
              </a:r>
              <a:r>
                <a:rPr kumimoji="1" lang="en-US" altLang="ja-JP"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号ただし書に規定する情報を含む。）に相当するもの</a:t>
              </a:r>
            </a:p>
          </p:txBody>
        </p:sp>
        <p:sp>
          <p:nvSpPr>
            <p:cNvPr id="3" name="角丸四角形 34">
              <a:extLst>
                <a:ext uri="{FF2B5EF4-FFF2-40B4-BE49-F238E27FC236}">
                  <a16:creationId xmlns:a16="http://schemas.microsoft.com/office/drawing/2014/main" id="{13EA1B3E-1DEC-E090-7DA8-91C94B2B2777}"/>
                </a:ext>
              </a:extLst>
            </p:cNvPr>
            <p:cNvSpPr/>
            <p:nvPr/>
          </p:nvSpPr>
          <p:spPr>
            <a:xfrm>
              <a:off x="1595500" y="832233"/>
              <a:ext cx="3132000" cy="2828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行政機関等匿名加工情報</a:t>
              </a:r>
            </a:p>
          </p:txBody>
        </p:sp>
      </p:grpSp>
    </p:spTree>
    <p:extLst>
      <p:ext uri="{BB962C8B-B14F-4D97-AF65-F5344CB8AC3E}">
        <p14:creationId xmlns:p14="http://schemas.microsoft.com/office/powerpoint/2010/main" val="1862514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行政機関等匿名加工情報の作成、提供、禁止等</a:t>
            </a:r>
          </a:p>
        </p:txBody>
      </p:sp>
      <p:sp>
        <p:nvSpPr>
          <p:cNvPr id="34" name="角丸四角形 33"/>
          <p:cNvSpPr/>
          <p:nvPr/>
        </p:nvSpPr>
        <p:spPr>
          <a:xfrm>
            <a:off x="1720698" y="1052734"/>
            <a:ext cx="8856000" cy="1332150"/>
          </a:xfrm>
          <a:prstGeom prst="roundRect">
            <a:avLst>
              <a:gd name="adj" fmla="val 7423"/>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行政機関の長等は、行政機関等匿名加工情報を作成する場合には、法第</a:t>
            </a:r>
            <a:r>
              <a:rPr lang="en-US" altLang="ja-JP" sz="1400">
                <a:solidFill>
                  <a:prstClr val="black"/>
                </a:solidFill>
                <a:latin typeface="Meiryo UI" panose="020B0604030504040204" pitchFamily="50" charset="-128"/>
                <a:ea typeface="Meiryo UI" panose="020B0604030504040204" pitchFamily="50" charset="-128"/>
              </a:rPr>
              <a:t>5</a:t>
            </a:r>
            <a:r>
              <a:rPr lang="ja-JP" altLang="en-US" sz="1400">
                <a:solidFill>
                  <a:prstClr val="black"/>
                </a:solidFill>
                <a:latin typeface="Meiryo UI" panose="020B0604030504040204" pitchFamily="50" charset="-128"/>
                <a:ea typeface="Meiryo UI" panose="020B0604030504040204" pitchFamily="50" charset="-128"/>
              </a:rPr>
              <a:t>章第</a:t>
            </a:r>
            <a:r>
              <a:rPr lang="en-US" altLang="ja-JP" sz="1400">
                <a:solidFill>
                  <a:prstClr val="black"/>
                </a:solidFill>
                <a:latin typeface="Meiryo UI" panose="020B0604030504040204" pitchFamily="50" charset="-128"/>
                <a:ea typeface="Meiryo UI" panose="020B0604030504040204" pitchFamily="50" charset="-128"/>
              </a:rPr>
              <a:t>5</a:t>
            </a:r>
            <a:r>
              <a:rPr lang="ja-JP" altLang="en-US" sz="1400">
                <a:solidFill>
                  <a:prstClr val="black"/>
                </a:solidFill>
                <a:latin typeface="Meiryo UI" panose="020B0604030504040204" pitchFamily="50" charset="-128"/>
                <a:ea typeface="Meiryo UI" panose="020B0604030504040204" pitchFamily="50" charset="-128"/>
              </a:rPr>
              <a:t>節の規定（行政機関等匿名加工情報の提供等）に従わなければならない。（法第</a:t>
            </a:r>
            <a:r>
              <a:rPr lang="en-US" altLang="ja-JP" sz="1400">
                <a:solidFill>
                  <a:prstClr val="black"/>
                </a:solidFill>
                <a:latin typeface="Meiryo UI" panose="020B0604030504040204" pitchFamily="50" charset="-128"/>
                <a:ea typeface="Meiryo UI" panose="020B0604030504040204" pitchFamily="50" charset="-128"/>
              </a:rPr>
              <a:t>109</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a:t>
            </a:r>
            <a:endParaRPr lang="en-US" altLang="ja-JP" sz="1400">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行政機関等匿名加工情報の作成に当たっては、</a:t>
            </a:r>
            <a:r>
              <a:rPr lang="ja-JP" altLang="en-US" sz="1400" b="1" u="sng">
                <a:solidFill>
                  <a:prstClr val="black"/>
                </a:solidFill>
                <a:latin typeface="Meiryo UI" panose="020B0604030504040204" pitchFamily="50" charset="-128"/>
                <a:ea typeface="Meiryo UI" panose="020B0604030504040204" pitchFamily="50" charset="-128"/>
              </a:rPr>
              <a:t>特定の個人を識別することができないように、かつ、その作成に用いる保有個人情報を復元することができないようにするために、規則で定める基準に従って保有個人情報を加工しなければならない</a:t>
            </a:r>
            <a:r>
              <a:rPr lang="ja-JP" altLang="en-US" sz="1400">
                <a:solidFill>
                  <a:prstClr val="black"/>
                </a:solidFill>
                <a:latin typeface="Meiryo UI" panose="020B0604030504040204" pitchFamily="50" charset="-128"/>
                <a:ea typeface="Meiryo UI" panose="020B0604030504040204" pitchFamily="50" charset="-128"/>
              </a:rPr>
              <a:t>。（法第</a:t>
            </a:r>
            <a:r>
              <a:rPr lang="en-US" altLang="ja-JP" sz="1400">
                <a:solidFill>
                  <a:prstClr val="black"/>
                </a:solidFill>
                <a:latin typeface="Meiryo UI" panose="020B0604030504040204" pitchFamily="50" charset="-128"/>
                <a:ea typeface="Meiryo UI" panose="020B0604030504040204" pitchFamily="50" charset="-128"/>
              </a:rPr>
              <a:t>116</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a:t>
            </a:r>
          </a:p>
        </p:txBody>
      </p:sp>
      <p:sp>
        <p:nvSpPr>
          <p:cNvPr id="35" name="角丸四角形 34"/>
          <p:cNvSpPr/>
          <p:nvPr/>
        </p:nvSpPr>
        <p:spPr>
          <a:xfrm>
            <a:off x="1595500" y="728699"/>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行政機関等匿名加工情報の作成</a:t>
            </a:r>
          </a:p>
        </p:txBody>
      </p:sp>
      <p:sp>
        <p:nvSpPr>
          <p:cNvPr id="36" name="角丸四角形 35"/>
          <p:cNvSpPr/>
          <p:nvPr/>
        </p:nvSpPr>
        <p:spPr>
          <a:xfrm>
            <a:off x="1720698" y="2816932"/>
            <a:ext cx="8856000" cy="1476164"/>
          </a:xfrm>
          <a:prstGeom prst="roundRect">
            <a:avLst>
              <a:gd name="adj" fmla="val 7423"/>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行政機関の長等は、次のいずれかに該当する場合でなければ、行政機関等匿名加工情報を提供してはならない。（法第</a:t>
            </a:r>
            <a:r>
              <a:rPr lang="en-US" altLang="ja-JP" sz="1400">
                <a:solidFill>
                  <a:prstClr val="black"/>
                </a:solidFill>
                <a:latin typeface="Meiryo UI" panose="020B0604030504040204" pitchFamily="50" charset="-128"/>
                <a:ea typeface="Meiryo UI" panose="020B0604030504040204" pitchFamily="50" charset="-128"/>
              </a:rPr>
              <a:t>109</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2</a:t>
            </a:r>
            <a:r>
              <a:rPr lang="ja-JP" altLang="en-US" sz="1400">
                <a:solidFill>
                  <a:prstClr val="black"/>
                </a:solidFill>
                <a:latin typeface="Meiryo UI" panose="020B0604030504040204" pitchFamily="50" charset="-128"/>
                <a:ea typeface="Meiryo UI" panose="020B0604030504040204" pitchFamily="50" charset="-128"/>
              </a:rPr>
              <a:t>項）</a:t>
            </a:r>
          </a:p>
          <a:p>
            <a:pPr marL="625475" indent="-355600" algn="just" fontAlgn="base">
              <a:spcBef>
                <a:spcPct val="0"/>
              </a:spcBef>
              <a:spcAft>
                <a:spcPts val="600"/>
              </a:spcAft>
              <a:buFont typeface="+mj-ea"/>
              <a:buAutoNum type="circleNumDbPlain"/>
              <a:defRPr/>
            </a:pPr>
            <a:r>
              <a:rPr lang="ja-JP" altLang="en-US" sz="1400" b="1" u="sng">
                <a:solidFill>
                  <a:prstClr val="black"/>
                </a:solidFill>
                <a:latin typeface="Meiryo UI" panose="020B0604030504040204" pitchFamily="50" charset="-128"/>
                <a:ea typeface="Meiryo UI" panose="020B0604030504040204" pitchFamily="50" charset="-128"/>
              </a:rPr>
              <a:t>法令に基づく場合</a:t>
            </a:r>
            <a:r>
              <a:rPr lang="ja-JP" altLang="en-US" sz="1400">
                <a:solidFill>
                  <a:prstClr val="black"/>
                </a:solidFill>
                <a:latin typeface="Meiryo UI" panose="020B0604030504040204" pitchFamily="50" charset="-128"/>
                <a:ea typeface="Meiryo UI" panose="020B0604030504040204" pitchFamily="50" charset="-128"/>
              </a:rPr>
              <a:t>（法第</a:t>
            </a:r>
            <a:r>
              <a:rPr lang="en-US" altLang="ja-JP" sz="1400">
                <a:solidFill>
                  <a:prstClr val="black"/>
                </a:solidFill>
                <a:latin typeface="Meiryo UI" panose="020B0604030504040204" pitchFamily="50" charset="-128"/>
                <a:ea typeface="Meiryo UI" panose="020B0604030504040204" pitchFamily="50" charset="-128"/>
              </a:rPr>
              <a:t>5</a:t>
            </a:r>
            <a:r>
              <a:rPr lang="ja-JP" altLang="en-US" sz="1400">
                <a:solidFill>
                  <a:prstClr val="black"/>
                </a:solidFill>
                <a:latin typeface="Meiryo UI" panose="020B0604030504040204" pitchFamily="50" charset="-128"/>
                <a:ea typeface="Meiryo UI" panose="020B0604030504040204" pitchFamily="50" charset="-128"/>
              </a:rPr>
              <a:t>章第</a:t>
            </a:r>
            <a:r>
              <a:rPr lang="en-US" altLang="ja-JP" sz="1400">
                <a:solidFill>
                  <a:prstClr val="black"/>
                </a:solidFill>
                <a:latin typeface="Meiryo UI" panose="020B0604030504040204" pitchFamily="50" charset="-128"/>
                <a:ea typeface="Meiryo UI" panose="020B0604030504040204" pitchFamily="50" charset="-128"/>
              </a:rPr>
              <a:t>5</a:t>
            </a:r>
            <a:r>
              <a:rPr lang="ja-JP" altLang="en-US" sz="1400">
                <a:solidFill>
                  <a:prstClr val="black"/>
                </a:solidFill>
                <a:latin typeface="Meiryo UI" panose="020B0604030504040204" pitchFamily="50" charset="-128"/>
                <a:ea typeface="Meiryo UI" panose="020B0604030504040204" pitchFamily="50" charset="-128"/>
              </a:rPr>
              <a:t>節の規定に従う場合を含む。）</a:t>
            </a:r>
          </a:p>
          <a:p>
            <a:pPr marL="625475" indent="-355600" algn="just" fontAlgn="base">
              <a:spcBef>
                <a:spcPct val="0"/>
              </a:spcBef>
              <a:spcAft>
                <a:spcPts val="600"/>
              </a:spcAft>
              <a:buFont typeface="+mj-ea"/>
              <a:buAutoNum type="circleNumDbPlain"/>
              <a:defRPr/>
            </a:pPr>
            <a:r>
              <a:rPr lang="ja-JP" altLang="en-US" sz="1400" b="1" u="sng">
                <a:solidFill>
                  <a:prstClr val="black"/>
                </a:solidFill>
                <a:latin typeface="Meiryo UI" panose="020B0604030504040204" pitchFamily="50" charset="-128"/>
                <a:ea typeface="Meiryo UI" panose="020B0604030504040204" pitchFamily="50" charset="-128"/>
              </a:rPr>
              <a:t>行政機関の長等が利用目的のために保有個人情報を第三者に提供することができる場合において、当該保有個人情報を用いて作成した行政機関等匿名加工情報を当該第三者に提供する場合</a:t>
            </a:r>
          </a:p>
        </p:txBody>
      </p:sp>
      <p:sp>
        <p:nvSpPr>
          <p:cNvPr id="37" name="角丸四角形 36"/>
          <p:cNvSpPr/>
          <p:nvPr/>
        </p:nvSpPr>
        <p:spPr>
          <a:xfrm>
            <a:off x="1595500" y="2492897"/>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行政機関等匿名加工情報の提供</a:t>
            </a:r>
          </a:p>
        </p:txBody>
      </p:sp>
      <p:sp>
        <p:nvSpPr>
          <p:cNvPr id="38" name="角丸四角形 37"/>
          <p:cNvSpPr/>
          <p:nvPr/>
        </p:nvSpPr>
        <p:spPr>
          <a:xfrm>
            <a:off x="1717243" y="4734859"/>
            <a:ext cx="8856000" cy="2052000"/>
          </a:xfrm>
          <a:prstGeom prst="roundRect">
            <a:avLst>
              <a:gd name="adj" fmla="val 4124"/>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行政機関の長等は、行政機関等匿名加工情報を取り扱うに当たっては、法令に基づく場合を除き、</a:t>
            </a:r>
            <a:r>
              <a:rPr lang="ja-JP" altLang="en-US" sz="1400" b="1" u="sng">
                <a:solidFill>
                  <a:prstClr val="black"/>
                </a:solidFill>
                <a:latin typeface="Meiryo UI" panose="020B0604030504040204" pitchFamily="50" charset="-128"/>
                <a:ea typeface="Meiryo UI" panose="020B0604030504040204" pitchFamily="50" charset="-128"/>
              </a:rPr>
              <a:t>当該行政機関等　匿名加工情報の作成に用いられた個人情報に係る本人を識別するために、当該行政機関等匿名加工情報を他の　情報と照合してはならない</a:t>
            </a:r>
            <a:r>
              <a:rPr lang="ja-JP" altLang="en-US" sz="1400">
                <a:solidFill>
                  <a:prstClr val="black"/>
                </a:solidFill>
                <a:latin typeface="Meiryo UI" panose="020B0604030504040204" pitchFamily="50" charset="-128"/>
                <a:ea typeface="Meiryo UI" panose="020B0604030504040204" pitchFamily="50" charset="-128"/>
              </a:rPr>
              <a:t>。（法第</a:t>
            </a:r>
            <a:r>
              <a:rPr lang="en-US" altLang="ja-JP" sz="1400">
                <a:solidFill>
                  <a:prstClr val="black"/>
                </a:solidFill>
                <a:latin typeface="Meiryo UI" panose="020B0604030504040204" pitchFamily="50" charset="-128"/>
                <a:ea typeface="Meiryo UI" panose="020B0604030504040204" pitchFamily="50" charset="-128"/>
              </a:rPr>
              <a:t>121</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rPr>
              <a:t>項）</a:t>
            </a:r>
            <a:endParaRPr lang="en-US" altLang="ja-JP" sz="1400">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行政機関等匿名加工情報、</a:t>
            </a:r>
            <a:r>
              <a:rPr lang="ja-JP" altLang="en-US" sz="1400" b="1" u="sng">
                <a:solidFill>
                  <a:prstClr val="black"/>
                </a:solidFill>
                <a:latin typeface="Meiryo UI" panose="020B0604030504040204" pitchFamily="50" charset="-128"/>
                <a:ea typeface="Meiryo UI" panose="020B0604030504040204" pitchFamily="50" charset="-128"/>
              </a:rPr>
              <a:t>法第</a:t>
            </a:r>
            <a:r>
              <a:rPr lang="en-US" altLang="ja-JP" sz="1400" b="1" u="sng">
                <a:solidFill>
                  <a:prstClr val="black"/>
                </a:solidFill>
                <a:latin typeface="Meiryo UI" panose="020B0604030504040204" pitchFamily="50" charset="-128"/>
                <a:ea typeface="Meiryo UI" panose="020B0604030504040204" pitchFamily="50" charset="-128"/>
              </a:rPr>
              <a:t>109</a:t>
            </a:r>
            <a:r>
              <a:rPr lang="ja-JP" altLang="en-US" sz="1400" b="1" u="sng">
                <a:solidFill>
                  <a:prstClr val="black"/>
                </a:solidFill>
                <a:latin typeface="Meiryo UI" panose="020B0604030504040204" pitchFamily="50" charset="-128"/>
                <a:ea typeface="Meiryo UI" panose="020B0604030504040204" pitchFamily="50" charset="-128"/>
              </a:rPr>
              <a:t>条第</a:t>
            </a:r>
            <a:r>
              <a:rPr lang="en-US" altLang="ja-JP" sz="1400" b="1" u="sng">
                <a:solidFill>
                  <a:prstClr val="black"/>
                </a:solidFill>
                <a:latin typeface="Meiryo UI" panose="020B0604030504040204" pitchFamily="50" charset="-128"/>
                <a:ea typeface="Meiryo UI" panose="020B0604030504040204" pitchFamily="50" charset="-128"/>
              </a:rPr>
              <a:t>4</a:t>
            </a:r>
            <a:r>
              <a:rPr lang="ja-JP" altLang="en-US" sz="1400" b="1" u="sng">
                <a:solidFill>
                  <a:prstClr val="black"/>
                </a:solidFill>
                <a:latin typeface="Meiryo UI" panose="020B0604030504040204" pitchFamily="50" charset="-128"/>
                <a:ea typeface="Meiryo UI" panose="020B0604030504040204" pitchFamily="50" charset="-128"/>
              </a:rPr>
              <a:t>項に規定する削除情報</a:t>
            </a:r>
            <a:r>
              <a:rPr lang="ja-JP" altLang="en-US" sz="1400">
                <a:solidFill>
                  <a:prstClr val="black"/>
                </a:solidFill>
                <a:latin typeface="Meiryo UI" panose="020B0604030504040204" pitchFamily="50" charset="-128"/>
                <a:ea typeface="Meiryo UI" panose="020B0604030504040204" pitchFamily="50" charset="-128"/>
              </a:rPr>
              <a:t>及び</a:t>
            </a:r>
            <a:r>
              <a:rPr lang="ja-JP" altLang="en-US" sz="1400" b="1" u="sng">
                <a:solidFill>
                  <a:prstClr val="black"/>
                </a:solidFill>
                <a:latin typeface="Meiryo UI" panose="020B0604030504040204" pitchFamily="50" charset="-128"/>
                <a:ea typeface="Meiryo UI" panose="020B0604030504040204" pitchFamily="50" charset="-128"/>
              </a:rPr>
              <a:t>法第</a:t>
            </a:r>
            <a:r>
              <a:rPr lang="en-US" altLang="ja-JP" sz="1400" b="1" u="sng">
                <a:solidFill>
                  <a:prstClr val="black"/>
                </a:solidFill>
                <a:latin typeface="Meiryo UI" panose="020B0604030504040204" pitchFamily="50" charset="-128"/>
                <a:ea typeface="Meiryo UI" panose="020B0604030504040204" pitchFamily="50" charset="-128"/>
              </a:rPr>
              <a:t>116</a:t>
            </a:r>
            <a:r>
              <a:rPr lang="ja-JP" altLang="en-US" sz="1400" b="1" u="sng">
                <a:solidFill>
                  <a:prstClr val="black"/>
                </a:solidFill>
                <a:latin typeface="Meiryo UI" panose="020B0604030504040204" pitchFamily="50" charset="-128"/>
                <a:ea typeface="Meiryo UI" panose="020B0604030504040204" pitchFamily="50" charset="-128"/>
              </a:rPr>
              <a:t>条第</a:t>
            </a:r>
            <a:r>
              <a:rPr lang="en-US" altLang="ja-JP" sz="1400" b="1" u="sng">
                <a:solidFill>
                  <a:prstClr val="black"/>
                </a:solidFill>
                <a:latin typeface="Meiryo UI" panose="020B0604030504040204" pitchFamily="50" charset="-128"/>
                <a:ea typeface="Meiryo UI" panose="020B0604030504040204" pitchFamily="50" charset="-128"/>
              </a:rPr>
              <a:t>1</a:t>
            </a:r>
            <a:r>
              <a:rPr lang="ja-JP" altLang="en-US" sz="1400" b="1" u="sng">
                <a:solidFill>
                  <a:prstClr val="black"/>
                </a:solidFill>
                <a:latin typeface="Meiryo UI" panose="020B0604030504040204" pitchFamily="50" charset="-128"/>
                <a:ea typeface="Meiryo UI" panose="020B0604030504040204" pitchFamily="50" charset="-128"/>
              </a:rPr>
              <a:t>項の規定により行った加工の方法に関する情報</a:t>
            </a:r>
            <a:r>
              <a:rPr lang="ja-JP" altLang="en-US" sz="1400">
                <a:solidFill>
                  <a:prstClr val="black"/>
                </a:solidFill>
                <a:latin typeface="Meiryo UI" panose="020B0604030504040204" pitchFamily="50" charset="-128"/>
                <a:ea typeface="Meiryo UI" panose="020B0604030504040204" pitchFamily="50" charset="-128"/>
              </a:rPr>
              <a:t>については、</a:t>
            </a:r>
            <a:r>
              <a:rPr lang="ja-JP" altLang="en-US" sz="1400" b="1" u="sng">
                <a:solidFill>
                  <a:prstClr val="black"/>
                </a:solidFill>
                <a:latin typeface="Meiryo UI" panose="020B0604030504040204" pitchFamily="50" charset="-128"/>
                <a:ea typeface="Meiryo UI" panose="020B0604030504040204" pitchFamily="50" charset="-128"/>
              </a:rPr>
              <a:t>漏えいを防止するために必要なものとして規則で定める基準に従い、これらの情報の適切な管理のために必要な措置を講じなければならない</a:t>
            </a:r>
            <a:r>
              <a:rPr lang="ja-JP" altLang="en-US" sz="1400">
                <a:solidFill>
                  <a:prstClr val="black"/>
                </a:solidFill>
                <a:latin typeface="Meiryo UI" panose="020B0604030504040204" pitchFamily="50" charset="-128"/>
                <a:ea typeface="Meiryo UI" panose="020B0604030504040204" pitchFamily="50" charset="-128"/>
              </a:rPr>
              <a:t>。（法第</a:t>
            </a:r>
            <a:r>
              <a:rPr lang="en-US" altLang="ja-JP" sz="1400">
                <a:solidFill>
                  <a:prstClr val="black"/>
                </a:solidFill>
                <a:latin typeface="Meiryo UI" panose="020B0604030504040204" pitchFamily="50" charset="-128"/>
                <a:ea typeface="Meiryo UI" panose="020B0604030504040204" pitchFamily="50" charset="-128"/>
              </a:rPr>
              <a:t>121</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2</a:t>
            </a:r>
            <a:r>
              <a:rPr lang="ja-JP" altLang="en-US" sz="1400">
                <a:solidFill>
                  <a:prstClr val="black"/>
                </a:solidFill>
                <a:latin typeface="Meiryo UI" panose="020B0604030504040204" pitchFamily="50" charset="-128"/>
                <a:ea typeface="Meiryo UI" panose="020B0604030504040204" pitchFamily="50" charset="-128"/>
              </a:rPr>
              <a:t>項）</a:t>
            </a:r>
            <a:endParaRPr lang="en-US" altLang="ja-JP" sz="1400">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sz="1400">
                <a:solidFill>
                  <a:prstClr val="black"/>
                </a:solidFill>
                <a:latin typeface="Meiryo UI" panose="020B0604030504040204" pitchFamily="50" charset="-128"/>
                <a:ea typeface="Meiryo UI" panose="020B0604030504040204" pitchFamily="50" charset="-128"/>
              </a:rPr>
              <a:t>行政機関等から行政機関等匿名加工情報等の取扱いの委託（二以上の段階にわたる委託を含む。）を受けた者が　受託した業務を行う場合についても準用される。（法第</a:t>
            </a:r>
            <a:r>
              <a:rPr lang="en-US" altLang="ja-JP" sz="1400">
                <a:solidFill>
                  <a:prstClr val="black"/>
                </a:solidFill>
                <a:latin typeface="Meiryo UI" panose="020B0604030504040204" pitchFamily="50" charset="-128"/>
                <a:ea typeface="Meiryo UI" panose="020B0604030504040204" pitchFamily="50" charset="-128"/>
              </a:rPr>
              <a:t>121</a:t>
            </a:r>
            <a:r>
              <a:rPr lang="ja-JP" altLang="en-US" sz="1400">
                <a:solidFill>
                  <a:prstClr val="black"/>
                </a:solidFill>
                <a:latin typeface="Meiryo UI" panose="020B0604030504040204" pitchFamily="50" charset="-128"/>
                <a:ea typeface="Meiryo UI" panose="020B0604030504040204" pitchFamily="50" charset="-128"/>
              </a:rPr>
              <a:t>条第</a:t>
            </a:r>
            <a:r>
              <a:rPr lang="en-US" altLang="ja-JP" sz="1400">
                <a:solidFill>
                  <a:prstClr val="black"/>
                </a:solidFill>
                <a:latin typeface="Meiryo UI" panose="020B0604030504040204" pitchFamily="50" charset="-128"/>
                <a:ea typeface="Meiryo UI" panose="020B0604030504040204" pitchFamily="50" charset="-128"/>
              </a:rPr>
              <a:t>3</a:t>
            </a:r>
            <a:r>
              <a:rPr lang="ja-JP" altLang="en-US" sz="1400">
                <a:solidFill>
                  <a:prstClr val="black"/>
                </a:solidFill>
                <a:latin typeface="Meiryo UI" panose="020B0604030504040204" pitchFamily="50" charset="-128"/>
                <a:ea typeface="Meiryo UI" panose="020B0604030504040204" pitchFamily="50" charset="-128"/>
              </a:rPr>
              <a:t>項）</a:t>
            </a:r>
          </a:p>
        </p:txBody>
      </p:sp>
      <p:sp>
        <p:nvSpPr>
          <p:cNvPr id="39" name="角丸四角形 38"/>
          <p:cNvSpPr/>
          <p:nvPr/>
        </p:nvSpPr>
        <p:spPr>
          <a:xfrm>
            <a:off x="1592045" y="4401108"/>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識別行為の禁止等</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36</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1060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31"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585"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rPr>
              <a:t>　行政機関等</a:t>
            </a:r>
            <a:r>
              <a:rPr lang="ja-JP" altLang="en-US">
                <a:solidFill>
                  <a:sysClr val="windowText" lastClr="000000"/>
                </a:solidFill>
              </a:rPr>
              <a:t>匿名加工情報に係る安全管理措置</a:t>
            </a:r>
            <a:endParaRPr kumimoji="1" lang="ja-JP" altLang="en-US" sz="2585"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34DD3-D7E9-40DE-8BFD-5C088060B773}" type="slidenum">
              <a:rPr kumimoji="1" lang="ja-JP" altLang="en-US" sz="1400" b="1"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1400" b="1"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4" name="グループ化 3">
            <a:extLst>
              <a:ext uri="{FF2B5EF4-FFF2-40B4-BE49-F238E27FC236}">
                <a16:creationId xmlns:a16="http://schemas.microsoft.com/office/drawing/2014/main" id="{43FFB8DF-7100-0877-2213-BD296BF01911}"/>
              </a:ext>
            </a:extLst>
          </p:cNvPr>
          <p:cNvGrpSpPr/>
          <p:nvPr/>
        </p:nvGrpSpPr>
        <p:grpSpPr>
          <a:xfrm>
            <a:off x="1496795" y="642216"/>
            <a:ext cx="9215712" cy="1436034"/>
            <a:chOff x="1738000" y="832233"/>
            <a:chExt cx="9215712" cy="969254"/>
          </a:xfrm>
        </p:grpSpPr>
        <p:sp>
          <p:nvSpPr>
            <p:cNvPr id="34" name="角丸四角形 33"/>
            <p:cNvSpPr/>
            <p:nvPr/>
          </p:nvSpPr>
          <p:spPr>
            <a:xfrm>
              <a:off x="1860175" y="1071567"/>
              <a:ext cx="9093537" cy="729920"/>
            </a:xfrm>
            <a:prstGeom prst="roundRect">
              <a:avLst>
                <a:gd name="adj" fmla="val 3858"/>
              </a:avLst>
            </a:prstGeom>
          </p:spPr>
          <p:style>
            <a:lnRef idx="2">
              <a:schemeClr val="accent2"/>
            </a:lnRef>
            <a:fillRef idx="1">
              <a:schemeClr val="lt1"/>
            </a:fillRef>
            <a:effectRef idx="0">
              <a:schemeClr val="accent2"/>
            </a:effectRef>
            <a:fontRef idx="minor">
              <a:schemeClr val="dk1"/>
            </a:fontRef>
          </p:style>
          <p:txBody>
            <a:bodyPr rtlCol="0" anchor="b"/>
            <a:lstStyle/>
            <a:p>
              <a:pPr marR="0" lvl="0" algn="just" defTabSz="914400" rtl="0" eaLnBrk="1" fontAlgn="base" latinLnBrk="0" hangingPunct="1">
                <a:lnSpc>
                  <a:spcPct val="100000"/>
                </a:lnSpc>
                <a:spcBef>
                  <a:spcPct val="0"/>
                </a:spcBef>
                <a:spcAft>
                  <a:spcPts val="600"/>
                </a:spcAft>
                <a:buClrTx/>
                <a:buSzTx/>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機関の長等は、行政機関等匿名加工情報を作成したときは、行政機関等匿名加工情報等（行政機関等匿名加工情報、行政機関等匿名加工情報の作成に用いた保有個人情報から削除した記述等及び個人識別符号（削除情報）並びに加工の方法に関する情報</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その情報を用いて当該個人情報を復元することができるものに限る。</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をいう。以下同じ。）の漏えいを防止するために、規則で定める基準に従い、適切な管理のために必要な措置を講じなければならない</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法第</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121</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条第２項</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3" name="角丸四角形 34">
              <a:extLst>
                <a:ext uri="{FF2B5EF4-FFF2-40B4-BE49-F238E27FC236}">
                  <a16:creationId xmlns:a16="http://schemas.microsoft.com/office/drawing/2014/main" id="{13EA1B3E-1DEC-E090-7DA8-91C94B2B2777}"/>
                </a:ext>
              </a:extLst>
            </p:cNvPr>
            <p:cNvSpPr/>
            <p:nvPr/>
          </p:nvSpPr>
          <p:spPr>
            <a:xfrm>
              <a:off x="1738000" y="832233"/>
              <a:ext cx="4199658" cy="2899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行政機関等匿名加工情報の安全管理措置</a:t>
              </a:r>
            </a:p>
          </p:txBody>
        </p:sp>
      </p:grpSp>
      <p:graphicFrame>
        <p:nvGraphicFramePr>
          <p:cNvPr id="6" name="表 5">
            <a:extLst>
              <a:ext uri="{FF2B5EF4-FFF2-40B4-BE49-F238E27FC236}">
                <a16:creationId xmlns:a16="http://schemas.microsoft.com/office/drawing/2014/main" id="{5E5E50CB-7B30-E83C-19DF-5D965E4B9EF0}"/>
              </a:ext>
            </a:extLst>
          </p:cNvPr>
          <p:cNvGraphicFramePr>
            <a:graphicFrameLocks noGrp="1"/>
          </p:cNvGraphicFramePr>
          <p:nvPr/>
        </p:nvGraphicFramePr>
        <p:xfrm>
          <a:off x="1505072" y="4011590"/>
          <a:ext cx="9195572" cy="2567940"/>
        </p:xfrm>
        <a:graphic>
          <a:graphicData uri="http://schemas.openxmlformats.org/drawingml/2006/table">
            <a:tbl>
              <a:tblPr firstRow="1" bandRow="1">
                <a:tableStyleId>{7DF18680-E054-41AD-8BC1-D1AEF772440D}</a:tableStyleId>
              </a:tblPr>
              <a:tblGrid>
                <a:gridCol w="4597786">
                  <a:extLst>
                    <a:ext uri="{9D8B030D-6E8A-4147-A177-3AD203B41FA5}">
                      <a16:colId xmlns:a16="http://schemas.microsoft.com/office/drawing/2014/main" val="1439358588"/>
                    </a:ext>
                  </a:extLst>
                </a:gridCol>
                <a:gridCol w="4597786">
                  <a:extLst>
                    <a:ext uri="{9D8B030D-6E8A-4147-A177-3AD203B41FA5}">
                      <a16:colId xmlns:a16="http://schemas.microsoft.com/office/drawing/2014/main" val="2102570613"/>
                    </a:ext>
                  </a:extLst>
                </a:gridCol>
              </a:tblGrid>
              <a:tr h="213985">
                <a:tc>
                  <a:txBody>
                    <a:bodyPr/>
                    <a:lstStyle/>
                    <a:p>
                      <a:pPr algn="ctr"/>
                      <a:r>
                        <a:rPr kumimoji="1" lang="ja-JP" altLang="en-US" sz="1100">
                          <a:latin typeface="Meiryo UI" panose="020B0604030504040204" pitchFamily="50" charset="-128"/>
                          <a:ea typeface="Meiryo UI" panose="020B0604030504040204" pitchFamily="50" charset="-128"/>
                        </a:rPr>
                        <a:t>講じなければならない措置 </a:t>
                      </a:r>
                    </a:p>
                  </a:txBody>
                  <a:tcPr/>
                </a:tc>
                <a:tc>
                  <a:txBody>
                    <a:bodyPr/>
                    <a:lstStyle/>
                    <a:p>
                      <a:pPr algn="ctr"/>
                      <a:r>
                        <a:rPr kumimoji="1" lang="ja-JP" altLang="en-US" sz="1100">
                          <a:latin typeface="Meiryo UI" panose="020B0604030504040204" pitchFamily="50" charset="-128"/>
                          <a:ea typeface="Meiryo UI" panose="020B0604030504040204" pitchFamily="50" charset="-128"/>
                        </a:rPr>
                        <a:t>具体例</a:t>
                      </a:r>
                    </a:p>
                  </a:txBody>
                  <a:tcPr/>
                </a:tc>
                <a:extLst>
                  <a:ext uri="{0D108BD9-81ED-4DB2-BD59-A6C34878D82A}">
                    <a16:rowId xmlns:a16="http://schemas.microsoft.com/office/drawing/2014/main" val="1845329841"/>
                  </a:ext>
                </a:extLst>
              </a:tr>
              <a:tr h="370840">
                <a:tc>
                  <a:txBody>
                    <a:bodyPr/>
                    <a:lstStyle/>
                    <a:p>
                      <a:pPr marL="182563" indent="-182563" algn="just"/>
                      <a:r>
                        <a:rPr kumimoji="1" lang="ja-JP" altLang="en-US" sz="1050">
                          <a:latin typeface="Meiryo UI" panose="020B0604030504040204" pitchFamily="50" charset="-128"/>
                          <a:ea typeface="Meiryo UI" panose="020B0604030504040204" pitchFamily="50" charset="-128"/>
                        </a:rPr>
                        <a:t>① 行政機関等匿名加工情報等を取り扱う者の権限及び責任の明確化</a:t>
                      </a:r>
                      <a:br>
                        <a:rPr kumimoji="1" lang="en-US" altLang="ja-JP" sz="1050">
                          <a:latin typeface="Meiryo UI" panose="020B0604030504040204" pitchFamily="50" charset="-128"/>
                          <a:ea typeface="Meiryo UI" panose="020B0604030504040204" pitchFamily="50" charset="-128"/>
                        </a:rPr>
                      </a:br>
                      <a:r>
                        <a:rPr kumimoji="1" lang="ja-JP" altLang="en-US" sz="1050">
                          <a:latin typeface="Meiryo UI" panose="020B0604030504040204" pitchFamily="50" charset="-128"/>
                          <a:ea typeface="Meiryo UI" panose="020B0604030504040204" pitchFamily="50" charset="-128"/>
                        </a:rPr>
                        <a:t>（規則第 </a:t>
                      </a:r>
                      <a:r>
                        <a:rPr kumimoji="1" lang="en-US" altLang="ja-JP" sz="1050">
                          <a:latin typeface="Meiryo UI" panose="020B0604030504040204" pitchFamily="50" charset="-128"/>
                          <a:ea typeface="Meiryo UI" panose="020B0604030504040204" pitchFamily="50" charset="-128"/>
                        </a:rPr>
                        <a:t>65 </a:t>
                      </a:r>
                      <a:r>
                        <a:rPr kumimoji="1" lang="ja-JP" altLang="en-US" sz="1050">
                          <a:latin typeface="Meiryo UI" panose="020B0604030504040204" pitchFamily="50" charset="-128"/>
                          <a:ea typeface="Meiryo UI" panose="020B0604030504040204" pitchFamily="50" charset="-128"/>
                        </a:rPr>
                        <a:t>条第 </a:t>
                      </a:r>
                      <a:r>
                        <a:rPr kumimoji="1" lang="en-US" altLang="ja-JP" sz="1050">
                          <a:latin typeface="Meiryo UI" panose="020B0604030504040204" pitchFamily="50" charset="-128"/>
                          <a:ea typeface="Meiryo UI" panose="020B0604030504040204" pitchFamily="50" charset="-128"/>
                        </a:rPr>
                        <a:t>1 </a:t>
                      </a:r>
                      <a:r>
                        <a:rPr kumimoji="1" lang="ja-JP" altLang="en-US" sz="1050">
                          <a:latin typeface="Meiryo UI" panose="020B0604030504040204" pitchFamily="50" charset="-128"/>
                          <a:ea typeface="Meiryo UI" panose="020B0604030504040204" pitchFamily="50" charset="-128"/>
                        </a:rPr>
                        <a:t>号）</a:t>
                      </a:r>
                    </a:p>
                  </a:txBody>
                  <a:tcPr/>
                </a:tc>
                <a:tc>
                  <a:txBody>
                    <a:bodyPr/>
                    <a:lstStyle/>
                    <a:p>
                      <a:pPr marL="87313" indent="-87313" algn="just"/>
                      <a:r>
                        <a:rPr kumimoji="1" lang="ja-JP" altLang="en-US" sz="1100">
                          <a:latin typeface="Meiryo UI" panose="020B0604030504040204" pitchFamily="50" charset="-128"/>
                          <a:ea typeface="Meiryo UI" panose="020B0604030504040204" pitchFamily="50" charset="-128"/>
                        </a:rPr>
                        <a:t>・行政機関等匿名加工情報等の適切な管理のために必要な措置を講ずるための組織体制の整備</a:t>
                      </a:r>
                    </a:p>
                  </a:txBody>
                  <a:tcPr/>
                </a:tc>
                <a:extLst>
                  <a:ext uri="{0D108BD9-81ED-4DB2-BD59-A6C34878D82A}">
                    <a16:rowId xmlns:a16="http://schemas.microsoft.com/office/drawing/2014/main" val="498166964"/>
                  </a:ext>
                </a:extLst>
              </a:tr>
              <a:tr h="370840">
                <a:tc>
                  <a:txBody>
                    <a:bodyPr/>
                    <a:lstStyle/>
                    <a:p>
                      <a:pPr marL="182563" indent="-182563" algn="just"/>
                      <a:r>
                        <a:rPr kumimoji="1" lang="ja-JP" altLang="en-US" sz="1050">
                          <a:latin typeface="Meiryo UI" panose="020B0604030504040204" pitchFamily="50" charset="-128"/>
                          <a:ea typeface="Meiryo UI" panose="020B0604030504040204" pitchFamily="50" charset="-128"/>
                        </a:rPr>
                        <a:t>② </a:t>
                      </a:r>
                      <a:r>
                        <a:rPr kumimoji="1" lang="ja-JP" altLang="en-US" sz="900">
                          <a:latin typeface="Meiryo UI" panose="020B0604030504040204" pitchFamily="50" charset="-128"/>
                          <a:ea typeface="Meiryo UI" panose="020B0604030504040204" pitchFamily="50" charset="-128"/>
                        </a:rPr>
                        <a:t>行政機関等匿名加工情報等の取扱いに関する規程類の整備及び当該規程類に従った行政機関等匿名加工情報等の適切な取扱い並びに行政機関等匿名加工情報等の取扱状況の評価及びその結果に基づき改善を図るために必要な措置の実施（規則第 </a:t>
                      </a:r>
                      <a:r>
                        <a:rPr kumimoji="1" lang="en-US" altLang="ja-JP" sz="900">
                          <a:latin typeface="Meiryo UI" panose="020B0604030504040204" pitchFamily="50" charset="-128"/>
                          <a:ea typeface="Meiryo UI" panose="020B0604030504040204" pitchFamily="50" charset="-128"/>
                        </a:rPr>
                        <a:t>65 </a:t>
                      </a:r>
                      <a:r>
                        <a:rPr kumimoji="1" lang="ja-JP" altLang="en-US" sz="900">
                          <a:latin typeface="Meiryo UI" panose="020B0604030504040204" pitchFamily="50" charset="-128"/>
                          <a:ea typeface="Meiryo UI" panose="020B0604030504040204" pitchFamily="50" charset="-128"/>
                        </a:rPr>
                        <a:t>条第 </a:t>
                      </a:r>
                      <a:r>
                        <a:rPr kumimoji="1" lang="en-US" altLang="ja-JP" sz="900">
                          <a:latin typeface="Meiryo UI" panose="020B0604030504040204" pitchFamily="50" charset="-128"/>
                          <a:ea typeface="Meiryo UI" panose="020B0604030504040204" pitchFamily="50" charset="-128"/>
                        </a:rPr>
                        <a:t>2 </a:t>
                      </a:r>
                      <a:r>
                        <a:rPr kumimoji="1" lang="ja-JP" altLang="en-US" sz="900">
                          <a:latin typeface="Meiryo UI" panose="020B0604030504040204" pitchFamily="50" charset="-128"/>
                          <a:ea typeface="Meiryo UI" panose="020B0604030504040204" pitchFamily="50" charset="-128"/>
                        </a:rPr>
                        <a:t>号）</a:t>
                      </a:r>
                      <a:endParaRPr kumimoji="1" lang="ja-JP" altLang="en-US" sz="1050">
                        <a:latin typeface="Meiryo UI" panose="020B0604030504040204" pitchFamily="50" charset="-128"/>
                        <a:ea typeface="Meiryo UI" panose="020B0604030504040204" pitchFamily="50" charset="-128"/>
                      </a:endParaRPr>
                    </a:p>
                  </a:txBody>
                  <a:tcPr/>
                </a:tc>
                <a:tc>
                  <a:txBody>
                    <a:bodyPr/>
                    <a:lstStyle/>
                    <a:p>
                      <a:pPr marL="87313" indent="-87313" algn="just"/>
                      <a:r>
                        <a:rPr kumimoji="1" lang="ja-JP" altLang="en-US" sz="1050">
                          <a:latin typeface="Meiryo UI" panose="020B0604030504040204" pitchFamily="50" charset="-128"/>
                          <a:ea typeface="Meiryo UI" panose="020B0604030504040204" pitchFamily="50" charset="-128"/>
                        </a:rPr>
                        <a:t>・行政機関等匿名加工情報等の取扱いに係る規程等の整備とこれに従った運用</a:t>
                      </a:r>
                    </a:p>
                    <a:p>
                      <a:pPr marL="87313" indent="-87313" algn="just"/>
                      <a:r>
                        <a:rPr kumimoji="1" lang="ja-JP" altLang="en-US" sz="1050">
                          <a:latin typeface="Meiryo UI" panose="020B0604030504040204" pitchFamily="50" charset="-128"/>
                          <a:ea typeface="Meiryo UI" panose="020B0604030504040204" pitchFamily="50" charset="-128"/>
                        </a:rPr>
                        <a:t>・行政機関等の職員又は受託業務に従事している者の教育</a:t>
                      </a:r>
                    </a:p>
                    <a:p>
                      <a:pPr marL="87313" indent="-87313" algn="just"/>
                      <a:r>
                        <a:rPr kumimoji="1" lang="ja-JP" altLang="en-US" sz="1050">
                          <a:latin typeface="Meiryo UI" panose="020B0604030504040204" pitchFamily="50" charset="-128"/>
                          <a:ea typeface="Meiryo UI" panose="020B0604030504040204" pitchFamily="50" charset="-128"/>
                        </a:rPr>
                        <a:t>・行政機関等匿名加工情報等の取扱状況を確認する手段の整備</a:t>
                      </a:r>
                    </a:p>
                  </a:txBody>
                  <a:tcPr/>
                </a:tc>
                <a:extLst>
                  <a:ext uri="{0D108BD9-81ED-4DB2-BD59-A6C34878D82A}">
                    <a16:rowId xmlns:a16="http://schemas.microsoft.com/office/drawing/2014/main" val="3081882762"/>
                  </a:ext>
                </a:extLst>
              </a:tr>
              <a:tr h="370840">
                <a:tc>
                  <a:txBody>
                    <a:bodyPr/>
                    <a:lstStyle/>
                    <a:p>
                      <a:pPr marL="182563" indent="-182563" algn="just"/>
                      <a:r>
                        <a:rPr kumimoji="1" lang="ja-JP" altLang="en-US" sz="1050">
                          <a:latin typeface="Meiryo UI" panose="020B0604030504040204" pitchFamily="50" charset="-128"/>
                          <a:ea typeface="Meiryo UI" panose="020B0604030504040204" pitchFamily="50" charset="-128"/>
                        </a:rPr>
                        <a:t>③ 行政機関等匿名加工情報等を取り扱う正当な権限を有しない者による行政機関等匿名加工情報等の取扱いを防止するために必要かつ適切な措置</a:t>
                      </a:r>
                      <a:br>
                        <a:rPr kumimoji="1" lang="en-US" altLang="ja-JP" sz="1050">
                          <a:latin typeface="Meiryo UI" panose="020B0604030504040204" pitchFamily="50" charset="-128"/>
                          <a:ea typeface="Meiryo UI" panose="020B0604030504040204" pitchFamily="50" charset="-128"/>
                        </a:rPr>
                      </a:br>
                      <a:r>
                        <a:rPr kumimoji="1" lang="ja-JP" altLang="en-US" sz="1050">
                          <a:latin typeface="Meiryo UI" panose="020B0604030504040204" pitchFamily="50" charset="-128"/>
                          <a:ea typeface="Meiryo UI" panose="020B0604030504040204" pitchFamily="50" charset="-128"/>
                        </a:rPr>
                        <a:t>（規則第 </a:t>
                      </a:r>
                      <a:r>
                        <a:rPr kumimoji="1" lang="en-US" altLang="ja-JP" sz="1050">
                          <a:latin typeface="Meiryo UI" panose="020B0604030504040204" pitchFamily="50" charset="-128"/>
                          <a:ea typeface="Meiryo UI" panose="020B0604030504040204" pitchFamily="50" charset="-128"/>
                        </a:rPr>
                        <a:t>65 </a:t>
                      </a:r>
                      <a:r>
                        <a:rPr kumimoji="1" lang="ja-JP" altLang="en-US" sz="1050">
                          <a:latin typeface="Meiryo UI" panose="020B0604030504040204" pitchFamily="50" charset="-128"/>
                          <a:ea typeface="Meiryo UI" panose="020B0604030504040204" pitchFamily="50" charset="-128"/>
                        </a:rPr>
                        <a:t>条第 </a:t>
                      </a:r>
                      <a:r>
                        <a:rPr kumimoji="1" lang="en-US" altLang="ja-JP" sz="1050">
                          <a:latin typeface="Meiryo UI" panose="020B0604030504040204" pitchFamily="50" charset="-128"/>
                          <a:ea typeface="Meiryo UI" panose="020B0604030504040204" pitchFamily="50" charset="-128"/>
                        </a:rPr>
                        <a:t>3 </a:t>
                      </a:r>
                      <a:r>
                        <a:rPr kumimoji="1" lang="ja-JP" altLang="en-US" sz="1050">
                          <a:latin typeface="Meiryo UI" panose="020B0604030504040204" pitchFamily="50" charset="-128"/>
                          <a:ea typeface="Meiryo UI" panose="020B0604030504040204" pitchFamily="50" charset="-128"/>
                        </a:rPr>
                        <a:t>号）</a:t>
                      </a:r>
                    </a:p>
                    <a:p>
                      <a:pPr marL="182563" indent="-182563" algn="just"/>
                      <a:endParaRPr kumimoji="1" lang="ja-JP" altLang="en-US" sz="1050">
                        <a:latin typeface="Meiryo UI" panose="020B0604030504040204" pitchFamily="50" charset="-128"/>
                        <a:ea typeface="Meiryo UI" panose="020B0604030504040204" pitchFamily="50" charset="-128"/>
                      </a:endParaRPr>
                    </a:p>
                  </a:txBody>
                  <a:tcPr/>
                </a:tc>
                <a:tc>
                  <a:txBody>
                    <a:bodyPr/>
                    <a:lstStyle/>
                    <a:p>
                      <a:pPr marL="87313" indent="-87313" algn="just"/>
                      <a:r>
                        <a:rPr kumimoji="1" lang="ja-JP" altLang="en-US" sz="1000" dirty="0">
                          <a:latin typeface="Meiryo UI" panose="020B0604030504040204" pitchFamily="50" charset="-128"/>
                          <a:ea typeface="Meiryo UI" panose="020B0604030504040204" pitchFamily="50" charset="-128"/>
                        </a:rPr>
                        <a:t>・行政機関等匿名加工情報等を取り扱う権限を有しない者による閲覧等の防止</a:t>
                      </a:r>
                    </a:p>
                    <a:p>
                      <a:pPr algn="just"/>
                      <a:r>
                        <a:rPr kumimoji="1" lang="ja-JP" altLang="en-US" sz="1000" dirty="0">
                          <a:latin typeface="Meiryo UI" panose="020B0604030504040204" pitchFamily="50" charset="-128"/>
                          <a:ea typeface="Meiryo UI" panose="020B0604030504040204" pitchFamily="50" charset="-128"/>
                        </a:rPr>
                        <a:t>・機器、電子媒体等の盗難等の防止</a:t>
                      </a:r>
                    </a:p>
                    <a:p>
                      <a:pPr algn="just"/>
                      <a:r>
                        <a:rPr kumimoji="1" lang="ja-JP" altLang="en-US" sz="1000" dirty="0">
                          <a:latin typeface="Meiryo UI" panose="020B0604030504040204" pitchFamily="50" charset="-128"/>
                          <a:ea typeface="Meiryo UI" panose="020B0604030504040204" pitchFamily="50" charset="-128"/>
                        </a:rPr>
                        <a:t>・電子媒体等を持ち運ぶ場合の漏えい等の防止</a:t>
                      </a:r>
                    </a:p>
                    <a:p>
                      <a:pPr marL="87313" indent="-87313" algn="just"/>
                      <a:r>
                        <a:rPr kumimoji="1" lang="ja-JP" altLang="en-US" sz="1000" dirty="0">
                          <a:latin typeface="Meiryo UI" panose="020B0604030504040204" pitchFamily="50" charset="-128"/>
                          <a:ea typeface="Meiryo UI" panose="020B0604030504040204" pitchFamily="50" charset="-128"/>
                        </a:rPr>
                        <a:t>・削除した情報や加工方法等の削除並びに機器、電子媒体等の廃棄</a:t>
                      </a:r>
                    </a:p>
                    <a:p>
                      <a:pPr algn="just"/>
                      <a:r>
                        <a:rPr kumimoji="1" lang="ja-JP" altLang="en-US" sz="1000" dirty="0">
                          <a:latin typeface="Meiryo UI" panose="020B0604030504040204" pitchFamily="50" charset="-128"/>
                          <a:ea typeface="Meiryo UI" panose="020B0604030504040204" pitchFamily="50" charset="-128"/>
                        </a:rPr>
                        <a:t>・行政機関等匿名加工情報等へのアクセス制御</a:t>
                      </a:r>
                    </a:p>
                    <a:p>
                      <a:pPr algn="just"/>
                      <a:r>
                        <a:rPr kumimoji="1" lang="ja-JP" altLang="en-US" sz="1000" dirty="0">
                          <a:latin typeface="Meiryo UI" panose="020B0604030504040204" pitchFamily="50" charset="-128"/>
                          <a:ea typeface="Meiryo UI" panose="020B0604030504040204" pitchFamily="50" charset="-128"/>
                        </a:rPr>
                        <a:t>・行政機関等匿名加工情報等へのアクセス者の識別と認証</a:t>
                      </a:r>
                    </a:p>
                    <a:p>
                      <a:pPr algn="just"/>
                      <a:r>
                        <a:rPr kumimoji="1" lang="ja-JP" altLang="en-US" sz="1000" dirty="0">
                          <a:latin typeface="Meiryo UI" panose="020B0604030504040204" pitchFamily="50" charset="-128"/>
                          <a:ea typeface="Meiryo UI" panose="020B0604030504040204" pitchFamily="50" charset="-128"/>
                        </a:rPr>
                        <a:t>・外部からの不正アクセス等の防止</a:t>
                      </a:r>
                    </a:p>
                    <a:p>
                      <a:pPr marL="87313" indent="-87313" algn="just"/>
                      <a:r>
                        <a:rPr kumimoji="1" lang="ja-JP" altLang="en-US" sz="1000" dirty="0">
                          <a:latin typeface="Meiryo UI" panose="020B0604030504040204" pitchFamily="50" charset="-128"/>
                          <a:ea typeface="Meiryo UI" panose="020B0604030504040204" pitchFamily="50" charset="-128"/>
                        </a:rPr>
                        <a:t>・情報システムの使用に伴う行政機関等匿名加工情報等の漏えい等の防止</a:t>
                      </a:r>
                    </a:p>
                  </a:txBody>
                  <a:tcPr/>
                </a:tc>
                <a:extLst>
                  <a:ext uri="{0D108BD9-81ED-4DB2-BD59-A6C34878D82A}">
                    <a16:rowId xmlns:a16="http://schemas.microsoft.com/office/drawing/2014/main" val="2714980526"/>
                  </a:ext>
                </a:extLst>
              </a:tr>
            </a:tbl>
          </a:graphicData>
        </a:graphic>
      </p:graphicFrame>
      <p:sp>
        <p:nvSpPr>
          <p:cNvPr id="7" name="テキスト ボックス 6">
            <a:extLst>
              <a:ext uri="{FF2B5EF4-FFF2-40B4-BE49-F238E27FC236}">
                <a16:creationId xmlns:a16="http://schemas.microsoft.com/office/drawing/2014/main" id="{C15A27EB-7F80-0BAD-BED6-FC2AB3D2FF48}"/>
              </a:ext>
            </a:extLst>
          </p:cNvPr>
          <p:cNvSpPr txBox="1"/>
          <p:nvPr/>
        </p:nvSpPr>
        <p:spPr>
          <a:xfrm>
            <a:off x="1302674" y="3770004"/>
            <a:ext cx="7833896" cy="261610"/>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rPr>
              <a:t>（参考）行政機関等匿名加工情報等の適切な管理のために必要な措置の具体例</a:t>
            </a:r>
            <a:endParaRPr kumimoji="1" lang="ja-JP" altLang="en-US" sz="110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FED1A3EB-AFC9-27A5-822A-C5DA070CB69F}"/>
              </a:ext>
            </a:extLst>
          </p:cNvPr>
          <p:cNvGrpSpPr/>
          <p:nvPr/>
        </p:nvGrpSpPr>
        <p:grpSpPr>
          <a:xfrm>
            <a:off x="1313255" y="2326505"/>
            <a:ext cx="9417377" cy="1317196"/>
            <a:chOff x="1423323" y="2343439"/>
            <a:chExt cx="9417377" cy="1317196"/>
          </a:xfrm>
        </p:grpSpPr>
        <p:sp>
          <p:nvSpPr>
            <p:cNvPr id="9" name="大かっこ 8">
              <a:extLst>
                <a:ext uri="{FF2B5EF4-FFF2-40B4-BE49-F238E27FC236}">
                  <a16:creationId xmlns:a16="http://schemas.microsoft.com/office/drawing/2014/main" id="{EF948392-3393-C982-8558-09E011568C4D}"/>
                </a:ext>
              </a:extLst>
            </p:cNvPr>
            <p:cNvSpPr/>
            <p:nvPr/>
          </p:nvSpPr>
          <p:spPr>
            <a:xfrm>
              <a:off x="1747163" y="2343439"/>
              <a:ext cx="9093537" cy="1317196"/>
            </a:xfrm>
            <a:prstGeom prst="bracketPair">
              <a:avLst>
                <a:gd name="adj" fmla="val 4783"/>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87313" marR="0" lvl="0" indent="-87313" algn="just" defTabSz="914400" rtl="0" eaLnBrk="1" fontAlgn="base" latinLnBrk="0" hangingPunct="1">
                <a:lnSpc>
                  <a:spcPct val="100000"/>
                </a:lnSpc>
                <a:spcBef>
                  <a:spcPct val="0"/>
                </a:spcBef>
                <a:spcAft>
                  <a:spcPts val="600"/>
                </a:spcAft>
                <a:buClrTx/>
                <a:buSzTx/>
                <a:tabLst/>
                <a:defRPr/>
              </a:pPr>
              <a:r>
                <a:rPr lang="ja-JP" altLang="en-US" sz="105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「その情報を用いて当該個人情報を復元することができるもの」には、「年齢のデータを </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歳刻みのデータに置き換えた」というような復元につながらない情報は該当しない。</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7313" marR="0" lvl="0" indent="-87313" algn="just" defTabSz="914400" rtl="0" eaLnBrk="1" fontAlgn="base" latinLnBrk="0" hangingPunct="1">
                <a:lnSpc>
                  <a:spcPct val="100000"/>
                </a:lnSpc>
                <a:spcBef>
                  <a:spcPct val="0"/>
                </a:spcBef>
                <a:spcAft>
                  <a:spcPts val="600"/>
                </a:spcAft>
                <a:buClrTx/>
                <a:buSzTx/>
                <a:tabLst/>
                <a:defRPr/>
              </a:pPr>
              <a:r>
                <a:rPr lang="ja-JP" altLang="en-US" sz="105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氏名等を仮 </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に置き換えた場合における氏名等と仮 </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対応表は、行政機関等匿名加工情報と容易に照合することができ、それにより行政機関等匿名加工情報の作成の元となった保有個人情報に係る特定の個人を識別することができるものであることから、行政機関等匿名加工情報の作成後は破棄しなければならない。</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7313" marR="0" lvl="0" indent="-87313" algn="just" defTabSz="914400" rtl="0" eaLnBrk="1" fontAlgn="base" latinLnBrk="0" hangingPunct="1">
                <a:lnSpc>
                  <a:spcPct val="100000"/>
                </a:lnSpc>
                <a:spcBef>
                  <a:spcPct val="0"/>
                </a:spcBef>
                <a:spcAft>
                  <a:spcPts val="600"/>
                </a:spcAft>
                <a:buClrTx/>
                <a:buSzTx/>
                <a:tabLst/>
                <a:defRPr/>
              </a:pPr>
              <a:r>
                <a:rPr lang="ja-JP" altLang="en-US" sz="105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行政機関等匿名加工情報を作成した行政機関等が、氏名等の仮</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への置き換えに用いた置き換えアルゴリズムと乱数等のパラメータの組み合わせを保有している場合には、当該置き換えアルゴリズム及び当該乱数等のパラメータを用いて再度同じ置き換えを行うことによって、行政機関等匿名加工情報とその作成の元となった個人情報とを容易に照合でき、それにより行政機関等匿名加工情報の作成の元となった保有個人情報に係る特定の個人を識別することができることから、行政機関等匿名加工情報の作成後は、氏名等の仮 </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ID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への置き換えに用いた乱数等のパラメータを破棄しなければならない。</a:t>
              </a:r>
              <a:endParaRPr lang="en-US" altLang="ja-JP" sz="105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559066C-3F49-E889-EBA8-B8493EC52936}"/>
                </a:ext>
              </a:extLst>
            </p:cNvPr>
            <p:cNvSpPr txBox="1"/>
            <p:nvPr/>
          </p:nvSpPr>
          <p:spPr>
            <a:xfrm>
              <a:off x="1423323" y="2887498"/>
              <a:ext cx="683394" cy="261610"/>
            </a:xfrm>
            <a:prstGeom prst="rect">
              <a:avLst/>
            </a:prstGeom>
            <a:noFill/>
          </p:spPr>
          <p:txBody>
            <a:bodyPr wrap="square" rtlCol="0">
              <a:spAutoFit/>
            </a:bodyPr>
            <a:lstStyle/>
            <a:p>
              <a:r>
                <a:rPr kumimoji="1" lang="en-US" altLang="ja-JP" sz="1100"/>
                <a:t>※</a:t>
              </a:r>
              <a:endParaRPr kumimoji="1" lang="ja-JP" altLang="en-US" sz="1100"/>
            </a:p>
          </p:txBody>
        </p:sp>
      </p:grpSp>
    </p:spTree>
    <p:extLst>
      <p:ext uri="{BB962C8B-B14F-4D97-AF65-F5344CB8AC3E}">
        <p14:creationId xmlns:p14="http://schemas.microsoft.com/office/powerpoint/2010/main" val="54158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匿名加工情報の取扱いに係る義務</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38</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角丸四角形 12"/>
          <p:cNvSpPr/>
          <p:nvPr/>
        </p:nvSpPr>
        <p:spPr>
          <a:xfrm>
            <a:off x="1681855" y="1246238"/>
            <a:ext cx="8856000" cy="5220204"/>
          </a:xfrm>
          <a:prstGeom prst="roundRect">
            <a:avLst>
              <a:gd name="adj" fmla="val 2233"/>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行政機関等は、匿名加工情報（行政機関等匿名加工情報を除く。）を第三者に提供するときは、法令に基づく場合を除き、規則で定めるところにより、あらかじめ、</a:t>
            </a:r>
            <a:r>
              <a:rPr lang="ja-JP" altLang="en-US" b="1" u="sng">
                <a:solidFill>
                  <a:prstClr val="black"/>
                </a:solidFill>
                <a:latin typeface="Meiryo UI" panose="020B0604030504040204" pitchFamily="50" charset="-128"/>
                <a:ea typeface="Meiryo UI" panose="020B0604030504040204" pitchFamily="50" charset="-128"/>
              </a:rPr>
              <a:t>第三者に提供される匿名加工情報に含まれる個人に関する情報の項目及びその提供の方法について公表する</a:t>
            </a:r>
            <a:r>
              <a:rPr lang="ja-JP" altLang="en-US">
                <a:solidFill>
                  <a:prstClr val="black"/>
                </a:solidFill>
                <a:latin typeface="Meiryo UI" panose="020B0604030504040204" pitchFamily="50" charset="-128"/>
                <a:ea typeface="Meiryo UI" panose="020B0604030504040204" pitchFamily="50" charset="-128"/>
              </a:rPr>
              <a:t>とともに、</a:t>
            </a:r>
            <a:r>
              <a:rPr lang="ja-JP" altLang="en-US" b="1" u="sng">
                <a:solidFill>
                  <a:prstClr val="black"/>
                </a:solidFill>
                <a:latin typeface="Meiryo UI" panose="020B0604030504040204" pitchFamily="50" charset="-128"/>
                <a:ea typeface="Meiryo UI" panose="020B0604030504040204" pitchFamily="50" charset="-128"/>
              </a:rPr>
              <a:t>当該第三者に対して、当該提供に係る情報が匿名加工情報である旨を明示しなければならない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123</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1</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行政機関等は、匿名加工情報を取り扱うに当たっては、法令に基づく場合を除き、当該匿名加工情報の作成に用いられた個人情報に係る本人を識別するために、次のいずれの対応も行ってはならない。（法第</a:t>
            </a:r>
            <a:r>
              <a:rPr lang="en-US" altLang="ja-JP">
                <a:solidFill>
                  <a:prstClr val="black"/>
                </a:solidFill>
                <a:latin typeface="Meiryo UI" panose="020B0604030504040204" pitchFamily="50" charset="-128"/>
                <a:ea typeface="Meiryo UI" panose="020B0604030504040204" pitchFamily="50" charset="-128"/>
              </a:rPr>
              <a:t>123</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a:t>
            </a:r>
          </a:p>
          <a:p>
            <a:pPr marL="625475" indent="-355600" algn="just" fontAlgn="base">
              <a:spcBef>
                <a:spcPct val="0"/>
              </a:spcBef>
              <a:spcAft>
                <a:spcPts val="600"/>
              </a:spcAft>
              <a:buFont typeface="+mj-ea"/>
              <a:buAutoNum type="circleNumDbPlain"/>
              <a:defRPr/>
            </a:pPr>
            <a:r>
              <a:rPr lang="ja-JP" altLang="en-US" b="1" u="sng">
                <a:solidFill>
                  <a:prstClr val="black"/>
                </a:solidFill>
                <a:latin typeface="Meiryo UI" panose="020B0604030504040204" pitchFamily="50" charset="-128"/>
                <a:ea typeface="Meiryo UI" panose="020B0604030504040204" pitchFamily="50" charset="-128"/>
              </a:rPr>
              <a:t>当該個人情報から削除された記述等若しくは個人識別符号又は個人情報取扱事業者が行った加工の方法に関する情報を取得すること。</a:t>
            </a:r>
          </a:p>
          <a:p>
            <a:pPr marL="625475" indent="-355600" algn="just" fontAlgn="base">
              <a:spcBef>
                <a:spcPct val="0"/>
              </a:spcBef>
              <a:spcAft>
                <a:spcPts val="600"/>
              </a:spcAft>
              <a:buFont typeface="+mj-ea"/>
              <a:buAutoNum type="circleNumDbPlain"/>
              <a:defRPr/>
            </a:pPr>
            <a:r>
              <a:rPr lang="ja-JP" altLang="en-US" b="1" u="sng">
                <a:solidFill>
                  <a:prstClr val="black"/>
                </a:solidFill>
                <a:latin typeface="Meiryo UI" panose="020B0604030504040204" pitchFamily="50" charset="-128"/>
                <a:ea typeface="Meiryo UI" panose="020B0604030504040204" pitchFamily="50" charset="-128"/>
              </a:rPr>
              <a:t>当該匿名加工情報を他の情報と照合すること。</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行政機関等は、匿名加工情報の漏えいを防止するために必要なものとして規則で定める基準に従い、</a:t>
            </a:r>
            <a:r>
              <a:rPr lang="ja-JP" altLang="en-US" b="1" u="sng">
                <a:solidFill>
                  <a:prstClr val="black"/>
                </a:solidFill>
                <a:latin typeface="Meiryo UI" panose="020B0604030504040204" pitchFamily="50" charset="-128"/>
                <a:ea typeface="Meiryo UI" panose="020B0604030504040204" pitchFamily="50" charset="-128"/>
              </a:rPr>
              <a:t>匿名加工情報の適切な管理のために必要な措置を講じなければならない</a:t>
            </a: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123</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a:p>
            <a:pPr marL="182563" indent="-182563" algn="just" fontAlgn="base">
              <a:spcBef>
                <a:spcPct val="0"/>
              </a:spcBef>
              <a:spcAft>
                <a:spcPts val="60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rPr>
              <a:t>法第</a:t>
            </a:r>
            <a:r>
              <a:rPr lang="en-US" altLang="ja-JP">
                <a:solidFill>
                  <a:prstClr val="black"/>
                </a:solidFill>
                <a:latin typeface="Meiryo UI" panose="020B0604030504040204" pitchFamily="50" charset="-128"/>
                <a:ea typeface="Meiryo UI" panose="020B0604030504040204" pitchFamily="50" charset="-128"/>
              </a:rPr>
              <a:t>123</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2</a:t>
            </a:r>
            <a:r>
              <a:rPr lang="ja-JP" altLang="en-US">
                <a:solidFill>
                  <a:prstClr val="black"/>
                </a:solidFill>
                <a:latin typeface="Meiryo UI" panose="020B0604030504040204" pitchFamily="50" charset="-128"/>
                <a:ea typeface="Meiryo UI" panose="020B0604030504040204" pitchFamily="50" charset="-128"/>
              </a:rPr>
              <a:t>項及び第</a:t>
            </a:r>
            <a:r>
              <a:rPr lang="en-US" altLang="ja-JP">
                <a:solidFill>
                  <a:prstClr val="black"/>
                </a:solidFill>
                <a:latin typeface="Meiryo UI" panose="020B0604030504040204" pitchFamily="50" charset="-128"/>
                <a:ea typeface="Meiryo UI" panose="020B0604030504040204" pitchFamily="50" charset="-128"/>
              </a:rPr>
              <a:t>3</a:t>
            </a:r>
            <a:r>
              <a:rPr lang="ja-JP" altLang="en-US">
                <a:solidFill>
                  <a:prstClr val="black"/>
                </a:solidFill>
                <a:latin typeface="Meiryo UI" panose="020B0604030504040204" pitchFamily="50" charset="-128"/>
                <a:ea typeface="Meiryo UI" panose="020B0604030504040204" pitchFamily="50" charset="-128"/>
              </a:rPr>
              <a:t>項の規定は、</a:t>
            </a:r>
            <a:r>
              <a:rPr lang="ja-JP" altLang="en-US" b="1" u="sng">
                <a:solidFill>
                  <a:prstClr val="black"/>
                </a:solidFill>
                <a:latin typeface="Meiryo UI" panose="020B0604030504040204" pitchFamily="50" charset="-128"/>
                <a:ea typeface="Meiryo UI" panose="020B0604030504040204" pitchFamily="50" charset="-128"/>
              </a:rPr>
              <a:t>行政機関等から匿名加工情報の取扱いの委託（二以上の段階にわたる委託を含む。）を受けた者が受託した業務を行う場合</a:t>
            </a:r>
            <a:r>
              <a:rPr lang="ja-JP" altLang="en-US">
                <a:solidFill>
                  <a:prstClr val="black"/>
                </a:solidFill>
                <a:latin typeface="Meiryo UI" panose="020B0604030504040204" pitchFamily="50" charset="-128"/>
                <a:ea typeface="Meiryo UI" panose="020B0604030504040204" pitchFamily="50" charset="-128"/>
              </a:rPr>
              <a:t>についても準用される。（法第</a:t>
            </a:r>
            <a:r>
              <a:rPr lang="en-US" altLang="ja-JP">
                <a:solidFill>
                  <a:prstClr val="black"/>
                </a:solidFill>
                <a:latin typeface="Meiryo UI" panose="020B0604030504040204" pitchFamily="50" charset="-128"/>
                <a:ea typeface="Meiryo UI" panose="020B0604030504040204" pitchFamily="50" charset="-128"/>
              </a:rPr>
              <a:t>123</a:t>
            </a:r>
            <a:r>
              <a:rPr lang="ja-JP" altLang="en-US">
                <a:solidFill>
                  <a:prstClr val="black"/>
                </a:solidFill>
                <a:latin typeface="Meiryo UI" panose="020B0604030504040204" pitchFamily="50" charset="-128"/>
                <a:ea typeface="Meiryo UI" panose="020B0604030504040204" pitchFamily="50" charset="-128"/>
              </a:rPr>
              <a:t>条第</a:t>
            </a:r>
            <a:r>
              <a:rPr lang="en-US" altLang="ja-JP">
                <a:solidFill>
                  <a:prstClr val="black"/>
                </a:solidFill>
                <a:latin typeface="Meiryo UI" panose="020B0604030504040204" pitchFamily="50" charset="-128"/>
                <a:ea typeface="Meiryo UI" panose="020B0604030504040204" pitchFamily="50" charset="-128"/>
              </a:rPr>
              <a:t>4</a:t>
            </a:r>
            <a:r>
              <a:rPr lang="ja-JP" altLang="en-US">
                <a:solidFill>
                  <a:prstClr val="black"/>
                </a:solidFill>
                <a:latin typeface="Meiryo UI" panose="020B0604030504040204" pitchFamily="50" charset="-128"/>
                <a:ea typeface="Meiryo UI" panose="020B0604030504040204" pitchFamily="50" charset="-128"/>
              </a:rPr>
              <a:t>項）</a:t>
            </a:r>
            <a:endParaRPr lang="en-US" altLang="ja-JP">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1595500" y="760051"/>
            <a:ext cx="4104456" cy="50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行政機関等匿名加工情報以外の</a:t>
            </a:r>
            <a:endParaRPr lang="en-US" altLang="ja-JP" sz="1600" b="1">
              <a:solidFill>
                <a:prstClr val="white"/>
              </a:solidFill>
              <a:latin typeface="Meiryo UI" panose="020B0604030504040204" pitchFamily="50" charset="-128"/>
              <a:ea typeface="Meiryo UI" panose="020B0604030504040204" pitchFamily="50" charset="-128"/>
            </a:endParaRPr>
          </a:p>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匿名加工情報の取扱いに係る義務</a:t>
            </a:r>
          </a:p>
        </p:txBody>
      </p:sp>
    </p:spTree>
    <p:extLst>
      <p:ext uri="{BB962C8B-B14F-4D97-AF65-F5344CB8AC3E}">
        <p14:creationId xmlns:p14="http://schemas.microsoft.com/office/powerpoint/2010/main" val="610905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提案募集</a:t>
            </a:r>
          </a:p>
        </p:txBody>
      </p:sp>
      <p:sp>
        <p:nvSpPr>
          <p:cNvPr id="34" name="角丸四角形 33"/>
          <p:cNvSpPr/>
          <p:nvPr/>
        </p:nvSpPr>
        <p:spPr>
          <a:xfrm>
            <a:off x="1720698" y="1359128"/>
            <a:ext cx="8856000" cy="5130212"/>
          </a:xfrm>
          <a:prstGeom prst="roundRect">
            <a:avLst>
              <a:gd name="adj" fmla="val 1733"/>
            </a:avLst>
          </a:prstGeom>
        </p:spPr>
        <p:style>
          <a:lnRef idx="2">
            <a:schemeClr val="accent2"/>
          </a:lnRef>
          <a:fillRef idx="1">
            <a:schemeClr val="lt1"/>
          </a:fillRef>
          <a:effectRef idx="0">
            <a:schemeClr val="accent2"/>
          </a:effectRef>
          <a:fontRef idx="minor">
            <a:schemeClr val="dk1"/>
          </a:fontRef>
        </p:style>
        <p:txBody>
          <a:bodyPr rtlCol="0" anchor="t"/>
          <a:lstStyle/>
          <a:p>
            <a:pPr marL="182563" indent="-182563" algn="just"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行政機関の長等は、行政機関等匿名加工情報の利用に関する提案募集のため、次の３要件を満たす個人情報ファイルを公表。（法第</a:t>
            </a:r>
            <a:r>
              <a:rPr lang="en-US" altLang="ja-JP" sz="2000">
                <a:solidFill>
                  <a:prstClr val="black"/>
                </a:solidFill>
                <a:latin typeface="Meiryo UI" panose="020B0604030504040204" pitchFamily="50" charset="-128"/>
                <a:ea typeface="Meiryo UI" panose="020B0604030504040204" pitchFamily="50" charset="-128"/>
              </a:rPr>
              <a:t>110</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60</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3</a:t>
            </a:r>
            <a:r>
              <a:rPr lang="ja-JP" altLang="en-US" sz="2000">
                <a:solidFill>
                  <a:prstClr val="black"/>
                </a:solidFill>
                <a:latin typeface="Meiryo UI" panose="020B0604030504040204" pitchFamily="50" charset="-128"/>
                <a:ea typeface="Meiryo UI" panose="020B0604030504040204" pitchFamily="50" charset="-128"/>
              </a:rPr>
              <a:t>項）</a:t>
            </a:r>
          </a:p>
          <a:p>
            <a:pPr marL="625475" indent="-355600" algn="just" fontAlgn="base">
              <a:spcBef>
                <a:spcPct val="0"/>
              </a:spcBef>
              <a:buFont typeface="+mj-ea"/>
              <a:buAutoNum type="circleNumDbPlain"/>
              <a:defRPr/>
            </a:pPr>
            <a:r>
              <a:rPr lang="ja-JP" altLang="en-US" sz="2000" b="1" u="sng">
                <a:solidFill>
                  <a:prstClr val="black"/>
                </a:solidFill>
                <a:latin typeface="Meiryo UI" panose="020B0604030504040204" pitchFamily="50" charset="-128"/>
                <a:ea typeface="Meiryo UI" panose="020B0604030504040204" pitchFamily="50" charset="-128"/>
              </a:rPr>
              <a:t>個人情報ファイル簿に掲載された個人情報ファイル（個人情報ファイル簿として公表されるもの）</a:t>
            </a:r>
          </a:p>
          <a:p>
            <a:pPr marL="625475" indent="-355600" algn="just" fontAlgn="base">
              <a:spcBef>
                <a:spcPct val="0"/>
              </a:spcBef>
              <a:buFont typeface="+mj-ea"/>
              <a:buAutoNum type="circleNumDbPlain"/>
              <a:defRPr/>
            </a:pPr>
            <a:r>
              <a:rPr lang="ja-JP" altLang="en-US" sz="2000" b="1" u="sng">
                <a:solidFill>
                  <a:prstClr val="black"/>
                </a:solidFill>
                <a:latin typeface="Meiryo UI" panose="020B0604030504040204" pitchFamily="50" charset="-128"/>
                <a:ea typeface="Meiryo UI" panose="020B0604030504040204" pitchFamily="50" charset="-128"/>
              </a:rPr>
              <a:t>情報公開請求があれば全部又は一部開示されるもの</a:t>
            </a:r>
          </a:p>
          <a:p>
            <a:pPr marL="625475" indent="-355600" algn="just" fontAlgn="base">
              <a:spcBef>
                <a:spcPct val="0"/>
              </a:spcBef>
              <a:spcAft>
                <a:spcPts val="600"/>
              </a:spcAft>
              <a:buFont typeface="+mj-ea"/>
              <a:buAutoNum type="circleNumDbPlain"/>
              <a:defRPr/>
            </a:pPr>
            <a:r>
              <a:rPr lang="ja-JP" altLang="en-US" sz="2000" b="1" u="sng">
                <a:solidFill>
                  <a:prstClr val="black"/>
                </a:solidFill>
                <a:latin typeface="Meiryo UI" panose="020B0604030504040204" pitchFamily="50" charset="-128"/>
                <a:ea typeface="Meiryo UI" panose="020B0604030504040204" pitchFamily="50" charset="-128"/>
              </a:rPr>
              <a:t>行政の適正かつ円滑な運営に支障のない範囲内で加工が可能なもの</a:t>
            </a:r>
            <a:endParaRPr lang="en-US" altLang="ja-JP" sz="2000" b="1" u="sng">
              <a:solidFill>
                <a:prstClr val="black"/>
              </a:solidFill>
              <a:latin typeface="Meiryo UI" panose="020B0604030504040204" pitchFamily="50" charset="-128"/>
              <a:ea typeface="Meiryo UI" panose="020B0604030504040204" pitchFamily="50" charset="-128"/>
            </a:endParaRPr>
          </a:p>
          <a:p>
            <a:pPr marL="182563" indent="-182563" algn="just" fontAlgn="base">
              <a:spcBef>
                <a:spcPts val="1200"/>
              </a:spcBef>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提案募集の結果、事業者等から提案があった場合には、これを審査の上、行政機関等匿名加工情報を提供。（法第</a:t>
            </a:r>
            <a:r>
              <a:rPr lang="en-US" altLang="ja-JP" sz="2000">
                <a:solidFill>
                  <a:prstClr val="black"/>
                </a:solidFill>
                <a:latin typeface="Meiryo UI" panose="020B0604030504040204" pitchFamily="50" charset="-128"/>
                <a:ea typeface="Meiryo UI" panose="020B0604030504040204" pitchFamily="50" charset="-128"/>
              </a:rPr>
              <a:t>111</a:t>
            </a:r>
            <a:r>
              <a:rPr lang="ja-JP" altLang="en-US" sz="2000">
                <a:solidFill>
                  <a:prstClr val="black"/>
                </a:solidFill>
                <a:latin typeface="Meiryo UI" panose="020B0604030504040204" pitchFamily="50" charset="-128"/>
                <a:ea typeface="Meiryo UI" panose="020B0604030504040204" pitchFamily="50" charset="-128"/>
              </a:rPr>
              <a:t>条から第</a:t>
            </a:r>
            <a:r>
              <a:rPr lang="en-US" altLang="ja-JP" sz="2000">
                <a:solidFill>
                  <a:prstClr val="black"/>
                </a:solidFill>
                <a:latin typeface="Meiryo UI" panose="020B0604030504040204" pitchFamily="50" charset="-128"/>
                <a:ea typeface="Meiryo UI" panose="020B0604030504040204" pitchFamily="50" charset="-128"/>
              </a:rPr>
              <a:t>121</a:t>
            </a:r>
            <a:r>
              <a:rPr lang="ja-JP" altLang="en-US" sz="2000">
                <a:solidFill>
                  <a:prstClr val="black"/>
                </a:solidFill>
                <a:latin typeface="Meiryo UI" panose="020B0604030504040204" pitchFamily="50" charset="-128"/>
                <a:ea typeface="Meiryo UI" panose="020B0604030504040204" pitchFamily="50" charset="-128"/>
              </a:rPr>
              <a:t>条）</a:t>
            </a:r>
            <a:endParaRPr lang="en-US" altLang="ja-JP" sz="1400">
              <a:solidFill>
                <a:prstClr val="black"/>
              </a:solidFill>
              <a:latin typeface="Meiryo UI" panose="020B0604030504040204" pitchFamily="50" charset="-128"/>
              <a:ea typeface="Meiryo UI" panose="020B0604030504040204" pitchFamily="50" charset="-128"/>
            </a:endParaRPr>
          </a:p>
          <a:p>
            <a:pPr marL="87313" indent="-87313" fontAlgn="base">
              <a:spcBef>
                <a:spcPts val="1200"/>
              </a:spcBef>
              <a:spcAft>
                <a:spcPct val="0"/>
              </a:spcAft>
              <a:defRPr/>
            </a:pPr>
            <a:r>
              <a:rPr lang="en-US" altLang="ja-JP" sz="1600">
                <a:solidFill>
                  <a:srgbClr val="FF0000"/>
                </a:solidFill>
                <a:latin typeface="Meiryo UI" panose="020B0604030504040204" pitchFamily="50" charset="-128"/>
                <a:ea typeface="Meiryo UI" panose="020B0604030504040204" pitchFamily="50" charset="-128"/>
              </a:rPr>
              <a:t>※</a:t>
            </a:r>
            <a:r>
              <a:rPr lang="ja-JP" altLang="en-US" sz="1600">
                <a:solidFill>
                  <a:srgbClr val="FF0000"/>
                </a:solidFill>
                <a:latin typeface="Meiryo UI" panose="020B0604030504040204" pitchFamily="50" charset="-128"/>
                <a:ea typeface="Meiryo UI" panose="020B0604030504040204" pitchFamily="50" charset="-128"/>
              </a:rPr>
              <a:t>　</a:t>
            </a:r>
            <a:r>
              <a:rPr lang="ja-JP" altLang="en-US" sz="1600" b="1" u="sng">
                <a:solidFill>
                  <a:srgbClr val="FF0000"/>
                </a:solidFill>
                <a:latin typeface="Meiryo UI" panose="020B0604030504040204" pitchFamily="50" charset="-128"/>
                <a:ea typeface="Meiryo UI" panose="020B0604030504040204" pitchFamily="50" charset="-128"/>
              </a:rPr>
              <a:t>都道府県及び指定都市以外の地方公共団体の機関並びに地方独立行政法人については、当分の間、提案募集の実施は任意</a:t>
            </a:r>
            <a:r>
              <a:rPr lang="ja-JP" altLang="en-US" sz="1600">
                <a:solidFill>
                  <a:srgbClr val="FF0000"/>
                </a:solidFill>
                <a:latin typeface="Meiryo UI" panose="020B0604030504040204" pitchFamily="50" charset="-128"/>
                <a:ea typeface="Meiryo UI" panose="020B0604030504040204" pitchFamily="50" charset="-128"/>
              </a:rPr>
              <a:t>とされている。（法附則第</a:t>
            </a:r>
            <a:r>
              <a:rPr lang="en-US" altLang="ja-JP" sz="1600">
                <a:solidFill>
                  <a:srgbClr val="FF0000"/>
                </a:solidFill>
                <a:latin typeface="Meiryo UI" panose="020B0604030504040204" pitchFamily="50" charset="-128"/>
                <a:ea typeface="Meiryo UI" panose="020B0604030504040204" pitchFamily="50" charset="-128"/>
              </a:rPr>
              <a:t>7</a:t>
            </a:r>
            <a:r>
              <a:rPr lang="ja-JP" altLang="en-US" sz="1600">
                <a:solidFill>
                  <a:srgbClr val="FF0000"/>
                </a:solidFill>
                <a:latin typeface="Meiryo UI" panose="020B0604030504040204" pitchFamily="50" charset="-128"/>
                <a:ea typeface="Meiryo UI" panose="020B0604030504040204" pitchFamily="50" charset="-128"/>
              </a:rPr>
              <a:t>条）</a:t>
            </a:r>
            <a:endParaRPr lang="ja-JP" altLang="en-US" sz="2400">
              <a:solidFill>
                <a:prstClr val="black"/>
              </a:solidFill>
              <a:latin typeface="Times New Roman" pitchFamily="18" charset="0"/>
              <a:ea typeface="HGPｺﾞｼｯｸE" pitchFamily="50" charset="-128"/>
            </a:endParaRPr>
          </a:p>
        </p:txBody>
      </p:sp>
      <p:sp>
        <p:nvSpPr>
          <p:cNvPr id="35" name="角丸四角形 34"/>
          <p:cNvSpPr/>
          <p:nvPr/>
        </p:nvSpPr>
        <p:spPr>
          <a:xfrm>
            <a:off x="1595500" y="891078"/>
            <a:ext cx="4104456" cy="50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行政機関等匿名加工情報を</a:t>
            </a:r>
            <a:endParaRPr lang="en-US" altLang="ja-JP" sz="1600" b="1">
              <a:solidFill>
                <a:prstClr val="white"/>
              </a:solidFill>
              <a:latin typeface="Meiryo UI" panose="020B0604030504040204" pitchFamily="50" charset="-128"/>
              <a:ea typeface="Meiryo UI" panose="020B0604030504040204" pitchFamily="50" charset="-128"/>
            </a:endParaRPr>
          </a:p>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その用に供して行う事業に係る提案募集</a:t>
            </a:r>
          </a:p>
        </p:txBody>
      </p:sp>
      <p:pic>
        <p:nvPicPr>
          <p:cNvPr id="6" name="図 5"/>
          <p:cNvPicPr>
            <a:picLocks noChangeAspect="1"/>
          </p:cNvPicPr>
          <p:nvPr/>
        </p:nvPicPr>
        <p:blipFill>
          <a:blip r:embed="rId3"/>
          <a:stretch>
            <a:fillRect/>
          </a:stretch>
        </p:blipFill>
        <p:spPr>
          <a:xfrm>
            <a:off x="2423593" y="5090353"/>
            <a:ext cx="7827595" cy="1222720"/>
          </a:xfrm>
          <a:prstGeom prst="rect">
            <a:avLst/>
          </a:prstGeom>
        </p:spPr>
      </p:pic>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39</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9696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4</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個人情報の取得・正確性の確保に関する規律</a:t>
            </a:r>
          </a:p>
        </p:txBody>
      </p:sp>
      <p:sp>
        <p:nvSpPr>
          <p:cNvPr id="13" name="角丸四角形 12"/>
          <p:cNvSpPr/>
          <p:nvPr/>
        </p:nvSpPr>
        <p:spPr>
          <a:xfrm>
            <a:off x="2027548" y="1232756"/>
            <a:ext cx="7992888" cy="4644516"/>
          </a:xfrm>
          <a:prstGeom prst="roundRect">
            <a:avLst>
              <a:gd name="adj" fmla="val 1878"/>
            </a:avLst>
          </a:prstGeom>
        </p:spPr>
        <p:style>
          <a:lnRef idx="2">
            <a:schemeClr val="accent2"/>
          </a:lnRef>
          <a:fillRef idx="1">
            <a:schemeClr val="lt1"/>
          </a:fillRef>
          <a:effectRef idx="0">
            <a:schemeClr val="accent2"/>
          </a:effectRef>
          <a:fontRef idx="minor">
            <a:schemeClr val="dk1"/>
          </a:fontRef>
        </p:style>
        <p:txBody>
          <a:bodyPr rtlCol="0" anchor="b"/>
          <a:lstStyle/>
          <a:p>
            <a:pPr marL="285750" indent="-285750" fontAlgn="base">
              <a:spcBef>
                <a:spcPct val="0"/>
              </a:spcBef>
              <a:spcAft>
                <a:spcPts val="18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行政機関等は、</a:t>
            </a:r>
            <a:r>
              <a:rPr lang="ja-JP" altLang="en-US" sz="2000" b="1" u="sng">
                <a:solidFill>
                  <a:prstClr val="black"/>
                </a:solidFill>
                <a:latin typeface="Meiryo UI" panose="020B0604030504040204" pitchFamily="50" charset="-128"/>
                <a:ea typeface="Meiryo UI" panose="020B0604030504040204" pitchFamily="50" charset="-128"/>
              </a:rPr>
              <a:t>本人から直接書面（電磁的記録を含む。）に記録された当該本人の個人情報を取得するとき</a:t>
            </a:r>
            <a:r>
              <a:rPr lang="ja-JP" altLang="en-US" sz="2000">
                <a:solidFill>
                  <a:prstClr val="black"/>
                </a:solidFill>
                <a:latin typeface="Meiryo UI" panose="020B0604030504040204" pitchFamily="50" charset="-128"/>
                <a:ea typeface="Meiryo UI" panose="020B0604030504040204" pitchFamily="50" charset="-128"/>
              </a:rPr>
              <a:t>には、本人が認識することができる適切な方法により、原則として</a:t>
            </a:r>
            <a:r>
              <a:rPr lang="ja-JP" altLang="en-US" sz="2000" b="1" u="sng">
                <a:solidFill>
                  <a:prstClr val="black"/>
                </a:solidFill>
                <a:latin typeface="Meiryo UI" panose="020B0604030504040204" pitchFamily="50" charset="-128"/>
                <a:ea typeface="Meiryo UI" panose="020B0604030504040204" pitchFamily="50" charset="-128"/>
              </a:rPr>
              <a:t>本人に対し、利用目的をあらかじめ明示しなければならない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62</a:t>
            </a:r>
            <a:r>
              <a:rPr lang="ja-JP" altLang="en-US" sz="2000">
                <a:solidFill>
                  <a:prstClr val="black"/>
                </a:solidFill>
                <a:latin typeface="Meiryo UI" panose="020B0604030504040204" pitchFamily="50" charset="-128"/>
                <a:ea typeface="Meiryo UI" panose="020B0604030504040204" pitchFamily="50" charset="-128"/>
              </a:rPr>
              <a:t>条）</a:t>
            </a: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18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a:t>
            </a:r>
            <a:r>
              <a:rPr lang="ja-JP" altLang="en-US" sz="2000" b="1" u="sng">
                <a:solidFill>
                  <a:prstClr val="black"/>
                </a:solidFill>
                <a:latin typeface="Meiryo UI" panose="020B0604030504040204" pitchFamily="50" charset="-128"/>
                <a:ea typeface="Meiryo UI" panose="020B0604030504040204" pitchFamily="50" charset="-128"/>
              </a:rPr>
              <a:t>違法又は不当な行為を助長し、又は誘発するおそれがある方法により個人情報を利用してはならない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63</a:t>
            </a:r>
            <a:r>
              <a:rPr lang="ja-JP" altLang="en-US" sz="2000">
                <a:solidFill>
                  <a:prstClr val="black"/>
                </a:solidFill>
                <a:latin typeface="Meiryo UI" panose="020B0604030504040204" pitchFamily="50" charset="-128"/>
                <a:ea typeface="Meiryo UI" panose="020B0604030504040204" pitchFamily="50" charset="-128"/>
              </a:rPr>
              <a:t>条）</a:t>
            </a: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18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a:t>
            </a:r>
            <a:r>
              <a:rPr lang="ja-JP" altLang="en-US" sz="2000" b="1" u="sng">
                <a:solidFill>
                  <a:prstClr val="black"/>
                </a:solidFill>
                <a:latin typeface="Meiryo UI" panose="020B0604030504040204" pitchFamily="50" charset="-128"/>
                <a:ea typeface="Meiryo UI" panose="020B0604030504040204" pitchFamily="50" charset="-128"/>
              </a:rPr>
              <a:t>偽りその他不正の手段により個人情報を取得してはならない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64</a:t>
            </a:r>
            <a:r>
              <a:rPr lang="ja-JP" altLang="en-US" sz="2000">
                <a:solidFill>
                  <a:prstClr val="black"/>
                </a:solidFill>
                <a:latin typeface="Meiryo UI" panose="020B0604030504040204" pitchFamily="50" charset="-128"/>
                <a:ea typeface="Meiryo UI" panose="020B0604030504040204" pitchFamily="50" charset="-128"/>
              </a:rPr>
              <a:t>条）</a:t>
            </a: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行政機関の長等は、利用目的の達成に必要な範囲内で、</a:t>
            </a:r>
            <a:r>
              <a:rPr lang="ja-JP" altLang="en-US" sz="2000" b="1" u="sng">
                <a:solidFill>
                  <a:prstClr val="black"/>
                </a:solidFill>
                <a:latin typeface="Meiryo UI" panose="020B0604030504040204" pitchFamily="50" charset="-128"/>
                <a:ea typeface="Meiryo UI" panose="020B0604030504040204" pitchFamily="50" charset="-128"/>
              </a:rPr>
              <a:t>保有個人情報が過去又は現在の事実と合致するよう努めなければならない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65</a:t>
            </a:r>
            <a:r>
              <a:rPr lang="ja-JP" altLang="en-US" sz="2000">
                <a:solidFill>
                  <a:prstClr val="black"/>
                </a:solidFill>
                <a:latin typeface="Meiryo UI" panose="020B0604030504040204" pitchFamily="50" charset="-128"/>
                <a:ea typeface="Meiryo UI" panose="020B0604030504040204" pitchFamily="50" charset="-128"/>
              </a:rPr>
              <a:t>条）</a:t>
            </a: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buFont typeface="Wingdings" panose="05000000000000000000" pitchFamily="2" charset="2"/>
              <a:buChar char="l"/>
              <a:defRPr/>
            </a:pPr>
            <a:endParaRPr lang="en-US" altLang="ja-JP" sz="1100">
              <a:solidFill>
                <a:prstClr val="black"/>
              </a:solidFill>
              <a:latin typeface="Meiryo UI" panose="020B0604030504040204" pitchFamily="50" charset="-128"/>
              <a:ea typeface="Meiryo UI" panose="020B0604030504040204" pitchFamily="50" charset="-128"/>
            </a:endParaRPr>
          </a:p>
        </p:txBody>
      </p:sp>
      <p:sp>
        <p:nvSpPr>
          <p:cNvPr id="11" name="角丸四角形 10"/>
          <p:cNvSpPr/>
          <p:nvPr/>
        </p:nvSpPr>
        <p:spPr>
          <a:xfrm>
            <a:off x="1908639" y="980728"/>
            <a:ext cx="297213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取得に関する規律</a:t>
            </a:r>
          </a:p>
        </p:txBody>
      </p:sp>
    </p:spTree>
    <p:extLst>
      <p:ext uri="{BB962C8B-B14F-4D97-AF65-F5344CB8AC3E}">
        <p14:creationId xmlns:p14="http://schemas.microsoft.com/office/powerpoint/2010/main" val="1375100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37941" y="9145"/>
            <a:ext cx="896499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a:solidFill>
                  <a:prstClr val="black"/>
                </a:solidFill>
              </a:rPr>
              <a:t>行政機関等匿名加工情報の提案審査の方法と実例①</a:t>
            </a:r>
            <a:endParaRPr lang="ja-JP" altLang="en-US" sz="2400">
              <a:solidFill>
                <a:sysClr val="windowText" lastClr="000000"/>
              </a:solidFill>
            </a:endParaRPr>
          </a:p>
        </p:txBody>
      </p:sp>
      <p:sp>
        <p:nvSpPr>
          <p:cNvPr id="19" name="角丸四角形 18"/>
          <p:cNvSpPr/>
          <p:nvPr/>
        </p:nvSpPr>
        <p:spPr>
          <a:xfrm>
            <a:off x="1865999" y="1298070"/>
            <a:ext cx="9393032" cy="5011249"/>
          </a:xfrm>
          <a:prstGeom prst="roundRect">
            <a:avLst>
              <a:gd name="adj" fmla="val 4718"/>
            </a:avLst>
          </a:prstGeom>
          <a:ln>
            <a:solidFill>
              <a:srgbClr val="ED7D31"/>
            </a:solidFill>
          </a:ln>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fontAlgn="base">
              <a:spcBef>
                <a:spcPct val="0"/>
              </a:spcBef>
              <a:spcAft>
                <a:spcPts val="60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rPr>
              <a:t>行政機関の長等は、受け付けた提案については、提案書及び添付書類等に記載された内容に関し、当該審査基準に適合するかどうかについて速やかに審査しなければならない。（法第</a:t>
            </a:r>
            <a:r>
              <a:rPr lang="en-US" altLang="ja-JP" sz="1600">
                <a:solidFill>
                  <a:prstClr val="black"/>
                </a:solidFill>
                <a:latin typeface="Meiryo UI" panose="020B0604030504040204" pitchFamily="50" charset="-128"/>
                <a:ea typeface="Meiryo UI" panose="020B0604030504040204" pitchFamily="50" charset="-128"/>
              </a:rPr>
              <a:t>114</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1</a:t>
            </a:r>
            <a:r>
              <a:rPr lang="ja-JP" altLang="en-US" sz="1600">
                <a:solidFill>
                  <a:prstClr val="black"/>
                </a:solidFill>
                <a:latin typeface="Meiryo UI" panose="020B0604030504040204" pitchFamily="50" charset="-128"/>
                <a:ea typeface="Meiryo UI" panose="020B0604030504040204" pitchFamily="50" charset="-128"/>
              </a:rPr>
              <a:t>項）</a:t>
            </a:r>
          </a:p>
          <a:p>
            <a:pPr marL="285750" indent="-285750" fontAlgn="base">
              <a:spcBef>
                <a:spcPct val="0"/>
              </a:spcBef>
              <a:spcAft>
                <a:spcPts val="600"/>
              </a:spcAft>
              <a:buFont typeface="Wingdings" panose="05000000000000000000" pitchFamily="2" charset="2"/>
              <a:buChar char="l"/>
              <a:defRPr/>
            </a:pPr>
            <a:endParaRPr lang="en-US" altLang="ja-JP" sz="16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endParaRPr lang="en-US" altLang="ja-JP" sz="16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endParaRPr lang="en-US" altLang="ja-JP" sz="16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endParaRPr lang="en-US" altLang="ja-JP" sz="16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40</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2" name="角丸四角形 10">
            <a:extLst>
              <a:ext uri="{FF2B5EF4-FFF2-40B4-BE49-F238E27FC236}">
                <a16:creationId xmlns:a16="http://schemas.microsoft.com/office/drawing/2014/main" id="{0B59ABC5-DE44-4D48-A032-D5233D9794B4}"/>
              </a:ext>
            </a:extLst>
          </p:cNvPr>
          <p:cNvSpPr/>
          <p:nvPr/>
        </p:nvSpPr>
        <p:spPr>
          <a:xfrm>
            <a:off x="1842240" y="926902"/>
            <a:ext cx="2161724" cy="4446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１　提案審査の方法</a:t>
            </a:r>
          </a:p>
        </p:txBody>
      </p:sp>
      <p:grpSp>
        <p:nvGrpSpPr>
          <p:cNvPr id="15" name="グループ化 14">
            <a:extLst>
              <a:ext uri="{FF2B5EF4-FFF2-40B4-BE49-F238E27FC236}">
                <a16:creationId xmlns:a16="http://schemas.microsoft.com/office/drawing/2014/main" id="{AD98DFC0-C172-FEEA-D243-C32AB8934C7F}"/>
              </a:ext>
            </a:extLst>
          </p:cNvPr>
          <p:cNvGrpSpPr/>
          <p:nvPr/>
        </p:nvGrpSpPr>
        <p:grpSpPr>
          <a:xfrm>
            <a:off x="1681185" y="1955107"/>
            <a:ext cx="9453329" cy="3920869"/>
            <a:chOff x="1681185" y="1974360"/>
            <a:chExt cx="9453329" cy="3920869"/>
          </a:xfrm>
        </p:grpSpPr>
        <p:sp>
          <p:nvSpPr>
            <p:cNvPr id="7" name="テキスト ボックス 6">
              <a:extLst>
                <a:ext uri="{FF2B5EF4-FFF2-40B4-BE49-F238E27FC236}">
                  <a16:creationId xmlns:a16="http://schemas.microsoft.com/office/drawing/2014/main" id="{0AA47B4A-C2C4-37CE-A36E-0DD935E35148}"/>
                </a:ext>
              </a:extLst>
            </p:cNvPr>
            <p:cNvSpPr txBox="1"/>
            <p:nvPr/>
          </p:nvSpPr>
          <p:spPr>
            <a:xfrm>
              <a:off x="1990515" y="2273725"/>
              <a:ext cx="9143999" cy="3621504"/>
            </a:xfrm>
            <a:prstGeom prst="rect">
              <a:avLst/>
            </a:prstGeom>
            <a:noFill/>
            <a:ln w="25400">
              <a:solidFill>
                <a:schemeClr val="bg2">
                  <a:lumMod val="50000"/>
                </a:schemeClr>
              </a:solidFill>
              <a:prstDash val="dash"/>
            </a:ln>
          </p:spPr>
          <p:txBody>
            <a:bodyPr wrap="square" rtlCol="0">
              <a:spAutoFit/>
            </a:bodyPr>
            <a:lstStyle/>
            <a:p>
              <a:pPr>
                <a:lnSpc>
                  <a:spcPts val="1000"/>
                </a:lnSpc>
              </a:pPr>
              <a:endParaRPr kumimoji="1" lang="en-US" altLang="ja-JP" sz="1600">
                <a:latin typeface="Meiryo UI" panose="020B0604030504040204" pitchFamily="50" charset="-128"/>
                <a:ea typeface="Meiryo UI" panose="020B0604030504040204" pitchFamily="50" charset="-128"/>
              </a:endParaRPr>
            </a:p>
            <a:p>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  </a:t>
              </a:r>
              <a:r>
                <a:rPr kumimoji="1" lang="ja-JP" altLang="en-US" sz="1600">
                  <a:latin typeface="Meiryo UI" panose="020B0604030504040204" pitchFamily="50" charset="-128"/>
                  <a:ea typeface="Meiryo UI" panose="020B0604030504040204" pitchFamily="50" charset="-128"/>
                </a:rPr>
                <a:t>提案をした者の欠格事由の該当性</a:t>
              </a:r>
              <a:endParaRPr kumimoji="1" lang="en-US" altLang="ja-JP" sz="1600">
                <a:latin typeface="Meiryo UI" panose="020B0604030504040204" pitchFamily="50" charset="-128"/>
                <a:ea typeface="Meiryo UI" panose="020B0604030504040204" pitchFamily="50" charset="-128"/>
              </a:endParaRPr>
            </a:p>
            <a:p>
              <a:pPr>
                <a:lnSpc>
                  <a:spcPts val="1000"/>
                </a:lnSpc>
              </a:pPr>
              <a:endParaRPr kumimoji="1" lang="en-US" altLang="ja-JP">
                <a:latin typeface="Meiryo UI" panose="020B0604030504040204" pitchFamily="50" charset="-128"/>
                <a:ea typeface="Meiryo UI" panose="020B0604030504040204" pitchFamily="50" charset="-128"/>
              </a:endParaRPr>
            </a:p>
            <a:p>
              <a:r>
                <a:rPr kumimoji="1" lang="en-US" altLang="ja-JP" sz="1600">
                  <a:latin typeface="Meiryo UI" panose="020B0604030504040204" pitchFamily="50" charset="-128"/>
                  <a:ea typeface="Meiryo UI" panose="020B0604030504040204" pitchFamily="50" charset="-128"/>
                </a:rPr>
                <a:t>(2)  </a:t>
              </a:r>
              <a:r>
                <a:rPr kumimoji="1" lang="ja-JP" altLang="en-US" sz="1600">
                  <a:latin typeface="Meiryo UI" panose="020B0604030504040204" pitchFamily="50" charset="-128"/>
                  <a:ea typeface="Meiryo UI" panose="020B0604030504040204" pitchFamily="50" charset="-128"/>
                </a:rPr>
                <a:t>行政機関等匿名加工情報の本人の数</a:t>
              </a:r>
              <a:endParaRPr kumimoji="1" lang="en-US" altLang="ja-JP" sz="160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　　・</a:t>
              </a:r>
              <a:r>
                <a:rPr kumimoji="1" lang="ja-JP" altLang="en-US" sz="1600">
                  <a:latin typeface="Meiryo UI" panose="020B0604030504040204" pitchFamily="50" charset="-128"/>
                  <a:ea typeface="Meiryo UI" panose="020B0604030504040204" pitchFamily="50" charset="-128"/>
                </a:rPr>
                <a:t>下限となる本人の数は </a:t>
              </a:r>
              <a:r>
                <a:rPr kumimoji="1" lang="en-US" altLang="ja-JP" sz="1600">
                  <a:latin typeface="Meiryo UI" panose="020B0604030504040204" pitchFamily="50" charset="-128"/>
                  <a:ea typeface="Meiryo UI" panose="020B0604030504040204" pitchFamily="50" charset="-128"/>
                </a:rPr>
                <a:t>1,000 </a:t>
              </a:r>
              <a:r>
                <a:rPr kumimoji="1" lang="ja-JP" altLang="en-US" sz="1600">
                  <a:latin typeface="Meiryo UI" panose="020B0604030504040204" pitchFamily="50" charset="-128"/>
                  <a:ea typeface="Meiryo UI" panose="020B0604030504040204" pitchFamily="50" charset="-128"/>
                </a:rPr>
                <a:t>人であること</a:t>
              </a:r>
              <a:endParaRPr kumimoji="1" lang="en-US" altLang="ja-JP" sz="160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　　・</a:t>
              </a:r>
              <a:r>
                <a:rPr kumimoji="1" lang="ja-JP" altLang="en-US" sz="1600">
                  <a:latin typeface="Meiryo UI" panose="020B0604030504040204" pitchFamily="50" charset="-128"/>
                  <a:ea typeface="Meiryo UI" panose="020B0604030504040204" pitchFamily="50" charset="-128"/>
                </a:rPr>
                <a:t>提案に係る個人情報ファイルを構成する保有個人情報の本人の数以下であること</a:t>
              </a:r>
              <a:endParaRPr kumimoji="1" lang="en-US" altLang="ja-JP" sz="1600">
                <a:latin typeface="Meiryo UI" panose="020B0604030504040204" pitchFamily="50" charset="-128"/>
                <a:ea typeface="Meiryo UI" panose="020B0604030504040204" pitchFamily="50" charset="-128"/>
              </a:endParaRPr>
            </a:p>
            <a:p>
              <a:pPr>
                <a:lnSpc>
                  <a:spcPts val="1000"/>
                </a:lnSpc>
              </a:pPr>
              <a:endParaRPr kumimoji="1" lang="en-US" altLang="ja-JP">
                <a:latin typeface="Meiryo UI" panose="020B0604030504040204" pitchFamily="50" charset="-128"/>
                <a:ea typeface="Meiryo UI" panose="020B0604030504040204" pitchFamily="50" charset="-128"/>
              </a:endParaRPr>
            </a:p>
            <a:p>
              <a:r>
                <a:rPr lang="en-US" altLang="ja-JP" sz="1600">
                  <a:latin typeface="Meiryo UI" panose="020B0604030504040204" pitchFamily="50" charset="-128"/>
                  <a:ea typeface="Meiryo UI" panose="020B0604030504040204" pitchFamily="50" charset="-128"/>
                </a:rPr>
                <a:t>(3)  </a:t>
              </a:r>
              <a:r>
                <a:rPr kumimoji="1" lang="ja-JP" altLang="en-US" sz="1600">
                  <a:latin typeface="Meiryo UI" panose="020B0604030504040204" pitchFamily="50" charset="-128"/>
                  <a:ea typeface="Meiryo UI" panose="020B0604030504040204" pitchFamily="50" charset="-128"/>
                </a:rPr>
                <a:t>加工方法</a:t>
              </a:r>
              <a:r>
                <a:rPr lang="ja-JP" altLang="en-US" sz="1600">
                  <a:latin typeface="Meiryo UI" panose="020B0604030504040204" pitchFamily="50" charset="-128"/>
                  <a:ea typeface="Meiryo UI" panose="020B0604030504040204" pitchFamily="50" charset="-128"/>
                </a:rPr>
                <a:t>が所定</a:t>
              </a:r>
              <a:r>
                <a:rPr lang="en-US" altLang="ja-JP" sz="1600" baseline="300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の加工基準に照らして適切か</a:t>
              </a:r>
              <a:endParaRPr lang="en-US" altLang="ja-JP" sz="1600">
                <a:latin typeface="Meiryo UI" panose="020B0604030504040204" pitchFamily="50" charset="-128"/>
                <a:ea typeface="Meiryo UI" panose="020B0604030504040204" pitchFamily="50" charset="-128"/>
              </a:endParaRPr>
            </a:p>
            <a:p>
              <a:pPr indent="269875"/>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規則第</a:t>
              </a:r>
              <a:r>
                <a:rPr lang="en-US" altLang="ja-JP" sz="1100">
                  <a:latin typeface="Meiryo UI" panose="020B0604030504040204" pitchFamily="50" charset="-128"/>
                  <a:ea typeface="Meiryo UI" panose="020B0604030504040204" pitchFamily="50" charset="-128"/>
                </a:rPr>
                <a:t>62</a:t>
              </a:r>
              <a:r>
                <a:rPr lang="ja-JP" altLang="en-US" sz="1100">
                  <a:latin typeface="Meiryo UI" panose="020B0604030504040204" pitchFamily="50" charset="-128"/>
                  <a:ea typeface="Meiryo UI" panose="020B0604030504040204" pitchFamily="50" charset="-128"/>
                </a:rPr>
                <a:t>条のほか、「個人情報の保護に関する法律についての事務対応ガイド</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行政機関等向け</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a:t>
              </a:r>
              <a:r>
                <a:rPr lang="en-US" altLang="ja-JP" sz="1100">
                  <a:latin typeface="Meiryo UI" panose="020B0604030504040204" pitchFamily="50" charset="-128"/>
                  <a:ea typeface="Meiryo UI" panose="020B0604030504040204" pitchFamily="50" charset="-128"/>
                </a:rPr>
                <a:t>7-9(</a:t>
              </a:r>
              <a:r>
                <a:rPr lang="ja-JP" altLang="en-US" sz="1100">
                  <a:latin typeface="Meiryo UI" panose="020B0604030504040204" pitchFamily="50" charset="-128"/>
                  <a:ea typeface="Meiryo UI" panose="020B0604030504040204" pitchFamily="50" charset="-128"/>
                </a:rPr>
                <a:t>行政機関等匿名加工情報の作成等</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を参照。</a:t>
              </a:r>
              <a:endParaRPr lang="en-US" altLang="ja-JP" sz="1100">
                <a:latin typeface="Meiryo UI" panose="020B0604030504040204" pitchFamily="50" charset="-128"/>
                <a:ea typeface="Meiryo UI" panose="020B0604030504040204" pitchFamily="50" charset="-128"/>
              </a:endParaRPr>
            </a:p>
            <a:p>
              <a:pPr>
                <a:lnSpc>
                  <a:spcPts val="1000"/>
                </a:lnSpc>
              </a:pPr>
              <a:endParaRPr lang="en-US" altLang="ja-JP" sz="1100">
                <a:latin typeface="Meiryo UI" panose="020B0604030504040204" pitchFamily="50" charset="-128"/>
                <a:ea typeface="Meiryo UI" panose="020B0604030504040204" pitchFamily="50" charset="-128"/>
              </a:endParaRPr>
            </a:p>
            <a:p>
              <a:pPr marL="355600" indent="-355600"/>
              <a:r>
                <a:rPr lang="en-US" altLang="ja-JP" sz="1600">
                  <a:latin typeface="Meiryo UI" panose="020B0604030504040204" pitchFamily="50" charset="-128"/>
                  <a:ea typeface="Meiryo UI" panose="020B0604030504040204" pitchFamily="50" charset="-128"/>
                </a:rPr>
                <a:t>(4)  </a:t>
              </a:r>
              <a:r>
                <a:rPr lang="ja-JP" altLang="en-US" sz="1600">
                  <a:latin typeface="Meiryo UI" panose="020B0604030504040204" pitchFamily="50" charset="-128"/>
                  <a:ea typeface="Meiryo UI" panose="020B0604030504040204" pitchFamily="50" charset="-128"/>
                </a:rPr>
                <a:t>その用に供して行う事業の目的及び内容が新たな産業の創出又は活力ある経済社会若しくは豊かな国民生活の実現に資するものであるか</a:t>
              </a:r>
              <a:endParaRPr lang="en-US" altLang="ja-JP" sz="1600">
                <a:latin typeface="Meiryo UI" panose="020B0604030504040204" pitchFamily="50" charset="-128"/>
                <a:ea typeface="Meiryo UI" panose="020B0604030504040204" pitchFamily="50" charset="-128"/>
              </a:endParaRPr>
            </a:p>
            <a:p>
              <a:pPr>
                <a:lnSpc>
                  <a:spcPts val="1000"/>
                </a:lnSpc>
              </a:pPr>
              <a:endParaRPr lang="en-US" altLang="ja-JP">
                <a:latin typeface="Meiryo UI" panose="020B0604030504040204" pitchFamily="50" charset="-128"/>
                <a:ea typeface="Meiryo UI" panose="020B0604030504040204" pitchFamily="50" charset="-128"/>
              </a:endParaRPr>
            </a:p>
            <a:p>
              <a:r>
                <a:rPr lang="en-US" altLang="ja-JP" sz="1600">
                  <a:latin typeface="Meiryo UI" panose="020B0604030504040204" pitchFamily="50" charset="-128"/>
                  <a:ea typeface="Meiryo UI" panose="020B0604030504040204" pitchFamily="50" charset="-128"/>
                </a:rPr>
                <a:t>(5)  </a:t>
              </a:r>
              <a:r>
                <a:rPr lang="ja-JP" altLang="en-US" sz="1600">
                  <a:latin typeface="Meiryo UI" panose="020B0604030504040204" pitchFamily="50" charset="-128"/>
                  <a:ea typeface="Meiryo UI" panose="020B0604030504040204" pitchFamily="50" charset="-128"/>
                </a:rPr>
                <a:t>当該事業の用に供しようとする期間が事業内容からみて必要な期間であるか</a:t>
              </a:r>
              <a:endParaRPr lang="en-US" altLang="ja-JP" sz="1600">
                <a:latin typeface="Meiryo UI" panose="020B0604030504040204" pitchFamily="50" charset="-128"/>
                <a:ea typeface="Meiryo UI" panose="020B0604030504040204" pitchFamily="50" charset="-128"/>
              </a:endParaRPr>
            </a:p>
            <a:p>
              <a:pPr>
                <a:lnSpc>
                  <a:spcPts val="1000"/>
                </a:lnSpc>
              </a:pPr>
              <a:endParaRPr lang="en-US" altLang="ja-JP">
                <a:latin typeface="Meiryo UI" panose="020B0604030504040204" pitchFamily="50" charset="-128"/>
                <a:ea typeface="Meiryo UI" panose="020B0604030504040204" pitchFamily="50" charset="-128"/>
              </a:endParaRPr>
            </a:p>
            <a:p>
              <a:r>
                <a:rPr lang="en-US" altLang="ja-JP" sz="1600">
                  <a:latin typeface="Meiryo UI" panose="020B0604030504040204" pitchFamily="50" charset="-128"/>
                  <a:ea typeface="Meiryo UI" panose="020B0604030504040204" pitchFamily="50" charset="-128"/>
                </a:rPr>
                <a:t>(6)  </a:t>
              </a:r>
              <a:r>
                <a:rPr lang="ja-JP" altLang="en-US" sz="1600">
                  <a:latin typeface="Meiryo UI" panose="020B0604030504040204" pitchFamily="50" charset="-128"/>
                  <a:ea typeface="Meiryo UI" panose="020B0604030504040204" pitchFamily="50" charset="-128"/>
                </a:rPr>
                <a:t>利用目的及び方法並びに安全管理措置が本人の権利利益を保護するために適切なものであるか</a:t>
              </a:r>
              <a:endParaRPr lang="en-US" altLang="ja-JP" sz="1600">
                <a:latin typeface="Meiryo UI" panose="020B0604030504040204" pitchFamily="50" charset="-128"/>
                <a:ea typeface="Meiryo UI" panose="020B0604030504040204" pitchFamily="50" charset="-128"/>
              </a:endParaRPr>
            </a:p>
            <a:p>
              <a:pPr>
                <a:lnSpc>
                  <a:spcPts val="1000"/>
                </a:lnSpc>
              </a:pPr>
              <a:endParaRPr lang="en-US" altLang="ja-JP">
                <a:latin typeface="Meiryo UI" panose="020B0604030504040204" pitchFamily="50" charset="-128"/>
                <a:ea typeface="Meiryo UI" panose="020B0604030504040204" pitchFamily="50" charset="-128"/>
              </a:endParaRPr>
            </a:p>
            <a:p>
              <a:r>
                <a:rPr lang="en-US" altLang="ja-JP" sz="1600">
                  <a:latin typeface="Meiryo UI" panose="020B0604030504040204" pitchFamily="50" charset="-128"/>
                  <a:ea typeface="Meiryo UI" panose="020B0604030504040204" pitchFamily="50" charset="-128"/>
                </a:rPr>
                <a:t>(7)  </a:t>
              </a:r>
              <a:r>
                <a:rPr lang="ja-JP" altLang="en-US" sz="1600">
                  <a:latin typeface="Meiryo UI" panose="020B0604030504040204" pitchFamily="50" charset="-128"/>
                  <a:ea typeface="Meiryo UI" panose="020B0604030504040204" pitchFamily="50" charset="-128"/>
                </a:rPr>
                <a:t>行政機関等の事務等の遂行に著しい支障を及ぼさない範囲で作成することができること</a:t>
              </a:r>
              <a:endParaRPr lang="en-US" altLang="ja-JP" sz="160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4D9A0A4-D032-04E3-09D2-CA33C15D177D}"/>
                </a:ext>
              </a:extLst>
            </p:cNvPr>
            <p:cNvSpPr txBox="1"/>
            <p:nvPr/>
          </p:nvSpPr>
          <p:spPr>
            <a:xfrm>
              <a:off x="1681185" y="1974360"/>
              <a:ext cx="1672046" cy="307777"/>
            </a:xfrm>
            <a:prstGeom prst="rect">
              <a:avLst/>
            </a:prstGeom>
            <a:noFill/>
          </p:spPr>
          <p:txBody>
            <a:bodyPr wrap="square" rtlCol="0">
              <a:spAutoFit/>
            </a:bodyPr>
            <a:lstStyle/>
            <a:p>
              <a:pPr algn="ctr"/>
              <a:r>
                <a:rPr lang="ja-JP" altLang="en-US" sz="1400">
                  <a:latin typeface="Meiryo UI" panose="020B0604030504040204" pitchFamily="50" charset="-128"/>
                  <a:ea typeface="Meiryo UI" panose="020B0604030504040204" pitchFamily="50" charset="-128"/>
                </a:rPr>
                <a:t>＜審査基準＞</a:t>
              </a:r>
              <a:endParaRPr kumimoji="1" lang="en-US" altLang="ja-JP" sz="140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23188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37941" y="9145"/>
            <a:ext cx="896499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a:solidFill>
                  <a:prstClr val="black"/>
                </a:solidFill>
              </a:rPr>
              <a:t>行政機関等匿名加工情報の提案審査の方法と実例②</a:t>
            </a:r>
            <a:endParaRPr lang="ja-JP" altLang="en-US" sz="2400">
              <a:solidFill>
                <a:sysClr val="windowText" lastClr="000000"/>
              </a:solidFill>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41</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4" name="角丸四角形 20">
            <a:extLst>
              <a:ext uri="{FF2B5EF4-FFF2-40B4-BE49-F238E27FC236}">
                <a16:creationId xmlns:a16="http://schemas.microsoft.com/office/drawing/2014/main" id="{EB5CC12E-0200-0DB9-8621-2437F79A0098}"/>
              </a:ext>
            </a:extLst>
          </p:cNvPr>
          <p:cNvSpPr/>
          <p:nvPr/>
        </p:nvSpPr>
        <p:spPr>
          <a:xfrm>
            <a:off x="1515234" y="1163904"/>
            <a:ext cx="9140418" cy="5369248"/>
          </a:xfrm>
          <a:prstGeom prst="roundRect">
            <a:avLst>
              <a:gd name="adj" fmla="val 3051"/>
            </a:avLst>
          </a:prstGeom>
          <a:ln/>
        </p:spPr>
        <p:style>
          <a:lnRef idx="2">
            <a:schemeClr val="accent1"/>
          </a:lnRef>
          <a:fillRef idx="1">
            <a:schemeClr val="lt1"/>
          </a:fillRef>
          <a:effectRef idx="0">
            <a:schemeClr val="accent1"/>
          </a:effectRef>
          <a:fontRef idx="minor">
            <a:schemeClr val="dk1"/>
          </a:fontRef>
        </p:style>
        <p:txBody>
          <a:bodyPr rtlCol="0" anchor="t" anchorCtr="0"/>
          <a:lstStyle/>
          <a:p>
            <a:pPr marL="533400" lvl="1" indent="-263525" algn="just"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民間事業者（</a:t>
            </a:r>
            <a:r>
              <a:rPr lang="en-US" altLang="ja-JP">
                <a:solidFill>
                  <a:prstClr val="black"/>
                </a:solidFill>
                <a:latin typeface="Meiryo UI" panose="020B0604030504040204" pitchFamily="50" charset="-128"/>
                <a:ea typeface="Meiryo UI" panose="020B0604030504040204" pitchFamily="50" charset="-128"/>
              </a:rPr>
              <a:t>A</a:t>
            </a:r>
            <a:r>
              <a:rPr lang="ja-JP" altLang="en-US">
                <a:solidFill>
                  <a:prstClr val="black"/>
                </a:solidFill>
                <a:latin typeface="Meiryo UI" panose="020B0604030504040204" pitchFamily="50" charset="-128"/>
                <a:ea typeface="Meiryo UI" panose="020B0604030504040204" pitchFamily="50" charset="-128"/>
              </a:rPr>
              <a:t>銀行）が、独立行政法人（</a:t>
            </a:r>
            <a:r>
              <a:rPr lang="en-US" altLang="ja-JP">
                <a:solidFill>
                  <a:prstClr val="black"/>
                </a:solidFill>
                <a:latin typeface="Meiryo UI" panose="020B0604030504040204" pitchFamily="50" charset="-128"/>
                <a:ea typeface="Meiryo UI" panose="020B0604030504040204" pitchFamily="50" charset="-128"/>
              </a:rPr>
              <a:t>B</a:t>
            </a:r>
            <a:r>
              <a:rPr lang="ja-JP" altLang="en-US">
                <a:solidFill>
                  <a:prstClr val="black"/>
                </a:solidFill>
                <a:latin typeface="Meiryo UI" panose="020B0604030504040204" pitchFamily="50" charset="-128"/>
                <a:ea typeface="Meiryo UI" panose="020B0604030504040204" pitchFamily="50" charset="-128"/>
              </a:rPr>
              <a:t>法人）が公示した提案の募集に応募し、審査の結果、</a:t>
            </a:r>
            <a:r>
              <a:rPr lang="en-US" altLang="ja-JP">
                <a:solidFill>
                  <a:prstClr val="black"/>
                </a:solidFill>
                <a:latin typeface="Meiryo UI" panose="020B0604030504040204" pitchFamily="50" charset="-128"/>
                <a:ea typeface="Meiryo UI" panose="020B0604030504040204" pitchFamily="50" charset="-128"/>
              </a:rPr>
              <a:t>B</a:t>
            </a:r>
            <a:r>
              <a:rPr lang="ja-JP" altLang="en-US">
                <a:solidFill>
                  <a:prstClr val="black"/>
                </a:solidFill>
                <a:latin typeface="Meiryo UI" panose="020B0604030504040204" pitchFamily="50" charset="-128"/>
                <a:ea typeface="Meiryo UI" panose="020B0604030504040204" pitchFamily="50" charset="-128"/>
              </a:rPr>
              <a:t>法人の保有する当該基準に適合したことを受け、</a:t>
            </a:r>
            <a:r>
              <a:rPr lang="en-US" altLang="ja-JP">
                <a:solidFill>
                  <a:prstClr val="black"/>
                </a:solidFill>
                <a:latin typeface="Meiryo UI" panose="020B0604030504040204" pitchFamily="50" charset="-128"/>
                <a:ea typeface="Meiryo UI" panose="020B0604030504040204" pitchFamily="50" charset="-128"/>
              </a:rPr>
              <a:t>B</a:t>
            </a:r>
            <a:r>
              <a:rPr lang="ja-JP" altLang="en-US">
                <a:solidFill>
                  <a:prstClr val="black"/>
                </a:solidFill>
                <a:latin typeface="Meiryo UI" panose="020B0604030504040204" pitchFamily="50" charset="-128"/>
                <a:ea typeface="Meiryo UI" panose="020B0604030504040204" pitchFamily="50" charset="-128"/>
              </a:rPr>
              <a:t>法人と</a:t>
            </a:r>
            <a:r>
              <a:rPr lang="zh-TW" altLang="en-US">
                <a:solidFill>
                  <a:prstClr val="black"/>
                </a:solidFill>
                <a:latin typeface="Meiryo UI" panose="020B0604030504040204" pitchFamily="50" charset="-128"/>
                <a:ea typeface="Meiryo UI" panose="020B0604030504040204" pitchFamily="50" charset="-128"/>
              </a:rPr>
              <a:t>行政機関等匿名加工情報</a:t>
            </a:r>
            <a:r>
              <a:rPr lang="ja-JP" altLang="en-US">
                <a:solidFill>
                  <a:prstClr val="black"/>
                </a:solidFill>
                <a:latin typeface="Meiryo UI" panose="020B0604030504040204" pitchFamily="50" charset="-128"/>
                <a:ea typeface="Meiryo UI" panose="020B0604030504040204" pitchFamily="50" charset="-128"/>
              </a:rPr>
              <a:t>の利用に関する契約を締結。</a:t>
            </a:r>
          </a:p>
          <a:p>
            <a:pPr marL="533400" lvl="1" indent="-263525" algn="just" fontAlgn="base">
              <a:spcBef>
                <a:spcPct val="0"/>
              </a:spcBef>
              <a:spcAft>
                <a:spcPts val="600"/>
              </a:spcAft>
              <a:defRPr/>
            </a:pPr>
            <a:r>
              <a:rPr lang="ja-JP" altLang="en-US">
                <a:solidFill>
                  <a:prstClr val="black"/>
                </a:solidFill>
                <a:latin typeface="Meiryo UI" panose="020B0604030504040204" pitchFamily="50" charset="-128"/>
                <a:ea typeface="Meiryo UI" panose="020B0604030504040204" pitchFamily="50" charset="-128"/>
              </a:rPr>
              <a:t>○　</a:t>
            </a:r>
            <a:r>
              <a:rPr lang="en-US" altLang="ja-JP">
                <a:solidFill>
                  <a:prstClr val="black"/>
                </a:solidFill>
                <a:latin typeface="Meiryo UI" panose="020B0604030504040204" pitchFamily="50" charset="-128"/>
                <a:ea typeface="Meiryo UI" panose="020B0604030504040204" pitchFamily="50" charset="-128"/>
              </a:rPr>
              <a:t>A</a:t>
            </a:r>
            <a:r>
              <a:rPr lang="ja-JP" altLang="en-US">
                <a:solidFill>
                  <a:prstClr val="black"/>
                </a:solidFill>
                <a:latin typeface="Meiryo UI" panose="020B0604030504040204" pitchFamily="50" charset="-128"/>
                <a:ea typeface="Meiryo UI" panose="020B0604030504040204" pitchFamily="50" charset="-128"/>
              </a:rPr>
              <a:t>銀行は</a:t>
            </a:r>
            <a:r>
              <a:rPr lang="en-US" altLang="ja-JP">
                <a:solidFill>
                  <a:prstClr val="black"/>
                </a:solidFill>
                <a:latin typeface="Meiryo UI" panose="020B0604030504040204" pitchFamily="50" charset="-128"/>
                <a:ea typeface="Meiryo UI" panose="020B0604030504040204" pitchFamily="50" charset="-128"/>
              </a:rPr>
              <a:t>B</a:t>
            </a:r>
            <a:r>
              <a:rPr lang="ja-JP" altLang="en-US">
                <a:solidFill>
                  <a:prstClr val="black"/>
                </a:solidFill>
                <a:latin typeface="Meiryo UI" panose="020B0604030504040204" pitchFamily="50" charset="-128"/>
                <a:ea typeface="Meiryo UI" panose="020B0604030504040204" pitchFamily="50" charset="-128"/>
              </a:rPr>
              <a:t>法人から</a:t>
            </a:r>
            <a:r>
              <a:rPr lang="en-US" altLang="ja-JP">
                <a:solidFill>
                  <a:prstClr val="black"/>
                </a:solidFill>
                <a:latin typeface="Meiryo UI" panose="020B0604030504040204" pitchFamily="50" charset="-128"/>
                <a:ea typeface="Meiryo UI" panose="020B0604030504040204" pitchFamily="50" charset="-128"/>
              </a:rPr>
              <a:t>100</a:t>
            </a:r>
            <a:r>
              <a:rPr lang="ja-JP" altLang="en-US">
                <a:solidFill>
                  <a:prstClr val="black"/>
                </a:solidFill>
                <a:latin typeface="Meiryo UI" panose="020B0604030504040204" pitchFamily="50" charset="-128"/>
                <a:ea typeface="Meiryo UI" panose="020B0604030504040204" pitchFamily="50" charset="-128"/>
              </a:rPr>
              <a:t>万件以上の本人の数の</a:t>
            </a:r>
            <a:r>
              <a:rPr lang="zh-TW" altLang="en-US">
                <a:solidFill>
                  <a:prstClr val="black"/>
                </a:solidFill>
                <a:latin typeface="Meiryo UI" panose="020B0604030504040204" pitchFamily="50" charset="-128"/>
                <a:ea typeface="Meiryo UI" panose="020B0604030504040204" pitchFamily="50" charset="-128"/>
              </a:rPr>
              <a:t>行政機関等匿名加工情報</a:t>
            </a:r>
            <a:r>
              <a:rPr lang="ja-JP" altLang="en-US">
                <a:solidFill>
                  <a:prstClr val="black"/>
                </a:solidFill>
                <a:latin typeface="Meiryo UI" panose="020B0604030504040204" pitchFamily="50" charset="-128"/>
                <a:ea typeface="Meiryo UI" panose="020B0604030504040204" pitchFamily="50" charset="-128"/>
              </a:rPr>
              <a:t>の提供を受け、幅広い顧客層に安価で良質なローンを提供するための</a:t>
            </a:r>
            <a:r>
              <a:rPr lang="en-US" altLang="ja-JP">
                <a:solidFill>
                  <a:prstClr val="black"/>
                </a:solidFill>
                <a:latin typeface="Meiryo UI" panose="020B0604030504040204" pitchFamily="50" charset="-128"/>
                <a:ea typeface="Meiryo UI" panose="020B0604030504040204" pitchFamily="50" charset="-128"/>
              </a:rPr>
              <a:t>AI</a:t>
            </a:r>
            <a:r>
              <a:rPr lang="ja-JP" altLang="en-US">
                <a:solidFill>
                  <a:prstClr val="black"/>
                </a:solidFill>
                <a:latin typeface="Meiryo UI" panose="020B0604030504040204" pitchFamily="50" charset="-128"/>
                <a:ea typeface="Meiryo UI" panose="020B0604030504040204" pitchFamily="50" charset="-128"/>
              </a:rPr>
              <a:t>審査モデルの構築に活用。</a:t>
            </a: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 10">
            <a:extLst>
              <a:ext uri="{FF2B5EF4-FFF2-40B4-BE49-F238E27FC236}">
                <a16:creationId xmlns:a16="http://schemas.microsoft.com/office/drawing/2014/main" id="{476C929F-3AA2-E6A5-3E6A-FBD1D04C467F}"/>
              </a:ext>
            </a:extLst>
          </p:cNvPr>
          <p:cNvSpPr/>
          <p:nvPr/>
        </p:nvSpPr>
        <p:spPr>
          <a:xfrm>
            <a:off x="1499936" y="830558"/>
            <a:ext cx="2155302" cy="393211"/>
          </a:xfrm>
          <a:prstGeom prst="round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en-US" altLang="ja-JP" sz="1600" b="1">
                <a:solidFill>
                  <a:schemeClr val="tx1"/>
                </a:solidFill>
                <a:latin typeface="Meiryo UI" panose="020B0604030504040204" pitchFamily="50" charset="-128"/>
                <a:ea typeface="Meiryo UI" panose="020B0604030504040204" pitchFamily="50" charset="-128"/>
              </a:rPr>
              <a:t>2.</a:t>
            </a:r>
            <a:r>
              <a:rPr lang="ja-JP" altLang="en-US" sz="1600" b="1">
                <a:solidFill>
                  <a:schemeClr val="tx1"/>
                </a:solidFill>
                <a:latin typeface="Meiryo UI" panose="020B0604030504040204" pitchFamily="50" charset="-128"/>
                <a:ea typeface="Meiryo UI" panose="020B0604030504040204" pitchFamily="50" charset="-128"/>
              </a:rPr>
              <a:t>利用・提供の例</a:t>
            </a:r>
          </a:p>
        </p:txBody>
      </p:sp>
      <p:grpSp>
        <p:nvGrpSpPr>
          <p:cNvPr id="33" name="グループ化 32">
            <a:extLst>
              <a:ext uri="{FF2B5EF4-FFF2-40B4-BE49-F238E27FC236}">
                <a16:creationId xmlns:a16="http://schemas.microsoft.com/office/drawing/2014/main" id="{267944E1-9A6C-91DD-7804-6A051D530465}"/>
              </a:ext>
            </a:extLst>
          </p:cNvPr>
          <p:cNvGrpSpPr/>
          <p:nvPr/>
        </p:nvGrpSpPr>
        <p:grpSpPr>
          <a:xfrm>
            <a:off x="1837941" y="2991909"/>
            <a:ext cx="8537959" cy="3484147"/>
            <a:chOff x="11208418" y="2638971"/>
            <a:chExt cx="8027469" cy="3484147"/>
          </a:xfrm>
        </p:grpSpPr>
        <p:grpSp>
          <p:nvGrpSpPr>
            <p:cNvPr id="32" name="グループ化 31">
              <a:extLst>
                <a:ext uri="{FF2B5EF4-FFF2-40B4-BE49-F238E27FC236}">
                  <a16:creationId xmlns:a16="http://schemas.microsoft.com/office/drawing/2014/main" id="{99D37D11-32C9-AD30-4E05-3553CF068859}"/>
                </a:ext>
              </a:extLst>
            </p:cNvPr>
            <p:cNvGrpSpPr/>
            <p:nvPr/>
          </p:nvGrpSpPr>
          <p:grpSpPr>
            <a:xfrm>
              <a:off x="11208418" y="2638971"/>
              <a:ext cx="8027469" cy="3484147"/>
              <a:chOff x="1665698" y="2681587"/>
              <a:chExt cx="8027469" cy="3484147"/>
            </a:xfrm>
          </p:grpSpPr>
          <p:sp>
            <p:nvSpPr>
              <p:cNvPr id="13" name="四角形: 角を丸くする 12">
                <a:extLst>
                  <a:ext uri="{FF2B5EF4-FFF2-40B4-BE49-F238E27FC236}">
                    <a16:creationId xmlns:a16="http://schemas.microsoft.com/office/drawing/2014/main" id="{EB14DE13-81AF-AA62-4A3E-B9D91187A6F7}"/>
                  </a:ext>
                </a:extLst>
              </p:cNvPr>
              <p:cNvSpPr/>
              <p:nvPr/>
            </p:nvSpPr>
            <p:spPr>
              <a:xfrm>
                <a:off x="1665698" y="2681587"/>
                <a:ext cx="8027469" cy="3467725"/>
              </a:xfrm>
              <a:prstGeom prst="roundRect">
                <a:avLst/>
              </a:prstGeom>
              <a:solidFill>
                <a:srgbClr val="E7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277F45DF-6D0F-3B55-1BA5-4EAC5B8F77AF}"/>
                  </a:ext>
                </a:extLst>
              </p:cNvPr>
              <p:cNvGrpSpPr/>
              <p:nvPr/>
            </p:nvGrpSpPr>
            <p:grpSpPr>
              <a:xfrm>
                <a:off x="2467342" y="2989452"/>
                <a:ext cx="6591993" cy="3176282"/>
                <a:chOff x="2467342" y="2989452"/>
                <a:chExt cx="6591993" cy="3176282"/>
              </a:xfrm>
            </p:grpSpPr>
            <p:sp>
              <p:nvSpPr>
                <p:cNvPr id="8" name="テキスト ボックス 7">
                  <a:extLst>
                    <a:ext uri="{FF2B5EF4-FFF2-40B4-BE49-F238E27FC236}">
                      <a16:creationId xmlns:a16="http://schemas.microsoft.com/office/drawing/2014/main" id="{F24CCA27-08C4-16BD-8749-694CEA8D99C4}"/>
                    </a:ext>
                  </a:extLst>
                </p:cNvPr>
                <p:cNvSpPr txBox="1"/>
                <p:nvPr/>
              </p:nvSpPr>
              <p:spPr>
                <a:xfrm>
                  <a:off x="2467342" y="3244944"/>
                  <a:ext cx="434062" cy="2839788"/>
                </a:xfrm>
                <a:prstGeom prst="rect">
                  <a:avLst/>
                </a:prstGeom>
                <a:solidFill>
                  <a:schemeClr val="bg1"/>
                </a:solidFill>
                <a:ln>
                  <a:solidFill>
                    <a:schemeClr val="tx1"/>
                  </a:solidFill>
                </a:ln>
              </p:spPr>
              <p:txBody>
                <a:bodyPr vert="eaVert" wrap="square" rtlCol="0" anchor="ctr" anchorCtr="1">
                  <a:spAutoFit/>
                </a:bodyPr>
                <a:lstStyle/>
                <a:p>
                  <a:pPr algn="ctr"/>
                  <a:r>
                    <a:rPr kumimoji="1" lang="ja-JP" altLang="en-US">
                      <a:latin typeface="Meiryo UI" panose="020B0604030504040204" pitchFamily="50" charset="-128"/>
                      <a:ea typeface="Meiryo UI" panose="020B0604030504040204" pitchFamily="50" charset="-128"/>
                    </a:rPr>
                    <a:t>民間事業者 </a:t>
                  </a:r>
                  <a:r>
                    <a:rPr lang="ja-JP" altLang="en-US">
                      <a:latin typeface="Meiryo UI" panose="020B0604030504040204" pitchFamily="50" charset="-128"/>
                      <a:ea typeface="Meiryo UI" panose="020B0604030504040204" pitchFamily="50" charset="-128"/>
                    </a:rPr>
                    <a:t>（Ａ銀行）</a:t>
                  </a:r>
                  <a:endParaRPr kumimoji="1" lang="ja-JP" altLang="en-US">
                    <a:latin typeface="Meiryo UI" panose="020B0604030504040204" pitchFamily="50" charset="-128"/>
                    <a:ea typeface="Meiryo UI" panose="020B0604030504040204" pitchFamily="50" charset="-128"/>
                  </a:endParaRPr>
                </a:p>
              </p:txBody>
            </p:sp>
            <p:sp>
              <p:nvSpPr>
                <p:cNvPr id="16" name="矢印: 右 15">
                  <a:extLst>
                    <a:ext uri="{FF2B5EF4-FFF2-40B4-BE49-F238E27FC236}">
                      <a16:creationId xmlns:a16="http://schemas.microsoft.com/office/drawing/2014/main" id="{D1C81127-CE77-A7D0-E704-8C2E5BFFFCD5}"/>
                    </a:ext>
                  </a:extLst>
                </p:cNvPr>
                <p:cNvSpPr/>
                <p:nvPr/>
              </p:nvSpPr>
              <p:spPr>
                <a:xfrm>
                  <a:off x="2959634" y="3044644"/>
                  <a:ext cx="3379979" cy="749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a:latin typeface="Meiryo UI" panose="020B0604030504040204" pitchFamily="50" charset="-128"/>
                      <a:ea typeface="Meiryo UI" panose="020B0604030504040204" pitchFamily="50" charset="-128"/>
                    </a:rPr>
                    <a:t>① 提案募集に</a:t>
                  </a:r>
                  <a:r>
                    <a:rPr kumimoji="1" lang="ja-JP" altLang="en-US" sz="1600">
                      <a:latin typeface="Meiryo UI" panose="020B0604030504040204" pitchFamily="50" charset="-128"/>
                      <a:ea typeface="Meiryo UI" panose="020B0604030504040204" pitchFamily="50" charset="-128"/>
                    </a:rPr>
                    <a:t>応募</a:t>
                  </a:r>
                </a:p>
              </p:txBody>
            </p:sp>
            <p:sp>
              <p:nvSpPr>
                <p:cNvPr id="23" name="矢印: 左右 22">
                  <a:extLst>
                    <a:ext uri="{FF2B5EF4-FFF2-40B4-BE49-F238E27FC236}">
                      <a16:creationId xmlns:a16="http://schemas.microsoft.com/office/drawing/2014/main" id="{38AD3D0E-B2D4-E926-2FA7-7D1C5C1219F2}"/>
                    </a:ext>
                  </a:extLst>
                </p:cNvPr>
                <p:cNvSpPr/>
                <p:nvPr/>
              </p:nvSpPr>
              <p:spPr>
                <a:xfrm>
                  <a:off x="3031280" y="4752794"/>
                  <a:ext cx="3338382" cy="749769"/>
                </a:xfrm>
                <a:prstGeom prst="lef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⑤ 利用契約の締結</a:t>
                  </a:r>
                </a:p>
              </p:txBody>
            </p:sp>
            <p:grpSp>
              <p:nvGrpSpPr>
                <p:cNvPr id="29" name="グループ化 28">
                  <a:extLst>
                    <a:ext uri="{FF2B5EF4-FFF2-40B4-BE49-F238E27FC236}">
                      <a16:creationId xmlns:a16="http://schemas.microsoft.com/office/drawing/2014/main" id="{29A453BB-371D-2656-6914-DFCA9E62116C}"/>
                    </a:ext>
                  </a:extLst>
                </p:cNvPr>
                <p:cNvGrpSpPr/>
                <p:nvPr/>
              </p:nvGrpSpPr>
              <p:grpSpPr>
                <a:xfrm>
                  <a:off x="6411258" y="2989452"/>
                  <a:ext cx="2648077" cy="3095288"/>
                  <a:chOff x="10802938" y="3382387"/>
                  <a:chExt cx="3493970" cy="3095288"/>
                </a:xfrm>
              </p:grpSpPr>
              <p:grpSp>
                <p:nvGrpSpPr>
                  <p:cNvPr id="17" name="グループ化 16">
                    <a:extLst>
                      <a:ext uri="{FF2B5EF4-FFF2-40B4-BE49-F238E27FC236}">
                        <a16:creationId xmlns:a16="http://schemas.microsoft.com/office/drawing/2014/main" id="{9AAE97B1-5453-E1C7-C773-47F28442AA07}"/>
                      </a:ext>
                    </a:extLst>
                  </p:cNvPr>
                  <p:cNvGrpSpPr/>
                  <p:nvPr/>
                </p:nvGrpSpPr>
                <p:grpSpPr>
                  <a:xfrm>
                    <a:off x="10802938" y="3382387"/>
                    <a:ext cx="3493970" cy="3095288"/>
                    <a:chOff x="10229384" y="4289944"/>
                    <a:chExt cx="3493970" cy="1869393"/>
                  </a:xfrm>
                </p:grpSpPr>
                <p:sp>
                  <p:nvSpPr>
                    <p:cNvPr id="15" name="四角形: 角を丸くする 14">
                      <a:extLst>
                        <a:ext uri="{FF2B5EF4-FFF2-40B4-BE49-F238E27FC236}">
                          <a16:creationId xmlns:a16="http://schemas.microsoft.com/office/drawing/2014/main" id="{BAE57CB4-81F2-40F8-736F-7EBD3EE349DF}"/>
                        </a:ext>
                      </a:extLst>
                    </p:cNvPr>
                    <p:cNvSpPr/>
                    <p:nvPr/>
                  </p:nvSpPr>
                  <p:spPr>
                    <a:xfrm>
                      <a:off x="10229384" y="4385661"/>
                      <a:ext cx="3493970" cy="1773676"/>
                    </a:xfrm>
                    <a:prstGeom prst="roundRect">
                      <a:avLst/>
                    </a:prstGeom>
                    <a:noFill/>
                    <a:ln w="508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568A6F8-BA50-A8F4-C256-7AB6A117B0EB}"/>
                        </a:ext>
                      </a:extLst>
                    </p:cNvPr>
                    <p:cNvSpPr txBox="1"/>
                    <p:nvPr/>
                  </p:nvSpPr>
                  <p:spPr>
                    <a:xfrm>
                      <a:off x="10714577" y="4289944"/>
                      <a:ext cx="2569197" cy="185881"/>
                    </a:xfrm>
                    <a:prstGeom prst="rect">
                      <a:avLst/>
                    </a:prstGeom>
                    <a:solidFill>
                      <a:schemeClr val="bg1"/>
                    </a:solidFill>
                    <a:ln>
                      <a:solidFill>
                        <a:schemeClr val="tx1"/>
                      </a:solidFill>
                    </a:ln>
                  </p:spPr>
                  <p:txBody>
                    <a:bodyPr vert="horz" wrap="square" rtlCol="0">
                      <a:spAutoFit/>
                    </a:bodyPr>
                    <a:lstStyle/>
                    <a:p>
                      <a:r>
                        <a:rPr kumimoji="1" lang="ja-JP" altLang="en-US" sz="1400">
                          <a:latin typeface="Meiryo UI" panose="020B0604030504040204" pitchFamily="50" charset="-128"/>
                          <a:ea typeface="Meiryo UI" panose="020B0604030504040204" pitchFamily="50" charset="-128"/>
                        </a:rPr>
                        <a:t>独立行政法人</a:t>
                      </a:r>
                      <a:r>
                        <a:rPr kumimoji="1"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Ｂ法人</a:t>
                      </a:r>
                      <a:r>
                        <a:rPr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grpSp>
              <p:sp>
                <p:nvSpPr>
                  <p:cNvPr id="20" name="正方形/長方形 19">
                    <a:extLst>
                      <a:ext uri="{FF2B5EF4-FFF2-40B4-BE49-F238E27FC236}">
                        <a16:creationId xmlns:a16="http://schemas.microsoft.com/office/drawing/2014/main" id="{6B5F2595-0FDC-CDB7-DD9E-0B121FDE3DEB}"/>
                      </a:ext>
                    </a:extLst>
                  </p:cNvPr>
                  <p:cNvSpPr/>
                  <p:nvPr/>
                </p:nvSpPr>
                <p:spPr>
                  <a:xfrm>
                    <a:off x="11178407" y="3975164"/>
                    <a:ext cx="2709414" cy="1125959"/>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eiryo UI" panose="020B0604030504040204" pitchFamily="50" charset="-128"/>
                        <a:ea typeface="Meiryo UI" panose="020B0604030504040204" pitchFamily="50" charset="-128"/>
                      </a:rPr>
                      <a:t>②</a:t>
                    </a:r>
                    <a:r>
                      <a:rPr kumimoji="1" lang="ja-JP" altLang="en-US">
                        <a:solidFill>
                          <a:schemeClr val="tx1"/>
                        </a:solidFill>
                        <a:latin typeface="Meiryo UI" panose="020B0604030504040204" pitchFamily="50" charset="-128"/>
                        <a:ea typeface="Meiryo UI" panose="020B0604030504040204" pitchFamily="50" charset="-128"/>
                      </a:rPr>
                      <a:t> 提案受付、審査</a:t>
                    </a:r>
                    <a:endParaRPr kumimoji="1" lang="en-US" altLang="ja-JP">
                      <a:solidFill>
                        <a:schemeClr val="tx1"/>
                      </a:solidFill>
                      <a:latin typeface="Meiryo UI" panose="020B0604030504040204" pitchFamily="50" charset="-128"/>
                      <a:ea typeface="Meiryo UI" panose="020B0604030504040204" pitchFamily="50" charset="-128"/>
                    </a:endParaRPr>
                  </a:p>
                  <a:p>
                    <a:pPr algn="ctr">
                      <a:lnSpc>
                        <a:spcPts val="1200"/>
                      </a:lnSpc>
                    </a:pPr>
                    <a:endParaRPr kumimoji="1" lang="en-US" altLang="ja-JP">
                      <a:solidFill>
                        <a:schemeClr val="tx1"/>
                      </a:solidFill>
                      <a:latin typeface="Meiryo UI" panose="020B0604030504040204" pitchFamily="50" charset="-128"/>
                      <a:ea typeface="Meiryo UI" panose="020B0604030504040204" pitchFamily="50" charset="-128"/>
                    </a:endParaRPr>
                  </a:p>
                  <a:p>
                    <a:pPr algn="ctr"/>
                    <a:r>
                      <a:rPr kumimoji="1" lang="ja-JP" altLang="en-US">
                        <a:solidFill>
                          <a:schemeClr val="tx1"/>
                        </a:solidFill>
                        <a:latin typeface="Meiryo UI" panose="020B0604030504040204" pitchFamily="50" charset="-128"/>
                        <a:ea typeface="Meiryo UI" panose="020B0604030504040204" pitchFamily="50" charset="-128"/>
                      </a:rPr>
                      <a:t>→ 基準に適合</a:t>
                    </a:r>
                  </a:p>
                </p:txBody>
              </p:sp>
              <p:sp>
                <p:nvSpPr>
                  <p:cNvPr id="25" name="正方形/長方形 24">
                    <a:extLst>
                      <a:ext uri="{FF2B5EF4-FFF2-40B4-BE49-F238E27FC236}">
                        <a16:creationId xmlns:a16="http://schemas.microsoft.com/office/drawing/2014/main" id="{D6267579-3848-C0F3-F72F-885499BCE1A6}"/>
                      </a:ext>
                    </a:extLst>
                  </p:cNvPr>
                  <p:cNvSpPr/>
                  <p:nvPr/>
                </p:nvSpPr>
                <p:spPr>
                  <a:xfrm>
                    <a:off x="11166804" y="5380393"/>
                    <a:ext cx="2733715" cy="907903"/>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eiryo UI" panose="020B0604030504040204" pitchFamily="50" charset="-128"/>
                        <a:ea typeface="Meiryo UI" panose="020B0604030504040204" pitchFamily="50" charset="-128"/>
                      </a:rPr>
                      <a:t>⑥ 行政機関等匿名加工情報の作成</a:t>
                    </a:r>
                    <a:endParaRPr kumimoji="1" lang="ja-JP" altLang="en-US">
                      <a:solidFill>
                        <a:schemeClr val="tx1"/>
                      </a:solidFill>
                      <a:latin typeface="Meiryo UI" panose="020B0604030504040204" pitchFamily="50" charset="-128"/>
                      <a:ea typeface="Meiryo UI" panose="020B0604030504040204" pitchFamily="50" charset="-128"/>
                    </a:endParaRPr>
                  </a:p>
                </p:txBody>
              </p:sp>
            </p:grpSp>
            <p:sp>
              <p:nvSpPr>
                <p:cNvPr id="28" name="矢印: 左 27">
                  <a:extLst>
                    <a:ext uri="{FF2B5EF4-FFF2-40B4-BE49-F238E27FC236}">
                      <a16:creationId xmlns:a16="http://schemas.microsoft.com/office/drawing/2014/main" id="{CDFE9FDD-552E-2DF8-7FBA-3D05CA3AD868}"/>
                    </a:ext>
                  </a:extLst>
                </p:cNvPr>
                <p:cNvSpPr/>
                <p:nvPr/>
              </p:nvSpPr>
              <p:spPr>
                <a:xfrm>
                  <a:off x="3031278" y="5415965"/>
                  <a:ext cx="3338384" cy="749769"/>
                </a:xfrm>
                <a:prstGeom prst="lef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⑦ </a:t>
                  </a:r>
                  <a:r>
                    <a:rPr kumimoji="1" lang="zh-TW" altLang="en-US" sz="1600">
                      <a:solidFill>
                        <a:schemeClr val="tx1"/>
                      </a:solidFill>
                      <a:latin typeface="Meiryo UI" panose="020B0604030504040204" pitchFamily="50" charset="-128"/>
                      <a:ea typeface="Meiryo UI" panose="020B0604030504040204" pitchFamily="50" charset="-128"/>
                    </a:rPr>
                    <a:t>行政機関等匿名加工情報</a:t>
                  </a:r>
                  <a:r>
                    <a:rPr kumimoji="1" lang="ja-JP" altLang="en-US" sz="1600">
                      <a:solidFill>
                        <a:schemeClr val="tx1"/>
                      </a:solidFill>
                      <a:latin typeface="Meiryo UI" panose="020B0604030504040204" pitchFamily="50" charset="-128"/>
                      <a:ea typeface="Meiryo UI" panose="020B0604030504040204" pitchFamily="50" charset="-128"/>
                    </a:rPr>
                    <a:t>の提供</a:t>
                  </a:r>
                </a:p>
              </p:txBody>
            </p:sp>
            <p:sp>
              <p:nvSpPr>
                <p:cNvPr id="30" name="矢印: 左 29">
                  <a:extLst>
                    <a:ext uri="{FF2B5EF4-FFF2-40B4-BE49-F238E27FC236}">
                      <a16:creationId xmlns:a16="http://schemas.microsoft.com/office/drawing/2014/main" id="{748B00FB-EE96-F486-98F8-552D4FECF446}"/>
                    </a:ext>
                  </a:extLst>
                </p:cNvPr>
                <p:cNvSpPr/>
                <p:nvPr/>
              </p:nvSpPr>
              <p:spPr>
                <a:xfrm>
                  <a:off x="3031278" y="3560479"/>
                  <a:ext cx="3338384" cy="749769"/>
                </a:xfrm>
                <a:prstGeom prst="lef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③ 審査結果の通知</a:t>
                  </a:r>
                </a:p>
              </p:txBody>
            </p:sp>
          </p:grpSp>
        </p:grpSp>
        <p:sp>
          <p:nvSpPr>
            <p:cNvPr id="11" name="テキスト ボックス 10">
              <a:extLst>
                <a:ext uri="{FF2B5EF4-FFF2-40B4-BE49-F238E27FC236}">
                  <a16:creationId xmlns:a16="http://schemas.microsoft.com/office/drawing/2014/main" id="{C022B413-C309-06A8-32DF-C09B143645DA}"/>
                </a:ext>
              </a:extLst>
            </p:cNvPr>
            <p:cNvSpPr txBox="1"/>
            <p:nvPr/>
          </p:nvSpPr>
          <p:spPr>
            <a:xfrm>
              <a:off x="11438354" y="2735983"/>
              <a:ext cx="1510987" cy="369332"/>
            </a:xfrm>
            <a:prstGeom prst="rect">
              <a:avLst/>
            </a:prstGeom>
            <a:noFill/>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＜イメージ図＞</a:t>
              </a:r>
            </a:p>
          </p:txBody>
        </p:sp>
      </p:grpSp>
      <p:sp>
        <p:nvSpPr>
          <p:cNvPr id="3" name="矢印: 右 2">
            <a:extLst>
              <a:ext uri="{FF2B5EF4-FFF2-40B4-BE49-F238E27FC236}">
                <a16:creationId xmlns:a16="http://schemas.microsoft.com/office/drawing/2014/main" id="{10587C2C-C1A1-AB39-3FC1-5262722C94D4}"/>
              </a:ext>
            </a:extLst>
          </p:cNvPr>
          <p:cNvSpPr/>
          <p:nvPr/>
        </p:nvSpPr>
        <p:spPr>
          <a:xfrm>
            <a:off x="3215454" y="4420295"/>
            <a:ext cx="3594922" cy="749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a:latin typeface="Meiryo UI" panose="020B0604030504040204" pitchFamily="50" charset="-128"/>
                <a:ea typeface="Meiryo UI" panose="020B0604030504040204" pitchFamily="50" charset="-128"/>
              </a:rPr>
              <a:t>④ 手数料の納付</a:t>
            </a:r>
            <a:endParaRPr kumimoji="1" lang="ja-JP" altLang="en-US" sz="1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911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737466" y="1192105"/>
            <a:ext cx="8856000" cy="2056680"/>
          </a:xfrm>
          <a:prstGeom prst="roundRect">
            <a:avLst>
              <a:gd name="adj" fmla="val 3058"/>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pPr>
            <a:r>
              <a:rPr lang="ja-JP" altLang="en-US" sz="1700">
                <a:solidFill>
                  <a:prstClr val="black"/>
                </a:solidFill>
                <a:latin typeface="Meiryo UI" panose="020B0604030504040204" pitchFamily="50" charset="-128"/>
                <a:ea typeface="Meiryo UI" panose="020B0604030504040204" pitchFamily="50" charset="-128"/>
              </a:rPr>
              <a:t>次の者は、その業務に関して知り得た行政機関等匿名加工情報等の内容をみだりに他人に知らせ、又は不当な目的に利用してはならない。（法第</a:t>
            </a:r>
            <a:r>
              <a:rPr lang="en-US" altLang="ja-JP" sz="1700">
                <a:solidFill>
                  <a:prstClr val="black"/>
                </a:solidFill>
                <a:latin typeface="Meiryo UI" panose="020B0604030504040204" pitchFamily="50" charset="-128"/>
                <a:ea typeface="Meiryo UI" panose="020B0604030504040204" pitchFamily="50" charset="-128"/>
              </a:rPr>
              <a:t>122</a:t>
            </a:r>
            <a:r>
              <a:rPr lang="ja-JP" altLang="en-US" sz="1700">
                <a:solidFill>
                  <a:prstClr val="black"/>
                </a:solidFill>
                <a:latin typeface="Meiryo UI" panose="020B0604030504040204" pitchFamily="50" charset="-128"/>
                <a:ea typeface="Meiryo UI" panose="020B0604030504040204" pitchFamily="50" charset="-128"/>
              </a:rPr>
              <a:t>条）</a:t>
            </a:r>
          </a:p>
          <a:p>
            <a:pPr marL="625475" indent="-355600" algn="just" fontAlgn="base">
              <a:spcBef>
                <a:spcPct val="0"/>
              </a:spcBef>
              <a:buFont typeface="+mj-ea"/>
              <a:buAutoNum type="circleNumDbPlain"/>
            </a:pPr>
            <a:r>
              <a:rPr lang="ja-JP" altLang="en-US" sz="1600" b="1" u="sng">
                <a:solidFill>
                  <a:prstClr val="black"/>
                </a:solidFill>
                <a:latin typeface="Meiryo UI" panose="020B0604030504040204" pitchFamily="50" charset="-128"/>
                <a:ea typeface="Meiryo UI" panose="020B0604030504040204" pitchFamily="50" charset="-128"/>
              </a:rPr>
              <a:t>行政機関等匿名加工情報等の取扱いに従事する行政機関等の職員又は職員であった者</a:t>
            </a:r>
            <a:endParaRPr lang="en-US" altLang="ja-JP" sz="1600" b="1" u="sng">
              <a:solidFill>
                <a:prstClr val="black"/>
              </a:solidFill>
              <a:latin typeface="Meiryo UI" panose="020B0604030504040204" pitchFamily="50" charset="-128"/>
              <a:ea typeface="Meiryo UI" panose="020B0604030504040204" pitchFamily="50" charset="-128"/>
            </a:endParaRPr>
          </a:p>
          <a:p>
            <a:pPr marL="625475" indent="-355600" algn="just" fontAlgn="base">
              <a:spcBef>
                <a:spcPct val="0"/>
              </a:spcBef>
              <a:buFont typeface="+mj-ea"/>
              <a:buAutoNum type="circleNumDbPlain"/>
            </a:pPr>
            <a:r>
              <a:rPr lang="ja-JP" altLang="en-US" sz="1600" b="1" u="sng">
                <a:solidFill>
                  <a:prstClr val="black"/>
                </a:solidFill>
                <a:latin typeface="Meiryo UI" panose="020B0604030504040204" pitchFamily="50" charset="-128"/>
                <a:ea typeface="Meiryo UI" panose="020B0604030504040204" pitchFamily="50" charset="-128"/>
              </a:rPr>
              <a:t>行政機関等から行政機関等匿名加工情報等の取扱いの委託（二以上の段階にわたる委託を含む。）を受けた者が受託した業務に従事している者又は従事していた者</a:t>
            </a:r>
            <a:endParaRPr lang="en-US" altLang="ja-JP" sz="1600" b="1" u="sng">
              <a:solidFill>
                <a:prstClr val="black"/>
              </a:solidFill>
              <a:latin typeface="Meiryo UI" panose="020B0604030504040204" pitchFamily="50" charset="-128"/>
              <a:ea typeface="Meiryo UI" panose="020B0604030504040204" pitchFamily="50" charset="-128"/>
            </a:endParaRPr>
          </a:p>
          <a:p>
            <a:pPr marL="625475" indent="-355600" algn="just" fontAlgn="base">
              <a:spcBef>
                <a:spcPct val="0"/>
              </a:spcBef>
              <a:buFont typeface="+mj-ea"/>
              <a:buAutoNum type="circleNumDbPlain"/>
            </a:pPr>
            <a:r>
              <a:rPr lang="ja-JP" altLang="en-US" sz="1600" b="1" u="sng">
                <a:solidFill>
                  <a:prstClr val="black"/>
                </a:solidFill>
                <a:latin typeface="Meiryo UI" panose="020B0604030504040204" pitchFamily="50" charset="-128"/>
                <a:ea typeface="Meiryo UI" panose="020B0604030504040204" pitchFamily="50" charset="-128"/>
              </a:rPr>
              <a:t>行政機関等において行政機関等匿名加工情報等の取扱いに従事している派遣労働者又は従事していた派遣労働者</a:t>
            </a:r>
          </a:p>
        </p:txBody>
      </p:sp>
      <p:sp>
        <p:nvSpPr>
          <p:cNvPr id="12" name="角丸四角形 11"/>
          <p:cNvSpPr/>
          <p:nvPr/>
        </p:nvSpPr>
        <p:spPr>
          <a:xfrm>
            <a:off x="1595500" y="891145"/>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ja-JP" altLang="en-US" sz="1600" b="1">
                <a:solidFill>
                  <a:prstClr val="white"/>
                </a:solidFill>
                <a:latin typeface="Meiryo UI" panose="020B0604030504040204" pitchFamily="50" charset="-128"/>
                <a:ea typeface="Meiryo UI" panose="020B0604030504040204" pitchFamily="50" charset="-128"/>
              </a:rPr>
              <a:t>従事者の義務</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42</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3" name="タイトル 5">
            <a:extLst>
              <a:ext uri="{FF2B5EF4-FFF2-40B4-BE49-F238E27FC236}">
                <a16:creationId xmlns:a16="http://schemas.microsoft.com/office/drawing/2014/main" id="{5B0FD580-1786-4F1F-B6A0-7A8005FDFA43}"/>
              </a:ext>
            </a:extLst>
          </p:cNvPr>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従事者の義務、手数料</a:t>
            </a:r>
          </a:p>
        </p:txBody>
      </p:sp>
      <p:sp>
        <p:nvSpPr>
          <p:cNvPr id="8" name="角丸四角形 10">
            <a:extLst>
              <a:ext uri="{FF2B5EF4-FFF2-40B4-BE49-F238E27FC236}">
                <a16:creationId xmlns:a16="http://schemas.microsoft.com/office/drawing/2014/main" id="{5CC8249B-94A9-420F-956A-991B5ADF7A97}"/>
              </a:ext>
            </a:extLst>
          </p:cNvPr>
          <p:cNvSpPr/>
          <p:nvPr/>
        </p:nvSpPr>
        <p:spPr>
          <a:xfrm>
            <a:off x="1720698" y="3969648"/>
            <a:ext cx="8856000" cy="2205847"/>
          </a:xfrm>
          <a:prstGeom prst="roundRect">
            <a:avLst>
              <a:gd name="adj" fmla="val 3058"/>
            </a:avLst>
          </a:prstGeom>
        </p:spPr>
        <p:style>
          <a:lnRef idx="2">
            <a:schemeClr val="accent2"/>
          </a:lnRef>
          <a:fillRef idx="1">
            <a:schemeClr val="lt1"/>
          </a:fillRef>
          <a:effectRef idx="0">
            <a:schemeClr val="accent2"/>
          </a:effectRef>
          <a:fontRef idx="minor">
            <a:schemeClr val="dk1"/>
          </a:fontRef>
        </p:style>
        <p:txBody>
          <a:bodyPr rtlCol="0" anchor="b"/>
          <a:lstStyle/>
          <a:p>
            <a:pPr marL="182563" indent="-182563" algn="just" fontAlgn="base">
              <a:spcBef>
                <a:spcPct val="0"/>
              </a:spcBef>
              <a:spcAft>
                <a:spcPts val="600"/>
              </a:spcAft>
              <a:buFont typeface="Wingdings" panose="05000000000000000000" pitchFamily="2" charset="2"/>
              <a:buChar char="l"/>
            </a:pPr>
            <a:r>
              <a:rPr lang="ja-JP" altLang="en-US" sz="1700">
                <a:solidFill>
                  <a:prstClr val="black"/>
                </a:solidFill>
                <a:latin typeface="Meiryo UI" panose="020B0604030504040204" pitchFamily="50" charset="-128"/>
                <a:ea typeface="Meiryo UI" panose="020B0604030504040204" pitchFamily="50" charset="-128"/>
              </a:rPr>
              <a:t>行政機関等匿名加工情報の利用に関する契約手数料（法第</a:t>
            </a:r>
            <a:r>
              <a:rPr lang="en-US" altLang="ja-JP" sz="1700">
                <a:solidFill>
                  <a:prstClr val="black"/>
                </a:solidFill>
                <a:latin typeface="Meiryo UI" panose="020B0604030504040204" pitchFamily="50" charset="-128"/>
                <a:ea typeface="Meiryo UI" panose="020B0604030504040204" pitchFamily="50" charset="-128"/>
              </a:rPr>
              <a:t>119</a:t>
            </a:r>
            <a:r>
              <a:rPr lang="ja-JP" altLang="en-US" sz="1700">
                <a:solidFill>
                  <a:prstClr val="black"/>
                </a:solidFill>
                <a:latin typeface="Meiryo UI" panose="020B0604030504040204" pitchFamily="50" charset="-128"/>
                <a:ea typeface="Meiryo UI" panose="020B0604030504040204" pitchFamily="50" charset="-128"/>
              </a:rPr>
              <a:t>条）</a:t>
            </a:r>
            <a:endParaRPr lang="en-US" altLang="ja-JP" sz="1700">
              <a:solidFill>
                <a:prstClr val="black"/>
              </a:solidFill>
              <a:latin typeface="Meiryo UI" panose="020B0604030504040204" pitchFamily="50" charset="-128"/>
              <a:ea typeface="Meiryo UI" panose="020B0604030504040204" pitchFamily="50" charset="-128"/>
            </a:endParaRPr>
          </a:p>
          <a:p>
            <a:pPr marL="285750" indent="-285750" algn="just" fontAlgn="base">
              <a:spcBef>
                <a:spcPct val="0"/>
              </a:spcBef>
              <a:spcAft>
                <a:spcPts val="600"/>
              </a:spcAft>
              <a:buFont typeface="Arial" panose="020B0604020202020204" pitchFamily="34" charset="0"/>
              <a:buChar char="•"/>
            </a:pPr>
            <a:r>
              <a:rPr lang="ja-JP" altLang="en-US" sz="1600">
                <a:solidFill>
                  <a:prstClr val="black"/>
                </a:solidFill>
                <a:latin typeface="Meiryo UI" panose="020B0604030504040204" pitchFamily="50" charset="-128"/>
                <a:ea typeface="Meiryo UI" panose="020B0604030504040204" pitchFamily="50" charset="-128"/>
              </a:rPr>
              <a:t>手数料等に関しては、行政機関においては政令等により定めがあるが、地方公共団体においては条例で定めるところによるもの、独立行政法人等においては実費を勘案して合理的であると認められる範囲内において当該独立行政法人等が定めるところによるもの、地方独立行政法人においては実費を勘案し、かつ、第</a:t>
            </a:r>
            <a:r>
              <a:rPr lang="en-US" altLang="ja-JP" sz="1600">
                <a:solidFill>
                  <a:prstClr val="black"/>
                </a:solidFill>
                <a:latin typeface="Meiryo UI" panose="020B0604030504040204" pitchFamily="50" charset="-128"/>
                <a:ea typeface="Meiryo UI" panose="020B0604030504040204" pitchFamily="50" charset="-128"/>
              </a:rPr>
              <a:t>3</a:t>
            </a:r>
            <a:r>
              <a:rPr lang="ja-JP" altLang="en-US" sz="1600">
                <a:solidFill>
                  <a:prstClr val="black"/>
                </a:solidFill>
                <a:latin typeface="Meiryo UI" panose="020B0604030504040204" pitchFamily="50" charset="-128"/>
                <a:ea typeface="Meiryo UI" panose="020B0604030504040204" pitchFamily="50" charset="-128"/>
              </a:rPr>
              <a:t>項又は第</a:t>
            </a:r>
            <a:r>
              <a:rPr lang="en-US" altLang="ja-JP" sz="1600">
                <a:solidFill>
                  <a:prstClr val="black"/>
                </a:solidFill>
                <a:latin typeface="Meiryo UI" panose="020B0604030504040204" pitchFamily="50" charset="-128"/>
                <a:ea typeface="Meiryo UI" panose="020B0604030504040204" pitchFamily="50" charset="-128"/>
              </a:rPr>
              <a:t>4</a:t>
            </a:r>
            <a:r>
              <a:rPr lang="ja-JP" altLang="en-US" sz="1600">
                <a:solidFill>
                  <a:prstClr val="black"/>
                </a:solidFill>
                <a:latin typeface="Meiryo UI" panose="020B0604030504040204" pitchFamily="50" charset="-128"/>
                <a:ea typeface="Meiryo UI" panose="020B0604030504040204" pitchFamily="50" charset="-128"/>
              </a:rPr>
              <a:t>項の条例で定める手数料の額を参酌して、当該地方独立行政法人が定めるところによるものとされている（法第</a:t>
            </a:r>
            <a:r>
              <a:rPr lang="en-US" altLang="ja-JP" sz="1600">
                <a:solidFill>
                  <a:prstClr val="black"/>
                </a:solidFill>
                <a:latin typeface="Meiryo UI" panose="020B0604030504040204" pitchFamily="50" charset="-128"/>
                <a:ea typeface="Meiryo UI" panose="020B0604030504040204" pitchFamily="50" charset="-128"/>
              </a:rPr>
              <a:t>119</a:t>
            </a:r>
            <a:r>
              <a:rPr lang="ja-JP" altLang="en-US" sz="1600">
                <a:solidFill>
                  <a:prstClr val="black"/>
                </a:solidFill>
                <a:latin typeface="Meiryo UI" panose="020B0604030504040204" pitchFamily="50" charset="-128"/>
                <a:ea typeface="Meiryo UI" panose="020B0604030504040204" pitchFamily="50" charset="-128"/>
              </a:rPr>
              <a:t>条）。地方公共団体の機関においては、実費を勘案して政令で定める手数料の額を標準として条例で手数料の額を定める。（法第</a:t>
            </a:r>
            <a:r>
              <a:rPr lang="en-US" altLang="ja-JP" sz="1600">
                <a:solidFill>
                  <a:prstClr val="black"/>
                </a:solidFill>
                <a:latin typeface="Meiryo UI" panose="020B0604030504040204" pitchFamily="50" charset="-128"/>
                <a:ea typeface="Meiryo UI" panose="020B0604030504040204" pitchFamily="50" charset="-128"/>
              </a:rPr>
              <a:t>119</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3</a:t>
            </a:r>
            <a:r>
              <a:rPr lang="ja-JP" altLang="en-US" sz="1600">
                <a:solidFill>
                  <a:prstClr val="black"/>
                </a:solidFill>
                <a:latin typeface="Meiryo UI" panose="020B0604030504040204" pitchFamily="50" charset="-128"/>
                <a:ea typeface="Meiryo UI" panose="020B0604030504040204" pitchFamily="50" charset="-128"/>
              </a:rPr>
              <a:t>項及び政令第</a:t>
            </a:r>
            <a:r>
              <a:rPr lang="en-US" altLang="ja-JP" sz="1600">
                <a:solidFill>
                  <a:prstClr val="black"/>
                </a:solidFill>
                <a:latin typeface="Meiryo UI" panose="020B0604030504040204" pitchFamily="50" charset="-128"/>
                <a:ea typeface="Meiryo UI" panose="020B0604030504040204" pitchFamily="50" charset="-128"/>
              </a:rPr>
              <a:t>31</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4</a:t>
            </a:r>
            <a:r>
              <a:rPr lang="ja-JP" altLang="en-US" sz="1600">
                <a:solidFill>
                  <a:prstClr val="black"/>
                </a:solidFill>
                <a:latin typeface="Meiryo UI" panose="020B0604030504040204" pitchFamily="50" charset="-128"/>
                <a:ea typeface="Meiryo UI" panose="020B0604030504040204" pitchFamily="50" charset="-128"/>
              </a:rPr>
              <a:t>項）</a:t>
            </a:r>
          </a:p>
        </p:txBody>
      </p:sp>
      <p:sp>
        <p:nvSpPr>
          <p:cNvPr id="9" name="角丸四角形 11">
            <a:extLst>
              <a:ext uri="{FF2B5EF4-FFF2-40B4-BE49-F238E27FC236}">
                <a16:creationId xmlns:a16="http://schemas.microsoft.com/office/drawing/2014/main" id="{7063E4A0-9AB4-49EE-A059-996BD8289FE6}"/>
              </a:ext>
            </a:extLst>
          </p:cNvPr>
          <p:cNvSpPr/>
          <p:nvPr/>
        </p:nvSpPr>
        <p:spPr>
          <a:xfrm>
            <a:off x="1631607" y="3648491"/>
            <a:ext cx="3132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ja-JP" altLang="en-US" sz="1600" b="1">
                <a:solidFill>
                  <a:prstClr val="white"/>
                </a:solidFill>
                <a:latin typeface="Meiryo UI" panose="020B0604030504040204" pitchFamily="50" charset="-128"/>
                <a:ea typeface="Meiryo UI" panose="020B0604030504040204" pitchFamily="50" charset="-128"/>
              </a:rPr>
              <a:t>手数料</a:t>
            </a:r>
          </a:p>
        </p:txBody>
      </p:sp>
    </p:spTree>
    <p:extLst>
      <p:ext uri="{BB962C8B-B14F-4D97-AF65-F5344CB8AC3E}">
        <p14:creationId xmlns:p14="http://schemas.microsoft.com/office/powerpoint/2010/main" val="47338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621077" y="2033521"/>
            <a:ext cx="8174277" cy="136638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a:solidFill>
                  <a:prstClr val="black">
                    <a:lumMod val="85000"/>
                    <a:lumOff val="15000"/>
                  </a:prstClr>
                </a:solidFill>
                <a:latin typeface="Meiryo UI" panose="020B0604030504040204" pitchFamily="50" charset="-128"/>
                <a:ea typeface="Meiryo UI" panose="020B0604030504040204" pitchFamily="50" charset="-128"/>
              </a:rPr>
              <a:t>５</a:t>
            </a:r>
            <a:r>
              <a:rPr lang="en-US" altLang="ja-JP" sz="480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4800">
                <a:solidFill>
                  <a:prstClr val="black">
                    <a:lumMod val="85000"/>
                    <a:lumOff val="15000"/>
                  </a:prstClr>
                </a:solidFill>
                <a:latin typeface="Meiryo UI" panose="020B0604030504040204" pitchFamily="50" charset="-128"/>
                <a:ea typeface="Meiryo UI" panose="020B0604030504040204" pitchFamily="50" charset="-128"/>
              </a:rPr>
              <a:t>　個人情報保護委員会による</a:t>
            </a:r>
            <a:endParaRPr lang="en-US" altLang="ja-JP" sz="4800">
              <a:solidFill>
                <a:prstClr val="black">
                  <a:lumMod val="85000"/>
                  <a:lumOff val="15000"/>
                </a:prstClr>
              </a:solidFill>
              <a:latin typeface="Meiryo UI" panose="020B0604030504040204" pitchFamily="50" charset="-128"/>
              <a:ea typeface="Meiryo UI" panose="020B0604030504040204" pitchFamily="50" charset="-128"/>
            </a:endParaRPr>
          </a:p>
          <a:p>
            <a:pPr algn="ctr"/>
            <a:r>
              <a:rPr lang="ja-JP" altLang="en-US" sz="4800">
                <a:solidFill>
                  <a:prstClr val="black">
                    <a:lumMod val="85000"/>
                    <a:lumOff val="15000"/>
                  </a:prstClr>
                </a:solidFill>
                <a:latin typeface="Meiryo UI" panose="020B0604030504040204" pitchFamily="50" charset="-128"/>
                <a:ea typeface="Meiryo UI" panose="020B0604030504040204" pitchFamily="50" charset="-128"/>
              </a:rPr>
              <a:t>　　実地調査における指摘ポイント</a:t>
            </a:r>
          </a:p>
        </p:txBody>
      </p:sp>
      <p:sp>
        <p:nvSpPr>
          <p:cNvPr id="2" name="スライド番号プレースホルダー 1"/>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43</a:t>
            </a:fld>
            <a:endParaRPr lang="ja-JP" altLang="en-US">
              <a:solidFill>
                <a:prstClr val="black">
                  <a:tint val="75000"/>
                </a:prstClr>
              </a:solidFill>
              <a:latin typeface="Calibri" panose="020F0502020204030204"/>
              <a:ea typeface="游ゴシック" panose="020B0400000000000000" pitchFamily="50" charset="-128"/>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05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個人情報保護委員会による実地調査について</a:t>
            </a:r>
            <a:endParaRPr lang="en-US" altLang="ja-JP"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44</a:t>
            </a:fld>
            <a:endParaRPr lang="ja-JP" altLang="en-US">
              <a:solidFill>
                <a:prstClr val="black">
                  <a:tint val="75000"/>
                </a:prstClr>
              </a:solidFill>
              <a:latin typeface="ＭＳ Ｐゴシック"/>
              <a:ea typeface="ＭＳ Ｐゴシック"/>
            </a:endParaRPr>
          </a:p>
        </p:txBody>
      </p:sp>
      <p:sp>
        <p:nvSpPr>
          <p:cNvPr id="7" name="コンテンツ プレースホルダー 2">
            <a:extLst>
              <a:ext uri="{FF2B5EF4-FFF2-40B4-BE49-F238E27FC236}">
                <a16:creationId xmlns:a16="http://schemas.microsoft.com/office/drawing/2014/main" id="{E774D301-0D69-99DC-6E8E-27CEC43D0332}"/>
              </a:ext>
            </a:extLst>
          </p:cNvPr>
          <p:cNvSpPr txBox="1">
            <a:spLocks/>
          </p:cNvSpPr>
          <p:nvPr/>
        </p:nvSpPr>
        <p:spPr>
          <a:xfrm>
            <a:off x="1762127" y="1938556"/>
            <a:ext cx="9161361" cy="4824194"/>
          </a:xfrm>
          <a:prstGeom prst="rect">
            <a:avLst/>
          </a:prstGeom>
          <a:noFill/>
          <a:ln w="12700" cap="flat" cmpd="sng" algn="ctr">
            <a:solidFill>
              <a:sysClr val="windowText" lastClr="000000"/>
            </a:solidFill>
            <a:prstDash val="sysDash"/>
          </a:ln>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fontAlgn="base">
              <a:lnSpc>
                <a:spcPct val="100000"/>
              </a:lnSpc>
              <a:spcBef>
                <a:spcPts val="0"/>
              </a:spcBef>
              <a:spcAft>
                <a:spcPts val="1200"/>
              </a:spcAft>
              <a:buNone/>
              <a:defRPr/>
            </a:pPr>
            <a:r>
              <a:rPr lang="ja-JP" altLang="en-US" sz="1800">
                <a:solidFill>
                  <a:srgbClr val="595959"/>
                </a:solidFill>
                <a:latin typeface="Meiryo UI" panose="020B0604030504040204" pitchFamily="50" charset="-128"/>
                <a:ea typeface="Meiryo UI" panose="020B0604030504040204" pitchFamily="50" charset="-128"/>
              </a:rPr>
              <a:t>○個人情報の保護に関する法律（平成</a:t>
            </a:r>
            <a:r>
              <a:rPr lang="en-US" altLang="ja-JP" sz="1800">
                <a:solidFill>
                  <a:srgbClr val="595959"/>
                </a:solidFill>
                <a:latin typeface="Meiryo UI" panose="020B0604030504040204" pitchFamily="50" charset="-128"/>
                <a:ea typeface="Meiryo UI" panose="020B0604030504040204" pitchFamily="50" charset="-128"/>
              </a:rPr>
              <a:t>15</a:t>
            </a:r>
            <a:r>
              <a:rPr lang="ja-JP" altLang="en-US" sz="1800">
                <a:solidFill>
                  <a:srgbClr val="595959"/>
                </a:solidFill>
                <a:latin typeface="Meiryo UI" panose="020B0604030504040204" pitchFamily="50" charset="-128"/>
                <a:ea typeface="Meiryo UI" panose="020B0604030504040204" pitchFamily="50" charset="-128"/>
              </a:rPr>
              <a:t>年法律第</a:t>
            </a:r>
            <a:r>
              <a:rPr lang="en-US" altLang="ja-JP" sz="1800">
                <a:solidFill>
                  <a:srgbClr val="595959"/>
                </a:solidFill>
                <a:latin typeface="Meiryo UI" panose="020B0604030504040204" pitchFamily="50" charset="-128"/>
                <a:ea typeface="Meiryo UI" panose="020B0604030504040204" pitchFamily="50" charset="-128"/>
              </a:rPr>
              <a:t>57</a:t>
            </a:r>
            <a:r>
              <a:rPr lang="ja-JP" altLang="en-US" sz="1800">
                <a:solidFill>
                  <a:srgbClr val="595959"/>
                </a:solidFill>
                <a:latin typeface="Meiryo UI" panose="020B0604030504040204" pitchFamily="50" charset="-128"/>
                <a:ea typeface="Meiryo UI" panose="020B0604030504040204" pitchFamily="50" charset="-128"/>
              </a:rPr>
              <a:t>号）</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抄</a:t>
            </a:r>
            <a:r>
              <a:rPr lang="en-US" altLang="ja-JP" sz="1800">
                <a:solidFill>
                  <a:srgbClr val="595959"/>
                </a:solidFill>
                <a:latin typeface="Meiryo UI" panose="020B0604030504040204" pitchFamily="50" charset="-128"/>
                <a:ea typeface="Meiryo UI" panose="020B0604030504040204" pitchFamily="50" charset="-128"/>
              </a:rPr>
              <a:t>)</a:t>
            </a:r>
          </a:p>
          <a:p>
            <a:pPr marL="0" indent="0" defTabSz="844083" fontAlgn="base">
              <a:lnSpc>
                <a:spcPct val="100000"/>
              </a:lnSpc>
              <a:spcBef>
                <a:spcPts val="0"/>
              </a:spcBef>
              <a:spcAft>
                <a:spcPct val="0"/>
              </a:spcAft>
              <a:buNone/>
              <a:defRPr/>
            </a:pPr>
            <a:r>
              <a:rPr lang="ja-JP" altLang="en-US" sz="1800">
                <a:solidFill>
                  <a:srgbClr val="595959"/>
                </a:solidFill>
                <a:latin typeface="Meiryo UI" panose="020B0604030504040204" pitchFamily="50" charset="-128"/>
                <a:ea typeface="Meiryo UI" panose="020B0604030504040204" pitchFamily="50" charset="-128"/>
              </a:rPr>
              <a:t>　</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資料の提出の要求及び実地調査</a:t>
            </a:r>
            <a:r>
              <a:rPr lang="en-US" altLang="ja-JP" sz="1800">
                <a:solidFill>
                  <a:srgbClr val="595959"/>
                </a:solidFill>
                <a:latin typeface="Meiryo UI" panose="020B0604030504040204" pitchFamily="50" charset="-128"/>
                <a:ea typeface="Meiryo UI" panose="020B0604030504040204" pitchFamily="50" charset="-128"/>
              </a:rPr>
              <a:t>)</a:t>
            </a:r>
          </a:p>
          <a:p>
            <a:pPr marL="266700" indent="-266700" defTabSz="844083" fontAlgn="base">
              <a:lnSpc>
                <a:spcPct val="100000"/>
              </a:lnSpc>
              <a:spcBef>
                <a:spcPts val="0"/>
              </a:spcBef>
              <a:spcAft>
                <a:spcPct val="0"/>
              </a:spcAft>
              <a:buNone/>
              <a:defRPr/>
            </a:pPr>
            <a:r>
              <a:rPr lang="ja-JP" altLang="en-US" sz="1800">
                <a:solidFill>
                  <a:srgbClr val="595959"/>
                </a:solidFill>
                <a:latin typeface="Meiryo UI" panose="020B0604030504040204" pitchFamily="50" charset="-128"/>
                <a:ea typeface="Meiryo UI" panose="020B0604030504040204" pitchFamily="50" charset="-128"/>
              </a:rPr>
              <a:t>第</a:t>
            </a:r>
            <a:r>
              <a:rPr lang="en-US" altLang="ja-JP" sz="1800">
                <a:solidFill>
                  <a:srgbClr val="595959"/>
                </a:solidFill>
                <a:latin typeface="Meiryo UI" panose="020B0604030504040204" pitchFamily="50" charset="-128"/>
                <a:ea typeface="Meiryo UI" panose="020B0604030504040204" pitchFamily="50" charset="-128"/>
              </a:rPr>
              <a:t>156</a:t>
            </a:r>
            <a:r>
              <a:rPr lang="ja-JP" altLang="en-US" sz="1800">
                <a:solidFill>
                  <a:srgbClr val="595959"/>
                </a:solidFill>
                <a:latin typeface="Meiryo UI" panose="020B0604030504040204" pitchFamily="50" charset="-128"/>
                <a:ea typeface="Meiryo UI" panose="020B0604030504040204" pitchFamily="50" charset="-128"/>
              </a:rPr>
              <a:t>条　</a:t>
            </a:r>
            <a:r>
              <a:rPr lang="ja-JP" altLang="en-US" sz="1800">
                <a:solidFill>
                  <a:srgbClr val="FF0000"/>
                </a:solidFill>
                <a:latin typeface="Meiryo UI" panose="020B0604030504040204" pitchFamily="50" charset="-128"/>
                <a:ea typeface="Meiryo UI" panose="020B0604030504040204" pitchFamily="50" charset="-128"/>
              </a:rPr>
              <a:t>委員会は、</a:t>
            </a:r>
            <a:r>
              <a:rPr lang="ja-JP" altLang="en-US" sz="1800">
                <a:solidFill>
                  <a:srgbClr val="595959"/>
                </a:solidFill>
                <a:latin typeface="Meiryo UI" panose="020B0604030504040204" pitchFamily="50" charset="-128"/>
                <a:ea typeface="Meiryo UI" panose="020B0604030504040204" pitchFamily="50" charset="-128"/>
              </a:rPr>
              <a:t>前章の規定の円滑な運用を確保するため必要があると認めるときは、行政機関の長等</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会計検査院長を除く。以下この款において同じ。</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に対し、行政機関等における個人情報等の取扱いに関する事務の実施状況について、資料の提出及び説明を求め、</a:t>
            </a:r>
            <a:r>
              <a:rPr lang="ja-JP" altLang="en-US" sz="1800">
                <a:solidFill>
                  <a:srgbClr val="FF0000"/>
                </a:solidFill>
                <a:latin typeface="Meiryo UI" panose="020B0604030504040204" pitchFamily="50" charset="-128"/>
                <a:ea typeface="Meiryo UI" panose="020B0604030504040204" pitchFamily="50" charset="-128"/>
              </a:rPr>
              <a:t>又はその職員に実地調査をさせることができる</a:t>
            </a:r>
            <a:r>
              <a:rPr lang="ja-JP" altLang="en-US" sz="1800">
                <a:solidFill>
                  <a:srgbClr val="595959"/>
                </a:solidFill>
                <a:latin typeface="Meiryo UI" panose="020B0604030504040204" pitchFamily="50" charset="-128"/>
                <a:ea typeface="Meiryo UI" panose="020B0604030504040204" pitchFamily="50" charset="-128"/>
              </a:rPr>
              <a:t>。</a:t>
            </a:r>
            <a:endParaRPr lang="en-US" altLang="ja-JP" sz="1800">
              <a:solidFill>
                <a:srgbClr val="595959"/>
              </a:solidFill>
              <a:latin typeface="Meiryo UI" panose="020B0604030504040204" pitchFamily="50" charset="-128"/>
              <a:ea typeface="Meiryo UI" panose="020B0604030504040204" pitchFamily="50" charset="-128"/>
            </a:endParaRPr>
          </a:p>
          <a:p>
            <a:pPr marL="0" indent="0" defTabSz="844083" fontAlgn="base">
              <a:lnSpc>
                <a:spcPct val="100000"/>
              </a:lnSpc>
              <a:spcBef>
                <a:spcPts val="0"/>
              </a:spcBef>
              <a:spcAft>
                <a:spcPct val="0"/>
              </a:spcAft>
              <a:buNone/>
              <a:defRPr/>
            </a:pPr>
            <a:endParaRPr lang="en-US" altLang="ja-JP" sz="1800" b="1">
              <a:solidFill>
                <a:srgbClr val="595959"/>
              </a:solidFill>
              <a:latin typeface="Meiryo UI" panose="020B0604030504040204" pitchFamily="50" charset="-128"/>
              <a:ea typeface="Meiryo UI" panose="020B0604030504040204" pitchFamily="50" charset="-128"/>
            </a:endParaRPr>
          </a:p>
          <a:p>
            <a:pPr marL="0" indent="0" defTabSz="844083" fontAlgn="base">
              <a:lnSpc>
                <a:spcPct val="100000"/>
              </a:lnSpc>
              <a:spcBef>
                <a:spcPts val="0"/>
              </a:spcBef>
              <a:spcAft>
                <a:spcPts val="1200"/>
              </a:spcAft>
              <a:buNone/>
              <a:defRPr/>
            </a:pPr>
            <a:r>
              <a:rPr lang="ja-JP" altLang="en-US" sz="1800">
                <a:solidFill>
                  <a:srgbClr val="595959"/>
                </a:solidFill>
                <a:latin typeface="Meiryo UI" panose="020B0604030504040204" pitchFamily="50" charset="-128"/>
                <a:ea typeface="Meiryo UI" panose="020B0604030504040204" pitchFamily="50" charset="-128"/>
              </a:rPr>
              <a:t>○行政手続における特定の個人を識別するための番号の利用等に関する法律</a:t>
            </a:r>
            <a:br>
              <a:rPr lang="en-US" altLang="ja-JP" sz="1800">
                <a:solidFill>
                  <a:srgbClr val="595959"/>
                </a:solidFill>
                <a:latin typeface="Meiryo UI" panose="020B0604030504040204" pitchFamily="50" charset="-128"/>
                <a:ea typeface="Meiryo UI" panose="020B0604030504040204" pitchFamily="50" charset="-128"/>
              </a:rPr>
            </a:br>
            <a:r>
              <a:rPr lang="ja-JP" altLang="en-US" sz="1800">
                <a:solidFill>
                  <a:srgbClr val="595959"/>
                </a:solidFill>
                <a:latin typeface="Meiryo UI" panose="020B0604030504040204" pitchFamily="50" charset="-128"/>
                <a:ea typeface="Meiryo UI" panose="020B0604030504040204" pitchFamily="50" charset="-128"/>
              </a:rPr>
              <a:t>（平成</a:t>
            </a:r>
            <a:r>
              <a:rPr lang="en-US" altLang="ja-JP" sz="1800">
                <a:solidFill>
                  <a:srgbClr val="595959"/>
                </a:solidFill>
                <a:latin typeface="Meiryo UI" panose="020B0604030504040204" pitchFamily="50" charset="-128"/>
                <a:ea typeface="Meiryo UI" panose="020B0604030504040204" pitchFamily="50" charset="-128"/>
              </a:rPr>
              <a:t>25</a:t>
            </a:r>
            <a:r>
              <a:rPr lang="ja-JP" altLang="en-US" sz="1800">
                <a:solidFill>
                  <a:srgbClr val="595959"/>
                </a:solidFill>
                <a:latin typeface="Meiryo UI" panose="020B0604030504040204" pitchFamily="50" charset="-128"/>
                <a:ea typeface="Meiryo UI" panose="020B0604030504040204" pitchFamily="50" charset="-128"/>
              </a:rPr>
              <a:t>年法律第</a:t>
            </a:r>
            <a:r>
              <a:rPr lang="en-US" altLang="ja-JP" sz="1800">
                <a:solidFill>
                  <a:srgbClr val="595959"/>
                </a:solidFill>
                <a:latin typeface="Meiryo UI" panose="020B0604030504040204" pitchFamily="50" charset="-128"/>
                <a:ea typeface="Meiryo UI" panose="020B0604030504040204" pitchFamily="50" charset="-128"/>
              </a:rPr>
              <a:t>27</a:t>
            </a:r>
            <a:r>
              <a:rPr lang="ja-JP" altLang="en-US" sz="1800">
                <a:solidFill>
                  <a:srgbClr val="595959"/>
                </a:solidFill>
                <a:latin typeface="Meiryo UI" panose="020B0604030504040204" pitchFamily="50" charset="-128"/>
                <a:ea typeface="Meiryo UI" panose="020B0604030504040204" pitchFamily="50" charset="-128"/>
              </a:rPr>
              <a:t>号）</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抄</a:t>
            </a:r>
            <a:r>
              <a:rPr lang="en-US" altLang="ja-JP" sz="1800">
                <a:solidFill>
                  <a:srgbClr val="595959"/>
                </a:solidFill>
                <a:latin typeface="Meiryo UI" panose="020B0604030504040204" pitchFamily="50" charset="-128"/>
                <a:ea typeface="Meiryo UI" panose="020B0604030504040204" pitchFamily="50" charset="-128"/>
              </a:rPr>
              <a:t>)</a:t>
            </a:r>
          </a:p>
          <a:p>
            <a:pPr marL="0" indent="0" defTabSz="844083" fontAlgn="base">
              <a:lnSpc>
                <a:spcPct val="100000"/>
              </a:lnSpc>
              <a:spcBef>
                <a:spcPts val="0"/>
              </a:spcBef>
              <a:spcAft>
                <a:spcPct val="0"/>
              </a:spcAft>
              <a:buNone/>
              <a:defRPr/>
            </a:pPr>
            <a:r>
              <a:rPr lang="ja-JP" altLang="en-US" sz="1800" b="1">
                <a:solidFill>
                  <a:srgbClr val="595959"/>
                </a:solidFill>
                <a:latin typeface="Meiryo UI" panose="020B0604030504040204" pitchFamily="50" charset="-128"/>
                <a:ea typeface="Meiryo UI" panose="020B0604030504040204" pitchFamily="50" charset="-128"/>
              </a:rPr>
              <a:t>　</a:t>
            </a:r>
            <a:r>
              <a:rPr lang="en-US" altLang="ja-JP" sz="1800">
                <a:solidFill>
                  <a:srgbClr val="595959"/>
                </a:solidFill>
                <a:latin typeface="Meiryo UI" panose="020B0604030504040204" pitchFamily="50" charset="-128"/>
                <a:ea typeface="Meiryo UI" panose="020B0604030504040204" pitchFamily="50" charset="-128"/>
              </a:rPr>
              <a:t>(</a:t>
            </a:r>
            <a:r>
              <a:rPr lang="ja-JP" altLang="en-US" sz="1800">
                <a:solidFill>
                  <a:srgbClr val="595959"/>
                </a:solidFill>
                <a:latin typeface="Meiryo UI" panose="020B0604030504040204" pitchFamily="50" charset="-128"/>
                <a:ea typeface="Meiryo UI" panose="020B0604030504040204" pitchFamily="50" charset="-128"/>
              </a:rPr>
              <a:t>報告及び立入検査</a:t>
            </a:r>
            <a:r>
              <a:rPr lang="en-US" altLang="ja-JP" sz="1800">
                <a:solidFill>
                  <a:srgbClr val="595959"/>
                </a:solidFill>
                <a:latin typeface="Meiryo UI" panose="020B0604030504040204" pitchFamily="50" charset="-128"/>
                <a:ea typeface="Meiryo UI" panose="020B0604030504040204" pitchFamily="50" charset="-128"/>
              </a:rPr>
              <a:t>)</a:t>
            </a:r>
          </a:p>
          <a:p>
            <a:pPr marL="266700" indent="-266700" defTabSz="844083" fontAlgn="base">
              <a:lnSpc>
                <a:spcPct val="100000"/>
              </a:lnSpc>
              <a:spcBef>
                <a:spcPts val="0"/>
              </a:spcBef>
              <a:spcAft>
                <a:spcPct val="0"/>
              </a:spcAft>
              <a:buNone/>
              <a:defRPr/>
            </a:pPr>
            <a:r>
              <a:rPr lang="ja-JP" altLang="en-US" sz="1800">
                <a:solidFill>
                  <a:srgbClr val="595959"/>
                </a:solidFill>
                <a:latin typeface="Meiryo UI" panose="020B0604030504040204" pitchFamily="50" charset="-128"/>
                <a:ea typeface="Meiryo UI" panose="020B0604030504040204" pitchFamily="50" charset="-128"/>
              </a:rPr>
              <a:t>第</a:t>
            </a:r>
            <a:r>
              <a:rPr lang="en-US" altLang="ja-JP" sz="1800">
                <a:solidFill>
                  <a:srgbClr val="595959"/>
                </a:solidFill>
                <a:latin typeface="Meiryo UI" panose="020B0604030504040204" pitchFamily="50" charset="-128"/>
                <a:ea typeface="Meiryo UI" panose="020B0604030504040204" pitchFamily="50" charset="-128"/>
              </a:rPr>
              <a:t>35</a:t>
            </a:r>
            <a:r>
              <a:rPr lang="ja-JP" altLang="en-US" sz="1800">
                <a:solidFill>
                  <a:srgbClr val="595959"/>
                </a:solidFill>
                <a:latin typeface="Meiryo UI" panose="020B0604030504040204" pitchFamily="50" charset="-128"/>
                <a:ea typeface="Meiryo UI" panose="020B0604030504040204" pitchFamily="50" charset="-128"/>
              </a:rPr>
              <a:t>条　</a:t>
            </a:r>
            <a:r>
              <a:rPr lang="ja-JP" altLang="en-US" sz="1800">
                <a:solidFill>
                  <a:srgbClr val="FF0000"/>
                </a:solidFill>
                <a:latin typeface="Meiryo UI" panose="020B0604030504040204" pitchFamily="50" charset="-128"/>
                <a:ea typeface="Meiryo UI" panose="020B0604030504040204" pitchFamily="50" charset="-128"/>
              </a:rPr>
              <a:t>委員会は、</a:t>
            </a:r>
            <a:r>
              <a:rPr lang="ja-JP" altLang="en-US" sz="1800">
                <a:solidFill>
                  <a:srgbClr val="595959"/>
                </a:solidFill>
                <a:latin typeface="Meiryo UI" panose="020B0604030504040204" pitchFamily="50" charset="-128"/>
                <a:ea typeface="Meiryo UI" panose="020B0604030504040204" pitchFamily="50" charset="-128"/>
              </a:rPr>
              <a:t>この法律の施行に必要な限度において、特定個人情報を取り扱う者その他の関係者に対し、特定個人情報の取扱いに関し、必要な報告若しくは　資料の提出を求め、又は</a:t>
            </a:r>
            <a:r>
              <a:rPr lang="ja-JP" altLang="en-US" sz="1800">
                <a:solidFill>
                  <a:srgbClr val="FF0000"/>
                </a:solidFill>
                <a:latin typeface="Meiryo UI" panose="020B0604030504040204" pitchFamily="50" charset="-128"/>
                <a:ea typeface="Meiryo UI" panose="020B0604030504040204" pitchFamily="50" charset="-128"/>
              </a:rPr>
              <a:t>その職員に、当該特定個人情報を取り扱う者その他の関　係者の事務所その他必要な場所に立ち入らせ、特定個人情報の取扱いに関し質問させ、若しくは帳簿書類その他の物件を検査させることができる</a:t>
            </a:r>
            <a:r>
              <a:rPr lang="ja-JP" altLang="en-US" sz="1800">
                <a:solidFill>
                  <a:srgbClr val="595959"/>
                </a:solidFill>
                <a:latin typeface="Meiryo UI" panose="020B0604030504040204" pitchFamily="50" charset="-128"/>
                <a:ea typeface="Meiryo UI" panose="020B0604030504040204" pitchFamily="50" charset="-128"/>
              </a:rPr>
              <a:t>。</a:t>
            </a:r>
            <a:endParaRPr lang="en-US" altLang="ja-JP" sz="1800">
              <a:solidFill>
                <a:srgbClr val="595959"/>
              </a:solidFill>
              <a:latin typeface="Meiryo UI" panose="020B0604030504040204" pitchFamily="50" charset="-128"/>
              <a:ea typeface="Meiryo UI" panose="020B0604030504040204" pitchFamily="50" charset="-128"/>
            </a:endParaRPr>
          </a:p>
          <a:p>
            <a:pPr marL="266700" indent="-266700" defTabSz="844083" fontAlgn="base">
              <a:lnSpc>
                <a:spcPct val="100000"/>
              </a:lnSpc>
              <a:spcBef>
                <a:spcPts val="0"/>
              </a:spcBef>
              <a:spcAft>
                <a:spcPct val="0"/>
              </a:spcAft>
              <a:buNone/>
              <a:defRPr/>
            </a:pPr>
            <a:r>
              <a:rPr lang="ja-JP" altLang="en-US" sz="1800">
                <a:solidFill>
                  <a:srgbClr val="595959"/>
                </a:solidFill>
                <a:latin typeface="Meiryo UI" panose="020B0604030504040204" pitchFamily="50" charset="-128"/>
                <a:ea typeface="Meiryo UI" panose="020B0604030504040204" pitchFamily="50" charset="-128"/>
              </a:rPr>
              <a:t>２・３　（略）</a:t>
            </a:r>
            <a:endParaRPr lang="en-US" altLang="ja-JP" sz="1800">
              <a:solidFill>
                <a:srgbClr val="59595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9FB966D-4D0B-1489-55F3-468D67DC8BEE}"/>
              </a:ext>
            </a:extLst>
          </p:cNvPr>
          <p:cNvSpPr txBox="1"/>
          <p:nvPr/>
        </p:nvSpPr>
        <p:spPr>
          <a:xfrm>
            <a:off x="1762127" y="1460780"/>
            <a:ext cx="8569975" cy="369332"/>
          </a:xfrm>
          <a:prstGeom prst="rect">
            <a:avLst/>
          </a:prstGeom>
          <a:noFill/>
        </p:spPr>
        <p:txBody>
          <a:bodyPr wrap="none" rtlCol="0">
            <a:spAutoFit/>
          </a:bodyPr>
          <a:lstStyle/>
          <a:p>
            <a:pPr defTabSz="457200">
              <a:defRPr/>
            </a:pPr>
            <a:r>
              <a:rPr lang="ja-JP" altLang="en-US">
                <a:solidFill>
                  <a:srgbClr val="595959"/>
                </a:solidFill>
                <a:latin typeface="Meiryo UI" panose="020B0604030504040204" pitchFamily="50" charset="-128"/>
                <a:ea typeface="Meiryo UI" panose="020B0604030504040204" pitchFamily="50" charset="-128"/>
              </a:rPr>
              <a:t>個人情報保護委員会では、個人情報保護法やマイナンバー法に基づき、実地調査を実施。</a:t>
            </a:r>
          </a:p>
        </p:txBody>
      </p:sp>
    </p:spTree>
    <p:extLst>
      <p:ext uri="{BB962C8B-B14F-4D97-AF65-F5344CB8AC3E}">
        <p14:creationId xmlns:p14="http://schemas.microsoft.com/office/powerpoint/2010/main" val="2267755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個人情報保護委員会による実地調査について</a:t>
            </a:r>
            <a:endParaRPr lang="en-US" altLang="ja-JP" sz="3200">
              <a:solidFill>
                <a:prstClr val="black">
                  <a:lumMod val="65000"/>
                  <a:lumOff val="35000"/>
                </a:prstClr>
              </a:solidFill>
              <a:latin typeface="Meiryo UI" panose="020B0604030504040204" pitchFamily="50" charset="-128"/>
              <a:ea typeface="Meiryo UI" panose="020B0604030504040204" pitchFamily="50" charset="-128"/>
            </a:endParaRPr>
          </a:p>
          <a:p>
            <a:pPr>
              <a:defRPr/>
            </a:pPr>
            <a:r>
              <a:rPr lang="ja-JP" altLang="en-US" sz="160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a:solidFill>
                  <a:prstClr val="black">
                    <a:lumMod val="65000"/>
                    <a:lumOff val="35000"/>
                  </a:prstClr>
                </a:solidFill>
                <a:latin typeface="Meiryo UI" panose="020B0604030504040204" pitchFamily="50" charset="-128"/>
                <a:ea typeface="Meiryo UI" panose="020B0604030504040204" pitchFamily="50" charset="-128"/>
                <a:hlinkClick r:id="rId3"/>
              </a:rPr>
              <a:t>令和６年度 個人情報保護委員会における監視・監督方針</a:t>
            </a:r>
            <a:r>
              <a:rPr lang="ja-JP" altLang="en-US" sz="1600">
                <a:solidFill>
                  <a:prstClr val="black">
                    <a:lumMod val="65000"/>
                    <a:lumOff val="35000"/>
                  </a:prstClr>
                </a:solidFill>
                <a:latin typeface="Meiryo UI" panose="020B0604030504040204" pitchFamily="50" charset="-128"/>
                <a:ea typeface="Meiryo UI" panose="020B0604030504040204" pitchFamily="50" charset="-128"/>
              </a:rPr>
              <a:t>・抜粋）</a:t>
            </a:r>
            <a:endParaRPr lang="en-US" altLang="ja-JP" sz="16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45</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4D32A03B-1477-1D8B-22C8-D18CD7891762}"/>
              </a:ext>
            </a:extLst>
          </p:cNvPr>
          <p:cNvSpPr txBox="1"/>
          <p:nvPr/>
        </p:nvSpPr>
        <p:spPr>
          <a:xfrm>
            <a:off x="1637456" y="1417313"/>
            <a:ext cx="9314603" cy="5324535"/>
          </a:xfrm>
          <a:prstGeom prst="rect">
            <a:avLst/>
          </a:prstGeom>
          <a:noFill/>
        </p:spPr>
        <p:txBody>
          <a:bodyPr wrap="square">
            <a:spAutoFit/>
          </a:bodyPr>
          <a:lstStyle/>
          <a:p>
            <a:pPr defTabSz="457200">
              <a:defRPr/>
            </a:pPr>
            <a:r>
              <a:rPr kumimoji="0" lang="ja-JP" altLang="en-US" sz="1600">
                <a:solidFill>
                  <a:srgbClr val="595959"/>
                </a:solidFill>
                <a:latin typeface="Meiryo UI" panose="020B0604030504040204" pitchFamily="50" charset="-128"/>
                <a:ea typeface="Meiryo UI" panose="020B0604030504040204" pitchFamily="50" charset="-128"/>
              </a:rPr>
              <a:t>１．個人情報保護法に係る監視・監督の方針</a:t>
            </a:r>
            <a:endParaRPr kumimoji="0" lang="en-US" altLang="ja-JP" sz="1600">
              <a:solidFill>
                <a:srgbClr val="595959"/>
              </a:solidFill>
              <a:latin typeface="Meiryo UI" panose="020B0604030504040204" pitchFamily="50" charset="-128"/>
              <a:ea typeface="Meiryo UI" panose="020B0604030504040204" pitchFamily="50" charset="-128"/>
            </a:endParaRPr>
          </a:p>
          <a:p>
            <a:pPr defTabSz="457200">
              <a:defRPr/>
            </a:pPr>
            <a:endParaRPr kumimoji="0" lang="en-US" altLang="ja-JP" sz="1600">
              <a:solidFill>
                <a:srgbClr val="595959"/>
              </a:solidFill>
              <a:latin typeface="Meiryo UI" panose="020B0604030504040204" pitchFamily="50" charset="-128"/>
              <a:ea typeface="Meiryo UI" panose="020B0604030504040204" pitchFamily="50" charset="-128"/>
            </a:endParaRPr>
          </a:p>
          <a:p>
            <a:pPr defTabSz="457200">
              <a:defRPr/>
            </a:pPr>
            <a:r>
              <a:rPr kumimoji="0" lang="ja-JP" altLang="en-US" sz="1600">
                <a:solidFill>
                  <a:srgbClr val="595959"/>
                </a:solidFill>
                <a:latin typeface="Meiryo UI" panose="020B0604030504040204" pitchFamily="50" charset="-128"/>
                <a:ea typeface="Meiryo UI" panose="020B0604030504040204" pitchFamily="50" charset="-128"/>
              </a:rPr>
              <a:t>（２）実地調査</a:t>
            </a:r>
            <a:endParaRPr kumimoji="0" lang="en-US" altLang="ja-JP" sz="1600">
              <a:solidFill>
                <a:srgbClr val="595959"/>
              </a:solidFill>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a:solidFill>
                  <a:srgbClr val="595959"/>
                </a:solidFill>
                <a:latin typeface="Meiryo UI" panose="020B0604030504040204" pitchFamily="50" charset="-128"/>
                <a:ea typeface="Meiryo UI" panose="020B0604030504040204" pitchFamily="50" charset="-128"/>
              </a:rPr>
              <a:t>　行政機関等は、民間部門と異なり、法令等により個人情報等を取得する権限を有し、また、保有する個人情報が多大となり得ることから、透明性と信頼性の確保が特に重要であることを踏まえ、</a:t>
            </a:r>
            <a:r>
              <a:rPr kumimoji="0" lang="ja-JP" altLang="en-US" sz="1600" b="1" u="sng">
                <a:solidFill>
                  <a:srgbClr val="FF0000"/>
                </a:solidFill>
                <a:latin typeface="Meiryo UI" panose="020B0604030504040204" pitchFamily="50" charset="-128"/>
                <a:ea typeface="Meiryo UI" panose="020B0604030504040204" pitchFamily="50" charset="-128"/>
              </a:rPr>
              <a:t>委員会において議決した調査計画に基づき、調査対象機関を選定して計画的な実地調査を行う</a:t>
            </a:r>
            <a:r>
              <a:rPr kumimoji="0" lang="ja-JP" altLang="en-US" sz="1600">
                <a:solidFill>
                  <a:srgbClr val="595959"/>
                </a:solidFill>
                <a:latin typeface="Meiryo UI" panose="020B0604030504040204" pitchFamily="50" charset="-128"/>
                <a:ea typeface="Meiryo UI" panose="020B0604030504040204" pitchFamily="50" charset="-128"/>
              </a:rPr>
              <a:t>。調査の実施に当たっては、行政手続における特定の個人を識別するための番号の利用等に関する法律（平成 </a:t>
            </a:r>
            <a:r>
              <a:rPr kumimoji="0" lang="en-US" altLang="ja-JP" sz="1600">
                <a:solidFill>
                  <a:srgbClr val="595959"/>
                </a:solidFill>
                <a:latin typeface="Meiryo UI" panose="020B0604030504040204" pitchFamily="50" charset="-128"/>
                <a:ea typeface="Meiryo UI" panose="020B0604030504040204" pitchFamily="50" charset="-128"/>
              </a:rPr>
              <a:t>25 </a:t>
            </a:r>
            <a:r>
              <a:rPr kumimoji="0" lang="ja-JP" altLang="en-US" sz="1600">
                <a:solidFill>
                  <a:srgbClr val="595959"/>
                </a:solidFill>
                <a:latin typeface="Meiryo UI" panose="020B0604030504040204" pitchFamily="50" charset="-128"/>
                <a:ea typeface="Meiryo UI" panose="020B0604030504040204" pitchFamily="50" charset="-128"/>
              </a:rPr>
              <a:t>年法律第 </a:t>
            </a:r>
            <a:r>
              <a:rPr kumimoji="0" lang="en-US" altLang="ja-JP" sz="1600">
                <a:solidFill>
                  <a:srgbClr val="595959"/>
                </a:solidFill>
                <a:latin typeface="Meiryo UI" panose="020B0604030504040204" pitchFamily="50" charset="-128"/>
                <a:ea typeface="Meiryo UI" panose="020B0604030504040204" pitchFamily="50" charset="-128"/>
              </a:rPr>
              <a:t>27 </a:t>
            </a:r>
            <a:r>
              <a:rPr kumimoji="0" lang="ja-JP" altLang="en-US" sz="1600">
                <a:solidFill>
                  <a:srgbClr val="595959"/>
                </a:solidFill>
                <a:latin typeface="Meiryo UI" panose="020B0604030504040204" pitchFamily="50" charset="-128"/>
                <a:ea typeface="Meiryo UI" panose="020B0604030504040204" pitchFamily="50" charset="-128"/>
              </a:rPr>
              <a:t>号。以下「マイナンバー法」という。）の規定に基づく立入検査と一体的に行う等、効果的かつ効率的に実施していく。</a:t>
            </a:r>
            <a:r>
              <a:rPr kumimoji="0" lang="ja-JP" altLang="en-US" sz="1600">
                <a:latin typeface="Meiryo UI" panose="020B0604030504040204" pitchFamily="50" charset="-128"/>
                <a:ea typeface="Meiryo UI" panose="020B0604030504040204" pitchFamily="50" charset="-128"/>
              </a:rPr>
              <a:t>令和６年度においては、約</a:t>
            </a:r>
            <a:r>
              <a:rPr kumimoji="0" lang="en-US" altLang="ja-JP" sz="1600">
                <a:latin typeface="Meiryo UI" panose="020B0604030504040204" pitchFamily="50" charset="-128"/>
                <a:ea typeface="Meiryo UI" panose="020B0604030504040204" pitchFamily="50" charset="-128"/>
              </a:rPr>
              <a:t>50</a:t>
            </a:r>
            <a:r>
              <a:rPr kumimoji="0" lang="ja-JP" altLang="en-US" sz="1600">
                <a:latin typeface="Meiryo UI" panose="020B0604030504040204" pitchFamily="50" charset="-128"/>
                <a:ea typeface="Meiryo UI" panose="020B0604030504040204" pitchFamily="50" charset="-128"/>
              </a:rPr>
              <a:t>～</a:t>
            </a:r>
            <a:r>
              <a:rPr kumimoji="0" lang="en-US" altLang="ja-JP" sz="1600">
                <a:latin typeface="Meiryo UI" panose="020B0604030504040204" pitchFamily="50" charset="-128"/>
                <a:ea typeface="Meiryo UI" panose="020B0604030504040204" pitchFamily="50" charset="-128"/>
              </a:rPr>
              <a:t>60</a:t>
            </a:r>
            <a:r>
              <a:rPr kumimoji="0" lang="ja-JP" altLang="en-US" sz="1600">
                <a:latin typeface="Meiryo UI" panose="020B0604030504040204" pitchFamily="50" charset="-128"/>
                <a:ea typeface="Meiryo UI" panose="020B0604030504040204" pitchFamily="50" charset="-128"/>
              </a:rPr>
              <a:t>機関を対象として実地調査を行う予定である。</a:t>
            </a:r>
            <a:endParaRPr kumimoji="0" lang="en-US" altLang="ja-JP" sz="1600">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a:solidFill>
                  <a:srgbClr val="595959"/>
                </a:solidFill>
                <a:latin typeface="Meiryo UI" panose="020B0604030504040204" pitchFamily="50" charset="-128"/>
                <a:ea typeface="Meiryo UI" panose="020B0604030504040204" pitchFamily="50" charset="-128"/>
              </a:rPr>
              <a:t>（中略）</a:t>
            </a:r>
          </a:p>
          <a:p>
            <a:pPr marL="180975" defTabSz="457200">
              <a:spcAft>
                <a:spcPts val="600"/>
              </a:spcAft>
              <a:defRPr/>
            </a:pPr>
            <a:r>
              <a:rPr kumimoji="0" lang="ja-JP" altLang="en-US" sz="1600">
                <a:solidFill>
                  <a:srgbClr val="595959"/>
                </a:solidFill>
                <a:latin typeface="Meiryo UI" panose="020B0604030504040204" pitchFamily="50" charset="-128"/>
                <a:ea typeface="Meiryo UI" panose="020B0604030504040204" pitchFamily="50" charset="-128"/>
              </a:rPr>
              <a:t>　</a:t>
            </a:r>
            <a:r>
              <a:rPr kumimoji="0" lang="ja-JP" altLang="en-US" sz="1600" b="1" u="sng">
                <a:solidFill>
                  <a:srgbClr val="FF0000"/>
                </a:solidFill>
                <a:latin typeface="Meiryo UI" panose="020B0604030504040204" pitchFamily="50" charset="-128"/>
                <a:ea typeface="Meiryo UI" panose="020B0604030504040204" pitchFamily="50" charset="-128"/>
              </a:rPr>
              <a:t>これらの調査により</a:t>
            </a:r>
            <a:r>
              <a:rPr kumimoji="0" lang="ja-JP" altLang="en-US" sz="1600">
                <a:solidFill>
                  <a:srgbClr val="595959"/>
                </a:solidFill>
                <a:latin typeface="Meiryo UI" panose="020B0604030504040204" pitchFamily="50" charset="-128"/>
                <a:ea typeface="Meiryo UI" panose="020B0604030504040204" pitchFamily="50" charset="-128"/>
              </a:rPr>
              <a:t>、委員会は、個人情報保護法及び委員会が公表している各種ガイドライン等に照らし、</a:t>
            </a:r>
            <a:r>
              <a:rPr kumimoji="0" lang="ja-JP" altLang="en-US" sz="1600" b="1" u="sng">
                <a:solidFill>
                  <a:srgbClr val="FF0000"/>
                </a:solidFill>
                <a:latin typeface="Meiryo UI" panose="020B0604030504040204" pitchFamily="50" charset="-128"/>
                <a:ea typeface="Meiryo UI" panose="020B0604030504040204" pitchFamily="50" charset="-128"/>
              </a:rPr>
              <a:t>不適切又は違法な個人情報等の取扱いがなされているか否かを明らかにし、機動的に必要な指導・助言、勧告等を行う</a:t>
            </a:r>
            <a:r>
              <a:rPr kumimoji="0" lang="ja-JP" altLang="en-US" sz="1600">
                <a:solidFill>
                  <a:srgbClr val="595959"/>
                </a:solidFill>
                <a:latin typeface="Meiryo UI" panose="020B0604030504040204" pitchFamily="50" charset="-128"/>
                <a:ea typeface="Meiryo UI" panose="020B0604030504040204" pitchFamily="50" charset="-128"/>
              </a:rPr>
              <a:t>。</a:t>
            </a:r>
            <a:endParaRPr kumimoji="0" lang="en-US" altLang="ja-JP" sz="1600">
              <a:solidFill>
                <a:srgbClr val="595959"/>
              </a:solidFill>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a:solidFill>
                  <a:srgbClr val="595959"/>
                </a:solidFill>
                <a:latin typeface="Meiryo UI" panose="020B0604030504040204" pitchFamily="50" charset="-128"/>
                <a:ea typeface="Meiryo UI" panose="020B0604030504040204" pitchFamily="50" charset="-128"/>
              </a:rPr>
              <a:t>　実地調査において不備事項が確認された行政機関等に対しては、必要に応じて、当該行政機関等のマネジメント層との間でハイレベルのリスクコミュニケーションの場を設け、改善に向けた的確かつ迅速な取組を促すとともに、リスク管理等に関する意見交換を実施することで、調査では明確になり難いガバナンス面等の課題についても把握し、アドバイス等の支援を実施する。</a:t>
            </a:r>
          </a:p>
          <a:p>
            <a:pPr marL="180975" defTabSz="457200">
              <a:spcAft>
                <a:spcPts val="600"/>
              </a:spcAft>
              <a:defRPr/>
            </a:pPr>
            <a:r>
              <a:rPr kumimoji="0" lang="ja-JP" altLang="en-US" sz="1600">
                <a:solidFill>
                  <a:srgbClr val="595959"/>
                </a:solidFill>
                <a:latin typeface="Meiryo UI" panose="020B0604030504040204" pitchFamily="50" charset="-128"/>
                <a:ea typeface="Meiryo UI" panose="020B0604030504040204" pitchFamily="50" charset="-128"/>
              </a:rPr>
              <a:t>　また、</a:t>
            </a:r>
            <a:r>
              <a:rPr kumimoji="0" lang="ja-JP" altLang="en-US" sz="1600" b="1" u="sng">
                <a:solidFill>
                  <a:srgbClr val="FF0000"/>
                </a:solidFill>
                <a:latin typeface="Meiryo UI" panose="020B0604030504040204" pitchFamily="50" charset="-128"/>
                <a:ea typeface="Meiryo UI" panose="020B0604030504040204" pitchFamily="50" charset="-128"/>
              </a:rPr>
              <a:t>実地調査の対象とした機関名、指摘事項の概要等については、原則として、</a:t>
            </a:r>
            <a:r>
              <a:rPr kumimoji="0" lang="ja-JP" altLang="en-US" sz="1600">
                <a:solidFill>
                  <a:srgbClr val="595959"/>
                </a:solidFill>
                <a:latin typeface="Meiryo UI" panose="020B0604030504040204" pitchFamily="50" charset="-128"/>
                <a:ea typeface="Meiryo UI" panose="020B0604030504040204" pitchFamily="50" charset="-128"/>
              </a:rPr>
              <a:t>「上半期における個人情報保護委員会の活動実績」及び個人情報保護法第</a:t>
            </a:r>
            <a:r>
              <a:rPr kumimoji="0" lang="en-US" altLang="ja-JP" sz="1600">
                <a:solidFill>
                  <a:srgbClr val="595959"/>
                </a:solidFill>
                <a:latin typeface="Meiryo UI" panose="020B0604030504040204" pitchFamily="50" charset="-128"/>
                <a:ea typeface="Meiryo UI" panose="020B0604030504040204" pitchFamily="50" charset="-128"/>
              </a:rPr>
              <a:t>168 </a:t>
            </a:r>
            <a:r>
              <a:rPr kumimoji="0" lang="ja-JP" altLang="en-US" sz="1600">
                <a:solidFill>
                  <a:srgbClr val="595959"/>
                </a:solidFill>
                <a:latin typeface="Meiryo UI" panose="020B0604030504040204" pitchFamily="50" charset="-128"/>
                <a:ea typeface="Meiryo UI" panose="020B0604030504040204" pitchFamily="50" charset="-128"/>
              </a:rPr>
              <a:t>条の規定に基づき毎年国会に報告する「個人情報保護委員会年次報告」に記載し、</a:t>
            </a:r>
            <a:r>
              <a:rPr kumimoji="0" lang="ja-JP" altLang="en-US" sz="1600" b="1" u="sng">
                <a:solidFill>
                  <a:srgbClr val="FF0000"/>
                </a:solidFill>
                <a:latin typeface="Meiryo UI" panose="020B0604030504040204" pitchFamily="50" charset="-128"/>
                <a:ea typeface="Meiryo UI" panose="020B0604030504040204" pitchFamily="50" charset="-128"/>
              </a:rPr>
              <a:t>委員会ウェブサイト等で公表することとする</a:t>
            </a:r>
            <a:r>
              <a:rPr kumimoji="0" lang="ja-JP" altLang="en-US" sz="1600">
                <a:solidFill>
                  <a:srgbClr val="595959"/>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29357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個人情報保護委員会による実地調査の結果について</a:t>
            </a:r>
            <a:endParaRPr lang="en-US" altLang="ja-JP" sz="3200">
              <a:solidFill>
                <a:prstClr val="black">
                  <a:lumMod val="65000"/>
                  <a:lumOff val="35000"/>
                </a:prstClr>
              </a:solidFill>
              <a:latin typeface="Meiryo UI" panose="020B0604030504040204" pitchFamily="50" charset="-128"/>
              <a:ea typeface="Meiryo UI" panose="020B0604030504040204" pitchFamily="50" charset="-128"/>
            </a:endParaRPr>
          </a:p>
          <a:p>
            <a:pPr>
              <a:spcAft>
                <a:spcPts val="1200"/>
              </a:spcAft>
              <a:defRPr/>
            </a:pPr>
            <a:r>
              <a:rPr lang="ja-JP" altLang="en-US" sz="2000">
                <a:solidFill>
                  <a:prstClr val="black">
                    <a:lumMod val="65000"/>
                    <a:lumOff val="35000"/>
                  </a:prstClr>
                </a:solidFill>
                <a:latin typeface="Meiryo UI" panose="020B0604030504040204" pitchFamily="50" charset="-128"/>
                <a:ea typeface="Meiryo UI" panose="020B0604030504040204" pitchFamily="50" charset="-128"/>
              </a:rPr>
              <a:t>（各調査等項目において不備事項が認められた割合）</a:t>
            </a:r>
            <a:endParaRPr lang="en-US" altLang="ja-JP" sz="20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46</a:t>
            </a:fld>
            <a:endParaRPr lang="ja-JP" altLang="en-US">
              <a:solidFill>
                <a:prstClr val="black">
                  <a:tint val="75000"/>
                </a:prstClr>
              </a:solidFill>
              <a:latin typeface="ＭＳ Ｐゴシック"/>
              <a:ea typeface="ＭＳ Ｐゴシック"/>
            </a:endParaRPr>
          </a:p>
        </p:txBody>
      </p:sp>
      <p:graphicFrame>
        <p:nvGraphicFramePr>
          <p:cNvPr id="11" name="表 10">
            <a:extLst>
              <a:ext uri="{FF2B5EF4-FFF2-40B4-BE49-F238E27FC236}">
                <a16:creationId xmlns:a16="http://schemas.microsoft.com/office/drawing/2014/main" id="{3BC87E9D-2AB8-55D1-7FDD-CCF175152A11}"/>
              </a:ext>
            </a:extLst>
          </p:cNvPr>
          <p:cNvGraphicFramePr>
            <a:graphicFrameLocks noGrp="1"/>
          </p:cNvGraphicFramePr>
          <p:nvPr/>
        </p:nvGraphicFramePr>
        <p:xfrm>
          <a:off x="6396873" y="1656667"/>
          <a:ext cx="4414832" cy="4722636"/>
        </p:xfrm>
        <a:graphic>
          <a:graphicData uri="http://schemas.openxmlformats.org/drawingml/2006/table">
            <a:tbl>
              <a:tblPr firstRow="1" firstCol="1" bandRow="1"/>
              <a:tblGrid>
                <a:gridCol w="1718427">
                  <a:extLst>
                    <a:ext uri="{9D8B030D-6E8A-4147-A177-3AD203B41FA5}">
                      <a16:colId xmlns:a16="http://schemas.microsoft.com/office/drawing/2014/main" val="1835577063"/>
                    </a:ext>
                  </a:extLst>
                </a:gridCol>
                <a:gridCol w="1227485">
                  <a:extLst>
                    <a:ext uri="{9D8B030D-6E8A-4147-A177-3AD203B41FA5}">
                      <a16:colId xmlns:a16="http://schemas.microsoft.com/office/drawing/2014/main" val="2080234331"/>
                    </a:ext>
                  </a:extLst>
                </a:gridCol>
                <a:gridCol w="1468920">
                  <a:extLst>
                    <a:ext uri="{9D8B030D-6E8A-4147-A177-3AD203B41FA5}">
                      <a16:colId xmlns:a16="http://schemas.microsoft.com/office/drawing/2014/main" val="311310888"/>
                    </a:ext>
                  </a:extLst>
                </a:gridCol>
              </a:tblGrid>
              <a:tr h="238661">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調査等項目</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地方公共団体</a:t>
                      </a:r>
                    </a:p>
                  </a:txBody>
                  <a:tcPr marL="48953" marR="489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安全管理措置等の種類</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83234718"/>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漏えい等の防止及び外部からの不正アクセスの防止</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03234"/>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電子媒体の管理及び使用</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(15)</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151924"/>
                  </a:ext>
                </a:extLst>
              </a:tr>
              <a:tr h="715986">
                <a:tc>
                  <a:txBody>
                    <a:bodyPr/>
                    <a:lstStyle/>
                    <a:p>
                      <a:pPr algn="just"/>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アカウント及びアクセス権の管理</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51</a:t>
                      </a: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(24)</a:t>
                      </a:r>
                      <a:endPar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126310"/>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端末及びサーバの管理</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(17)</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444253"/>
                  </a:ext>
                </a:extLst>
              </a:tr>
              <a:tr h="715986">
                <a:tc>
                  <a:txBody>
                    <a:bodyPr/>
                    <a:lstStyle/>
                    <a:p>
                      <a:pPr algn="just"/>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ログの分析</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79</a:t>
                      </a: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(37)</a:t>
                      </a:r>
                      <a:endPar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894037"/>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17</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(8)</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p>
                      <a:pPr marL="0" indent="0" algn="l"/>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（委託及び再委託を含む）</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206863"/>
                  </a:ext>
                </a:extLst>
              </a:tr>
            </a:tbl>
          </a:graphicData>
        </a:graphic>
      </p:graphicFrame>
      <p:sp>
        <p:nvSpPr>
          <p:cNvPr id="12" name="Rectangle 4">
            <a:extLst>
              <a:ext uri="{FF2B5EF4-FFF2-40B4-BE49-F238E27FC236}">
                <a16:creationId xmlns:a16="http://schemas.microsoft.com/office/drawing/2014/main" id="{C587AD87-85C0-6B7F-78C8-04586425D847}"/>
              </a:ext>
            </a:extLst>
          </p:cNvPr>
          <p:cNvSpPr>
            <a:spLocks noChangeArrowheads="1"/>
          </p:cNvSpPr>
          <p:nvPr/>
        </p:nvSpPr>
        <p:spPr bwMode="auto">
          <a:xfrm>
            <a:off x="6266184" y="6450479"/>
            <a:ext cx="48013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kumimoji="0" lang="ja-JP" altLang="ja-JP" sz="100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（注）（　）内は不備事項が認められた実地調査等の先数を計上している。</a:t>
            </a:r>
            <a:endParaRPr kumimoji="0" lang="ja-JP" altLang="ja-JP">
              <a:solidFill>
                <a:prstClr val="black"/>
              </a:solidFill>
              <a:latin typeface="Arial" panose="020B0604020202020204" pitchFamily="34" charset="0"/>
              <a:ea typeface="游ゴシック" panose="020B0400000000000000" pitchFamily="50" charset="-128"/>
            </a:endParaRPr>
          </a:p>
        </p:txBody>
      </p:sp>
      <p:graphicFrame>
        <p:nvGraphicFramePr>
          <p:cNvPr id="20" name="表 19">
            <a:extLst>
              <a:ext uri="{FF2B5EF4-FFF2-40B4-BE49-F238E27FC236}">
                <a16:creationId xmlns:a16="http://schemas.microsoft.com/office/drawing/2014/main" id="{653C88E4-A0C5-14EB-47DE-FA58768271F2}"/>
              </a:ext>
            </a:extLst>
          </p:cNvPr>
          <p:cNvGraphicFramePr>
            <a:graphicFrameLocks noGrp="1"/>
          </p:cNvGraphicFramePr>
          <p:nvPr/>
        </p:nvGraphicFramePr>
        <p:xfrm>
          <a:off x="1795462" y="1656667"/>
          <a:ext cx="4414832" cy="4776912"/>
        </p:xfrm>
        <a:graphic>
          <a:graphicData uri="http://schemas.openxmlformats.org/drawingml/2006/table">
            <a:tbl>
              <a:tblPr firstRow="1" firstCol="1" bandRow="1"/>
              <a:tblGrid>
                <a:gridCol w="1738313">
                  <a:extLst>
                    <a:ext uri="{9D8B030D-6E8A-4147-A177-3AD203B41FA5}">
                      <a16:colId xmlns:a16="http://schemas.microsoft.com/office/drawing/2014/main" val="3944802131"/>
                    </a:ext>
                  </a:extLst>
                </a:gridCol>
                <a:gridCol w="1207599">
                  <a:extLst>
                    <a:ext uri="{9D8B030D-6E8A-4147-A177-3AD203B41FA5}">
                      <a16:colId xmlns:a16="http://schemas.microsoft.com/office/drawing/2014/main" val="4251273393"/>
                    </a:ext>
                  </a:extLst>
                </a:gridCol>
                <a:gridCol w="1468920">
                  <a:extLst>
                    <a:ext uri="{9D8B030D-6E8A-4147-A177-3AD203B41FA5}">
                      <a16:colId xmlns:a16="http://schemas.microsoft.com/office/drawing/2014/main" val="4067467191"/>
                    </a:ext>
                  </a:extLst>
                </a:gridCol>
              </a:tblGrid>
              <a:tr h="206117">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調査等項目</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地方公共団体</a:t>
                      </a:r>
                    </a:p>
                  </a:txBody>
                  <a:tcPr marL="48953" marR="489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安全管理措置等の種類</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07774308"/>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規程の整備状況</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34</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(16)</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729903"/>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組織体制の整備状況</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23</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(11)</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089620"/>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漏えい等事案等発生時等の対応体制</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134728"/>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教育研修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30</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(14)</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人的安全管理措置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605115"/>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監査・点検</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39444"/>
                  </a:ext>
                </a:extLst>
              </a:tr>
              <a:tr h="618352">
                <a:tc>
                  <a:txBody>
                    <a:bodyPr/>
                    <a:lstStyle/>
                    <a:p>
                      <a:pPr algn="just"/>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委託及び再委託</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57</a:t>
                      </a: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(27)</a:t>
                      </a:r>
                      <a:endPar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（委託及び再委託を含む）</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85924"/>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書類の保管及び廃棄</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28</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(13)</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076489"/>
                  </a:ext>
                </a:extLst>
              </a:tr>
            </a:tbl>
          </a:graphicData>
        </a:graphic>
      </p:graphicFrame>
      <p:sp>
        <p:nvSpPr>
          <p:cNvPr id="24" name="テキスト ボックス 23">
            <a:extLst>
              <a:ext uri="{FF2B5EF4-FFF2-40B4-BE49-F238E27FC236}">
                <a16:creationId xmlns:a16="http://schemas.microsoft.com/office/drawing/2014/main" id="{26831705-01C5-211D-EB5F-677E352EF885}"/>
              </a:ext>
            </a:extLst>
          </p:cNvPr>
          <p:cNvSpPr txBox="1"/>
          <p:nvPr/>
        </p:nvSpPr>
        <p:spPr>
          <a:xfrm>
            <a:off x="1704300" y="6444697"/>
            <a:ext cx="7311445" cy="307777"/>
          </a:xfrm>
          <a:prstGeom prst="rect">
            <a:avLst/>
          </a:prstGeom>
          <a:noFill/>
        </p:spPr>
        <p:txBody>
          <a:bodyPr wrap="square">
            <a:spAutoFit/>
          </a:bodyPr>
          <a:lstStyle/>
          <a:p>
            <a:pPr defTabSz="457200">
              <a:defRPr/>
            </a:pPr>
            <a:r>
              <a:rPr kumimoji="0" lang="en-US" altLang="ja-JP" sz="1400">
                <a:solidFill>
                  <a:prstClr val="black"/>
                </a:solidFill>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出典：</a:t>
            </a:r>
            <a:r>
              <a:rPr kumimoji="0" lang="zh-TW" altLang="en-US" sz="1400">
                <a:solidFill>
                  <a:prstClr val="black"/>
                </a:solidFill>
                <a:latin typeface="Meiryo UI" panose="020B0604030504040204" pitchFamily="50" charset="-128"/>
                <a:ea typeface="Meiryo UI" panose="020B0604030504040204" pitchFamily="50" charset="-128"/>
              </a:rPr>
              <a:t>令和５年度個人情報保護委員会 年次報告</a:t>
            </a:r>
            <a:r>
              <a:rPr kumimoji="0" lang="ja-JP" altLang="en-US" sz="1400">
                <a:solidFill>
                  <a:prstClr val="black"/>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45357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47</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537464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個人情報ファイル簿の作成及び公表</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85725" indent="-85725"/>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・個人情報ファイル簿の作成及び公表を行っていなかった。</a:t>
                      </a:r>
                    </a:p>
                    <a:p>
                      <a:pPr marL="85725" indent="-85725"/>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・個人情報ファイル簿を管理する部署名の変更等があったにもかかわらず、個人情報ファイル簿を修正していなかった。</a:t>
                      </a:r>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2662423"/>
                  </a:ext>
                </a:extLst>
              </a:tr>
              <a:tr h="370840">
                <a:tc>
                  <a:txBody>
                    <a:bodyPr/>
                    <a:lstStyle/>
                    <a:p>
                      <a:r>
                        <a:rPr kumimoji="1" lang="ja-JP" altLang="en-US" sz="1400">
                          <a:latin typeface="Meiryo UI" panose="020B0604030504040204" pitchFamily="50" charset="-128"/>
                          <a:ea typeface="Meiryo UI" panose="020B0604030504040204" pitchFamily="50" charset="-128"/>
                        </a:rPr>
                        <a:t>漏えい時等の対応</a:t>
                      </a:r>
                    </a:p>
                  </a:txBody>
                  <a:tcPr/>
                </a:tc>
                <a:tc>
                  <a:txBody>
                    <a:bodyPr/>
                    <a:lstStyle/>
                    <a:p>
                      <a:pPr marL="85725" indent="-85725"/>
                      <a:r>
                        <a:rPr kumimoji="1" lang="ja-JP" altLang="en-US" sz="1400">
                          <a:latin typeface="Meiryo UI" panose="020B0604030504040204" pitchFamily="50" charset="-128"/>
                          <a:ea typeface="Meiryo UI" panose="020B0604030504040204" pitchFamily="50" charset="-128"/>
                        </a:rPr>
                        <a:t>・要配慮個人情報の漏えい事案について、個人の権利利益を害するおそれが小さいと判断し、当該事案を個人情報保護委員会へ報告していなかった。</a:t>
                      </a:r>
                    </a:p>
                  </a:txBody>
                  <a:tcPr/>
                </a:tc>
                <a:extLst>
                  <a:ext uri="{0D108BD9-81ED-4DB2-BD59-A6C34878D82A}">
                    <a16:rowId xmlns:a16="http://schemas.microsoft.com/office/drawing/2014/main" val="1506347031"/>
                  </a:ext>
                </a:extLst>
              </a:tr>
              <a:tr h="370840">
                <a:tc>
                  <a:txBody>
                    <a:bodyPr/>
                    <a:lstStyle/>
                    <a:p>
                      <a:r>
                        <a:rPr kumimoji="1" lang="ja-JP" altLang="en-US" sz="1400">
                          <a:latin typeface="Meiryo UI" panose="020B0604030504040204" pitchFamily="50" charset="-128"/>
                          <a:ea typeface="Meiryo UI" panose="020B0604030504040204" pitchFamily="50" charset="-128"/>
                        </a:rPr>
                        <a:t>規程の整備等</a:t>
                      </a:r>
                    </a:p>
                  </a:txBody>
                  <a:tcPr/>
                </a:tc>
                <a:tc>
                  <a:txBody>
                    <a:bodyPr/>
                    <a:lstStyle/>
                    <a:p>
                      <a:r>
                        <a:rPr kumimoji="1" lang="ja-JP" altLang="en-US" sz="1400">
                          <a:latin typeface="Meiryo UI" panose="020B0604030504040204" pitchFamily="50" charset="-128"/>
                          <a:ea typeface="Meiryo UI" panose="020B0604030504040204" pitchFamily="50" charset="-128"/>
                        </a:rPr>
                        <a:t>・個人情報の取扱いに係る取扱規程等が作成されていなかった。</a:t>
                      </a:r>
                    </a:p>
                    <a:p>
                      <a:pPr marL="85725" indent="-85725"/>
                      <a:r>
                        <a:rPr kumimoji="1" lang="ja-JP" altLang="en-US" sz="1400">
                          <a:latin typeface="Meiryo UI" panose="020B0604030504040204" pitchFamily="50" charset="-128"/>
                          <a:ea typeface="Meiryo UI" panose="020B0604030504040204" pitchFamily="50" charset="-128"/>
                        </a:rPr>
                        <a:t>・保護担当者の選任規定や事務対応ガイドに規定する研修が記載されていないなど、対策基準の内容が不十分であった。</a:t>
                      </a:r>
                    </a:p>
                  </a:txBody>
                  <a:tcPr/>
                </a:tc>
                <a:extLst>
                  <a:ext uri="{0D108BD9-81ED-4DB2-BD59-A6C34878D82A}">
                    <a16:rowId xmlns:a16="http://schemas.microsoft.com/office/drawing/2014/main" val="3393646728"/>
                  </a:ext>
                </a:extLst>
              </a:tr>
              <a:tr h="370840">
                <a:tc>
                  <a:txBody>
                    <a:bodyPr/>
                    <a:lstStyle/>
                    <a:p>
                      <a:r>
                        <a:rPr kumimoji="1" lang="ja-JP" altLang="en-US" sz="1400">
                          <a:latin typeface="Meiryo UI" panose="020B0604030504040204" pitchFamily="50" charset="-128"/>
                          <a:ea typeface="Meiryo UI" panose="020B0604030504040204" pitchFamily="50" charset="-128"/>
                        </a:rPr>
                        <a:t>組織体制の整備</a:t>
                      </a:r>
                    </a:p>
                  </a:txBody>
                  <a:tcPr/>
                </a:tc>
                <a:tc>
                  <a:txBody>
                    <a:bodyPr/>
                    <a:lstStyle/>
                    <a:p>
                      <a:r>
                        <a:rPr kumimoji="1" lang="ja-JP" altLang="en-US" sz="1400">
                          <a:latin typeface="Meiryo UI" panose="020B0604030504040204" pitchFamily="50" charset="-128"/>
                          <a:ea typeface="Meiryo UI" panose="020B0604030504040204" pitchFamily="50" charset="-128"/>
                        </a:rPr>
                        <a:t>・個人情報保護委員会への漏えい等を報告する体制・手順が整備されていなかった。</a:t>
                      </a:r>
                    </a:p>
                  </a:txBody>
                  <a:tcPr/>
                </a:tc>
                <a:extLst>
                  <a:ext uri="{0D108BD9-81ED-4DB2-BD59-A6C34878D82A}">
                    <a16:rowId xmlns:a16="http://schemas.microsoft.com/office/drawing/2014/main" val="2383155008"/>
                  </a:ext>
                </a:extLst>
              </a:tr>
              <a:tr h="370840">
                <a:tc>
                  <a:txBody>
                    <a:bodyPr/>
                    <a:lstStyle/>
                    <a:p>
                      <a:r>
                        <a:rPr kumimoji="1" lang="ja-JP" altLang="en-US" sz="1400">
                          <a:latin typeface="Meiryo UI" panose="020B0604030504040204" pitchFamily="50" charset="-128"/>
                          <a:ea typeface="Meiryo UI" panose="020B0604030504040204" pitchFamily="50" charset="-128"/>
                        </a:rPr>
                        <a:t>教育研修</a:t>
                      </a:r>
                    </a:p>
                  </a:txBody>
                  <a:tcPr/>
                </a:tc>
                <a:tc>
                  <a:txBody>
                    <a:bodyPr/>
                    <a:lstStyle/>
                    <a:p>
                      <a:r>
                        <a:rPr kumimoji="1" lang="ja-JP" altLang="en-US" sz="1400" dirty="0">
                          <a:latin typeface="Meiryo UI" panose="020B0604030504040204" pitchFamily="50" charset="-128"/>
                          <a:ea typeface="Meiryo UI" panose="020B0604030504040204" pitchFamily="50" charset="-128"/>
                        </a:rPr>
                        <a:t>・研修に関する規定を作成していなかった。</a:t>
                      </a:r>
                    </a:p>
                    <a:p>
                      <a:pPr marL="85725" indent="-85725"/>
                      <a:r>
                        <a:rPr kumimoji="1" lang="ja-JP" altLang="en-US" sz="1400" dirty="0">
                          <a:latin typeface="Meiryo UI" panose="020B0604030504040204" pitchFamily="50" charset="-128"/>
                          <a:ea typeface="Meiryo UI" panose="020B0604030504040204" pitchFamily="50" charset="-128"/>
                        </a:rPr>
                        <a:t>・研修について、保有個人情報の取扱い及び個人情報の保護に関する事項を含んでおらず、研修内容が不十分であった。</a:t>
                      </a:r>
                    </a:p>
                    <a:p>
                      <a:pPr marL="85725" indent="-85725"/>
                      <a:r>
                        <a:rPr kumimoji="1" lang="ja-JP" altLang="en-US" sz="1400" dirty="0">
                          <a:latin typeface="Meiryo UI" panose="020B0604030504040204" pitchFamily="50" charset="-128"/>
                          <a:ea typeface="Meiryo UI" panose="020B0604030504040204" pitchFamily="50" charset="-128"/>
                        </a:rPr>
                        <a:t>・以下の者に対する研修が実施されていなかった。</a:t>
                      </a:r>
                    </a:p>
                    <a:p>
                      <a:pPr marL="85725" indent="-85725"/>
                      <a:r>
                        <a:rPr kumimoji="1" lang="ja-JP" altLang="en-US" sz="1400" dirty="0">
                          <a:latin typeface="Meiryo UI" panose="020B0604030504040204" pitchFamily="50" charset="-128"/>
                          <a:ea typeface="Meiryo UI" panose="020B0604030504040204" pitchFamily="50" charset="-128"/>
                        </a:rPr>
                        <a:t>①　保有個人情報の取扱いに従事する職員</a:t>
                      </a:r>
                    </a:p>
                    <a:p>
                      <a:pPr marL="85725" indent="-85725"/>
                      <a:r>
                        <a:rPr kumimoji="1" lang="ja-JP" altLang="en-US" sz="1400" dirty="0">
                          <a:latin typeface="Meiryo UI" panose="020B0604030504040204" pitchFamily="50" charset="-128"/>
                          <a:ea typeface="Meiryo UI" panose="020B0604030504040204" pitchFamily="50" charset="-128"/>
                        </a:rPr>
                        <a:t>②　保有個人情報を取り扱う情報システムの管理に関する事務に従事する職員</a:t>
                      </a:r>
                    </a:p>
                    <a:p>
                      <a:pPr marL="85725" indent="-85725"/>
                      <a:r>
                        <a:rPr kumimoji="1" lang="ja-JP" altLang="en-US" sz="1400" dirty="0">
                          <a:latin typeface="Meiryo UI" panose="020B0604030504040204" pitchFamily="50" charset="-128"/>
                          <a:ea typeface="Meiryo UI" panose="020B0604030504040204" pitchFamily="50" charset="-128"/>
                        </a:rPr>
                        <a:t>③</a:t>
                      </a:r>
                      <a:r>
                        <a:rPr kumimoji="1" lang="ja-JP" altLang="en-US" sz="1400" b="0" dirty="0">
                          <a:solidFill>
                            <a:schemeClr val="tx1"/>
                          </a:solidFill>
                          <a:latin typeface="Meiryo UI" panose="020B0604030504040204" pitchFamily="50" charset="-128"/>
                          <a:ea typeface="Meiryo UI" panose="020B0604030504040204" pitchFamily="50" charset="-128"/>
                        </a:rPr>
                        <a:t>　保護管理者及び保護担当者</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・研修について、受講対象者を新規採用職員、新任係長級職員等のみとしているなど、一部の職員の受講にとどまり、受講すべき職員が受講していなかった。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・研修の受講対象者を把握していなかったため、一部の職員が受講していなかった。</a:t>
                      </a:r>
                    </a:p>
                    <a:p>
                      <a:pPr marL="85725" indent="-85725"/>
                      <a:r>
                        <a:rPr kumimoji="1" lang="ja-JP" altLang="en-US" sz="1400" dirty="0">
                          <a:latin typeface="Meiryo UI" panose="020B0604030504040204" pitchFamily="50" charset="-128"/>
                          <a:ea typeface="Meiryo UI" panose="020B0604030504040204" pitchFamily="50" charset="-128"/>
                        </a:rPr>
                        <a:t>・保有個人情報の取扱いに従事する職員に対する研修について、研修動画の閲覧等を指示していたものの、その受講状況を確認していなかった。また、個人データを取り扱う非常勤職員を受講対象としていなかった。</a:t>
                      </a:r>
                    </a:p>
                  </a:txBody>
                  <a:tcPr/>
                </a:tc>
                <a:extLst>
                  <a:ext uri="{0D108BD9-81ED-4DB2-BD59-A6C34878D82A}">
                    <a16:rowId xmlns:a16="http://schemas.microsoft.com/office/drawing/2014/main" val="753161218"/>
                  </a:ext>
                </a:extLst>
              </a:tr>
            </a:tbl>
          </a:graphicData>
        </a:graphic>
      </p:graphicFrame>
    </p:spTree>
    <p:extLst>
      <p:ext uri="{BB962C8B-B14F-4D97-AF65-F5344CB8AC3E}">
        <p14:creationId xmlns:p14="http://schemas.microsoft.com/office/powerpoint/2010/main" val="245132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48</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479044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en-US" sz="1400">
                          <a:latin typeface="Meiryo UI" panose="020B0604030504040204" pitchFamily="50" charset="-128"/>
                          <a:ea typeface="Meiryo UI" panose="020B0604030504040204" pitchFamily="50" charset="-128"/>
                        </a:rPr>
                        <a:t>監査・点検</a:t>
                      </a:r>
                    </a:p>
                  </a:txBody>
                  <a:tcPr/>
                </a:tc>
                <a:tc>
                  <a:txBody>
                    <a:bodyPr/>
                    <a:lstStyle/>
                    <a:p>
                      <a:pPr marL="85725" indent="-85725"/>
                      <a:r>
                        <a:rPr kumimoji="1" lang="ja-JP" altLang="en-US" sz="1400">
                          <a:latin typeface="Meiryo UI" panose="020B0604030504040204" pitchFamily="50" charset="-128"/>
                          <a:ea typeface="Meiryo UI" panose="020B0604030504040204" pitchFamily="50" charset="-128"/>
                        </a:rPr>
                        <a:t>・定期的及び随時に監査を行うための規程が整備されていなかった。</a:t>
                      </a:r>
                    </a:p>
                    <a:p>
                      <a:pPr marL="85725" indent="-85725"/>
                      <a:r>
                        <a:rPr kumimoji="1" lang="ja-JP" altLang="en-US" sz="1400">
                          <a:latin typeface="Meiryo UI" panose="020B0604030504040204" pitchFamily="50" charset="-128"/>
                          <a:ea typeface="Meiryo UI" panose="020B0604030504040204" pitchFamily="50" charset="-128"/>
                        </a:rPr>
                        <a:t>・保有個人情報を取り扱う部署等を定期的に選定して監査を実施する体制となっておらず、また、各課室等における保有個人情報の記録媒体、処理経路、保管方法等について、点検も実施していなかった。</a:t>
                      </a:r>
                    </a:p>
                    <a:p>
                      <a:pPr marL="85725" indent="-85725"/>
                      <a:r>
                        <a:rPr kumimoji="1" lang="ja-JP" altLang="en-US" sz="1400">
                          <a:latin typeface="Meiryo UI" panose="020B0604030504040204" pitchFamily="50" charset="-128"/>
                          <a:ea typeface="Meiryo UI" panose="020B0604030504040204" pitchFamily="50" charset="-128"/>
                        </a:rPr>
                        <a:t>・被監査部門から独立した第三者が実地監査等による監査を実施していなかった。</a:t>
                      </a:r>
                    </a:p>
                  </a:txBody>
                  <a:tcPr/>
                </a:tc>
                <a:extLst>
                  <a:ext uri="{0D108BD9-81ED-4DB2-BD59-A6C34878D82A}">
                    <a16:rowId xmlns:a16="http://schemas.microsoft.com/office/drawing/2014/main" val="1231758886"/>
                  </a:ext>
                </a:extLst>
              </a:tr>
              <a:tr h="370840">
                <a:tc>
                  <a:txBody>
                    <a:bodyPr/>
                    <a:lstStyle/>
                    <a:p>
                      <a:r>
                        <a:rPr kumimoji="1" lang="ja-JP" altLang="en-US" sz="1400">
                          <a:latin typeface="Meiryo UI" panose="020B0604030504040204" pitchFamily="50" charset="-128"/>
                          <a:ea typeface="Meiryo UI" panose="020B0604030504040204" pitchFamily="50" charset="-128"/>
                        </a:rPr>
                        <a:t>委託及び再委託</a:t>
                      </a:r>
                    </a:p>
                  </a:txBody>
                  <a:tcPr/>
                </a:tc>
                <a:tc>
                  <a:txBody>
                    <a:bodyPr/>
                    <a:lstStyle/>
                    <a:p>
                      <a:pPr marL="85725" indent="-85725"/>
                      <a:r>
                        <a:rPr kumimoji="1" lang="ja-JP" altLang="en-US" sz="1400" b="0">
                          <a:solidFill>
                            <a:schemeClr val="tx1"/>
                          </a:solidFill>
                          <a:latin typeface="Meiryo UI" panose="020B0604030504040204" pitchFamily="50" charset="-128"/>
                          <a:ea typeface="Meiryo UI" panose="020B0604030504040204" pitchFamily="50" charset="-128"/>
                        </a:rPr>
                        <a:t>・一部の委託契約について、事務対応ガイドで契約書に明記することとされている事項が一部明記されていなかった。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・委託先について、委託元と同等の安全管理措置が講じられているか否かを、あらかじめ確認していなかった。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・委託先に対して、個人情報ファイルに係る作業の管理体制及び実施体制や個人情報の管理の状況について、実地検査等による確認を行っていなかった。</a:t>
                      </a:r>
                    </a:p>
                  </a:txBody>
                  <a:tcPr/>
                </a:tc>
                <a:extLst>
                  <a:ext uri="{0D108BD9-81ED-4DB2-BD59-A6C34878D82A}">
                    <a16:rowId xmlns:a16="http://schemas.microsoft.com/office/drawing/2014/main" val="3635491984"/>
                  </a:ext>
                </a:extLst>
              </a:tr>
              <a:tr h="370840">
                <a:tc>
                  <a:txBody>
                    <a:bodyPr/>
                    <a:lstStyle/>
                    <a:p>
                      <a:r>
                        <a:rPr kumimoji="1" lang="ja-JP" altLang="en-US" sz="1400">
                          <a:latin typeface="Meiryo UI" panose="020B0604030504040204" pitchFamily="50" charset="-128"/>
                          <a:ea typeface="Meiryo UI" panose="020B0604030504040204" pitchFamily="50" charset="-128"/>
                        </a:rPr>
                        <a:t>保管及び廃棄</a:t>
                      </a:r>
                    </a:p>
                  </a:txBody>
                  <a:tcPr/>
                </a:tc>
                <a:tc>
                  <a:txBody>
                    <a:bodyPr/>
                    <a:lstStyle/>
                    <a:p>
                      <a:pPr marL="85725" indent="-85725"/>
                      <a:r>
                        <a:rPr kumimoji="1" lang="ja-JP" altLang="en-US" sz="1400" b="0">
                          <a:solidFill>
                            <a:schemeClr val="tx1"/>
                          </a:solidFill>
                          <a:latin typeface="Meiryo UI" panose="020B0604030504040204" pitchFamily="50" charset="-128"/>
                          <a:ea typeface="Meiryo UI" panose="020B0604030504040204" pitchFamily="50" charset="-128"/>
                        </a:rPr>
                        <a:t>・システムにおいて、個人情報が保存期間経過後も保存されたままとなっており、適切に削除されていなかった。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・個人情報が記録された書類が規則によって定められている保存期間を経過しているにもかかわらず、廃棄されていなかった。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・個人情報（要配慮個人情報を含む。）を含む文書を廃棄したことが記録されていなかった。</a:t>
                      </a:r>
                    </a:p>
                  </a:txBody>
                  <a:tcPr/>
                </a:tc>
                <a:extLst>
                  <a:ext uri="{0D108BD9-81ED-4DB2-BD59-A6C34878D82A}">
                    <a16:rowId xmlns:a16="http://schemas.microsoft.com/office/drawing/2014/main" val="1407410254"/>
                  </a:ext>
                </a:extLst>
              </a:tr>
              <a:tr h="370840">
                <a:tc>
                  <a:txBody>
                    <a:bodyPr/>
                    <a:lstStyle/>
                    <a:p>
                      <a:r>
                        <a:rPr kumimoji="1" lang="ja-JP" altLang="en-US" sz="1400">
                          <a:latin typeface="Meiryo UI" panose="020B0604030504040204" pitchFamily="50" charset="-128"/>
                          <a:ea typeface="Meiryo UI" panose="020B0604030504040204" pitchFamily="50" charset="-128"/>
                        </a:rPr>
                        <a:t>電子媒体の管理及び使用</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・保有個人情報を取り扱う電子媒体の外部記録媒体使用簿等が作成されていなかった。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・保有個人情報が記録されている電子媒体を持ち運ぶ際に、暗号化等によるデータの秘匿化が行われていなかった。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を取り扱うシステムに係る端末について、許可された電子媒体以外の電子媒体の接続を制限する等の技術的・物理的な措置が講じられておらず、許可されていない私物のＵＳＢメモリ等が接続できる状態となっていた。</a:t>
                      </a:r>
                    </a:p>
                  </a:txBody>
                  <a:tcPr/>
                </a:tc>
                <a:extLst>
                  <a:ext uri="{0D108BD9-81ED-4DB2-BD59-A6C34878D82A}">
                    <a16:rowId xmlns:a16="http://schemas.microsoft.com/office/drawing/2014/main" val="106758858"/>
                  </a:ext>
                </a:extLst>
              </a:tr>
            </a:tbl>
          </a:graphicData>
        </a:graphic>
      </p:graphicFrame>
    </p:spTree>
    <p:extLst>
      <p:ext uri="{BB962C8B-B14F-4D97-AF65-F5344CB8AC3E}">
        <p14:creationId xmlns:p14="http://schemas.microsoft.com/office/powerpoint/2010/main" val="280833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49</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469900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en-US" sz="1400">
                          <a:latin typeface="Meiryo UI" panose="020B0604030504040204" pitchFamily="50" charset="-128"/>
                          <a:ea typeface="Meiryo UI" panose="020B0604030504040204" pitchFamily="50" charset="-128"/>
                        </a:rPr>
                        <a:t>アカウント及びアクセス権の管理</a:t>
                      </a:r>
                    </a:p>
                  </a:txBody>
                  <a:tcPr/>
                </a:tc>
                <a:tc>
                  <a:txBody>
                    <a:bodyPr/>
                    <a:lstStyle/>
                    <a:p>
                      <a:pPr marL="85725" indent="-85725"/>
                      <a:r>
                        <a:rPr kumimoji="1" lang="ja-JP" altLang="en-US" sz="1400" b="0">
                          <a:solidFill>
                            <a:schemeClr val="tx1"/>
                          </a:solidFill>
                          <a:latin typeface="Meiryo UI" panose="020B0604030504040204" pitchFamily="50" charset="-128"/>
                          <a:ea typeface="Meiryo UI" panose="020B0604030504040204" pitchFamily="50" charset="-128"/>
                        </a:rPr>
                        <a:t>・システムを使用しない課の職員にも当該システムのアクセス権限が付与されており、アクセス権限が最小化されていなかった。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・システムに係るユーザ</a:t>
                      </a:r>
                      <a:r>
                        <a:rPr kumimoji="1" lang="en-US" altLang="ja-JP" sz="1400" b="0">
                          <a:solidFill>
                            <a:schemeClr val="tx1"/>
                          </a:solidFill>
                          <a:latin typeface="Meiryo UI" panose="020B0604030504040204" pitchFamily="50" charset="-128"/>
                          <a:ea typeface="Meiryo UI" panose="020B0604030504040204" pitchFamily="50" charset="-128"/>
                        </a:rPr>
                        <a:t>ID</a:t>
                      </a:r>
                      <a:r>
                        <a:rPr kumimoji="1" lang="ja-JP" altLang="en-US" sz="1400" b="0">
                          <a:solidFill>
                            <a:schemeClr val="tx1"/>
                          </a:solidFill>
                          <a:latin typeface="Meiryo UI" panose="020B0604030504040204" pitchFamily="50" charset="-128"/>
                          <a:ea typeface="Meiryo UI" panose="020B0604030504040204" pitchFamily="50" charset="-128"/>
                        </a:rPr>
                        <a:t>について、複数の事業者にその時々に利用させているところ、利用の記録を作成しておらず、ユーザ</a:t>
                      </a:r>
                      <a:r>
                        <a:rPr kumimoji="1" lang="en-US" altLang="ja-JP" sz="1400" b="0">
                          <a:solidFill>
                            <a:schemeClr val="tx1"/>
                          </a:solidFill>
                          <a:latin typeface="Meiryo UI" panose="020B0604030504040204" pitchFamily="50" charset="-128"/>
                          <a:ea typeface="Meiryo UI" panose="020B0604030504040204" pitchFamily="50" charset="-128"/>
                        </a:rPr>
                        <a:t>ID</a:t>
                      </a:r>
                      <a:r>
                        <a:rPr kumimoji="1" lang="ja-JP" altLang="en-US" sz="1400" b="0">
                          <a:solidFill>
                            <a:schemeClr val="tx1"/>
                          </a:solidFill>
                          <a:latin typeface="Meiryo UI" panose="020B0604030504040204" pitchFamily="50" charset="-128"/>
                          <a:ea typeface="Meiryo UI" panose="020B0604030504040204" pitchFamily="50" charset="-128"/>
                        </a:rPr>
                        <a:t>の管理が不十分であった。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・雇用期間満了等により不要となったユーザＩＤが削除されていなかった。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電子カルテシステムにおいて、保守業務を行う委託先の要員名簿を取得しておらず、当該システムにアクセスする保守要員名を把握していなかった。また、異動や契約期間満了等により不要となったアクセス権限者の権限停止をしていなかった。</a:t>
                      </a: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・異動によりアカウントが不要となった者について、システム上では、無効処理がされていたが、アカウント管理台帳には、有効なアカウントとして記載されたままになっていた。</a:t>
                      </a:r>
                    </a:p>
                  </a:txBody>
                  <a:tcPr/>
                </a:tc>
                <a:extLst>
                  <a:ext uri="{0D108BD9-81ED-4DB2-BD59-A6C34878D82A}">
                    <a16:rowId xmlns:a16="http://schemas.microsoft.com/office/drawing/2014/main" val="2751959055"/>
                  </a:ext>
                </a:extLst>
              </a:tr>
              <a:tr h="370840">
                <a:tc>
                  <a:txBody>
                    <a:bodyPr/>
                    <a:lstStyle/>
                    <a:p>
                      <a:r>
                        <a:rPr kumimoji="1" lang="ja-JP" altLang="en-US" sz="1400">
                          <a:latin typeface="Meiryo UI" panose="020B0604030504040204" pitchFamily="50" charset="-128"/>
                          <a:ea typeface="Meiryo UI" panose="020B0604030504040204" pitchFamily="50" charset="-128"/>
                        </a:rPr>
                        <a:t>端末及びサーバの管理</a:t>
                      </a:r>
                    </a:p>
                  </a:txBody>
                  <a:tcPr/>
                </a:tc>
                <a:tc>
                  <a:txBody>
                    <a:bodyPr/>
                    <a:lstStyle/>
                    <a:p>
                      <a:pPr marL="85725" indent="-85725"/>
                      <a:r>
                        <a:rPr kumimoji="1" lang="ja-JP" altLang="en-US" sz="1400" b="0">
                          <a:solidFill>
                            <a:schemeClr val="tx1"/>
                          </a:solidFill>
                          <a:latin typeface="Meiryo UI" panose="020B0604030504040204" pitchFamily="50" charset="-128"/>
                          <a:ea typeface="Meiryo UI" panose="020B0604030504040204" pitchFamily="50" charset="-128"/>
                        </a:rPr>
                        <a:t>・バックアップデータを保管するサーバ室について、立ち入る権限を有する者を定めておらず、入退の記録、部外者が立ち入る場合の職員の立会い又は監視設備による監視、外部電磁的記録媒体等の持込み、利用及び持ち出しの制限又は検査等の措置を講じていなかった。</a:t>
                      </a:r>
                      <a:endParaRPr kumimoji="1" lang="en-US" altLang="ja-JP" sz="1400" b="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400" b="0">
                          <a:solidFill>
                            <a:schemeClr val="tx1"/>
                          </a:solidFill>
                          <a:latin typeface="Meiryo UI" panose="020B0604030504040204" pitchFamily="50" charset="-128"/>
                          <a:ea typeface="Meiryo UI" panose="020B0604030504040204" pitchFamily="50" charset="-128"/>
                        </a:rPr>
                        <a:t>・サーバ室内のサーバラックの施錠が行われていなかった。</a:t>
                      </a:r>
                    </a:p>
                  </a:txBody>
                  <a:tcPr/>
                </a:tc>
                <a:extLst>
                  <a:ext uri="{0D108BD9-81ED-4DB2-BD59-A6C34878D82A}">
                    <a16:rowId xmlns:a16="http://schemas.microsoft.com/office/drawing/2014/main" val="245242829"/>
                  </a:ext>
                </a:extLst>
              </a:tr>
              <a:tr h="370840">
                <a:tc>
                  <a:txBody>
                    <a:bodyPr/>
                    <a:lstStyle/>
                    <a:p>
                      <a:r>
                        <a:rPr kumimoji="1" lang="ja-JP" altLang="en-US" sz="1400">
                          <a:latin typeface="Meiryo UI" panose="020B0604030504040204" pitchFamily="50" charset="-128"/>
                          <a:ea typeface="Meiryo UI" panose="020B0604030504040204" pitchFamily="50" charset="-128"/>
                        </a:rPr>
                        <a:t>ログの分析等</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・システムについて、アクセス状況を記録、保存及び定期的な分析を行っていなかった。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・システムにおいて、委託先にてログの保管をさせ、監査時や異常時に報告を受けることとしているものの、保有個人情報等への不適切なアクセスを監視するためのログの分析を一度も行っていなかった。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・アクセス記録を取得し分析しているものの、端末からのアクセス数やＣＰＵ使用率に係る分析に留まり、職員等による不適切な利用を監視するための分析を行っていなかった。</a:t>
                      </a:r>
                    </a:p>
                  </a:txBody>
                  <a:tcPr/>
                </a:tc>
                <a:extLst>
                  <a:ext uri="{0D108BD9-81ED-4DB2-BD59-A6C34878D82A}">
                    <a16:rowId xmlns:a16="http://schemas.microsoft.com/office/drawing/2014/main" val="4865315"/>
                  </a:ext>
                </a:extLst>
              </a:tr>
            </a:tbl>
          </a:graphicData>
        </a:graphic>
      </p:graphicFrame>
    </p:spTree>
    <p:extLst>
      <p:ext uri="{BB962C8B-B14F-4D97-AF65-F5344CB8AC3E}">
        <p14:creationId xmlns:p14="http://schemas.microsoft.com/office/powerpoint/2010/main" val="115849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5</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原則的な個人情報の利用・提供に関する考え方</a:t>
            </a:r>
          </a:p>
        </p:txBody>
      </p:sp>
      <p:sp>
        <p:nvSpPr>
          <p:cNvPr id="11" name="角丸四角形 10"/>
          <p:cNvSpPr/>
          <p:nvPr/>
        </p:nvSpPr>
        <p:spPr>
          <a:xfrm>
            <a:off x="2013248" y="922181"/>
            <a:ext cx="3476186" cy="396000"/>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利用・提供に関する規律</a:t>
            </a:r>
            <a:r>
              <a:rPr lang="ja-JP" altLang="en-US" sz="1600" b="1">
                <a:solidFill>
                  <a:srgbClr val="FFFFFF"/>
                </a:solidFill>
                <a:latin typeface="Meiryo UI" panose="020B0604030504040204" pitchFamily="50" charset="-128"/>
                <a:ea typeface="Meiryo UI" panose="020B0604030504040204" pitchFamily="50" charset="-128"/>
              </a:rPr>
              <a:t>（原則）</a:t>
            </a:r>
          </a:p>
        </p:txBody>
      </p:sp>
      <p:sp>
        <p:nvSpPr>
          <p:cNvPr id="8" name="正方形/長方形 7">
            <a:extLst>
              <a:ext uri="{FF2B5EF4-FFF2-40B4-BE49-F238E27FC236}">
                <a16:creationId xmlns:a16="http://schemas.microsoft.com/office/drawing/2014/main" id="{3D8AB085-FDF7-41E4-B7BD-8C22A0CA3644}"/>
              </a:ext>
            </a:extLst>
          </p:cNvPr>
          <p:cNvSpPr/>
          <p:nvPr/>
        </p:nvSpPr>
        <p:spPr>
          <a:xfrm>
            <a:off x="2013247" y="2581843"/>
            <a:ext cx="8165061" cy="3005951"/>
          </a:xfrm>
          <a:prstGeom prst="rect">
            <a:avLst/>
          </a:prstGeom>
        </p:spPr>
        <p:txBody>
          <a:bodyPr wrap="square">
            <a:spAutoFit/>
          </a:bodyPr>
          <a:lstStyle/>
          <a:p>
            <a:pPr marL="285750" indent="-285750" algn="just" fontAlgn="base">
              <a:spcBef>
                <a:spcPct val="0"/>
              </a:spcBef>
              <a:spcAft>
                <a:spcPts val="600"/>
              </a:spcAft>
              <a:buFont typeface="Wingdings" panose="05000000000000000000" pitchFamily="2" charset="2"/>
              <a:buChar char="Ø"/>
              <a:defRPr/>
            </a:pPr>
            <a:r>
              <a:rPr lang="ja-JP" altLang="en-US" sz="2000">
                <a:solidFill>
                  <a:prstClr val="black"/>
                </a:solidFill>
                <a:latin typeface="Meiryo UI" panose="020B0604030504040204" pitchFamily="50" charset="-128"/>
                <a:ea typeface="Meiryo UI" panose="020B0604030504040204" pitchFamily="50" charset="-128"/>
              </a:rPr>
              <a:t>「法令に基づく場合」に当たる</a:t>
            </a:r>
            <a:endParaRPr lang="en-US" altLang="ja-JP" sz="2000">
              <a:solidFill>
                <a:prstClr val="black"/>
              </a:solidFill>
              <a:latin typeface="Meiryo UI" panose="020B0604030504040204" pitchFamily="50" charset="-128"/>
              <a:ea typeface="Meiryo UI" panose="020B0604030504040204" pitchFamily="50" charset="-128"/>
            </a:endParaRPr>
          </a:p>
          <a:p>
            <a:pPr marL="539750" indent="-269875" algn="just" fontAlgn="base">
              <a:spcBef>
                <a:spcPct val="0"/>
              </a:spcBef>
              <a:defRPr/>
            </a:pPr>
            <a:r>
              <a:rPr lang="ja-JP" altLang="en-US">
                <a:solidFill>
                  <a:prstClr val="black"/>
                </a:solidFill>
                <a:latin typeface="Meiryo UI" panose="020B0604030504040204" pitchFamily="50" charset="-128"/>
                <a:ea typeface="Meiryo UI" panose="020B0604030504040204" pitchFamily="50" charset="-128"/>
              </a:rPr>
              <a:t>・　法令に基づく情報の利用又は提供が義務付けられている場合や、法令に情報の利用又は提供の根拠規定がおかれている場合</a:t>
            </a:r>
            <a:endParaRPr lang="en-US" altLang="ja-JP">
              <a:solidFill>
                <a:prstClr val="black"/>
              </a:solidFill>
              <a:latin typeface="Meiryo UI" panose="020B0604030504040204" pitchFamily="50" charset="-128"/>
              <a:ea typeface="Meiryo UI" panose="020B0604030504040204" pitchFamily="50" charset="-128"/>
            </a:endParaRPr>
          </a:p>
          <a:p>
            <a:pPr algn="just" fontAlgn="base">
              <a:lnSpc>
                <a:spcPts val="1200"/>
              </a:lnSpc>
              <a:spcBef>
                <a:spcPct val="0"/>
              </a:spcBef>
              <a:spcAft>
                <a:spcPts val="600"/>
              </a:spcAft>
              <a:defRPr/>
            </a:pPr>
            <a:endParaRPr lang="en-US" altLang="ja-JP" sz="2000">
              <a:solidFill>
                <a:prstClr val="black"/>
              </a:solidFill>
              <a:latin typeface="Meiryo UI" panose="020B0604030504040204" pitchFamily="50" charset="-128"/>
              <a:ea typeface="Meiryo UI" panose="020B0604030504040204" pitchFamily="50" charset="-128"/>
            </a:endParaRPr>
          </a:p>
          <a:p>
            <a:pPr marL="285750" indent="-285750" algn="just" fontAlgn="base">
              <a:lnSpc>
                <a:spcPts val="1000"/>
              </a:lnSpc>
              <a:spcBef>
                <a:spcPct val="0"/>
              </a:spcBef>
              <a:spcAft>
                <a:spcPts val="600"/>
              </a:spcAft>
              <a:buFont typeface="Wingdings" panose="05000000000000000000" pitchFamily="2" charset="2"/>
              <a:buChar char="Ø"/>
              <a:defRPr/>
            </a:pPr>
            <a:r>
              <a:rPr lang="ja-JP" altLang="en-US" sz="2000">
                <a:solidFill>
                  <a:prstClr val="black"/>
                </a:solidFill>
                <a:latin typeface="Meiryo UI" panose="020B0604030504040204" pitchFamily="50" charset="-128"/>
                <a:ea typeface="Meiryo UI" panose="020B0604030504040204" pitchFamily="50" charset="-128"/>
              </a:rPr>
              <a:t>「法令に基づく場合」に当たらない</a:t>
            </a:r>
            <a:endParaRPr lang="en-US" altLang="ja-JP" sz="2000">
              <a:solidFill>
                <a:prstClr val="black"/>
              </a:solidFill>
              <a:latin typeface="Meiryo UI" panose="020B0604030504040204" pitchFamily="50" charset="-128"/>
              <a:ea typeface="Meiryo UI" panose="020B0604030504040204" pitchFamily="50" charset="-128"/>
            </a:endParaRPr>
          </a:p>
          <a:p>
            <a:pPr marL="539750" indent="-269875" algn="just" fontAlgn="base">
              <a:spcBef>
                <a:spcPct val="0"/>
              </a:spcBef>
              <a:defRPr/>
            </a:pPr>
            <a:r>
              <a:rPr lang="ja-JP" altLang="en-US">
                <a:solidFill>
                  <a:prstClr val="black"/>
                </a:solidFill>
                <a:latin typeface="Meiryo UI" panose="020B0604030504040204" pitchFamily="50" charset="-128"/>
                <a:ea typeface="Meiryo UI" panose="020B0604030504040204" pitchFamily="50" charset="-128"/>
              </a:rPr>
              <a:t>・　具体的な情報の利用又は提供に着目せず行政機関等の包括的な権能を定めている規定がある場合に当該規定のみに基づいて行う個人情報の取扱い</a:t>
            </a:r>
            <a:endParaRPr lang="en-US" altLang="ja-JP">
              <a:solidFill>
                <a:prstClr val="black"/>
              </a:solidFill>
              <a:latin typeface="Meiryo UI" panose="020B0604030504040204" pitchFamily="50" charset="-128"/>
              <a:ea typeface="Meiryo UI" panose="020B0604030504040204" pitchFamily="50" charset="-128"/>
            </a:endParaRPr>
          </a:p>
          <a:p>
            <a:pPr marL="539750" indent="-269875" algn="just" fontAlgn="base">
              <a:lnSpc>
                <a:spcPts val="1200"/>
              </a:lnSpc>
              <a:spcBef>
                <a:spcPct val="0"/>
              </a:spcBef>
              <a:defRPr/>
            </a:pPr>
            <a:endParaRPr lang="en-US" altLang="ja-JP">
              <a:solidFill>
                <a:prstClr val="black"/>
              </a:solidFill>
              <a:latin typeface="Meiryo UI" panose="020B0604030504040204" pitchFamily="50" charset="-128"/>
              <a:ea typeface="Meiryo UI" panose="020B0604030504040204" pitchFamily="50" charset="-128"/>
            </a:endParaRPr>
          </a:p>
          <a:p>
            <a:pPr marL="539750" indent="-269875" algn="just" fontAlgn="base">
              <a:spcBef>
                <a:spcPct val="0"/>
              </a:spcBef>
              <a:defRPr/>
            </a:pPr>
            <a:r>
              <a:rPr lang="ja-JP" altLang="en-US">
                <a:solidFill>
                  <a:prstClr val="black"/>
                </a:solidFill>
                <a:latin typeface="Meiryo UI" panose="020B0604030504040204" pitchFamily="50" charset="-128"/>
                <a:ea typeface="Meiryo UI" panose="020B0604030504040204" pitchFamily="50" charset="-128"/>
              </a:rPr>
              <a:t>・　普通地方公共団体が「地域における事務」を担うことを定めている地方自治法第２条第２項のような、包括的な権能を定めている規定がある場合に当該規定のみに基づいて行う個人情報の取扱い</a:t>
            </a:r>
          </a:p>
        </p:txBody>
      </p:sp>
      <p:sp>
        <p:nvSpPr>
          <p:cNvPr id="9" name="角丸四角形 12">
            <a:extLst>
              <a:ext uri="{FF2B5EF4-FFF2-40B4-BE49-F238E27FC236}">
                <a16:creationId xmlns:a16="http://schemas.microsoft.com/office/drawing/2014/main" id="{91E0DEC2-1311-47D4-ABA1-8992E4DD9AC3}"/>
              </a:ext>
            </a:extLst>
          </p:cNvPr>
          <p:cNvSpPr/>
          <p:nvPr/>
        </p:nvSpPr>
        <p:spPr>
          <a:xfrm>
            <a:off x="2041403" y="1318181"/>
            <a:ext cx="8136905" cy="1185272"/>
          </a:xfrm>
          <a:prstGeom prst="roundRect">
            <a:avLst>
              <a:gd name="adj" fmla="val 2582"/>
            </a:avLst>
          </a:prstGeom>
        </p:spPr>
        <p:style>
          <a:lnRef idx="2">
            <a:schemeClr val="accent2"/>
          </a:lnRef>
          <a:fillRef idx="1">
            <a:schemeClr val="lt1"/>
          </a:fillRef>
          <a:effectRef idx="0">
            <a:schemeClr val="accent2"/>
          </a:effectRef>
          <a:fontRef idx="minor">
            <a:schemeClr val="dk1"/>
          </a:fontRef>
        </p:style>
        <p:txBody>
          <a:bodyPr rtlCol="0" anchor="b"/>
          <a:lstStyle/>
          <a:p>
            <a:pPr marL="285750" indent="-285750" fontAlgn="base">
              <a:lnSpc>
                <a:spcPts val="400"/>
              </a:lnSpc>
              <a:spcBef>
                <a:spcPct val="0"/>
              </a:spcBef>
              <a:buFont typeface="Wingdings" panose="05000000000000000000" pitchFamily="2" charset="2"/>
              <a:buChar char="l"/>
              <a:defRPr/>
            </a:pPr>
            <a:endParaRPr lang="en-US" altLang="ja-JP" sz="1400">
              <a:solidFill>
                <a:prstClr val="black"/>
              </a:solidFill>
              <a:latin typeface="Meiryo UI" panose="020B0604030504040204" pitchFamily="50" charset="-128"/>
              <a:ea typeface="Meiryo UI" panose="020B0604030504040204" pitchFamily="50" charset="-128"/>
            </a:endParaRPr>
          </a:p>
          <a:p>
            <a:pPr marL="285750" indent="-285750"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行政機関の長等は、「法令に基づく場合」を除き、</a:t>
            </a:r>
            <a:r>
              <a:rPr lang="ja-JP" altLang="en-US" sz="2000" b="1" u="sng">
                <a:solidFill>
                  <a:prstClr val="black"/>
                </a:solidFill>
                <a:latin typeface="Meiryo UI" panose="020B0604030504040204" pitchFamily="50" charset="-128"/>
                <a:ea typeface="Meiryo UI" panose="020B0604030504040204" pitchFamily="50" charset="-128"/>
              </a:rPr>
              <a:t>利用目的以外の目的のために保有個人情報を自ら利用し、又は提供してはならない</a:t>
            </a:r>
            <a:r>
              <a:rPr lang="ja-JP" altLang="en-US" sz="2000">
                <a:solidFill>
                  <a:prstClr val="black"/>
                </a:solidFill>
                <a:latin typeface="Meiryo UI" panose="020B0604030504040204" pitchFamily="50" charset="-128"/>
                <a:ea typeface="Meiryo UI" panose="020B0604030504040204" pitchFamily="50" charset="-128"/>
              </a:rPr>
              <a:t>。（法第</a:t>
            </a:r>
            <a:r>
              <a:rPr lang="en-US" altLang="ja-JP" sz="2000">
                <a:solidFill>
                  <a:prstClr val="black"/>
                </a:solidFill>
                <a:latin typeface="Meiryo UI" panose="020B0604030504040204" pitchFamily="50" charset="-128"/>
                <a:ea typeface="Meiryo UI" panose="020B0604030504040204" pitchFamily="50" charset="-128"/>
              </a:rPr>
              <a:t>69</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1</a:t>
            </a:r>
            <a:r>
              <a:rPr lang="ja-JP" altLang="en-US" sz="2000">
                <a:solidFill>
                  <a:prstClr val="black"/>
                </a:solidFill>
                <a:latin typeface="Meiryo UI" panose="020B0604030504040204" pitchFamily="50" charset="-128"/>
                <a:ea typeface="Meiryo UI" panose="020B0604030504040204" pitchFamily="50" charset="-128"/>
              </a:rPr>
              <a:t>項）</a:t>
            </a:r>
            <a:endParaRPr lang="en-US" altLang="ja-JP" sz="2000">
              <a:solidFill>
                <a:prstClr val="black"/>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0A5DEDCA-0E25-04FC-6162-1B4BB4F93F07}"/>
              </a:ext>
            </a:extLst>
          </p:cNvPr>
          <p:cNvGrpSpPr/>
          <p:nvPr/>
        </p:nvGrpSpPr>
        <p:grpSpPr>
          <a:xfrm>
            <a:off x="1785483" y="5651863"/>
            <a:ext cx="8359543" cy="910250"/>
            <a:chOff x="1737358" y="5507486"/>
            <a:chExt cx="8359543" cy="910250"/>
          </a:xfrm>
        </p:grpSpPr>
        <p:sp>
          <p:nvSpPr>
            <p:cNvPr id="3" name="テキスト ボックス 2">
              <a:extLst>
                <a:ext uri="{FF2B5EF4-FFF2-40B4-BE49-F238E27FC236}">
                  <a16:creationId xmlns:a16="http://schemas.microsoft.com/office/drawing/2014/main" id="{F76F720C-F84E-E0FF-6173-4BC116E901C7}"/>
                </a:ext>
              </a:extLst>
            </p:cNvPr>
            <p:cNvSpPr txBox="1"/>
            <p:nvPr/>
          </p:nvSpPr>
          <p:spPr>
            <a:xfrm>
              <a:off x="1737358" y="5507486"/>
              <a:ext cx="7266942" cy="307777"/>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（参考）最近の保有個人情報の利用</a:t>
              </a:r>
              <a:r>
                <a:rPr lang="ja-JP" altLang="en-US" sz="1400">
                  <a:latin typeface="Meiryo UI" panose="020B0604030504040204" pitchFamily="50" charset="-128"/>
                  <a:ea typeface="Meiryo UI" panose="020B0604030504040204" pitchFamily="50" charset="-128"/>
                </a:rPr>
                <a:t>・提供</a:t>
              </a:r>
              <a:r>
                <a:rPr kumimoji="1" lang="ja-JP" altLang="en-US" sz="1400">
                  <a:latin typeface="Meiryo UI" panose="020B0604030504040204" pitchFamily="50" charset="-128"/>
                  <a:ea typeface="Meiryo UI" panose="020B0604030504040204" pitchFamily="50" charset="-128"/>
                </a:rPr>
                <a:t>に関する個人情報保護委員会からの注意喚起等の例</a:t>
              </a:r>
              <a:endParaRPr kumimoji="1" lang="en-US" altLang="ja-JP" sz="14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F2695B3-3BB4-3DE7-4E29-1DACAA351C92}"/>
                </a:ext>
              </a:extLst>
            </p:cNvPr>
            <p:cNvSpPr txBox="1"/>
            <p:nvPr/>
          </p:nvSpPr>
          <p:spPr>
            <a:xfrm>
              <a:off x="2013248" y="5815263"/>
              <a:ext cx="8083653" cy="602473"/>
            </a:xfrm>
            <a:prstGeom prst="rect">
              <a:avLst/>
            </a:prstGeom>
            <a:noFill/>
            <a:ln>
              <a:solidFill>
                <a:schemeClr val="tx1"/>
              </a:solidFill>
              <a:prstDash val="dash"/>
            </a:ln>
          </p:spPr>
          <p:txBody>
            <a:bodyPr wrap="square" rtlCol="0">
              <a:spAutoFit/>
            </a:bodyPr>
            <a:lstStyle/>
            <a:p>
              <a:pPr marL="285750" indent="-285750">
                <a:buFont typeface="Wingdings" panose="05000000000000000000" pitchFamily="2" charset="2"/>
                <a:buChar char="ü"/>
              </a:pPr>
              <a:r>
                <a:rPr kumimoji="1" lang="ja-JP" altLang="en-US" sz="1300">
                  <a:latin typeface="Meiryo UI" panose="020B0604030504040204" pitchFamily="50" charset="-128"/>
                  <a:ea typeface="Meiryo UI" panose="020B0604030504040204" pitchFamily="50" charset="-128"/>
                </a:rPr>
                <a:t>「レセプトデータ等の保有個人情報の利活用に関する注意喚起（地方公共団体向け）」（</a:t>
              </a:r>
              <a:r>
                <a:rPr kumimoji="1" lang="zh-TW" altLang="en-US" sz="1300">
                  <a:latin typeface="Meiryo UI" panose="020B0604030504040204" pitchFamily="50" charset="-128"/>
                  <a:ea typeface="Meiryo UI" panose="020B0604030504040204" pitchFamily="50" charset="-128"/>
                </a:rPr>
                <a:t>令和６年</a:t>
              </a:r>
              <a:r>
                <a:rPr kumimoji="1" lang="en-US" altLang="zh-TW" sz="1300">
                  <a:latin typeface="Meiryo UI" panose="020B0604030504040204" pitchFamily="50" charset="-128"/>
                  <a:ea typeface="Meiryo UI" panose="020B0604030504040204" pitchFamily="50" charset="-128"/>
                </a:rPr>
                <a:t>12</a:t>
              </a:r>
              <a:r>
                <a:rPr kumimoji="1" lang="zh-TW" altLang="en-US" sz="1300">
                  <a:latin typeface="Meiryo UI" panose="020B0604030504040204" pitchFamily="50" charset="-128"/>
                  <a:ea typeface="Meiryo UI" panose="020B0604030504040204" pitchFamily="50" charset="-128"/>
                </a:rPr>
                <a:t>月</a:t>
              </a:r>
              <a:r>
                <a:rPr kumimoji="1" lang="en-US" altLang="zh-TW" sz="1300">
                  <a:latin typeface="Meiryo UI" panose="020B0604030504040204" pitchFamily="50" charset="-128"/>
                  <a:ea typeface="Meiryo UI" panose="020B0604030504040204" pitchFamily="50" charset="-128"/>
                </a:rPr>
                <a:t>25</a:t>
              </a:r>
              <a:r>
                <a:rPr kumimoji="1" lang="zh-TW" altLang="en-US" sz="1300">
                  <a:latin typeface="Meiryo UI" panose="020B0604030504040204" pitchFamily="50" charset="-128"/>
                  <a:ea typeface="Meiryo UI" panose="020B0604030504040204" pitchFamily="50" charset="-128"/>
                </a:rPr>
                <a:t>日</a:t>
              </a:r>
              <a:r>
                <a:rPr kumimoji="1" lang="ja-JP" altLang="en-US" sz="1300">
                  <a:latin typeface="Meiryo UI" panose="020B0604030504040204" pitchFamily="50" charset="-128"/>
                  <a:ea typeface="Meiryo UI" panose="020B0604030504040204" pitchFamily="50" charset="-128"/>
                </a:rPr>
                <a:t>）</a:t>
              </a:r>
              <a:endParaRPr kumimoji="1" lang="en-US" altLang="ja-JP" sz="1300">
                <a:latin typeface="Meiryo UI" panose="020B0604030504040204" pitchFamily="50" charset="-128"/>
                <a:ea typeface="Meiryo UI" panose="020B0604030504040204" pitchFamily="50" charset="-128"/>
              </a:endParaRPr>
            </a:p>
            <a:p>
              <a:r>
                <a:rPr lang="ja-JP" altLang="en-US" sz="1300">
                  <a:latin typeface="Meiryo UI" panose="020B0604030504040204" pitchFamily="50" charset="-128"/>
                  <a:ea typeface="Meiryo UI" panose="020B0604030504040204" pitchFamily="50" charset="-128"/>
                </a:rPr>
                <a:t>　　　　</a:t>
              </a:r>
              <a:endParaRPr kumimoji="1" lang="en-US" altLang="ja-JP" sz="1300">
                <a:latin typeface="Meiryo UI" panose="020B0604030504040204" pitchFamily="50" charset="-128"/>
                <a:ea typeface="Meiryo UI" panose="020B0604030504040204" pitchFamily="50" charset="-128"/>
              </a:endParaRPr>
            </a:p>
            <a:p>
              <a:pPr marL="285750" indent="-285750">
                <a:lnSpc>
                  <a:spcPts val="800"/>
                </a:lnSpc>
                <a:buFont typeface="Wingdings" panose="05000000000000000000" pitchFamily="2" charset="2"/>
                <a:buChar char="ü"/>
              </a:pPr>
              <a:r>
                <a:rPr kumimoji="1" lang="ja-JP" altLang="en-US" sz="1300">
                  <a:latin typeface="Meiryo UI" panose="020B0604030504040204" pitchFamily="50" charset="-128"/>
                  <a:ea typeface="Meiryo UI" panose="020B0604030504040204" pitchFamily="50" charset="-128"/>
                </a:rPr>
                <a:t>「地方公共団体における個人情報の取扱いに係る留意事項」（令和６年３月</a:t>
              </a:r>
              <a:r>
                <a:rPr kumimoji="1" lang="en-US" altLang="ja-JP" sz="1300">
                  <a:latin typeface="Meiryo UI" panose="020B0604030504040204" pitchFamily="50" charset="-128"/>
                  <a:ea typeface="Meiryo UI" panose="020B0604030504040204" pitchFamily="50" charset="-128"/>
                </a:rPr>
                <a:t>27</a:t>
              </a:r>
              <a:r>
                <a:rPr kumimoji="1" lang="ja-JP" altLang="en-US" sz="1300">
                  <a:latin typeface="Meiryo UI" panose="020B0604030504040204" pitchFamily="50" charset="-128"/>
                  <a:ea typeface="Meiryo UI" panose="020B0604030504040204" pitchFamily="50" charset="-128"/>
                </a:rPr>
                <a:t>日）</a:t>
              </a:r>
            </a:p>
          </p:txBody>
        </p:sp>
      </p:grpSp>
    </p:spTree>
    <p:extLst>
      <p:ext uri="{BB962C8B-B14F-4D97-AF65-F5344CB8AC3E}">
        <p14:creationId xmlns:p14="http://schemas.microsoft.com/office/powerpoint/2010/main" val="3043717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2162176" y="3517969"/>
            <a:ext cx="3743323"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50</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30DA8543-94E8-4522-9A75-E672175D47A8}"/>
              </a:ext>
            </a:extLst>
          </p:cNvPr>
          <p:cNvSpPr>
            <a:spLocks noGrp="1"/>
          </p:cNvSpPr>
          <p:nvPr>
            <p:ph idx="1"/>
          </p:nvPr>
        </p:nvSpPr>
        <p:spPr>
          <a:xfrm>
            <a:off x="2052267" y="1794978"/>
            <a:ext cx="8413065" cy="948626"/>
          </a:xfrm>
          <a:ln w="12700">
            <a:solidFill>
              <a:schemeClr val="tx1">
                <a:lumMod val="65000"/>
                <a:lumOff val="35000"/>
              </a:schemeClr>
            </a:solidFill>
          </a:ln>
        </p:spPr>
        <p:txBody>
          <a:bodyPr>
            <a:normAutofit/>
          </a:bodyPr>
          <a:lstStyle/>
          <a:p>
            <a:pPr marL="0"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ある自治体から委託された事業者において、住民基本台帳等の保有個人情報が記録されたＵＳＢメモリを、システム作業のために作業場所に持ち運び、作業後に飲食店へ立ち寄ったところ、帰宅途中に紛失してしまった。</a:t>
            </a:r>
            <a:endParaRPr lang="en-US" altLang="ja-JP" sz="180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A522E2C2-EA45-4A8D-A49A-B8E40030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791" y="3187836"/>
            <a:ext cx="434231" cy="660269"/>
          </a:xfrm>
          <a:prstGeom prst="rect">
            <a:avLst/>
          </a:prstGeom>
        </p:spPr>
      </p:pic>
      <p:pic>
        <p:nvPicPr>
          <p:cNvPr id="20" name="図 19">
            <a:extLst>
              <a:ext uri="{FF2B5EF4-FFF2-40B4-BE49-F238E27FC236}">
                <a16:creationId xmlns:a16="http://schemas.microsoft.com/office/drawing/2014/main" id="{4B82CBFB-AD74-45D2-89B9-FCA22CE64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2072" y="4552141"/>
            <a:ext cx="655664" cy="466428"/>
          </a:xfrm>
          <a:prstGeom prst="rect">
            <a:avLst/>
          </a:prstGeom>
        </p:spPr>
      </p:pic>
      <p:sp>
        <p:nvSpPr>
          <p:cNvPr id="21" name="テキスト ボックス 20">
            <a:extLst>
              <a:ext uri="{FF2B5EF4-FFF2-40B4-BE49-F238E27FC236}">
                <a16:creationId xmlns:a16="http://schemas.microsoft.com/office/drawing/2014/main" id="{23E99FD1-B8E6-4390-9B82-2D4995AF30B6}"/>
              </a:ext>
            </a:extLst>
          </p:cNvPr>
          <p:cNvSpPr txBox="1"/>
          <p:nvPr/>
        </p:nvSpPr>
        <p:spPr>
          <a:xfrm>
            <a:off x="3465906" y="4309239"/>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23" name="図 22">
            <a:extLst>
              <a:ext uri="{FF2B5EF4-FFF2-40B4-BE49-F238E27FC236}">
                <a16:creationId xmlns:a16="http://schemas.microsoft.com/office/drawing/2014/main" id="{642FF0E9-E891-43A3-85C1-588C081DA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461" y="4706773"/>
            <a:ext cx="602701" cy="823072"/>
          </a:xfrm>
          <a:prstGeom prst="rect">
            <a:avLst/>
          </a:prstGeom>
        </p:spPr>
      </p:pic>
      <p:sp>
        <p:nvSpPr>
          <p:cNvPr id="24" name="テキスト ボックス 23">
            <a:extLst>
              <a:ext uri="{FF2B5EF4-FFF2-40B4-BE49-F238E27FC236}">
                <a16:creationId xmlns:a16="http://schemas.microsoft.com/office/drawing/2014/main" id="{5640E0FB-68E5-4E58-AF86-F41D0058932A}"/>
              </a:ext>
            </a:extLst>
          </p:cNvPr>
          <p:cNvSpPr txBox="1"/>
          <p:nvPr/>
        </p:nvSpPr>
        <p:spPr>
          <a:xfrm>
            <a:off x="2439757" y="5529846"/>
            <a:ext cx="954107"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自治体職員</a:t>
            </a:r>
          </a:p>
        </p:txBody>
      </p:sp>
      <p:sp>
        <p:nvSpPr>
          <p:cNvPr id="25" name="矢印: 右 24">
            <a:extLst>
              <a:ext uri="{FF2B5EF4-FFF2-40B4-BE49-F238E27FC236}">
                <a16:creationId xmlns:a16="http://schemas.microsoft.com/office/drawing/2014/main" id="{4EEF39A7-92B0-42CA-8167-2D754DCCC206}"/>
              </a:ext>
            </a:extLst>
          </p:cNvPr>
          <p:cNvSpPr/>
          <p:nvPr/>
        </p:nvSpPr>
        <p:spPr>
          <a:xfrm>
            <a:off x="3465907" y="5028880"/>
            <a:ext cx="1243857"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個人情報の取扱いを</a:t>
            </a:r>
            <a:endParaRPr lang="en-US" altLang="ja-JP" sz="1400" b="1">
              <a:solidFill>
                <a:prstClr val="black"/>
              </a:solidFill>
              <a:latin typeface="Meiryo UI" panose="020B0604030504040204" pitchFamily="50" charset="-128"/>
              <a:ea typeface="Meiryo UI" panose="020B0604030504040204" pitchFamily="50" charset="-128"/>
            </a:endParaRPr>
          </a:p>
          <a:p>
            <a:pPr algn="ctr" defTabSz="457200"/>
            <a:r>
              <a:rPr lang="ja-JP" altLang="en-US" sz="1400" b="1">
                <a:solidFill>
                  <a:prstClr val="black"/>
                </a:solidFill>
                <a:latin typeface="Meiryo UI" panose="020B0604030504040204" pitchFamily="50" charset="-128"/>
                <a:ea typeface="Meiryo UI" panose="020B0604030504040204" pitchFamily="50" charset="-128"/>
              </a:rPr>
              <a:t>委託</a:t>
            </a:r>
          </a:p>
        </p:txBody>
      </p:sp>
      <p:pic>
        <p:nvPicPr>
          <p:cNvPr id="26" name="図 25">
            <a:extLst>
              <a:ext uri="{FF2B5EF4-FFF2-40B4-BE49-F238E27FC236}">
                <a16:creationId xmlns:a16="http://schemas.microsoft.com/office/drawing/2014/main" id="{2622C2A9-C38B-43F8-B25C-EFA7158D2C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324" y="4665569"/>
            <a:ext cx="602701" cy="905480"/>
          </a:xfrm>
          <a:prstGeom prst="rect">
            <a:avLst/>
          </a:prstGeom>
        </p:spPr>
      </p:pic>
      <p:sp>
        <p:nvSpPr>
          <p:cNvPr id="27" name="テキスト ボックス 26">
            <a:extLst>
              <a:ext uri="{FF2B5EF4-FFF2-40B4-BE49-F238E27FC236}">
                <a16:creationId xmlns:a16="http://schemas.microsoft.com/office/drawing/2014/main" id="{31C7CC53-692C-4887-9EC7-3D78913D4572}"/>
              </a:ext>
            </a:extLst>
          </p:cNvPr>
          <p:cNvSpPr txBox="1"/>
          <p:nvPr/>
        </p:nvSpPr>
        <p:spPr>
          <a:xfrm>
            <a:off x="3610746" y="3374402"/>
            <a:ext cx="1338828" cy="369332"/>
          </a:xfrm>
          <a:prstGeom prst="rect">
            <a:avLst/>
          </a:prstGeom>
          <a:noFill/>
        </p:spPr>
        <p:txBody>
          <a:bodyPr wrap="none" rtlCol="0">
            <a:spAutoFit/>
          </a:bodyPr>
          <a:lstStyle/>
          <a:p>
            <a:pPr defTabSz="457200"/>
            <a:r>
              <a:rPr lang="ja-JP" altLang="en-US">
                <a:solidFill>
                  <a:prstClr val="black"/>
                </a:solidFill>
                <a:latin typeface="Meiryo UI" panose="020B0604030504040204" pitchFamily="50" charset="-128"/>
                <a:ea typeface="Meiryo UI" panose="020B0604030504040204" pitchFamily="50" charset="-128"/>
              </a:rPr>
              <a:t>自治体庁舎</a:t>
            </a:r>
          </a:p>
        </p:txBody>
      </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629675" y="5529846"/>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286504" y="3517969"/>
            <a:ext cx="2228850"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E43E3D7-FEBE-4722-8BA2-F365A0DB7076}"/>
              </a:ext>
            </a:extLst>
          </p:cNvPr>
          <p:cNvSpPr txBox="1"/>
          <p:nvPr/>
        </p:nvSpPr>
        <p:spPr>
          <a:xfrm>
            <a:off x="6689214" y="3374402"/>
            <a:ext cx="1656223"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システム作業場所</a:t>
            </a:r>
          </a:p>
        </p:txBody>
      </p:sp>
      <p:grpSp>
        <p:nvGrpSpPr>
          <p:cNvPr id="34" name="グループ化 33">
            <a:extLst>
              <a:ext uri="{FF2B5EF4-FFF2-40B4-BE49-F238E27FC236}">
                <a16:creationId xmlns:a16="http://schemas.microsoft.com/office/drawing/2014/main" id="{00000000-0008-0000-0000-000028000000}"/>
              </a:ext>
            </a:extLst>
          </p:cNvPr>
          <p:cNvGrpSpPr/>
          <p:nvPr/>
        </p:nvGrpSpPr>
        <p:grpSpPr>
          <a:xfrm rot="20961518">
            <a:off x="5737209" y="4958965"/>
            <a:ext cx="280848" cy="107166"/>
            <a:chOff x="0" y="34925"/>
            <a:chExt cx="1038228" cy="400050"/>
          </a:xfrm>
        </p:grpSpPr>
        <p:sp>
          <p:nvSpPr>
            <p:cNvPr id="41" name="弦 40">
              <a:extLst>
                <a:ext uri="{FF2B5EF4-FFF2-40B4-BE49-F238E27FC236}">
                  <a16:creationId xmlns:a16="http://schemas.microsoft.com/office/drawing/2014/main" id="{00000000-0008-0000-0000-000025000000}"/>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弦 41">
              <a:extLst>
                <a:ext uri="{FF2B5EF4-FFF2-40B4-BE49-F238E27FC236}">
                  <a16:creationId xmlns:a16="http://schemas.microsoft.com/office/drawing/2014/main" id="{00000000-0008-0000-0000-000027000000}"/>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00000000-0008-0000-0000-00006F000000}"/>
              </a:ext>
            </a:extLst>
          </p:cNvPr>
          <p:cNvGrpSpPr/>
          <p:nvPr/>
        </p:nvGrpSpPr>
        <p:grpSpPr>
          <a:xfrm rot="584822">
            <a:off x="5972890" y="5119459"/>
            <a:ext cx="304148" cy="123608"/>
            <a:chOff x="235681" y="195419"/>
            <a:chExt cx="1038228" cy="400050"/>
          </a:xfrm>
        </p:grpSpPr>
        <p:sp>
          <p:nvSpPr>
            <p:cNvPr id="39" name="弦 38">
              <a:extLst>
                <a:ext uri="{FF2B5EF4-FFF2-40B4-BE49-F238E27FC236}">
                  <a16:creationId xmlns:a16="http://schemas.microsoft.com/office/drawing/2014/main" id="{00000000-0008-0000-0000-000070000000}"/>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0" name="弦 39">
              <a:extLst>
                <a:ext uri="{FF2B5EF4-FFF2-40B4-BE49-F238E27FC236}">
                  <a16:creationId xmlns:a16="http://schemas.microsoft.com/office/drawing/2014/main" id="{00000000-0008-0000-0000-000071000000}"/>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00000000-0008-0000-0000-000073000000}"/>
              </a:ext>
            </a:extLst>
          </p:cNvPr>
          <p:cNvGrpSpPr/>
          <p:nvPr/>
        </p:nvGrpSpPr>
        <p:grpSpPr>
          <a:xfrm rot="20961518">
            <a:off x="6143610" y="4924041"/>
            <a:ext cx="287199" cy="123041"/>
            <a:chOff x="406400" y="0"/>
            <a:chExt cx="1038228" cy="400050"/>
          </a:xfrm>
        </p:grpSpPr>
        <p:sp>
          <p:nvSpPr>
            <p:cNvPr id="37" name="弦 36">
              <a:extLst>
                <a:ext uri="{FF2B5EF4-FFF2-40B4-BE49-F238E27FC236}">
                  <a16:creationId xmlns:a16="http://schemas.microsoft.com/office/drawing/2014/main" id="{00000000-0008-0000-0000-000074000000}"/>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弦 37">
              <a:extLst>
                <a:ext uri="{FF2B5EF4-FFF2-40B4-BE49-F238E27FC236}">
                  <a16:creationId xmlns:a16="http://schemas.microsoft.com/office/drawing/2014/main" id="{00000000-0008-0000-0000-000081000000}"/>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pic>
        <p:nvPicPr>
          <p:cNvPr id="44" name="図 43">
            <a:extLst>
              <a:ext uri="{FF2B5EF4-FFF2-40B4-BE49-F238E27FC236}">
                <a16:creationId xmlns:a16="http://schemas.microsoft.com/office/drawing/2014/main" id="{B1C4D2BB-3084-49E8-80F0-76DA512836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0483" y="4665569"/>
            <a:ext cx="602701" cy="905480"/>
          </a:xfrm>
          <a:prstGeom prst="rect">
            <a:avLst/>
          </a:prstGeom>
        </p:spPr>
      </p:pic>
      <p:sp>
        <p:nvSpPr>
          <p:cNvPr id="45" name="テキスト ボックス 44">
            <a:extLst>
              <a:ext uri="{FF2B5EF4-FFF2-40B4-BE49-F238E27FC236}">
                <a16:creationId xmlns:a16="http://schemas.microsoft.com/office/drawing/2014/main" id="{4544F801-9B81-4940-9219-8B41C620582C}"/>
              </a:ext>
            </a:extLst>
          </p:cNvPr>
          <p:cNvSpPr txBox="1"/>
          <p:nvPr/>
        </p:nvSpPr>
        <p:spPr>
          <a:xfrm>
            <a:off x="6847834" y="5529846"/>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sp>
        <p:nvSpPr>
          <p:cNvPr id="48" name="テキスト ボックス 47">
            <a:extLst>
              <a:ext uri="{FF2B5EF4-FFF2-40B4-BE49-F238E27FC236}">
                <a16:creationId xmlns:a16="http://schemas.microsoft.com/office/drawing/2014/main" id="{9AE765D9-1B60-43A9-B375-07C82B8C8EB6}"/>
              </a:ext>
            </a:extLst>
          </p:cNvPr>
          <p:cNvSpPr txBox="1"/>
          <p:nvPr/>
        </p:nvSpPr>
        <p:spPr>
          <a:xfrm>
            <a:off x="7149185" y="3825332"/>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sp>
        <p:nvSpPr>
          <p:cNvPr id="49" name="四角形: 角を丸くする 48">
            <a:extLst>
              <a:ext uri="{FF2B5EF4-FFF2-40B4-BE49-F238E27FC236}">
                <a16:creationId xmlns:a16="http://schemas.microsoft.com/office/drawing/2014/main" id="{04332C9A-141A-4D75-95DE-CF002B7F4E61}"/>
              </a:ext>
            </a:extLst>
          </p:cNvPr>
          <p:cNvSpPr/>
          <p:nvPr/>
        </p:nvSpPr>
        <p:spPr>
          <a:xfrm>
            <a:off x="8726095" y="3517969"/>
            <a:ext cx="1857025"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80668AE-75EE-4D21-90B4-EC01A23B5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129" y="3106082"/>
            <a:ext cx="547723" cy="742022"/>
          </a:xfrm>
          <a:prstGeom prst="rect">
            <a:avLst/>
          </a:prstGeom>
        </p:spPr>
      </p:pic>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pic>
        <p:nvPicPr>
          <p:cNvPr id="52" name="図 51">
            <a:extLst>
              <a:ext uri="{FF2B5EF4-FFF2-40B4-BE49-F238E27FC236}">
                <a16:creationId xmlns:a16="http://schemas.microsoft.com/office/drawing/2014/main" id="{821E1677-EDE5-4545-BE83-38224942A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9439" y="3148678"/>
            <a:ext cx="690217" cy="815152"/>
          </a:xfrm>
          <a:prstGeom prst="rect">
            <a:avLst/>
          </a:prstGeom>
        </p:spPr>
      </p:pic>
      <p:sp>
        <p:nvSpPr>
          <p:cNvPr id="53" name="テキスト ボックス 52">
            <a:extLst>
              <a:ext uri="{FF2B5EF4-FFF2-40B4-BE49-F238E27FC236}">
                <a16:creationId xmlns:a16="http://schemas.microsoft.com/office/drawing/2014/main" id="{E47162DE-A83E-4515-B4A0-33FC96E17333}"/>
              </a:ext>
            </a:extLst>
          </p:cNvPr>
          <p:cNvSpPr txBox="1"/>
          <p:nvPr/>
        </p:nvSpPr>
        <p:spPr>
          <a:xfrm>
            <a:off x="9449656" y="3374402"/>
            <a:ext cx="800219"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飲食店</a:t>
            </a:r>
          </a:p>
        </p:txBody>
      </p:sp>
      <p:grpSp>
        <p:nvGrpSpPr>
          <p:cNvPr id="54" name="グループ化 53">
            <a:extLst>
              <a:ext uri="{FF2B5EF4-FFF2-40B4-BE49-F238E27FC236}">
                <a16:creationId xmlns:a16="http://schemas.microsoft.com/office/drawing/2014/main" id="{023D4F58-8E68-482B-BA52-094C13DDBD6C}"/>
              </a:ext>
            </a:extLst>
          </p:cNvPr>
          <p:cNvGrpSpPr/>
          <p:nvPr/>
        </p:nvGrpSpPr>
        <p:grpSpPr>
          <a:xfrm rot="20961518">
            <a:off x="8280353" y="4958965"/>
            <a:ext cx="280848" cy="107166"/>
            <a:chOff x="0" y="34925"/>
            <a:chExt cx="1038228" cy="400050"/>
          </a:xfrm>
        </p:grpSpPr>
        <p:sp>
          <p:nvSpPr>
            <p:cNvPr id="55" name="弦 54">
              <a:extLst>
                <a:ext uri="{FF2B5EF4-FFF2-40B4-BE49-F238E27FC236}">
                  <a16:creationId xmlns:a16="http://schemas.microsoft.com/office/drawing/2014/main" id="{144BCF95-EDE4-4598-B811-BC215B7917D9}"/>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6" name="弦 55">
              <a:extLst>
                <a:ext uri="{FF2B5EF4-FFF2-40B4-BE49-F238E27FC236}">
                  <a16:creationId xmlns:a16="http://schemas.microsoft.com/office/drawing/2014/main" id="{EE1C5B0B-6D5D-43CD-9093-22513B7B695B}"/>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2D23F780-A4C0-4699-8A5F-81ADBC3E885D}"/>
              </a:ext>
            </a:extLst>
          </p:cNvPr>
          <p:cNvGrpSpPr/>
          <p:nvPr/>
        </p:nvGrpSpPr>
        <p:grpSpPr>
          <a:xfrm rot="584822">
            <a:off x="8516034" y="5119459"/>
            <a:ext cx="304148" cy="123608"/>
            <a:chOff x="235681" y="195419"/>
            <a:chExt cx="1038228" cy="400050"/>
          </a:xfrm>
        </p:grpSpPr>
        <p:sp>
          <p:nvSpPr>
            <p:cNvPr id="58" name="弦 57">
              <a:extLst>
                <a:ext uri="{FF2B5EF4-FFF2-40B4-BE49-F238E27FC236}">
                  <a16:creationId xmlns:a16="http://schemas.microsoft.com/office/drawing/2014/main" id="{0211851B-6833-4F13-B672-74B8F2C24C4E}"/>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9" name="弦 58">
              <a:extLst>
                <a:ext uri="{FF2B5EF4-FFF2-40B4-BE49-F238E27FC236}">
                  <a16:creationId xmlns:a16="http://schemas.microsoft.com/office/drawing/2014/main" id="{11E0E852-47C2-4BC9-BC27-CB48BB53AB8D}"/>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3C884302-151B-4928-A79B-9A2EB8D2D740}"/>
              </a:ext>
            </a:extLst>
          </p:cNvPr>
          <p:cNvGrpSpPr/>
          <p:nvPr/>
        </p:nvGrpSpPr>
        <p:grpSpPr>
          <a:xfrm rot="20961518">
            <a:off x="8686754" y="4924041"/>
            <a:ext cx="287199" cy="123041"/>
            <a:chOff x="406400" y="0"/>
            <a:chExt cx="1038228" cy="400050"/>
          </a:xfrm>
        </p:grpSpPr>
        <p:sp>
          <p:nvSpPr>
            <p:cNvPr id="61" name="弦 60">
              <a:extLst>
                <a:ext uri="{FF2B5EF4-FFF2-40B4-BE49-F238E27FC236}">
                  <a16:creationId xmlns:a16="http://schemas.microsoft.com/office/drawing/2014/main" id="{0AED559E-FA11-44E5-B1CC-71FD8BDDBB82}"/>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2" name="弦 61">
              <a:extLst>
                <a:ext uri="{FF2B5EF4-FFF2-40B4-BE49-F238E27FC236}">
                  <a16:creationId xmlns:a16="http://schemas.microsoft.com/office/drawing/2014/main" id="{9ECB91EC-067A-49B6-914C-3A9BBAE8564A}"/>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63" name="テキスト ボックス 62">
            <a:extLst>
              <a:ext uri="{FF2B5EF4-FFF2-40B4-BE49-F238E27FC236}">
                <a16:creationId xmlns:a16="http://schemas.microsoft.com/office/drawing/2014/main" id="{D9DD2D76-350E-4D73-A63B-871D74FA5022}"/>
              </a:ext>
            </a:extLst>
          </p:cNvPr>
          <p:cNvSpPr txBox="1"/>
          <p:nvPr/>
        </p:nvSpPr>
        <p:spPr>
          <a:xfrm>
            <a:off x="9553827" y="4203600"/>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64" name="図 63">
            <a:extLst>
              <a:ext uri="{FF2B5EF4-FFF2-40B4-BE49-F238E27FC236}">
                <a16:creationId xmlns:a16="http://schemas.microsoft.com/office/drawing/2014/main" id="{6B0FBEB1-B88C-4CCD-B20A-B19947B4E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7637" y="4234792"/>
            <a:ext cx="740087" cy="835458"/>
          </a:xfrm>
          <a:prstGeom prst="rect">
            <a:avLst/>
          </a:prstGeom>
        </p:spPr>
      </p:pic>
      <p:pic>
        <p:nvPicPr>
          <p:cNvPr id="65" name="図 64">
            <a:extLst>
              <a:ext uri="{FF2B5EF4-FFF2-40B4-BE49-F238E27FC236}">
                <a16:creationId xmlns:a16="http://schemas.microsoft.com/office/drawing/2014/main" id="{401E66F7-4591-41B3-A1E6-4D945204F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9547" y="4592791"/>
            <a:ext cx="655664" cy="466428"/>
          </a:xfrm>
          <a:prstGeom prst="rect">
            <a:avLst/>
          </a:prstGeom>
        </p:spPr>
      </p:pic>
      <p:sp>
        <p:nvSpPr>
          <p:cNvPr id="66" name="星: 10 pt 65">
            <a:extLst>
              <a:ext uri="{FF2B5EF4-FFF2-40B4-BE49-F238E27FC236}">
                <a16:creationId xmlns:a16="http://schemas.microsoft.com/office/drawing/2014/main" id="{2D5B4010-37D8-4CF4-8304-2C0A4555EE23}"/>
              </a:ext>
            </a:extLst>
          </p:cNvPr>
          <p:cNvSpPr/>
          <p:nvPr/>
        </p:nvSpPr>
        <p:spPr>
          <a:xfrm>
            <a:off x="9906001" y="4996768"/>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Meiryo UI" panose="020B0604030504040204" pitchFamily="50" charset="-128"/>
                <a:ea typeface="Meiryo UI" panose="020B0604030504040204" pitchFamily="50" charset="-128"/>
              </a:rPr>
              <a:t>紛失</a:t>
            </a:r>
            <a:endParaRPr lang="en-US" altLang="ja-JP" sz="1400" b="1">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682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2162176" y="3517969"/>
            <a:ext cx="3743323"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51</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A522E2C2-EA45-4A8D-A49A-B8E40030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791" y="3187836"/>
            <a:ext cx="434231" cy="660269"/>
          </a:xfrm>
          <a:prstGeom prst="rect">
            <a:avLst/>
          </a:prstGeom>
        </p:spPr>
      </p:pic>
      <p:pic>
        <p:nvPicPr>
          <p:cNvPr id="20" name="図 19">
            <a:extLst>
              <a:ext uri="{FF2B5EF4-FFF2-40B4-BE49-F238E27FC236}">
                <a16:creationId xmlns:a16="http://schemas.microsoft.com/office/drawing/2014/main" id="{4B82CBFB-AD74-45D2-89B9-FCA22CE64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2072" y="4552141"/>
            <a:ext cx="655664" cy="466428"/>
          </a:xfrm>
          <a:prstGeom prst="rect">
            <a:avLst/>
          </a:prstGeom>
        </p:spPr>
      </p:pic>
      <p:sp>
        <p:nvSpPr>
          <p:cNvPr id="21" name="テキスト ボックス 20">
            <a:extLst>
              <a:ext uri="{FF2B5EF4-FFF2-40B4-BE49-F238E27FC236}">
                <a16:creationId xmlns:a16="http://schemas.microsoft.com/office/drawing/2014/main" id="{23E99FD1-B8E6-4390-9B82-2D4995AF30B6}"/>
              </a:ext>
            </a:extLst>
          </p:cNvPr>
          <p:cNvSpPr txBox="1"/>
          <p:nvPr/>
        </p:nvSpPr>
        <p:spPr>
          <a:xfrm>
            <a:off x="3465906" y="4309239"/>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23" name="図 22">
            <a:extLst>
              <a:ext uri="{FF2B5EF4-FFF2-40B4-BE49-F238E27FC236}">
                <a16:creationId xmlns:a16="http://schemas.microsoft.com/office/drawing/2014/main" id="{642FF0E9-E891-43A3-85C1-588C081DA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461" y="4706773"/>
            <a:ext cx="602701" cy="823072"/>
          </a:xfrm>
          <a:prstGeom prst="rect">
            <a:avLst/>
          </a:prstGeom>
        </p:spPr>
      </p:pic>
      <p:sp>
        <p:nvSpPr>
          <p:cNvPr id="24" name="テキスト ボックス 23">
            <a:extLst>
              <a:ext uri="{FF2B5EF4-FFF2-40B4-BE49-F238E27FC236}">
                <a16:creationId xmlns:a16="http://schemas.microsoft.com/office/drawing/2014/main" id="{5640E0FB-68E5-4E58-AF86-F41D0058932A}"/>
              </a:ext>
            </a:extLst>
          </p:cNvPr>
          <p:cNvSpPr txBox="1"/>
          <p:nvPr/>
        </p:nvSpPr>
        <p:spPr>
          <a:xfrm>
            <a:off x="2439757" y="5529846"/>
            <a:ext cx="954107"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自治体職員</a:t>
            </a:r>
          </a:p>
        </p:txBody>
      </p:sp>
      <p:sp>
        <p:nvSpPr>
          <p:cNvPr id="25" name="矢印: 右 24">
            <a:extLst>
              <a:ext uri="{FF2B5EF4-FFF2-40B4-BE49-F238E27FC236}">
                <a16:creationId xmlns:a16="http://schemas.microsoft.com/office/drawing/2014/main" id="{4EEF39A7-92B0-42CA-8167-2D754DCCC206}"/>
              </a:ext>
            </a:extLst>
          </p:cNvPr>
          <p:cNvSpPr/>
          <p:nvPr/>
        </p:nvSpPr>
        <p:spPr>
          <a:xfrm>
            <a:off x="3465907" y="5028880"/>
            <a:ext cx="1243857"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個人情報の取扱いを</a:t>
            </a:r>
            <a:endParaRPr lang="en-US" altLang="ja-JP" sz="1400" b="1">
              <a:solidFill>
                <a:prstClr val="black"/>
              </a:solidFill>
              <a:latin typeface="Meiryo UI" panose="020B0604030504040204" pitchFamily="50" charset="-128"/>
              <a:ea typeface="Meiryo UI" panose="020B0604030504040204" pitchFamily="50" charset="-128"/>
            </a:endParaRPr>
          </a:p>
          <a:p>
            <a:pPr algn="ctr" defTabSz="457200"/>
            <a:r>
              <a:rPr lang="ja-JP" altLang="en-US" sz="1400" b="1">
                <a:solidFill>
                  <a:prstClr val="black"/>
                </a:solidFill>
                <a:latin typeface="Meiryo UI" panose="020B0604030504040204" pitchFamily="50" charset="-128"/>
                <a:ea typeface="Meiryo UI" panose="020B0604030504040204" pitchFamily="50" charset="-128"/>
              </a:rPr>
              <a:t>委託</a:t>
            </a:r>
          </a:p>
        </p:txBody>
      </p:sp>
      <p:pic>
        <p:nvPicPr>
          <p:cNvPr id="26" name="図 25">
            <a:extLst>
              <a:ext uri="{FF2B5EF4-FFF2-40B4-BE49-F238E27FC236}">
                <a16:creationId xmlns:a16="http://schemas.microsoft.com/office/drawing/2014/main" id="{2622C2A9-C38B-43F8-B25C-EFA7158D2C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324" y="4665569"/>
            <a:ext cx="602701" cy="905480"/>
          </a:xfrm>
          <a:prstGeom prst="rect">
            <a:avLst/>
          </a:prstGeom>
        </p:spPr>
      </p:pic>
      <p:sp>
        <p:nvSpPr>
          <p:cNvPr id="27" name="テキスト ボックス 26">
            <a:extLst>
              <a:ext uri="{FF2B5EF4-FFF2-40B4-BE49-F238E27FC236}">
                <a16:creationId xmlns:a16="http://schemas.microsoft.com/office/drawing/2014/main" id="{31C7CC53-692C-4887-9EC7-3D78913D4572}"/>
              </a:ext>
            </a:extLst>
          </p:cNvPr>
          <p:cNvSpPr txBox="1"/>
          <p:nvPr/>
        </p:nvSpPr>
        <p:spPr>
          <a:xfrm>
            <a:off x="3610746" y="3374402"/>
            <a:ext cx="1338828" cy="369332"/>
          </a:xfrm>
          <a:prstGeom prst="rect">
            <a:avLst/>
          </a:prstGeom>
          <a:noFill/>
        </p:spPr>
        <p:txBody>
          <a:bodyPr wrap="none" rtlCol="0">
            <a:spAutoFit/>
          </a:bodyPr>
          <a:lstStyle/>
          <a:p>
            <a:pPr defTabSz="457200"/>
            <a:r>
              <a:rPr lang="ja-JP" altLang="en-US">
                <a:solidFill>
                  <a:prstClr val="black"/>
                </a:solidFill>
                <a:latin typeface="Meiryo UI" panose="020B0604030504040204" pitchFamily="50" charset="-128"/>
                <a:ea typeface="Meiryo UI" panose="020B0604030504040204" pitchFamily="50" charset="-128"/>
              </a:rPr>
              <a:t>自治体庁舎</a:t>
            </a:r>
          </a:p>
        </p:txBody>
      </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629675" y="5529846"/>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320203" y="3517969"/>
            <a:ext cx="2228850"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E43E3D7-FEBE-4722-8BA2-F365A0DB7076}"/>
              </a:ext>
            </a:extLst>
          </p:cNvPr>
          <p:cNvSpPr txBox="1"/>
          <p:nvPr/>
        </p:nvSpPr>
        <p:spPr>
          <a:xfrm>
            <a:off x="6689214" y="3374402"/>
            <a:ext cx="1656223"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システム作業場所</a:t>
            </a:r>
          </a:p>
        </p:txBody>
      </p:sp>
      <p:grpSp>
        <p:nvGrpSpPr>
          <p:cNvPr id="34" name="グループ化 33">
            <a:extLst>
              <a:ext uri="{FF2B5EF4-FFF2-40B4-BE49-F238E27FC236}">
                <a16:creationId xmlns:a16="http://schemas.microsoft.com/office/drawing/2014/main" id="{00000000-0008-0000-0000-000028000000}"/>
              </a:ext>
            </a:extLst>
          </p:cNvPr>
          <p:cNvGrpSpPr/>
          <p:nvPr/>
        </p:nvGrpSpPr>
        <p:grpSpPr>
          <a:xfrm rot="20961518">
            <a:off x="5737209" y="4958965"/>
            <a:ext cx="280848" cy="107166"/>
            <a:chOff x="0" y="34925"/>
            <a:chExt cx="1038228" cy="400050"/>
          </a:xfrm>
        </p:grpSpPr>
        <p:sp>
          <p:nvSpPr>
            <p:cNvPr id="41" name="弦 40">
              <a:extLst>
                <a:ext uri="{FF2B5EF4-FFF2-40B4-BE49-F238E27FC236}">
                  <a16:creationId xmlns:a16="http://schemas.microsoft.com/office/drawing/2014/main" id="{00000000-0008-0000-0000-000025000000}"/>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弦 41">
              <a:extLst>
                <a:ext uri="{FF2B5EF4-FFF2-40B4-BE49-F238E27FC236}">
                  <a16:creationId xmlns:a16="http://schemas.microsoft.com/office/drawing/2014/main" id="{00000000-0008-0000-0000-000027000000}"/>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00000000-0008-0000-0000-00006F000000}"/>
              </a:ext>
            </a:extLst>
          </p:cNvPr>
          <p:cNvGrpSpPr/>
          <p:nvPr/>
        </p:nvGrpSpPr>
        <p:grpSpPr>
          <a:xfrm rot="584822">
            <a:off x="5972890" y="5119459"/>
            <a:ext cx="304148" cy="123608"/>
            <a:chOff x="235681" y="195419"/>
            <a:chExt cx="1038228" cy="400050"/>
          </a:xfrm>
        </p:grpSpPr>
        <p:sp>
          <p:nvSpPr>
            <p:cNvPr id="39" name="弦 38">
              <a:extLst>
                <a:ext uri="{FF2B5EF4-FFF2-40B4-BE49-F238E27FC236}">
                  <a16:creationId xmlns:a16="http://schemas.microsoft.com/office/drawing/2014/main" id="{00000000-0008-0000-0000-000070000000}"/>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0" name="弦 39">
              <a:extLst>
                <a:ext uri="{FF2B5EF4-FFF2-40B4-BE49-F238E27FC236}">
                  <a16:creationId xmlns:a16="http://schemas.microsoft.com/office/drawing/2014/main" id="{00000000-0008-0000-0000-000071000000}"/>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00000000-0008-0000-0000-000073000000}"/>
              </a:ext>
            </a:extLst>
          </p:cNvPr>
          <p:cNvGrpSpPr/>
          <p:nvPr/>
        </p:nvGrpSpPr>
        <p:grpSpPr>
          <a:xfrm rot="20961518">
            <a:off x="6143610" y="4924041"/>
            <a:ext cx="287199" cy="123041"/>
            <a:chOff x="406400" y="0"/>
            <a:chExt cx="1038228" cy="400050"/>
          </a:xfrm>
        </p:grpSpPr>
        <p:sp>
          <p:nvSpPr>
            <p:cNvPr id="37" name="弦 36">
              <a:extLst>
                <a:ext uri="{FF2B5EF4-FFF2-40B4-BE49-F238E27FC236}">
                  <a16:creationId xmlns:a16="http://schemas.microsoft.com/office/drawing/2014/main" id="{00000000-0008-0000-0000-000074000000}"/>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弦 37">
              <a:extLst>
                <a:ext uri="{FF2B5EF4-FFF2-40B4-BE49-F238E27FC236}">
                  <a16:creationId xmlns:a16="http://schemas.microsoft.com/office/drawing/2014/main" id="{00000000-0008-0000-0000-000081000000}"/>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pic>
        <p:nvPicPr>
          <p:cNvPr id="44" name="図 43">
            <a:extLst>
              <a:ext uri="{FF2B5EF4-FFF2-40B4-BE49-F238E27FC236}">
                <a16:creationId xmlns:a16="http://schemas.microsoft.com/office/drawing/2014/main" id="{B1C4D2BB-3084-49E8-80F0-76DA512836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0483" y="4665569"/>
            <a:ext cx="602701" cy="905480"/>
          </a:xfrm>
          <a:prstGeom prst="rect">
            <a:avLst/>
          </a:prstGeom>
        </p:spPr>
      </p:pic>
      <p:sp>
        <p:nvSpPr>
          <p:cNvPr id="45" name="テキスト ボックス 44">
            <a:extLst>
              <a:ext uri="{FF2B5EF4-FFF2-40B4-BE49-F238E27FC236}">
                <a16:creationId xmlns:a16="http://schemas.microsoft.com/office/drawing/2014/main" id="{4544F801-9B81-4940-9219-8B41C620582C}"/>
              </a:ext>
            </a:extLst>
          </p:cNvPr>
          <p:cNvSpPr txBox="1"/>
          <p:nvPr/>
        </p:nvSpPr>
        <p:spPr>
          <a:xfrm>
            <a:off x="6847834" y="5529846"/>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sp>
        <p:nvSpPr>
          <p:cNvPr id="48" name="テキスト ボックス 47">
            <a:extLst>
              <a:ext uri="{FF2B5EF4-FFF2-40B4-BE49-F238E27FC236}">
                <a16:creationId xmlns:a16="http://schemas.microsoft.com/office/drawing/2014/main" id="{9AE765D9-1B60-43A9-B375-07C82B8C8EB6}"/>
              </a:ext>
            </a:extLst>
          </p:cNvPr>
          <p:cNvSpPr txBox="1"/>
          <p:nvPr/>
        </p:nvSpPr>
        <p:spPr>
          <a:xfrm>
            <a:off x="7149185" y="3825332"/>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sp>
        <p:nvSpPr>
          <p:cNvPr id="49" name="四角形: 角を丸くする 48">
            <a:extLst>
              <a:ext uri="{FF2B5EF4-FFF2-40B4-BE49-F238E27FC236}">
                <a16:creationId xmlns:a16="http://schemas.microsoft.com/office/drawing/2014/main" id="{04332C9A-141A-4D75-95DE-CF002B7F4E61}"/>
              </a:ext>
            </a:extLst>
          </p:cNvPr>
          <p:cNvSpPr/>
          <p:nvPr/>
        </p:nvSpPr>
        <p:spPr>
          <a:xfrm>
            <a:off x="8726095" y="3517969"/>
            <a:ext cx="1857025"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80668AE-75EE-4D21-90B4-EC01A23B5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129" y="3106082"/>
            <a:ext cx="547723" cy="742022"/>
          </a:xfrm>
          <a:prstGeom prst="rect">
            <a:avLst/>
          </a:prstGeom>
        </p:spPr>
      </p:pic>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pic>
        <p:nvPicPr>
          <p:cNvPr id="52" name="図 51">
            <a:extLst>
              <a:ext uri="{FF2B5EF4-FFF2-40B4-BE49-F238E27FC236}">
                <a16:creationId xmlns:a16="http://schemas.microsoft.com/office/drawing/2014/main" id="{821E1677-EDE5-4545-BE83-38224942A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9439" y="3148678"/>
            <a:ext cx="690217" cy="815152"/>
          </a:xfrm>
          <a:prstGeom prst="rect">
            <a:avLst/>
          </a:prstGeom>
        </p:spPr>
      </p:pic>
      <p:sp>
        <p:nvSpPr>
          <p:cNvPr id="53" name="テキスト ボックス 52">
            <a:extLst>
              <a:ext uri="{FF2B5EF4-FFF2-40B4-BE49-F238E27FC236}">
                <a16:creationId xmlns:a16="http://schemas.microsoft.com/office/drawing/2014/main" id="{E47162DE-A83E-4515-B4A0-33FC96E17333}"/>
              </a:ext>
            </a:extLst>
          </p:cNvPr>
          <p:cNvSpPr txBox="1"/>
          <p:nvPr/>
        </p:nvSpPr>
        <p:spPr>
          <a:xfrm>
            <a:off x="9449656" y="3374402"/>
            <a:ext cx="800219"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飲食店</a:t>
            </a:r>
          </a:p>
        </p:txBody>
      </p:sp>
      <p:grpSp>
        <p:nvGrpSpPr>
          <p:cNvPr id="54" name="グループ化 53">
            <a:extLst>
              <a:ext uri="{FF2B5EF4-FFF2-40B4-BE49-F238E27FC236}">
                <a16:creationId xmlns:a16="http://schemas.microsoft.com/office/drawing/2014/main" id="{023D4F58-8E68-482B-BA52-094C13DDBD6C}"/>
              </a:ext>
            </a:extLst>
          </p:cNvPr>
          <p:cNvGrpSpPr/>
          <p:nvPr/>
        </p:nvGrpSpPr>
        <p:grpSpPr>
          <a:xfrm rot="20961518">
            <a:off x="8280353" y="4958965"/>
            <a:ext cx="280848" cy="107166"/>
            <a:chOff x="0" y="34925"/>
            <a:chExt cx="1038228" cy="400050"/>
          </a:xfrm>
        </p:grpSpPr>
        <p:sp>
          <p:nvSpPr>
            <p:cNvPr id="55" name="弦 54">
              <a:extLst>
                <a:ext uri="{FF2B5EF4-FFF2-40B4-BE49-F238E27FC236}">
                  <a16:creationId xmlns:a16="http://schemas.microsoft.com/office/drawing/2014/main" id="{144BCF95-EDE4-4598-B811-BC215B7917D9}"/>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6" name="弦 55">
              <a:extLst>
                <a:ext uri="{FF2B5EF4-FFF2-40B4-BE49-F238E27FC236}">
                  <a16:creationId xmlns:a16="http://schemas.microsoft.com/office/drawing/2014/main" id="{EE1C5B0B-6D5D-43CD-9093-22513B7B695B}"/>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2D23F780-A4C0-4699-8A5F-81ADBC3E885D}"/>
              </a:ext>
            </a:extLst>
          </p:cNvPr>
          <p:cNvGrpSpPr/>
          <p:nvPr/>
        </p:nvGrpSpPr>
        <p:grpSpPr>
          <a:xfrm rot="584822">
            <a:off x="8516034" y="5119459"/>
            <a:ext cx="304148" cy="123608"/>
            <a:chOff x="235681" y="195419"/>
            <a:chExt cx="1038228" cy="400050"/>
          </a:xfrm>
        </p:grpSpPr>
        <p:sp>
          <p:nvSpPr>
            <p:cNvPr id="58" name="弦 57">
              <a:extLst>
                <a:ext uri="{FF2B5EF4-FFF2-40B4-BE49-F238E27FC236}">
                  <a16:creationId xmlns:a16="http://schemas.microsoft.com/office/drawing/2014/main" id="{0211851B-6833-4F13-B672-74B8F2C24C4E}"/>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9" name="弦 58">
              <a:extLst>
                <a:ext uri="{FF2B5EF4-FFF2-40B4-BE49-F238E27FC236}">
                  <a16:creationId xmlns:a16="http://schemas.microsoft.com/office/drawing/2014/main" id="{11E0E852-47C2-4BC9-BC27-CB48BB53AB8D}"/>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3C884302-151B-4928-A79B-9A2EB8D2D740}"/>
              </a:ext>
            </a:extLst>
          </p:cNvPr>
          <p:cNvGrpSpPr/>
          <p:nvPr/>
        </p:nvGrpSpPr>
        <p:grpSpPr>
          <a:xfrm rot="20961518">
            <a:off x="8686754" y="4924041"/>
            <a:ext cx="287199" cy="123041"/>
            <a:chOff x="406400" y="0"/>
            <a:chExt cx="1038228" cy="400050"/>
          </a:xfrm>
        </p:grpSpPr>
        <p:sp>
          <p:nvSpPr>
            <p:cNvPr id="61" name="弦 60">
              <a:extLst>
                <a:ext uri="{FF2B5EF4-FFF2-40B4-BE49-F238E27FC236}">
                  <a16:creationId xmlns:a16="http://schemas.microsoft.com/office/drawing/2014/main" id="{0AED559E-FA11-44E5-B1CC-71FD8BDDBB82}"/>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2" name="弦 61">
              <a:extLst>
                <a:ext uri="{FF2B5EF4-FFF2-40B4-BE49-F238E27FC236}">
                  <a16:creationId xmlns:a16="http://schemas.microsoft.com/office/drawing/2014/main" id="{9ECB91EC-067A-49B6-914C-3A9BBAE8564A}"/>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63" name="テキスト ボックス 62">
            <a:extLst>
              <a:ext uri="{FF2B5EF4-FFF2-40B4-BE49-F238E27FC236}">
                <a16:creationId xmlns:a16="http://schemas.microsoft.com/office/drawing/2014/main" id="{D9DD2D76-350E-4D73-A63B-871D74FA5022}"/>
              </a:ext>
            </a:extLst>
          </p:cNvPr>
          <p:cNvSpPr txBox="1"/>
          <p:nvPr/>
        </p:nvSpPr>
        <p:spPr>
          <a:xfrm>
            <a:off x="9553827" y="4203600"/>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64" name="図 63">
            <a:extLst>
              <a:ext uri="{FF2B5EF4-FFF2-40B4-BE49-F238E27FC236}">
                <a16:creationId xmlns:a16="http://schemas.microsoft.com/office/drawing/2014/main" id="{6B0FBEB1-B88C-4CCD-B20A-B19947B4E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7637" y="4234792"/>
            <a:ext cx="740087" cy="835458"/>
          </a:xfrm>
          <a:prstGeom prst="rect">
            <a:avLst/>
          </a:prstGeom>
        </p:spPr>
      </p:pic>
      <p:pic>
        <p:nvPicPr>
          <p:cNvPr id="65" name="図 64">
            <a:extLst>
              <a:ext uri="{FF2B5EF4-FFF2-40B4-BE49-F238E27FC236}">
                <a16:creationId xmlns:a16="http://schemas.microsoft.com/office/drawing/2014/main" id="{401E66F7-4591-41B3-A1E6-4D945204F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9547" y="4592791"/>
            <a:ext cx="655664" cy="466428"/>
          </a:xfrm>
          <a:prstGeom prst="rect">
            <a:avLst/>
          </a:prstGeom>
        </p:spPr>
      </p:pic>
      <p:sp>
        <p:nvSpPr>
          <p:cNvPr id="66" name="星: 10 pt 65">
            <a:extLst>
              <a:ext uri="{FF2B5EF4-FFF2-40B4-BE49-F238E27FC236}">
                <a16:creationId xmlns:a16="http://schemas.microsoft.com/office/drawing/2014/main" id="{2D5B4010-37D8-4CF4-8304-2C0A4555EE23}"/>
              </a:ext>
            </a:extLst>
          </p:cNvPr>
          <p:cNvSpPr/>
          <p:nvPr/>
        </p:nvSpPr>
        <p:spPr>
          <a:xfrm>
            <a:off x="9906001" y="4996768"/>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Meiryo UI" panose="020B0604030504040204" pitchFamily="50" charset="-128"/>
                <a:ea typeface="Meiryo UI" panose="020B0604030504040204" pitchFamily="50" charset="-128"/>
              </a:rPr>
              <a:t>紛失</a:t>
            </a:r>
            <a:endParaRPr lang="en-US" altLang="ja-JP" sz="1400" b="1">
              <a:solidFill>
                <a:prstClr val="white"/>
              </a:solidFill>
              <a:latin typeface="Meiryo UI" panose="020B0604030504040204" pitchFamily="50" charset="-128"/>
              <a:ea typeface="Meiryo UI" panose="020B0604030504040204" pitchFamily="50" charset="-128"/>
            </a:endParaRPr>
          </a:p>
        </p:txBody>
      </p:sp>
      <p:sp>
        <p:nvSpPr>
          <p:cNvPr id="6" name="吹き出し: 四角形 5">
            <a:extLst>
              <a:ext uri="{FF2B5EF4-FFF2-40B4-BE49-F238E27FC236}">
                <a16:creationId xmlns:a16="http://schemas.microsoft.com/office/drawing/2014/main" id="{A9570BDE-EB3D-71AC-F5E9-A8C2319E1511}"/>
              </a:ext>
            </a:extLst>
          </p:cNvPr>
          <p:cNvSpPr/>
          <p:nvPr/>
        </p:nvSpPr>
        <p:spPr>
          <a:xfrm>
            <a:off x="1638635" y="2121013"/>
            <a:ext cx="1513397" cy="1161953"/>
          </a:xfrm>
          <a:prstGeom prst="wedgeRectCallout">
            <a:avLst>
              <a:gd name="adj1" fmla="val 32722"/>
              <a:gd name="adj2" fmla="val 710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委託先の監督が不十分であった</a:t>
            </a:r>
            <a:endParaRPr lang="en-US" altLang="ja-JP">
              <a:solidFill>
                <a:prstClr val="white"/>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6A81FAEB-B748-4FEA-92ED-A5DC9628829E}"/>
              </a:ext>
            </a:extLst>
          </p:cNvPr>
          <p:cNvSpPr/>
          <p:nvPr/>
        </p:nvSpPr>
        <p:spPr>
          <a:xfrm>
            <a:off x="3476914" y="1166823"/>
            <a:ext cx="2648051" cy="1914475"/>
          </a:xfrm>
          <a:prstGeom prst="wedgeRectCallout">
            <a:avLst>
              <a:gd name="adj1" fmla="val 10510"/>
              <a:gd name="adj2" fmla="val 1162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具体的な手順や講ずべき安全管理措置について指示することなく再委託先に一任。再委託先に報告を求めることもしなかった</a:t>
            </a:r>
          </a:p>
        </p:txBody>
      </p:sp>
      <p:sp>
        <p:nvSpPr>
          <p:cNvPr id="8" name="吹き出し: 四角形 7">
            <a:extLst>
              <a:ext uri="{FF2B5EF4-FFF2-40B4-BE49-F238E27FC236}">
                <a16:creationId xmlns:a16="http://schemas.microsoft.com/office/drawing/2014/main" id="{D19CC1F5-0880-F02B-FEA5-97741DB8E7D2}"/>
              </a:ext>
            </a:extLst>
          </p:cNvPr>
          <p:cNvSpPr/>
          <p:nvPr/>
        </p:nvSpPr>
        <p:spPr>
          <a:xfrm>
            <a:off x="6439699" y="1120381"/>
            <a:ext cx="2075655" cy="1771649"/>
          </a:xfrm>
          <a:prstGeom prst="wedgeRectCallout">
            <a:avLst>
              <a:gd name="adj1" fmla="val -25383"/>
              <a:gd name="adj2" fmla="val 691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委託された個人データの取扱いリスクを組織で検討せず、現場担当者のみで判断</a:t>
            </a:r>
          </a:p>
        </p:txBody>
      </p:sp>
      <p:sp>
        <p:nvSpPr>
          <p:cNvPr id="9" name="吹き出し: 四角形 8">
            <a:extLst>
              <a:ext uri="{FF2B5EF4-FFF2-40B4-BE49-F238E27FC236}">
                <a16:creationId xmlns:a16="http://schemas.microsoft.com/office/drawing/2014/main" id="{07686067-9D94-D3BF-92A8-456B8623BB7A}"/>
              </a:ext>
            </a:extLst>
          </p:cNvPr>
          <p:cNvSpPr/>
          <p:nvPr/>
        </p:nvSpPr>
        <p:spPr>
          <a:xfrm>
            <a:off x="8568681" y="53221"/>
            <a:ext cx="1928718" cy="1864278"/>
          </a:xfrm>
          <a:prstGeom prst="wedgeRectCallout">
            <a:avLst>
              <a:gd name="adj1" fmla="val -51679"/>
              <a:gd name="adj2" fmla="val 736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個人データを取り扱う区域の入退室管理、電子媒体の施錠管理、不要なアクセス制御なし</a:t>
            </a:r>
          </a:p>
        </p:txBody>
      </p:sp>
      <p:sp>
        <p:nvSpPr>
          <p:cNvPr id="3" name="吹き出し: 四角形 2">
            <a:extLst>
              <a:ext uri="{FF2B5EF4-FFF2-40B4-BE49-F238E27FC236}">
                <a16:creationId xmlns:a16="http://schemas.microsoft.com/office/drawing/2014/main" id="{B3297F4C-45C5-5218-6BC4-4D6F90DC32BE}"/>
              </a:ext>
            </a:extLst>
          </p:cNvPr>
          <p:cNvSpPr/>
          <p:nvPr/>
        </p:nvSpPr>
        <p:spPr>
          <a:xfrm>
            <a:off x="9372600" y="1995549"/>
            <a:ext cx="1734954" cy="1377749"/>
          </a:xfrm>
          <a:prstGeom prst="wedgeRectCallout">
            <a:avLst>
              <a:gd name="adj1" fmla="val 11092"/>
              <a:gd name="adj2" fmla="val 1019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セキュリティ部門の許可なく</a:t>
            </a:r>
            <a:r>
              <a:rPr lang="en-US" altLang="ja-JP">
                <a:solidFill>
                  <a:prstClr val="white"/>
                </a:solidFill>
                <a:latin typeface="Meiryo UI" panose="020B0604030504040204" pitchFamily="50" charset="-128"/>
                <a:ea typeface="Meiryo UI" panose="020B0604030504040204" pitchFamily="50" charset="-128"/>
              </a:rPr>
              <a:t>USB</a:t>
            </a:r>
            <a:r>
              <a:rPr lang="ja-JP" altLang="en-US">
                <a:solidFill>
                  <a:prstClr val="white"/>
                </a:solidFill>
                <a:latin typeface="Meiryo UI" panose="020B0604030504040204" pitchFamily="50" charset="-128"/>
                <a:ea typeface="Meiryo UI" panose="020B0604030504040204" pitchFamily="50" charset="-128"/>
              </a:rPr>
              <a:t>をカバンで持ち出しそのまま飲食</a:t>
            </a:r>
            <a:endParaRPr lang="en-US" altLang="ja-JP">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9065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52</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DC5E5AD3-51F9-4D48-83E0-84284ACD7698}"/>
              </a:ext>
            </a:extLst>
          </p:cNvPr>
          <p:cNvSpPr txBox="1">
            <a:spLocks/>
          </p:cNvSpPr>
          <p:nvPr/>
        </p:nvSpPr>
        <p:spPr>
          <a:xfrm>
            <a:off x="2003552" y="1796229"/>
            <a:ext cx="8364412" cy="163276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ＵＳＢメモリ等の電子媒体を安全に利用又は持ち運ぶための規律や手順を整備し、実際にルール通りに運用されているか確認する必要がある。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ＵＳＢメモリは大量のデータを保存でき、持ち運びも簡単であることから、紛失した際の影響も甚大となる。そのため、電子媒体の利用を必要最小限にするような体制・規律・制御を検討することも重要。</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810EEAF2-CAB3-486F-8CBA-BA9287078799}"/>
              </a:ext>
            </a:extLst>
          </p:cNvPr>
          <p:cNvSpPr txBox="1">
            <a:spLocks/>
          </p:cNvSpPr>
          <p:nvPr/>
        </p:nvSpPr>
        <p:spPr>
          <a:xfrm>
            <a:off x="2003553" y="1451135"/>
            <a:ext cx="180049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041CE99A-CC7A-4BAC-B047-8D62345F326C}"/>
              </a:ext>
            </a:extLst>
          </p:cNvPr>
          <p:cNvSpPr txBox="1">
            <a:spLocks/>
          </p:cNvSpPr>
          <p:nvPr/>
        </p:nvSpPr>
        <p:spPr>
          <a:xfrm>
            <a:off x="2003552" y="3994351"/>
            <a:ext cx="8919935" cy="2606474"/>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利用を必要最小限にするような体制や規律を整備し徹底する。</a:t>
            </a:r>
            <a:r>
              <a:rPr lang="zh-TW" altLang="en-US" sz="140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作業完了するなど</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利用目的を果たしたら、データを消去</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電子媒体を管理者が管理</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し、利用する際にはルールに基づき許可する。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管理区域から外への移動について</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利用記録簿等で把握</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安全に持ち運ぶための規律や方法手順を整備する。</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→物理的安全管理措置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専用の</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鍵付きのかばん等で運搬</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紛失した際の漏えいを防ぐため、</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データの暗号化を行う</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許可された電子媒体以外を接続できないように制御する。</a:t>
            </a:r>
          </a:p>
          <a:p>
            <a:pPr marL="891000" lvl="1" indent="-457200">
              <a:buClr>
                <a:prstClr val="black">
                  <a:lumMod val="65000"/>
                  <a:lumOff val="35000"/>
                </a:prstClr>
              </a:buClr>
              <a:buFont typeface="Wingdings" panose="05000000000000000000" pitchFamily="2" charset="2"/>
              <a:buChar char="Ø"/>
            </a:pP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endParaRPr lang="en-US" altLang="ja-JP" sz="1800">
              <a:solidFill>
                <a:srgbClr val="FF0000"/>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BE474EDF-0194-4762-95BB-6D96610F7810}"/>
              </a:ext>
            </a:extLst>
          </p:cNvPr>
          <p:cNvSpPr txBox="1">
            <a:spLocks/>
          </p:cNvSpPr>
          <p:nvPr/>
        </p:nvSpPr>
        <p:spPr>
          <a:xfrm>
            <a:off x="2003553" y="3644632"/>
            <a:ext cx="87716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3103236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53</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D54164F8-5253-4782-AAD6-7FF427C2EC22}"/>
              </a:ext>
            </a:extLst>
          </p:cNvPr>
          <p:cNvSpPr>
            <a:spLocks noGrp="1"/>
          </p:cNvSpPr>
          <p:nvPr>
            <p:ph idx="1"/>
          </p:nvPr>
        </p:nvSpPr>
        <p:spPr>
          <a:xfrm>
            <a:off x="2052266" y="1794979"/>
            <a:ext cx="8871220" cy="805001"/>
          </a:xfrm>
          <a:ln w="12700">
            <a:solidFill>
              <a:schemeClr val="tx1">
                <a:lumMod val="65000"/>
                <a:lumOff val="35000"/>
              </a:schemeClr>
            </a:solidFill>
          </a:ln>
        </p:spPr>
        <p:txBody>
          <a:bodyPr>
            <a:normAutofit/>
          </a:bodyPr>
          <a:lstStyle/>
          <a:p>
            <a:pPr marL="0"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ある企業の従業員が、業務に関係なく業務システムを使って、</a:t>
            </a:r>
            <a:r>
              <a:rPr lang="zh-TW" altLang="en-US" sz="1800">
                <a:solidFill>
                  <a:schemeClr val="tx1">
                    <a:lumMod val="85000"/>
                    <a:lumOff val="15000"/>
                  </a:schemeClr>
                </a:solidFill>
                <a:latin typeface="Meiryo UI" panose="020B0604030504040204" pitchFamily="50" charset="-128"/>
                <a:ea typeface="Meiryo UI" panose="020B0604030504040204" pitchFamily="50" charset="-128"/>
              </a:rPr>
              <a:t>元交際相手等</a:t>
            </a: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の特定人物の個人情報を閲覧した。</a:t>
            </a:r>
            <a:endParaRPr lang="en-US" altLang="ja-JP" sz="180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7989C86-CB3D-4263-AE17-BA4CA2AC0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888" y="3833673"/>
            <a:ext cx="1102774" cy="1601897"/>
          </a:xfrm>
          <a:prstGeom prst="rect">
            <a:avLst/>
          </a:prstGeom>
        </p:spPr>
      </p:pic>
      <p:sp>
        <p:nvSpPr>
          <p:cNvPr id="19" name="テキスト ボックス 18">
            <a:extLst>
              <a:ext uri="{FF2B5EF4-FFF2-40B4-BE49-F238E27FC236}">
                <a16:creationId xmlns:a16="http://schemas.microsoft.com/office/drawing/2014/main" id="{F3C6F796-8FA2-45B4-8C55-7C617C56C3DB}"/>
              </a:ext>
            </a:extLst>
          </p:cNvPr>
          <p:cNvSpPr txBox="1"/>
          <p:nvPr/>
        </p:nvSpPr>
        <p:spPr>
          <a:xfrm>
            <a:off x="2881902" y="5529846"/>
            <a:ext cx="646331"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従業員</a:t>
            </a:r>
          </a:p>
        </p:txBody>
      </p:sp>
      <p:sp>
        <p:nvSpPr>
          <p:cNvPr id="2" name="思考の吹き出し: 雲形 1">
            <a:extLst>
              <a:ext uri="{FF2B5EF4-FFF2-40B4-BE49-F238E27FC236}">
                <a16:creationId xmlns:a16="http://schemas.microsoft.com/office/drawing/2014/main" id="{C6806CBC-0444-4336-B9DF-E70134383B05}"/>
              </a:ext>
            </a:extLst>
          </p:cNvPr>
          <p:cNvSpPr/>
          <p:nvPr/>
        </p:nvSpPr>
        <p:spPr>
          <a:xfrm>
            <a:off x="4143375" y="3019426"/>
            <a:ext cx="3152775" cy="1419225"/>
          </a:xfrm>
          <a:prstGeom prst="cloudCallout">
            <a:avLst>
              <a:gd name="adj1" fmla="val -61518"/>
              <a:gd name="adj2" fmla="val 52433"/>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ちょっと閲覧するだけならいいかな</a:t>
            </a:r>
          </a:p>
        </p:txBody>
      </p:sp>
      <p:pic>
        <p:nvPicPr>
          <p:cNvPr id="20" name="図 19">
            <a:extLst>
              <a:ext uri="{FF2B5EF4-FFF2-40B4-BE49-F238E27FC236}">
                <a16:creationId xmlns:a16="http://schemas.microsoft.com/office/drawing/2014/main" id="{C551375B-5692-4D54-A338-C9E15016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513" y="3036776"/>
            <a:ext cx="2810500" cy="2700762"/>
          </a:xfrm>
          <a:prstGeom prst="rect">
            <a:avLst/>
          </a:prstGeom>
        </p:spPr>
      </p:pic>
      <p:sp>
        <p:nvSpPr>
          <p:cNvPr id="3" name="正方形/長方形 2">
            <a:extLst>
              <a:ext uri="{FF2B5EF4-FFF2-40B4-BE49-F238E27FC236}">
                <a16:creationId xmlns:a16="http://schemas.microsoft.com/office/drawing/2014/main" id="{41992AFA-2DF0-484B-8467-E7E0299C05AC}"/>
              </a:ext>
            </a:extLst>
          </p:cNvPr>
          <p:cNvSpPr/>
          <p:nvPr/>
        </p:nvSpPr>
        <p:spPr>
          <a:xfrm rot="648866">
            <a:off x="7899273" y="3379944"/>
            <a:ext cx="1912981" cy="133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個人情報</a:t>
            </a:r>
            <a:endParaRPr lang="en-US" altLang="ja-JP">
              <a:solidFill>
                <a:prstClr val="black"/>
              </a:solidFill>
              <a:latin typeface="Meiryo UI" panose="020B0604030504040204" pitchFamily="50" charset="-128"/>
              <a:ea typeface="Meiryo UI" panose="020B0604030504040204" pitchFamily="50" charset="-128"/>
            </a:endParaRPr>
          </a:p>
          <a:p>
            <a:pPr algn="ctr" defTabSz="457200"/>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氏名　〇〇〇〇</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生年月日　□□</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住所　☆☆☆☆</a:t>
            </a:r>
            <a:endParaRPr lang="en-US" altLang="ja-JP" sz="105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8405AE3-524C-4407-89A2-45460698E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rot="523601">
            <a:off x="7950994" y="3614533"/>
            <a:ext cx="376239" cy="424320"/>
          </a:xfrm>
          <a:prstGeom prst="rect">
            <a:avLst/>
          </a:prstGeom>
        </p:spPr>
      </p:pic>
      <p:sp>
        <p:nvSpPr>
          <p:cNvPr id="22" name="矢印: 右 21">
            <a:extLst>
              <a:ext uri="{FF2B5EF4-FFF2-40B4-BE49-F238E27FC236}">
                <a16:creationId xmlns:a16="http://schemas.microsoft.com/office/drawing/2014/main" id="{2495ED85-C747-4107-B953-AD516CAC4C5D}"/>
              </a:ext>
            </a:extLst>
          </p:cNvPr>
          <p:cNvSpPr/>
          <p:nvPr/>
        </p:nvSpPr>
        <p:spPr>
          <a:xfrm>
            <a:off x="3933825" y="4634621"/>
            <a:ext cx="3442352"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sz="1400" b="1">
              <a:solidFill>
                <a:prstClr val="black"/>
              </a:solidFill>
              <a:latin typeface="Meiryo UI" panose="020B0604030504040204" pitchFamily="50" charset="-128"/>
              <a:ea typeface="Meiryo UI" panose="020B0604030504040204" pitchFamily="50" charset="-128"/>
            </a:endParaRPr>
          </a:p>
        </p:txBody>
      </p:sp>
      <p:sp>
        <p:nvSpPr>
          <p:cNvPr id="23" name="星: 10 pt 22">
            <a:extLst>
              <a:ext uri="{FF2B5EF4-FFF2-40B4-BE49-F238E27FC236}">
                <a16:creationId xmlns:a16="http://schemas.microsoft.com/office/drawing/2014/main" id="{0D29145A-046B-4C5B-92C6-4D4D19CD5A1B}"/>
              </a:ext>
            </a:extLst>
          </p:cNvPr>
          <p:cNvSpPr/>
          <p:nvPr/>
        </p:nvSpPr>
        <p:spPr>
          <a:xfrm>
            <a:off x="5959450" y="4975225"/>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ltLang="ja-JP" sz="1400" b="1">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3437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54</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17989C86-CB3D-4263-AE17-BA4CA2AC0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888" y="3833673"/>
            <a:ext cx="1102774" cy="1601897"/>
          </a:xfrm>
          <a:prstGeom prst="rect">
            <a:avLst/>
          </a:prstGeom>
        </p:spPr>
      </p:pic>
      <p:sp>
        <p:nvSpPr>
          <p:cNvPr id="19" name="テキスト ボックス 18">
            <a:extLst>
              <a:ext uri="{FF2B5EF4-FFF2-40B4-BE49-F238E27FC236}">
                <a16:creationId xmlns:a16="http://schemas.microsoft.com/office/drawing/2014/main" id="{F3C6F796-8FA2-45B4-8C55-7C617C56C3DB}"/>
              </a:ext>
            </a:extLst>
          </p:cNvPr>
          <p:cNvSpPr txBox="1"/>
          <p:nvPr/>
        </p:nvSpPr>
        <p:spPr>
          <a:xfrm>
            <a:off x="2881902" y="5529846"/>
            <a:ext cx="646331"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従業員</a:t>
            </a:r>
          </a:p>
        </p:txBody>
      </p:sp>
      <p:sp>
        <p:nvSpPr>
          <p:cNvPr id="2" name="思考の吹き出し: 雲形 1">
            <a:extLst>
              <a:ext uri="{FF2B5EF4-FFF2-40B4-BE49-F238E27FC236}">
                <a16:creationId xmlns:a16="http://schemas.microsoft.com/office/drawing/2014/main" id="{C6806CBC-0444-4336-B9DF-E70134383B05}"/>
              </a:ext>
            </a:extLst>
          </p:cNvPr>
          <p:cNvSpPr/>
          <p:nvPr/>
        </p:nvSpPr>
        <p:spPr>
          <a:xfrm>
            <a:off x="4143375" y="3019426"/>
            <a:ext cx="3152775" cy="1419225"/>
          </a:xfrm>
          <a:prstGeom prst="cloudCallout">
            <a:avLst>
              <a:gd name="adj1" fmla="val -61518"/>
              <a:gd name="adj2" fmla="val 52433"/>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ちょっと閲覧するだけならいいかな</a:t>
            </a:r>
          </a:p>
        </p:txBody>
      </p:sp>
      <p:pic>
        <p:nvPicPr>
          <p:cNvPr id="20" name="図 19">
            <a:extLst>
              <a:ext uri="{FF2B5EF4-FFF2-40B4-BE49-F238E27FC236}">
                <a16:creationId xmlns:a16="http://schemas.microsoft.com/office/drawing/2014/main" id="{C551375B-5692-4D54-A338-C9E15016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513" y="3036776"/>
            <a:ext cx="2810500" cy="2700762"/>
          </a:xfrm>
          <a:prstGeom prst="rect">
            <a:avLst/>
          </a:prstGeom>
        </p:spPr>
      </p:pic>
      <p:sp>
        <p:nvSpPr>
          <p:cNvPr id="3" name="正方形/長方形 2">
            <a:extLst>
              <a:ext uri="{FF2B5EF4-FFF2-40B4-BE49-F238E27FC236}">
                <a16:creationId xmlns:a16="http://schemas.microsoft.com/office/drawing/2014/main" id="{41992AFA-2DF0-484B-8467-E7E0299C05AC}"/>
              </a:ext>
            </a:extLst>
          </p:cNvPr>
          <p:cNvSpPr/>
          <p:nvPr/>
        </p:nvSpPr>
        <p:spPr>
          <a:xfrm rot="648866">
            <a:off x="7899273" y="3379944"/>
            <a:ext cx="1912981" cy="133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個人情報</a:t>
            </a:r>
            <a:endParaRPr lang="en-US" altLang="ja-JP">
              <a:solidFill>
                <a:prstClr val="black"/>
              </a:solidFill>
              <a:latin typeface="Meiryo UI" panose="020B0604030504040204" pitchFamily="50" charset="-128"/>
              <a:ea typeface="Meiryo UI" panose="020B0604030504040204" pitchFamily="50" charset="-128"/>
            </a:endParaRPr>
          </a:p>
          <a:p>
            <a:pPr algn="ctr" defTabSz="457200"/>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氏名　〇〇〇〇</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生年月日　□□</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住所　☆☆☆☆</a:t>
            </a:r>
            <a:endParaRPr lang="en-US" altLang="ja-JP" sz="105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8405AE3-524C-4407-89A2-45460698E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rot="523601">
            <a:off x="7950994" y="3614533"/>
            <a:ext cx="376239" cy="424320"/>
          </a:xfrm>
          <a:prstGeom prst="rect">
            <a:avLst/>
          </a:prstGeom>
        </p:spPr>
      </p:pic>
      <p:sp>
        <p:nvSpPr>
          <p:cNvPr id="22" name="矢印: 右 21">
            <a:extLst>
              <a:ext uri="{FF2B5EF4-FFF2-40B4-BE49-F238E27FC236}">
                <a16:creationId xmlns:a16="http://schemas.microsoft.com/office/drawing/2014/main" id="{2495ED85-C747-4107-B953-AD516CAC4C5D}"/>
              </a:ext>
            </a:extLst>
          </p:cNvPr>
          <p:cNvSpPr/>
          <p:nvPr/>
        </p:nvSpPr>
        <p:spPr>
          <a:xfrm>
            <a:off x="3933825" y="4634621"/>
            <a:ext cx="3442352"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sz="1400" b="1">
              <a:solidFill>
                <a:prstClr val="black"/>
              </a:solidFill>
              <a:latin typeface="Meiryo UI" panose="020B0604030504040204" pitchFamily="50" charset="-128"/>
              <a:ea typeface="Meiryo UI" panose="020B0604030504040204" pitchFamily="50" charset="-128"/>
            </a:endParaRPr>
          </a:p>
        </p:txBody>
      </p:sp>
      <p:sp>
        <p:nvSpPr>
          <p:cNvPr id="23" name="星: 10 pt 22">
            <a:extLst>
              <a:ext uri="{FF2B5EF4-FFF2-40B4-BE49-F238E27FC236}">
                <a16:creationId xmlns:a16="http://schemas.microsoft.com/office/drawing/2014/main" id="{0D29145A-046B-4C5B-92C6-4D4D19CD5A1B}"/>
              </a:ext>
            </a:extLst>
          </p:cNvPr>
          <p:cNvSpPr/>
          <p:nvPr/>
        </p:nvSpPr>
        <p:spPr>
          <a:xfrm>
            <a:off x="6019970" y="4323614"/>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ltLang="ja-JP" sz="1400" b="1">
              <a:solidFill>
                <a:prstClr val="white"/>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3168A90E-FD4F-5788-2D4A-C35E493F7479}"/>
              </a:ext>
            </a:extLst>
          </p:cNvPr>
          <p:cNvSpPr/>
          <p:nvPr/>
        </p:nvSpPr>
        <p:spPr>
          <a:xfrm>
            <a:off x="5107448" y="893030"/>
            <a:ext cx="2675315" cy="1568636"/>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altLang="ja-JP">
                <a:solidFill>
                  <a:prstClr val="white"/>
                </a:solidFill>
                <a:latin typeface="Meiryo UI" panose="020B0604030504040204" pitchFamily="50" charset="-128"/>
                <a:ea typeface="Meiryo UI" panose="020B0604030504040204" pitchFamily="50" charset="-128"/>
              </a:rPr>
              <a:t>USB</a:t>
            </a:r>
            <a:r>
              <a:rPr lang="ja-JP" altLang="en-US">
                <a:solidFill>
                  <a:prstClr val="white"/>
                </a:solidFill>
                <a:latin typeface="Meiryo UI" panose="020B0604030504040204" pitchFamily="50" charset="-128"/>
                <a:ea typeface="Meiryo UI" panose="020B0604030504040204" pitchFamily="50" charset="-128"/>
              </a:rPr>
              <a:t>などの電子機器の利用手順を定めていない又は定めた手順が</a:t>
            </a:r>
            <a:br>
              <a:rPr lang="en-US" altLang="ja-JP">
                <a:solidFill>
                  <a:prstClr val="white"/>
                </a:solidFill>
                <a:latin typeface="Meiryo UI" panose="020B0604030504040204" pitchFamily="50" charset="-128"/>
                <a:ea typeface="Meiryo UI" panose="020B0604030504040204" pitchFamily="50" charset="-128"/>
              </a:rPr>
            </a:br>
            <a:r>
              <a:rPr lang="ja-JP" altLang="en-US">
                <a:solidFill>
                  <a:prstClr val="white"/>
                </a:solidFill>
                <a:latin typeface="Meiryo UI" panose="020B0604030504040204" pitchFamily="50" charset="-128"/>
                <a:ea typeface="Meiryo UI" panose="020B0604030504040204" pitchFamily="50" charset="-128"/>
              </a:rPr>
              <a:t>守られていない</a:t>
            </a:r>
          </a:p>
        </p:txBody>
      </p:sp>
      <p:sp>
        <p:nvSpPr>
          <p:cNvPr id="9" name="吹き出し: 四角形 8">
            <a:extLst>
              <a:ext uri="{FF2B5EF4-FFF2-40B4-BE49-F238E27FC236}">
                <a16:creationId xmlns:a16="http://schemas.microsoft.com/office/drawing/2014/main" id="{4C5885B7-C927-0A83-692A-76E7E4DDA8EB}"/>
              </a:ext>
            </a:extLst>
          </p:cNvPr>
          <p:cNvSpPr/>
          <p:nvPr/>
        </p:nvSpPr>
        <p:spPr>
          <a:xfrm>
            <a:off x="1966721" y="1542171"/>
            <a:ext cx="3001026" cy="129736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担当外の従業員でも個人情報にアクセスできる環境</a:t>
            </a:r>
            <a:endParaRPr lang="en-US" altLang="ja-JP">
              <a:solidFill>
                <a:prstClr val="white"/>
              </a:solidFill>
              <a:latin typeface="Meiryo UI" panose="020B0604030504040204" pitchFamily="50" charset="-128"/>
              <a:ea typeface="Meiryo UI" panose="020B0604030504040204" pitchFamily="50" charset="-128"/>
            </a:endParaRPr>
          </a:p>
          <a:p>
            <a:pPr algn="ctr" defTabSz="457200"/>
            <a:r>
              <a:rPr lang="ja-JP" altLang="en-US">
                <a:solidFill>
                  <a:prstClr val="white"/>
                </a:solidFill>
                <a:latin typeface="Meiryo UI" panose="020B0604030504040204" pitchFamily="50" charset="-128"/>
                <a:ea typeface="Meiryo UI" panose="020B0604030504040204" pitchFamily="50" charset="-128"/>
              </a:rPr>
              <a:t>（アクセス制限の不備）</a:t>
            </a:r>
          </a:p>
        </p:txBody>
      </p:sp>
      <p:sp>
        <p:nvSpPr>
          <p:cNvPr id="24" name="吹き出し: 四角形 23">
            <a:extLst>
              <a:ext uri="{FF2B5EF4-FFF2-40B4-BE49-F238E27FC236}">
                <a16:creationId xmlns:a16="http://schemas.microsoft.com/office/drawing/2014/main" id="{6B70532A-A874-1C66-F6A9-F40550EF9025}"/>
              </a:ext>
            </a:extLst>
          </p:cNvPr>
          <p:cNvSpPr/>
          <p:nvPr/>
        </p:nvSpPr>
        <p:spPr>
          <a:xfrm>
            <a:off x="3989434" y="5318274"/>
            <a:ext cx="4252691" cy="1297360"/>
          </a:xfrm>
          <a:prstGeom prst="wedgeRectCallout">
            <a:avLst>
              <a:gd name="adj1" fmla="val -62737"/>
              <a:gd name="adj2" fmla="val -481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私物の</a:t>
            </a:r>
            <a:r>
              <a:rPr lang="en-US" altLang="ja-JP">
                <a:solidFill>
                  <a:prstClr val="white"/>
                </a:solidFill>
                <a:latin typeface="Meiryo UI" panose="020B0604030504040204" pitchFamily="50" charset="-128"/>
                <a:ea typeface="Meiryo UI" panose="020B0604030504040204" pitchFamily="50" charset="-128"/>
              </a:rPr>
              <a:t>USB</a:t>
            </a:r>
            <a:r>
              <a:rPr lang="ja-JP" altLang="en-US">
                <a:solidFill>
                  <a:prstClr val="white"/>
                </a:solidFill>
                <a:latin typeface="Meiryo UI" panose="020B0604030504040204" pitchFamily="50" charset="-128"/>
                <a:ea typeface="Meiryo UI" panose="020B0604030504040204" pitchFamily="50" charset="-128"/>
              </a:rPr>
              <a:t>で業務データをダウンロードしたり、私用のスマホで写真を撮影</a:t>
            </a:r>
            <a:br>
              <a:rPr lang="en-US" altLang="ja-JP">
                <a:solidFill>
                  <a:prstClr val="white"/>
                </a:solidFill>
                <a:latin typeface="Meiryo UI" panose="020B0604030504040204" pitchFamily="50" charset="-128"/>
                <a:ea typeface="Meiryo UI" panose="020B0604030504040204" pitchFamily="50" charset="-128"/>
              </a:rPr>
            </a:br>
            <a:r>
              <a:rPr lang="ja-JP" altLang="en-US">
                <a:solidFill>
                  <a:prstClr val="white"/>
                </a:solidFill>
                <a:latin typeface="Meiryo UI" panose="020B0604030504040204" pitchFamily="50" charset="-128"/>
                <a:ea typeface="Meiryo UI" panose="020B0604030504040204" pitchFamily="50" charset="-128"/>
              </a:rPr>
              <a:t>したりメモをとることが可能な環境</a:t>
            </a:r>
          </a:p>
        </p:txBody>
      </p:sp>
      <p:sp>
        <p:nvSpPr>
          <p:cNvPr id="5" name="吹き出し: 四角形 4">
            <a:extLst>
              <a:ext uri="{FF2B5EF4-FFF2-40B4-BE49-F238E27FC236}">
                <a16:creationId xmlns:a16="http://schemas.microsoft.com/office/drawing/2014/main" id="{F5033D18-F50E-AE66-85F1-9880DE7CD730}"/>
              </a:ext>
            </a:extLst>
          </p:cNvPr>
          <p:cNvSpPr/>
          <p:nvPr/>
        </p:nvSpPr>
        <p:spPr>
          <a:xfrm>
            <a:off x="7978901" y="53788"/>
            <a:ext cx="3001025" cy="1727623"/>
          </a:xfrm>
          <a:prstGeom prst="wedgeRectCallout">
            <a:avLst>
              <a:gd name="adj1" fmla="val 8326"/>
              <a:gd name="adj2" fmla="val 647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ログ分析が行われていない</a:t>
            </a:r>
            <a:endParaRPr lang="en-US" altLang="ja-JP">
              <a:solidFill>
                <a:prstClr val="white"/>
              </a:solidFill>
              <a:latin typeface="Meiryo UI" panose="020B0604030504040204" pitchFamily="50" charset="-128"/>
              <a:ea typeface="Meiryo UI" panose="020B0604030504040204" pitchFamily="50" charset="-128"/>
            </a:endParaRPr>
          </a:p>
          <a:p>
            <a:pPr algn="ctr" defTabSz="457200"/>
            <a:r>
              <a:rPr lang="ja-JP" altLang="en-US">
                <a:solidFill>
                  <a:prstClr val="white"/>
                </a:solidFill>
                <a:latin typeface="Meiryo UI" panose="020B0604030504040204" pitchFamily="50" charset="-128"/>
                <a:ea typeface="Meiryo UI" panose="020B0604030504040204" pitchFamily="50" charset="-128"/>
              </a:rPr>
              <a:t>ログ分析が行われている</a:t>
            </a:r>
            <a:br>
              <a:rPr lang="en-US" altLang="ja-JP">
                <a:solidFill>
                  <a:prstClr val="white"/>
                </a:solidFill>
                <a:latin typeface="Meiryo UI" panose="020B0604030504040204" pitchFamily="50" charset="-128"/>
                <a:ea typeface="Meiryo UI" panose="020B0604030504040204" pitchFamily="50" charset="-128"/>
              </a:rPr>
            </a:br>
            <a:r>
              <a:rPr lang="ja-JP" altLang="en-US">
                <a:solidFill>
                  <a:prstClr val="white"/>
                </a:solidFill>
                <a:latin typeface="Meiryo UI" panose="020B0604030504040204" pitchFamily="50" charset="-128"/>
                <a:ea typeface="Meiryo UI" panose="020B0604030504040204" pitchFamily="50" charset="-128"/>
              </a:rPr>
              <a:t>ことが周知されていない</a:t>
            </a:r>
            <a:endParaRPr lang="en-US" altLang="ja-JP">
              <a:solidFill>
                <a:prstClr val="white"/>
              </a:solidFill>
              <a:latin typeface="Meiryo UI" panose="020B0604030504040204" pitchFamily="50" charset="-128"/>
              <a:ea typeface="Meiryo UI" panose="020B0604030504040204" pitchFamily="50" charset="-128"/>
            </a:endParaRPr>
          </a:p>
          <a:p>
            <a:pPr algn="ctr" defTabSz="457200"/>
            <a:r>
              <a:rPr lang="ja-JP" altLang="en-US">
                <a:solidFill>
                  <a:prstClr val="white"/>
                </a:solidFill>
                <a:latin typeface="Meiryo UI" panose="020B0604030504040204" pitchFamily="50" charset="-128"/>
                <a:ea typeface="Meiryo UI" panose="020B0604030504040204" pitchFamily="50" charset="-128"/>
              </a:rPr>
              <a:t>（事後検証・けん制）</a:t>
            </a:r>
          </a:p>
        </p:txBody>
      </p:sp>
      <p:pic>
        <p:nvPicPr>
          <p:cNvPr id="6" name="図 5">
            <a:extLst>
              <a:ext uri="{FF2B5EF4-FFF2-40B4-BE49-F238E27FC236}">
                <a16:creationId xmlns:a16="http://schemas.microsoft.com/office/drawing/2014/main" id="{242FDCD1-B96F-0164-6A81-3E9CC27E6A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0422" y="2389305"/>
            <a:ext cx="602701" cy="823072"/>
          </a:xfrm>
          <a:prstGeom prst="rect">
            <a:avLst/>
          </a:prstGeom>
        </p:spPr>
      </p:pic>
      <p:sp>
        <p:nvSpPr>
          <p:cNvPr id="8" name="テキスト ボックス 7">
            <a:extLst>
              <a:ext uri="{FF2B5EF4-FFF2-40B4-BE49-F238E27FC236}">
                <a16:creationId xmlns:a16="http://schemas.microsoft.com/office/drawing/2014/main" id="{2A03B7C2-3B9A-7A3F-52E1-5F14EAC7A21D}"/>
              </a:ext>
            </a:extLst>
          </p:cNvPr>
          <p:cNvSpPr txBox="1"/>
          <p:nvPr/>
        </p:nvSpPr>
        <p:spPr>
          <a:xfrm>
            <a:off x="7830029" y="2204640"/>
            <a:ext cx="2753090" cy="646331"/>
          </a:xfrm>
          <a:prstGeom prst="rect">
            <a:avLst/>
          </a:prstGeom>
          <a:noFill/>
        </p:spPr>
        <p:txBody>
          <a:bodyPr wrap="square" rtlCol="0">
            <a:spAutoFit/>
          </a:bodyPr>
          <a:lstStyle/>
          <a:p>
            <a:pPr defTabSz="457200"/>
            <a:r>
              <a:rPr lang="ja-JP" altLang="en-US">
                <a:solidFill>
                  <a:prstClr val="black"/>
                </a:solidFill>
                <a:latin typeface="Meiryo UI" panose="020B0604030504040204" pitchFamily="50" charset="-128"/>
                <a:ea typeface="Meiryo UI" panose="020B0604030504040204" pitchFamily="50" charset="-128"/>
              </a:rPr>
              <a:t>監視監督する体制がない</a:t>
            </a:r>
            <a:endParaRPr lang="en-US" altLang="ja-JP">
              <a:solidFill>
                <a:prstClr val="black"/>
              </a:solidFill>
              <a:latin typeface="Meiryo UI" panose="020B0604030504040204" pitchFamily="50" charset="-128"/>
              <a:ea typeface="Meiryo UI" panose="020B0604030504040204" pitchFamily="50" charset="-128"/>
            </a:endParaRPr>
          </a:p>
          <a:p>
            <a:pPr defTabSz="457200"/>
            <a:r>
              <a:rPr lang="ja-JP" altLang="en-US">
                <a:solidFill>
                  <a:prstClr val="black"/>
                </a:solidFill>
                <a:latin typeface="Meiryo UI" panose="020B0604030504040204" pitchFamily="50" charset="-128"/>
                <a:ea typeface="Meiryo UI" panose="020B0604030504040204" pitchFamily="50" charset="-128"/>
              </a:rPr>
              <a:t>＝安全管理措置の不備</a:t>
            </a:r>
          </a:p>
        </p:txBody>
      </p:sp>
    </p:spTree>
    <p:extLst>
      <p:ext uri="{BB962C8B-B14F-4D97-AF65-F5344CB8AC3E}">
        <p14:creationId xmlns:p14="http://schemas.microsoft.com/office/powerpoint/2010/main" val="385045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事例②：従業員による不正な利用（続き）</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55</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A641A3C4-D182-469B-874F-5F9A2DA41BBD}"/>
              </a:ext>
            </a:extLst>
          </p:cNvPr>
          <p:cNvSpPr txBox="1">
            <a:spLocks/>
          </p:cNvSpPr>
          <p:nvPr/>
        </p:nvSpPr>
        <p:spPr>
          <a:xfrm>
            <a:off x="2003552" y="1969358"/>
            <a:ext cx="8579565" cy="112185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従業員が不正利用をしないように、事後検証・けん制するための対策が重要。</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業務上必要のない従業員がアクセスしないように、業務システムへのアクセスを制限する対策が必要。</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F4467887-A2F8-4D28-BE0D-C4C88EDA6ACF}"/>
              </a:ext>
            </a:extLst>
          </p:cNvPr>
          <p:cNvSpPr txBox="1">
            <a:spLocks/>
          </p:cNvSpPr>
          <p:nvPr/>
        </p:nvSpPr>
        <p:spPr>
          <a:xfrm>
            <a:off x="2003553" y="1623098"/>
            <a:ext cx="1800493" cy="341632"/>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94B406C8-9E3E-48A2-AB5F-A9F85ACE386A}"/>
              </a:ext>
            </a:extLst>
          </p:cNvPr>
          <p:cNvSpPr txBox="1">
            <a:spLocks/>
          </p:cNvSpPr>
          <p:nvPr/>
        </p:nvSpPr>
        <p:spPr>
          <a:xfrm>
            <a:off x="2003515" y="3670532"/>
            <a:ext cx="9492176" cy="308736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不正利用を事後検証・けん制するための対策。</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業務システムの利用状況（ログ）を定期的に確認・分析</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ja-JP" altLang="en-US" sz="1400">
                <a:solidFill>
                  <a:prstClr val="black">
                    <a:lumMod val="85000"/>
                    <a:lumOff val="15000"/>
                  </a:prstClr>
                </a:solidFill>
                <a:latin typeface="Meiryo UI" panose="020B0604030504040204" pitchFamily="50" charset="-128"/>
                <a:ea typeface="Meiryo UI" panose="020B0604030504040204" pitchFamily="50" charset="-128"/>
              </a:rPr>
              <a:t>　　　→組織的（ログの分析ルールを決める）・技術的（不正アクセス等を検知）安全管理措置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（ログの分析結果を職員や管理職に周知することで、不正行為の抑止・けん制となることも期待される。）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業務システムへのアクセス制限の対策。</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情報の秘匿性等その内容</a:t>
            </a:r>
            <a:r>
              <a:rPr lang="en-US" altLang="ja-JP" sz="120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に応じ、個人情報データベース等に</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アクセスする権限を有する職員の範囲と権限の内容を必要最小限の範囲に限る</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個人情報データベース等を</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取り扱う端末を限定</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アクセス者の識別と認証を徹底</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する。</a:t>
            </a:r>
            <a:br>
              <a:rPr lang="en-US" altLang="ja-JP" sz="1800">
                <a:solidFill>
                  <a:prstClr val="black">
                    <a:lumMod val="85000"/>
                    <a:lumOff val="15000"/>
                  </a:prstClr>
                </a:solidFill>
                <a:latin typeface="Meiryo UI" panose="020B0604030504040204" pitchFamily="50" charset="-128"/>
                <a:ea typeface="Meiryo UI" panose="020B0604030504040204" pitchFamily="50" charset="-128"/>
              </a:rPr>
            </a:br>
            <a:r>
              <a:rPr lang="ja-JP" altLang="en-US" sz="1400">
                <a:solidFill>
                  <a:prstClr val="black">
                    <a:lumMod val="85000"/>
                    <a:lumOff val="15000"/>
                  </a:prstClr>
                </a:solidFill>
                <a:latin typeface="Meiryo UI" panose="020B0604030504040204" pitchFamily="50" charset="-128"/>
                <a:ea typeface="Meiryo UI" panose="020B0604030504040204" pitchFamily="50" charset="-128"/>
              </a:rPr>
              <a:t>→技術的安全管理措置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en-US" altLang="ja-JP" sz="120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200">
                <a:solidFill>
                  <a:prstClr val="black">
                    <a:lumMod val="85000"/>
                    <a:lumOff val="15000"/>
                  </a:prstClr>
                </a:solidFill>
                <a:latin typeface="Meiryo UI" panose="020B0604030504040204" pitchFamily="50" charset="-128"/>
                <a:ea typeface="Meiryo UI" panose="020B0604030504040204" pitchFamily="50" charset="-128"/>
              </a:rPr>
              <a:t>特定の個人の識別の容易性の程度、要配慮個人情報の有無、漏えい等が発生した場合に生じ得る被害の性質・程度を考慮</a:t>
            </a:r>
            <a:endParaRPr lang="en-US" altLang="ja-JP" sz="12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EEC221F9-F7A2-4AF9-885C-759A3639C574}"/>
              </a:ext>
            </a:extLst>
          </p:cNvPr>
          <p:cNvSpPr txBox="1">
            <a:spLocks/>
          </p:cNvSpPr>
          <p:nvPr/>
        </p:nvSpPr>
        <p:spPr>
          <a:xfrm>
            <a:off x="2003553" y="3332749"/>
            <a:ext cx="877163" cy="341632"/>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765281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5C443C4A-085E-EC38-F604-5FC0D33164B6}"/>
              </a:ext>
            </a:extLst>
          </p:cNvPr>
          <p:cNvSpPr/>
          <p:nvPr/>
        </p:nvSpPr>
        <p:spPr>
          <a:xfrm>
            <a:off x="8130629"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4" name="矢印: 左 43">
            <a:extLst>
              <a:ext uri="{FF2B5EF4-FFF2-40B4-BE49-F238E27FC236}">
                <a16:creationId xmlns:a16="http://schemas.microsoft.com/office/drawing/2014/main" id="{660E5491-D32D-0ADD-C42C-A572B5FDBFBB}"/>
              </a:ext>
            </a:extLst>
          </p:cNvPr>
          <p:cNvSpPr/>
          <p:nvPr/>
        </p:nvSpPr>
        <p:spPr>
          <a:xfrm>
            <a:off x="4104943" y="2315474"/>
            <a:ext cx="3914798" cy="508190"/>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2EC5CDE3-1FDC-E269-43BB-40CFD4075578}"/>
              </a:ext>
            </a:extLst>
          </p:cNvPr>
          <p:cNvSpPr/>
          <p:nvPr/>
        </p:nvSpPr>
        <p:spPr>
          <a:xfrm>
            <a:off x="1684927"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F097487-923A-212A-0AD2-B6CEB927C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923" y="3472384"/>
            <a:ext cx="1286073" cy="1742295"/>
          </a:xfrm>
          <a:prstGeom prst="rect">
            <a:avLst/>
          </a:prstGeom>
        </p:spPr>
      </p:pic>
      <p:sp>
        <p:nvSpPr>
          <p:cNvPr id="26" name="テキスト ボックス 25"/>
          <p:cNvSpPr txBox="1"/>
          <p:nvPr/>
        </p:nvSpPr>
        <p:spPr>
          <a:xfrm>
            <a:off x="1719916" y="685812"/>
            <a:ext cx="8851445" cy="1569660"/>
          </a:xfrm>
          <a:prstGeom prst="rect">
            <a:avLst/>
          </a:prstGeom>
          <a:noFill/>
          <a:ln>
            <a:solidFill>
              <a:schemeClr val="tx1"/>
            </a:solidFill>
          </a:ln>
        </p:spPr>
        <p:txBody>
          <a:bodyPr wrap="square" rtlCol="0">
            <a:spAutoFit/>
          </a:bodyPr>
          <a:lstStyle/>
          <a:p>
            <a:pPr algn="just" defTabSz="844083">
              <a:spcAft>
                <a:spcPts val="600"/>
              </a:spcAft>
            </a:pPr>
            <a:r>
              <a:rPr kumimoji="0" lang="ja-JP" altLang="en-US" sz="1600">
                <a:solidFill>
                  <a:prstClr val="black"/>
                </a:solidFill>
                <a:latin typeface="Meiryo UI" panose="020B0604030504040204" pitchFamily="50" charset="-128"/>
                <a:ea typeface="Meiryo UI" panose="020B0604030504040204" pitchFamily="50" charset="-128"/>
              </a:rPr>
              <a:t>ある行政機関が管理するシステムに個人情報が登録・管理されているところ、同登録手続における自治体での登録支援において、別人のマイナンバーと個人情報を紐付けてしまい、個人情報の誤登録が生じた。その結果、本人がポータルサイトに再度ログインした際、誤って紐付けられた別人の個人情報が登録されていることを確認したため、行政機関の保有個人情報の漏えいの事態が発生したが、</a:t>
            </a:r>
            <a:r>
              <a:rPr kumimoji="0" lang="ja-JP" altLang="en-US" sz="1600" u="sng">
                <a:solidFill>
                  <a:prstClr val="black"/>
                </a:solidFill>
                <a:latin typeface="Meiryo UI" panose="020B0604030504040204" pitchFamily="50" charset="-128"/>
                <a:ea typeface="Meiryo UI" panose="020B0604030504040204" pitchFamily="50" charset="-128"/>
              </a:rPr>
              <a:t>当該システムの管理主体である行政機関は、自治体における個人情報の漏えいであるとの誤認から、適切に組織内で及び個人情報保護委員会への報告や必要な対策が実施されなかった。</a:t>
            </a:r>
          </a:p>
        </p:txBody>
      </p:sp>
      <p:sp>
        <p:nvSpPr>
          <p:cNvPr id="29" name="タイトル 5"/>
          <p:cNvSpPr txBox="1">
            <a:spLocks/>
          </p:cNvSpPr>
          <p:nvPr/>
        </p:nvSpPr>
        <p:spPr bwMode="auto">
          <a:xfrm>
            <a:off x="1684926" y="-31938"/>
            <a:ext cx="7892346"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b="0">
                <a:solidFill>
                  <a:prstClr val="black">
                    <a:lumMod val="65000"/>
                    <a:lumOff val="35000"/>
                  </a:prstClr>
                </a:solidFill>
              </a:rPr>
              <a:t>事例③：漏えい等発生時における報告体制の不備</a:t>
            </a:r>
          </a:p>
        </p:txBody>
      </p:sp>
      <p:pic>
        <p:nvPicPr>
          <p:cNvPr id="3" name="図 2">
            <a:extLst>
              <a:ext uri="{FF2B5EF4-FFF2-40B4-BE49-F238E27FC236}">
                <a16:creationId xmlns:a16="http://schemas.microsoft.com/office/drawing/2014/main" id="{9D96ADD1-EE73-8C0A-22B5-12324A8D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023" y="2418195"/>
            <a:ext cx="1286073" cy="1955537"/>
          </a:xfrm>
          <a:prstGeom prst="rect">
            <a:avLst/>
          </a:prstGeom>
        </p:spPr>
      </p:pic>
      <p:sp>
        <p:nvSpPr>
          <p:cNvPr id="11" name="テキスト ボックス 10">
            <a:extLst>
              <a:ext uri="{FF2B5EF4-FFF2-40B4-BE49-F238E27FC236}">
                <a16:creationId xmlns:a16="http://schemas.microsoft.com/office/drawing/2014/main" id="{D870BEAD-2B30-5ECE-055B-308DF1B64C08}"/>
              </a:ext>
            </a:extLst>
          </p:cNvPr>
          <p:cNvSpPr txBox="1"/>
          <p:nvPr/>
        </p:nvSpPr>
        <p:spPr>
          <a:xfrm>
            <a:off x="8749722" y="6377262"/>
            <a:ext cx="1476713"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行政機関Ａ</a:t>
            </a:r>
          </a:p>
        </p:txBody>
      </p:sp>
      <p:sp>
        <p:nvSpPr>
          <p:cNvPr id="61" name="矢印: 右 60">
            <a:extLst>
              <a:ext uri="{FF2B5EF4-FFF2-40B4-BE49-F238E27FC236}">
                <a16:creationId xmlns:a16="http://schemas.microsoft.com/office/drawing/2014/main" id="{E2CE1808-EED1-AF50-7EE4-8E9DE376CBC1}"/>
              </a:ext>
            </a:extLst>
          </p:cNvPr>
          <p:cNvSpPr/>
          <p:nvPr/>
        </p:nvSpPr>
        <p:spPr>
          <a:xfrm rot="10800000" flipV="1">
            <a:off x="7318051" y="4074218"/>
            <a:ext cx="1116490" cy="465106"/>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管理運用</a:t>
            </a:r>
          </a:p>
        </p:txBody>
      </p:sp>
      <p:sp>
        <p:nvSpPr>
          <p:cNvPr id="64" name="星: 10 pt 63">
            <a:extLst>
              <a:ext uri="{FF2B5EF4-FFF2-40B4-BE49-F238E27FC236}">
                <a16:creationId xmlns:a16="http://schemas.microsoft.com/office/drawing/2014/main" id="{4359D190-4B28-55C3-232E-F7794E28DC4B}"/>
              </a:ext>
            </a:extLst>
          </p:cNvPr>
          <p:cNvSpPr/>
          <p:nvPr/>
        </p:nvSpPr>
        <p:spPr>
          <a:xfrm>
            <a:off x="8004598" y="4563655"/>
            <a:ext cx="2566763" cy="1742295"/>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a:solidFill>
                  <a:prstClr val="white"/>
                </a:solidFill>
                <a:latin typeface="Meiryo UI" panose="020B0604030504040204" pitchFamily="50" charset="-128"/>
                <a:ea typeface="Meiryo UI" panose="020B0604030504040204" pitchFamily="50" charset="-128"/>
              </a:rPr>
              <a:t>保有個人情報の漏えいと認識されず、組織内での共有がなされなかった</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ADBEE3BE-B05E-D6D5-AC56-44B1B19206E2}"/>
              </a:ext>
            </a:extLst>
          </p:cNvPr>
          <p:cNvSpPr/>
          <p:nvPr/>
        </p:nvSpPr>
        <p:spPr>
          <a:xfrm>
            <a:off x="4178174" y="4147739"/>
            <a:ext cx="917906" cy="313173"/>
          </a:xfrm>
          <a:prstGeom prst="rightArrow">
            <a:avLst>
              <a:gd name="adj1" fmla="val 69886"/>
              <a:gd name="adj2" fmla="val 41714"/>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登録</a:t>
            </a:r>
          </a:p>
        </p:txBody>
      </p:sp>
      <p:sp>
        <p:nvSpPr>
          <p:cNvPr id="66" name="テキスト ボックス 65">
            <a:extLst>
              <a:ext uri="{FF2B5EF4-FFF2-40B4-BE49-F238E27FC236}">
                <a16:creationId xmlns:a16="http://schemas.microsoft.com/office/drawing/2014/main" id="{A5B86057-0A7A-9804-2C53-70186D5C737F}"/>
              </a:ext>
            </a:extLst>
          </p:cNvPr>
          <p:cNvSpPr txBox="1"/>
          <p:nvPr/>
        </p:nvSpPr>
        <p:spPr>
          <a:xfrm>
            <a:off x="2399874" y="5780047"/>
            <a:ext cx="1463557" cy="307777"/>
          </a:xfrm>
          <a:prstGeom prst="rect">
            <a:avLst/>
          </a:prstGeom>
          <a:noFill/>
          <a:ln>
            <a:noFill/>
          </a:ln>
        </p:spPr>
        <p:txBody>
          <a:bodyPr wrap="square" rtlCol="0">
            <a:spAutoFit/>
          </a:bodyPr>
          <a:lstStyle/>
          <a:p>
            <a:pPr defTabSz="457200"/>
            <a:r>
              <a:rPr kumimoji="0" lang="ja-JP" altLang="en-US" sz="1400">
                <a:solidFill>
                  <a:prstClr val="black"/>
                </a:solidFill>
                <a:latin typeface="Meiryo UI" panose="020B0604030504040204" pitchFamily="50" charset="-128"/>
                <a:ea typeface="Meiryo UI" panose="020B0604030504040204" pitchFamily="50" charset="-128"/>
              </a:rPr>
              <a:t>本人による登録</a:t>
            </a:r>
            <a:endParaRPr lang="ja-JP" altLang="en-US" sz="140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5716DD-9C61-CF83-F115-BCFE6BC7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863" y="3553805"/>
            <a:ext cx="1404202" cy="1902329"/>
          </a:xfrm>
          <a:prstGeom prst="rect">
            <a:avLst/>
          </a:prstGeom>
        </p:spPr>
      </p:pic>
      <p:pic>
        <p:nvPicPr>
          <p:cNvPr id="9" name="図 8">
            <a:extLst>
              <a:ext uri="{FF2B5EF4-FFF2-40B4-BE49-F238E27FC236}">
                <a16:creationId xmlns:a16="http://schemas.microsoft.com/office/drawing/2014/main" id="{9DA99BF2-A8A0-37BF-0493-1E60168ED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6720" y="3844943"/>
            <a:ext cx="780940" cy="780834"/>
          </a:xfrm>
          <a:prstGeom prst="rect">
            <a:avLst/>
          </a:prstGeom>
        </p:spPr>
      </p:pic>
      <p:pic>
        <p:nvPicPr>
          <p:cNvPr id="14" name="図 13">
            <a:extLst>
              <a:ext uri="{FF2B5EF4-FFF2-40B4-BE49-F238E27FC236}">
                <a16:creationId xmlns:a16="http://schemas.microsoft.com/office/drawing/2014/main" id="{F1B145DB-E5BD-4C30-B32D-D22838E0BE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75223" y="4970040"/>
            <a:ext cx="454248" cy="738883"/>
          </a:xfrm>
          <a:prstGeom prst="rect">
            <a:avLst/>
          </a:prstGeom>
        </p:spPr>
      </p:pic>
      <p:sp>
        <p:nvSpPr>
          <p:cNvPr id="15" name="テキスト ボックス 14">
            <a:extLst>
              <a:ext uri="{FF2B5EF4-FFF2-40B4-BE49-F238E27FC236}">
                <a16:creationId xmlns:a16="http://schemas.microsoft.com/office/drawing/2014/main" id="{13C8E934-F3E6-307D-639E-7D701E54D5EB}"/>
              </a:ext>
            </a:extLst>
          </p:cNvPr>
          <p:cNvSpPr txBox="1"/>
          <p:nvPr/>
        </p:nvSpPr>
        <p:spPr>
          <a:xfrm>
            <a:off x="2172976" y="2572418"/>
            <a:ext cx="1978366" cy="307777"/>
          </a:xfrm>
          <a:prstGeom prst="rect">
            <a:avLst/>
          </a:prstGeom>
          <a:noFill/>
          <a:ln>
            <a:noFill/>
          </a:ln>
        </p:spPr>
        <p:txBody>
          <a:bodyPr wrap="square" rtlCol="0">
            <a:spAutoFit/>
          </a:bodyPr>
          <a:lstStyle/>
          <a:p>
            <a:pPr defTabSz="457200"/>
            <a:r>
              <a:rPr lang="ja-JP" altLang="en-US" sz="1400">
                <a:solidFill>
                  <a:prstClr val="black"/>
                </a:solidFill>
                <a:latin typeface="Meiryo UI" panose="020B0604030504040204" pitchFamily="50" charset="-128"/>
                <a:ea typeface="Meiryo UI" panose="020B0604030504040204" pitchFamily="50" charset="-128"/>
              </a:rPr>
              <a:t>手続支援者による登録</a:t>
            </a:r>
          </a:p>
        </p:txBody>
      </p:sp>
      <p:pic>
        <p:nvPicPr>
          <p:cNvPr id="12" name="図 11">
            <a:extLst>
              <a:ext uri="{FF2B5EF4-FFF2-40B4-BE49-F238E27FC236}">
                <a16:creationId xmlns:a16="http://schemas.microsoft.com/office/drawing/2014/main" id="{12F278F4-84AB-FA66-AC74-F8F4C8E84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641" y="2953139"/>
            <a:ext cx="495412" cy="676554"/>
          </a:xfrm>
          <a:prstGeom prst="rect">
            <a:avLst/>
          </a:prstGeom>
        </p:spPr>
      </p:pic>
      <p:sp>
        <p:nvSpPr>
          <p:cNvPr id="25" name="テキスト ボックス 24">
            <a:extLst>
              <a:ext uri="{FF2B5EF4-FFF2-40B4-BE49-F238E27FC236}">
                <a16:creationId xmlns:a16="http://schemas.microsoft.com/office/drawing/2014/main" id="{3AEC6E5C-D320-F18C-77DA-6DD619EA88EC}"/>
              </a:ext>
            </a:extLst>
          </p:cNvPr>
          <p:cNvSpPr txBox="1"/>
          <p:nvPr/>
        </p:nvSpPr>
        <p:spPr>
          <a:xfrm>
            <a:off x="1787022" y="3598724"/>
            <a:ext cx="888471" cy="246221"/>
          </a:xfrm>
          <a:prstGeom prst="rect">
            <a:avLst/>
          </a:prstGeom>
          <a:noFill/>
        </p:spPr>
        <p:txBody>
          <a:bodyPr wrap="square" rtlCol="0">
            <a:spAutoFit/>
          </a:bodyPr>
          <a:lstStyle/>
          <a:p>
            <a:pPr defTabSz="457200"/>
            <a:r>
              <a:rPr lang="ja-JP" altLang="en-US" sz="1000">
                <a:solidFill>
                  <a:prstClr val="black"/>
                </a:solidFill>
                <a:latin typeface="Meiryo UI" panose="020B0604030504040204" pitchFamily="50" charset="-128"/>
                <a:ea typeface="Meiryo UI" panose="020B0604030504040204" pitchFamily="50" charset="-128"/>
              </a:rPr>
              <a:t>ポータルサイト</a:t>
            </a:r>
          </a:p>
        </p:txBody>
      </p:sp>
      <p:sp>
        <p:nvSpPr>
          <p:cNvPr id="32" name="テキスト ボックス 31">
            <a:extLst>
              <a:ext uri="{FF2B5EF4-FFF2-40B4-BE49-F238E27FC236}">
                <a16:creationId xmlns:a16="http://schemas.microsoft.com/office/drawing/2014/main" id="{0B72B11B-43B1-9B80-A37C-BF6EFDE5AC69}"/>
              </a:ext>
            </a:extLst>
          </p:cNvPr>
          <p:cNvSpPr txBox="1"/>
          <p:nvPr/>
        </p:nvSpPr>
        <p:spPr>
          <a:xfrm>
            <a:off x="5490472" y="2995852"/>
            <a:ext cx="1171362"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システム</a:t>
            </a:r>
          </a:p>
        </p:txBody>
      </p:sp>
      <p:sp>
        <p:nvSpPr>
          <p:cNvPr id="34" name="テキスト ボックス 33">
            <a:extLst>
              <a:ext uri="{FF2B5EF4-FFF2-40B4-BE49-F238E27FC236}">
                <a16:creationId xmlns:a16="http://schemas.microsoft.com/office/drawing/2014/main" id="{AE7015B8-B730-4072-EE1C-CB9173BB8340}"/>
              </a:ext>
            </a:extLst>
          </p:cNvPr>
          <p:cNvSpPr txBox="1"/>
          <p:nvPr/>
        </p:nvSpPr>
        <p:spPr>
          <a:xfrm>
            <a:off x="5325188" y="2419658"/>
            <a:ext cx="1426993" cy="307777"/>
          </a:xfrm>
          <a:prstGeom prst="rect">
            <a:avLst/>
          </a:prstGeom>
          <a:noFill/>
        </p:spPr>
        <p:txBody>
          <a:bodyPr wrap="none" rtlCol="0">
            <a:spAutoFit/>
          </a:bodyPr>
          <a:lstStyle/>
          <a:p>
            <a:pPr algn="ctr" defTabSz="457200"/>
            <a:r>
              <a:rPr kumimoji="0" lang="ja-JP" altLang="en-US" sz="1400" b="1">
                <a:solidFill>
                  <a:prstClr val="black"/>
                </a:solidFill>
                <a:latin typeface="Meiryo UI" panose="020B0604030504040204" pitchFamily="50" charset="-128"/>
                <a:ea typeface="Meiryo UI" panose="020B0604030504040204" pitchFamily="50" charset="-128"/>
              </a:rPr>
              <a:t>事務手順の周知</a:t>
            </a:r>
          </a:p>
        </p:txBody>
      </p:sp>
      <p:sp>
        <p:nvSpPr>
          <p:cNvPr id="41" name="テキスト ボックス 40">
            <a:extLst>
              <a:ext uri="{FF2B5EF4-FFF2-40B4-BE49-F238E27FC236}">
                <a16:creationId xmlns:a16="http://schemas.microsoft.com/office/drawing/2014/main" id="{416CC880-9839-46FB-A935-CF6ABE0B4397}"/>
              </a:ext>
            </a:extLst>
          </p:cNvPr>
          <p:cNvSpPr txBox="1"/>
          <p:nvPr/>
        </p:nvSpPr>
        <p:spPr>
          <a:xfrm>
            <a:off x="2365833" y="6377262"/>
            <a:ext cx="1249199"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自治体</a:t>
            </a:r>
          </a:p>
        </p:txBody>
      </p:sp>
      <p:sp>
        <p:nvSpPr>
          <p:cNvPr id="43" name="楕円 42">
            <a:extLst>
              <a:ext uri="{FF2B5EF4-FFF2-40B4-BE49-F238E27FC236}">
                <a16:creationId xmlns:a16="http://schemas.microsoft.com/office/drawing/2014/main" id="{C96894EE-2736-7003-0FDB-926E0528D3FB}"/>
              </a:ext>
            </a:extLst>
          </p:cNvPr>
          <p:cNvSpPr/>
          <p:nvPr/>
        </p:nvSpPr>
        <p:spPr>
          <a:xfrm>
            <a:off x="2614730" y="3957514"/>
            <a:ext cx="1463557" cy="83376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srgbClr val="FF0000"/>
                </a:solidFill>
                <a:latin typeface="Meiryo UI" panose="020B0604030504040204" pitchFamily="50" charset="-128"/>
                <a:ea typeface="Meiryo UI" panose="020B0604030504040204" pitchFamily="50" charset="-128"/>
              </a:rPr>
              <a:t>操作ミスによる誤登録</a:t>
            </a:r>
            <a:endParaRPr lang="en-US" altLang="ja-JP" sz="1400" b="1">
              <a:solidFill>
                <a:srgbClr val="FF0000"/>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2D40B305-1830-DADD-A898-F8379CF3550E}"/>
              </a:ext>
            </a:extLst>
          </p:cNvPr>
          <p:cNvSpPr/>
          <p:nvPr/>
        </p:nvSpPr>
        <p:spPr>
          <a:xfrm>
            <a:off x="4167679" y="5667650"/>
            <a:ext cx="3915901" cy="46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913E403-3043-5479-FA2F-A6D3CD97E566}"/>
              </a:ext>
            </a:extLst>
          </p:cNvPr>
          <p:cNvSpPr txBox="1"/>
          <p:nvPr/>
        </p:nvSpPr>
        <p:spPr>
          <a:xfrm>
            <a:off x="5195265" y="5746317"/>
            <a:ext cx="1856598" cy="307777"/>
          </a:xfrm>
          <a:prstGeom prst="rect">
            <a:avLst/>
          </a:prstGeom>
          <a:noFill/>
        </p:spPr>
        <p:txBody>
          <a:bodyPr wrap="none" rtlCol="0">
            <a:spAutoFit/>
          </a:bodyPr>
          <a:lstStyle/>
          <a:p>
            <a:pPr algn="ctr" defTabSz="457200"/>
            <a:r>
              <a:rPr kumimoji="0" lang="ja-JP" altLang="en-US" sz="1400" b="1">
                <a:solidFill>
                  <a:prstClr val="white"/>
                </a:solidFill>
                <a:latin typeface="Meiryo UI" panose="020B0604030504040204" pitchFamily="50" charset="-128"/>
                <a:ea typeface="Meiryo UI" panose="020B0604030504040204" pitchFamily="50" charset="-128"/>
              </a:rPr>
              <a:t>誤登録についての報告</a:t>
            </a:r>
          </a:p>
        </p:txBody>
      </p:sp>
      <p:sp>
        <p:nvSpPr>
          <p:cNvPr id="7" name="正方形/長方形 6">
            <a:extLst>
              <a:ext uri="{FF2B5EF4-FFF2-40B4-BE49-F238E27FC236}">
                <a16:creationId xmlns:a16="http://schemas.microsoft.com/office/drawing/2014/main" id="{1AD7B379-E33B-FF7A-A578-EEA12A829CCB}"/>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6C3CC0F-EE47-FF67-B5E9-2C6CACA9132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9D9F36E2-56D2-7982-E410-7B76BA0F1C72}"/>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59DB126-77CE-FF2A-9A4F-B3B274A0E566}"/>
              </a:ext>
            </a:extLst>
          </p:cNvPr>
          <p:cNvCxnSpPr/>
          <p:nvPr/>
        </p:nvCxnSpPr>
        <p:spPr>
          <a:xfrm flipH="1">
            <a:off x="1629393" y="53956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3E662E-1A3C-BBDA-E3AB-9D19B0D5B1C1}"/>
              </a:ext>
            </a:extLst>
          </p:cNvPr>
          <p:cNvCxnSpPr/>
          <p:nvPr/>
        </p:nvCxnSpPr>
        <p:spPr>
          <a:xfrm flipH="1">
            <a:off x="1629393" y="645291"/>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48A23560-44B5-5491-9639-CFF2FBFD7650}"/>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D88F5B97-3B03-2FD9-FFCE-51BFB0D25327}"/>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56</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5905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5C443C4A-085E-EC38-F604-5FC0D33164B6}"/>
              </a:ext>
            </a:extLst>
          </p:cNvPr>
          <p:cNvSpPr/>
          <p:nvPr/>
        </p:nvSpPr>
        <p:spPr>
          <a:xfrm>
            <a:off x="8130629"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4" name="矢印: 左 43">
            <a:extLst>
              <a:ext uri="{FF2B5EF4-FFF2-40B4-BE49-F238E27FC236}">
                <a16:creationId xmlns:a16="http://schemas.microsoft.com/office/drawing/2014/main" id="{660E5491-D32D-0ADD-C42C-A572B5FDBFBB}"/>
              </a:ext>
            </a:extLst>
          </p:cNvPr>
          <p:cNvSpPr/>
          <p:nvPr/>
        </p:nvSpPr>
        <p:spPr>
          <a:xfrm>
            <a:off x="4104943" y="2315474"/>
            <a:ext cx="3914798" cy="508190"/>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2EC5CDE3-1FDC-E269-43BB-40CFD4075578}"/>
              </a:ext>
            </a:extLst>
          </p:cNvPr>
          <p:cNvSpPr/>
          <p:nvPr/>
        </p:nvSpPr>
        <p:spPr>
          <a:xfrm>
            <a:off x="1684927"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F097487-923A-212A-0AD2-B6CEB927C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923" y="3472384"/>
            <a:ext cx="1286073" cy="1742295"/>
          </a:xfrm>
          <a:prstGeom prst="rect">
            <a:avLst/>
          </a:prstGeom>
        </p:spPr>
      </p:pic>
      <p:sp>
        <p:nvSpPr>
          <p:cNvPr id="29" name="タイトル 5"/>
          <p:cNvSpPr txBox="1">
            <a:spLocks/>
          </p:cNvSpPr>
          <p:nvPr/>
        </p:nvSpPr>
        <p:spPr bwMode="auto">
          <a:xfrm>
            <a:off x="1684926" y="-31938"/>
            <a:ext cx="7892346"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b="0">
                <a:solidFill>
                  <a:prstClr val="black">
                    <a:lumMod val="65000"/>
                    <a:lumOff val="35000"/>
                  </a:prstClr>
                </a:solidFill>
              </a:rPr>
              <a:t>事例③：漏えい等発生時における報告体制の不備</a:t>
            </a:r>
          </a:p>
        </p:txBody>
      </p:sp>
      <p:pic>
        <p:nvPicPr>
          <p:cNvPr id="3" name="図 2">
            <a:extLst>
              <a:ext uri="{FF2B5EF4-FFF2-40B4-BE49-F238E27FC236}">
                <a16:creationId xmlns:a16="http://schemas.microsoft.com/office/drawing/2014/main" id="{9D96ADD1-EE73-8C0A-22B5-12324A8D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023" y="2418195"/>
            <a:ext cx="1286073" cy="1955537"/>
          </a:xfrm>
          <a:prstGeom prst="rect">
            <a:avLst/>
          </a:prstGeom>
        </p:spPr>
      </p:pic>
      <p:sp>
        <p:nvSpPr>
          <p:cNvPr id="11" name="テキスト ボックス 10">
            <a:extLst>
              <a:ext uri="{FF2B5EF4-FFF2-40B4-BE49-F238E27FC236}">
                <a16:creationId xmlns:a16="http://schemas.microsoft.com/office/drawing/2014/main" id="{D870BEAD-2B30-5ECE-055B-308DF1B64C08}"/>
              </a:ext>
            </a:extLst>
          </p:cNvPr>
          <p:cNvSpPr txBox="1"/>
          <p:nvPr/>
        </p:nvSpPr>
        <p:spPr>
          <a:xfrm>
            <a:off x="8749722" y="6377262"/>
            <a:ext cx="1476713"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行政機関Ａ</a:t>
            </a:r>
          </a:p>
        </p:txBody>
      </p:sp>
      <p:sp>
        <p:nvSpPr>
          <p:cNvPr id="61" name="矢印: 右 60">
            <a:extLst>
              <a:ext uri="{FF2B5EF4-FFF2-40B4-BE49-F238E27FC236}">
                <a16:creationId xmlns:a16="http://schemas.microsoft.com/office/drawing/2014/main" id="{E2CE1808-EED1-AF50-7EE4-8E9DE376CBC1}"/>
              </a:ext>
            </a:extLst>
          </p:cNvPr>
          <p:cNvSpPr/>
          <p:nvPr/>
        </p:nvSpPr>
        <p:spPr>
          <a:xfrm rot="10800000" flipV="1">
            <a:off x="7318051" y="4074218"/>
            <a:ext cx="1116490" cy="465106"/>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管理運用</a:t>
            </a:r>
          </a:p>
        </p:txBody>
      </p:sp>
      <p:sp>
        <p:nvSpPr>
          <p:cNvPr id="64" name="星: 10 pt 63">
            <a:extLst>
              <a:ext uri="{FF2B5EF4-FFF2-40B4-BE49-F238E27FC236}">
                <a16:creationId xmlns:a16="http://schemas.microsoft.com/office/drawing/2014/main" id="{4359D190-4B28-55C3-232E-F7794E28DC4B}"/>
              </a:ext>
            </a:extLst>
          </p:cNvPr>
          <p:cNvSpPr/>
          <p:nvPr/>
        </p:nvSpPr>
        <p:spPr>
          <a:xfrm>
            <a:off x="8004598" y="4563655"/>
            <a:ext cx="2566763" cy="1742295"/>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a:solidFill>
                  <a:prstClr val="white"/>
                </a:solidFill>
                <a:latin typeface="Meiryo UI" panose="020B0604030504040204" pitchFamily="50" charset="-128"/>
                <a:ea typeface="Meiryo UI" panose="020B0604030504040204" pitchFamily="50" charset="-128"/>
              </a:rPr>
              <a:t>保有個人情報の漏えいと認識されず、組織内での共有がなされなかった</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ADBEE3BE-B05E-D6D5-AC56-44B1B19206E2}"/>
              </a:ext>
            </a:extLst>
          </p:cNvPr>
          <p:cNvSpPr/>
          <p:nvPr/>
        </p:nvSpPr>
        <p:spPr>
          <a:xfrm>
            <a:off x="4178174" y="4147739"/>
            <a:ext cx="917906" cy="313173"/>
          </a:xfrm>
          <a:prstGeom prst="rightArrow">
            <a:avLst>
              <a:gd name="adj1" fmla="val 69886"/>
              <a:gd name="adj2" fmla="val 41714"/>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登録</a:t>
            </a:r>
          </a:p>
        </p:txBody>
      </p:sp>
      <p:sp>
        <p:nvSpPr>
          <p:cNvPr id="66" name="テキスト ボックス 65">
            <a:extLst>
              <a:ext uri="{FF2B5EF4-FFF2-40B4-BE49-F238E27FC236}">
                <a16:creationId xmlns:a16="http://schemas.microsoft.com/office/drawing/2014/main" id="{A5B86057-0A7A-9804-2C53-70186D5C737F}"/>
              </a:ext>
            </a:extLst>
          </p:cNvPr>
          <p:cNvSpPr txBox="1"/>
          <p:nvPr/>
        </p:nvSpPr>
        <p:spPr>
          <a:xfrm>
            <a:off x="2399874" y="5780047"/>
            <a:ext cx="1463557" cy="307777"/>
          </a:xfrm>
          <a:prstGeom prst="rect">
            <a:avLst/>
          </a:prstGeom>
          <a:noFill/>
          <a:ln>
            <a:noFill/>
          </a:ln>
        </p:spPr>
        <p:txBody>
          <a:bodyPr wrap="square" rtlCol="0">
            <a:spAutoFit/>
          </a:bodyPr>
          <a:lstStyle/>
          <a:p>
            <a:pPr defTabSz="457200"/>
            <a:r>
              <a:rPr kumimoji="0" lang="ja-JP" altLang="en-US" sz="1400">
                <a:solidFill>
                  <a:prstClr val="black"/>
                </a:solidFill>
                <a:latin typeface="Meiryo UI" panose="020B0604030504040204" pitchFamily="50" charset="-128"/>
                <a:ea typeface="Meiryo UI" panose="020B0604030504040204" pitchFamily="50" charset="-128"/>
              </a:rPr>
              <a:t>本人による登録</a:t>
            </a:r>
            <a:endParaRPr lang="ja-JP" altLang="en-US" sz="140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5716DD-9C61-CF83-F115-BCFE6BC7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863" y="3553805"/>
            <a:ext cx="1404202" cy="1902329"/>
          </a:xfrm>
          <a:prstGeom prst="rect">
            <a:avLst/>
          </a:prstGeom>
        </p:spPr>
      </p:pic>
      <p:pic>
        <p:nvPicPr>
          <p:cNvPr id="9" name="図 8">
            <a:extLst>
              <a:ext uri="{FF2B5EF4-FFF2-40B4-BE49-F238E27FC236}">
                <a16:creationId xmlns:a16="http://schemas.microsoft.com/office/drawing/2014/main" id="{9DA99BF2-A8A0-37BF-0493-1E60168ED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6720" y="3844943"/>
            <a:ext cx="780940" cy="780834"/>
          </a:xfrm>
          <a:prstGeom prst="rect">
            <a:avLst/>
          </a:prstGeom>
        </p:spPr>
      </p:pic>
      <p:pic>
        <p:nvPicPr>
          <p:cNvPr id="14" name="図 13">
            <a:extLst>
              <a:ext uri="{FF2B5EF4-FFF2-40B4-BE49-F238E27FC236}">
                <a16:creationId xmlns:a16="http://schemas.microsoft.com/office/drawing/2014/main" id="{F1B145DB-E5BD-4C30-B32D-D22838E0BE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75223" y="4970040"/>
            <a:ext cx="454248" cy="738883"/>
          </a:xfrm>
          <a:prstGeom prst="rect">
            <a:avLst/>
          </a:prstGeom>
        </p:spPr>
      </p:pic>
      <p:sp>
        <p:nvSpPr>
          <p:cNvPr id="15" name="テキスト ボックス 14">
            <a:extLst>
              <a:ext uri="{FF2B5EF4-FFF2-40B4-BE49-F238E27FC236}">
                <a16:creationId xmlns:a16="http://schemas.microsoft.com/office/drawing/2014/main" id="{13C8E934-F3E6-307D-639E-7D701E54D5EB}"/>
              </a:ext>
            </a:extLst>
          </p:cNvPr>
          <p:cNvSpPr txBox="1"/>
          <p:nvPr/>
        </p:nvSpPr>
        <p:spPr>
          <a:xfrm>
            <a:off x="2172976" y="2572418"/>
            <a:ext cx="1978366" cy="307777"/>
          </a:xfrm>
          <a:prstGeom prst="rect">
            <a:avLst/>
          </a:prstGeom>
          <a:noFill/>
          <a:ln>
            <a:noFill/>
          </a:ln>
        </p:spPr>
        <p:txBody>
          <a:bodyPr wrap="square" rtlCol="0">
            <a:spAutoFit/>
          </a:bodyPr>
          <a:lstStyle/>
          <a:p>
            <a:pPr defTabSz="457200"/>
            <a:r>
              <a:rPr lang="ja-JP" altLang="en-US" sz="1400">
                <a:solidFill>
                  <a:prstClr val="black"/>
                </a:solidFill>
                <a:latin typeface="Meiryo UI" panose="020B0604030504040204" pitchFamily="50" charset="-128"/>
                <a:ea typeface="Meiryo UI" panose="020B0604030504040204" pitchFamily="50" charset="-128"/>
              </a:rPr>
              <a:t>手続支援者による登録</a:t>
            </a:r>
          </a:p>
        </p:txBody>
      </p:sp>
      <p:pic>
        <p:nvPicPr>
          <p:cNvPr id="12" name="図 11">
            <a:extLst>
              <a:ext uri="{FF2B5EF4-FFF2-40B4-BE49-F238E27FC236}">
                <a16:creationId xmlns:a16="http://schemas.microsoft.com/office/drawing/2014/main" id="{12F278F4-84AB-FA66-AC74-F8F4C8E84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641" y="2953139"/>
            <a:ext cx="495412" cy="676554"/>
          </a:xfrm>
          <a:prstGeom prst="rect">
            <a:avLst/>
          </a:prstGeom>
        </p:spPr>
      </p:pic>
      <p:sp>
        <p:nvSpPr>
          <p:cNvPr id="25" name="テキスト ボックス 24">
            <a:extLst>
              <a:ext uri="{FF2B5EF4-FFF2-40B4-BE49-F238E27FC236}">
                <a16:creationId xmlns:a16="http://schemas.microsoft.com/office/drawing/2014/main" id="{3AEC6E5C-D320-F18C-77DA-6DD619EA88EC}"/>
              </a:ext>
            </a:extLst>
          </p:cNvPr>
          <p:cNvSpPr txBox="1"/>
          <p:nvPr/>
        </p:nvSpPr>
        <p:spPr>
          <a:xfrm>
            <a:off x="1787022" y="3598724"/>
            <a:ext cx="888471" cy="246221"/>
          </a:xfrm>
          <a:prstGeom prst="rect">
            <a:avLst/>
          </a:prstGeom>
          <a:noFill/>
        </p:spPr>
        <p:txBody>
          <a:bodyPr wrap="square" rtlCol="0">
            <a:spAutoFit/>
          </a:bodyPr>
          <a:lstStyle/>
          <a:p>
            <a:pPr defTabSz="457200"/>
            <a:r>
              <a:rPr lang="ja-JP" altLang="en-US" sz="1000">
                <a:solidFill>
                  <a:prstClr val="black"/>
                </a:solidFill>
                <a:latin typeface="Meiryo UI" panose="020B0604030504040204" pitchFamily="50" charset="-128"/>
                <a:ea typeface="Meiryo UI" panose="020B0604030504040204" pitchFamily="50" charset="-128"/>
              </a:rPr>
              <a:t>ポータルサイト</a:t>
            </a:r>
          </a:p>
        </p:txBody>
      </p:sp>
      <p:sp>
        <p:nvSpPr>
          <p:cNvPr id="32" name="テキスト ボックス 31">
            <a:extLst>
              <a:ext uri="{FF2B5EF4-FFF2-40B4-BE49-F238E27FC236}">
                <a16:creationId xmlns:a16="http://schemas.microsoft.com/office/drawing/2014/main" id="{0B72B11B-43B1-9B80-A37C-BF6EFDE5AC69}"/>
              </a:ext>
            </a:extLst>
          </p:cNvPr>
          <p:cNvSpPr txBox="1"/>
          <p:nvPr/>
        </p:nvSpPr>
        <p:spPr>
          <a:xfrm>
            <a:off x="5490472" y="2995852"/>
            <a:ext cx="1171362"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システム</a:t>
            </a:r>
          </a:p>
        </p:txBody>
      </p:sp>
      <p:sp>
        <p:nvSpPr>
          <p:cNvPr id="34" name="テキスト ボックス 33">
            <a:extLst>
              <a:ext uri="{FF2B5EF4-FFF2-40B4-BE49-F238E27FC236}">
                <a16:creationId xmlns:a16="http://schemas.microsoft.com/office/drawing/2014/main" id="{AE7015B8-B730-4072-EE1C-CB9173BB8340}"/>
              </a:ext>
            </a:extLst>
          </p:cNvPr>
          <p:cNvSpPr txBox="1"/>
          <p:nvPr/>
        </p:nvSpPr>
        <p:spPr>
          <a:xfrm>
            <a:off x="5325188" y="2419658"/>
            <a:ext cx="1426993" cy="307777"/>
          </a:xfrm>
          <a:prstGeom prst="rect">
            <a:avLst/>
          </a:prstGeom>
          <a:noFill/>
        </p:spPr>
        <p:txBody>
          <a:bodyPr wrap="none" rtlCol="0">
            <a:spAutoFit/>
          </a:bodyPr>
          <a:lstStyle/>
          <a:p>
            <a:pPr algn="ctr" defTabSz="457200"/>
            <a:r>
              <a:rPr kumimoji="0" lang="ja-JP" altLang="en-US" sz="1400" b="1">
                <a:solidFill>
                  <a:prstClr val="black"/>
                </a:solidFill>
                <a:latin typeface="Meiryo UI" panose="020B0604030504040204" pitchFamily="50" charset="-128"/>
                <a:ea typeface="Meiryo UI" panose="020B0604030504040204" pitchFamily="50" charset="-128"/>
              </a:rPr>
              <a:t>事務手順の周知</a:t>
            </a:r>
          </a:p>
        </p:txBody>
      </p:sp>
      <p:sp>
        <p:nvSpPr>
          <p:cNvPr id="41" name="テキスト ボックス 40">
            <a:extLst>
              <a:ext uri="{FF2B5EF4-FFF2-40B4-BE49-F238E27FC236}">
                <a16:creationId xmlns:a16="http://schemas.microsoft.com/office/drawing/2014/main" id="{416CC880-9839-46FB-A935-CF6ABE0B4397}"/>
              </a:ext>
            </a:extLst>
          </p:cNvPr>
          <p:cNvSpPr txBox="1"/>
          <p:nvPr/>
        </p:nvSpPr>
        <p:spPr>
          <a:xfrm>
            <a:off x="2365833" y="6377262"/>
            <a:ext cx="1249199"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自治体</a:t>
            </a:r>
          </a:p>
        </p:txBody>
      </p:sp>
      <p:sp>
        <p:nvSpPr>
          <p:cNvPr id="43" name="楕円 42">
            <a:extLst>
              <a:ext uri="{FF2B5EF4-FFF2-40B4-BE49-F238E27FC236}">
                <a16:creationId xmlns:a16="http://schemas.microsoft.com/office/drawing/2014/main" id="{C96894EE-2736-7003-0FDB-926E0528D3FB}"/>
              </a:ext>
            </a:extLst>
          </p:cNvPr>
          <p:cNvSpPr/>
          <p:nvPr/>
        </p:nvSpPr>
        <p:spPr>
          <a:xfrm>
            <a:off x="2614730" y="3957514"/>
            <a:ext cx="1463557" cy="83376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srgbClr val="FF0000"/>
                </a:solidFill>
                <a:latin typeface="Meiryo UI" panose="020B0604030504040204" pitchFamily="50" charset="-128"/>
                <a:ea typeface="Meiryo UI" panose="020B0604030504040204" pitchFamily="50" charset="-128"/>
              </a:rPr>
              <a:t>操作ミスによる誤登録</a:t>
            </a:r>
            <a:endParaRPr lang="en-US" altLang="ja-JP" sz="1400" b="1">
              <a:solidFill>
                <a:srgbClr val="FF0000"/>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2D40B305-1830-DADD-A898-F8379CF3550E}"/>
              </a:ext>
            </a:extLst>
          </p:cNvPr>
          <p:cNvSpPr/>
          <p:nvPr/>
        </p:nvSpPr>
        <p:spPr>
          <a:xfrm>
            <a:off x="4167679" y="5667650"/>
            <a:ext cx="3915901" cy="46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913E403-3043-5479-FA2F-A6D3CD97E566}"/>
              </a:ext>
            </a:extLst>
          </p:cNvPr>
          <p:cNvSpPr txBox="1"/>
          <p:nvPr/>
        </p:nvSpPr>
        <p:spPr>
          <a:xfrm>
            <a:off x="5195265" y="5746317"/>
            <a:ext cx="1856598" cy="307777"/>
          </a:xfrm>
          <a:prstGeom prst="rect">
            <a:avLst/>
          </a:prstGeom>
          <a:noFill/>
        </p:spPr>
        <p:txBody>
          <a:bodyPr wrap="none" rtlCol="0">
            <a:spAutoFit/>
          </a:bodyPr>
          <a:lstStyle/>
          <a:p>
            <a:pPr algn="ctr" defTabSz="457200"/>
            <a:r>
              <a:rPr kumimoji="0" lang="ja-JP" altLang="en-US" sz="1400" b="1">
                <a:solidFill>
                  <a:prstClr val="white"/>
                </a:solidFill>
                <a:latin typeface="Meiryo UI" panose="020B0604030504040204" pitchFamily="50" charset="-128"/>
                <a:ea typeface="Meiryo UI" panose="020B0604030504040204" pitchFamily="50" charset="-128"/>
              </a:rPr>
              <a:t>誤登録についての報告</a:t>
            </a:r>
          </a:p>
        </p:txBody>
      </p:sp>
      <p:sp>
        <p:nvSpPr>
          <p:cNvPr id="7" name="正方形/長方形 6">
            <a:extLst>
              <a:ext uri="{FF2B5EF4-FFF2-40B4-BE49-F238E27FC236}">
                <a16:creationId xmlns:a16="http://schemas.microsoft.com/office/drawing/2014/main" id="{1AD7B379-E33B-FF7A-A578-EEA12A829CCB}"/>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6C3CC0F-EE47-FF67-B5E9-2C6CACA9132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9D9F36E2-56D2-7982-E410-7B76BA0F1C72}"/>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59DB126-77CE-FF2A-9A4F-B3B274A0E566}"/>
              </a:ext>
            </a:extLst>
          </p:cNvPr>
          <p:cNvCxnSpPr/>
          <p:nvPr/>
        </p:nvCxnSpPr>
        <p:spPr>
          <a:xfrm flipH="1">
            <a:off x="1629393" y="53956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3E662E-1A3C-BBDA-E3AB-9D19B0D5B1C1}"/>
              </a:ext>
            </a:extLst>
          </p:cNvPr>
          <p:cNvCxnSpPr/>
          <p:nvPr/>
        </p:nvCxnSpPr>
        <p:spPr>
          <a:xfrm flipH="1">
            <a:off x="1629393" y="645291"/>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48A23560-44B5-5491-9639-CFF2FBFD7650}"/>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D88F5B97-3B03-2FD9-FFCE-51BFB0D25327}"/>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57</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4" name="吹き出し: 四角形 3">
            <a:extLst>
              <a:ext uri="{FF2B5EF4-FFF2-40B4-BE49-F238E27FC236}">
                <a16:creationId xmlns:a16="http://schemas.microsoft.com/office/drawing/2014/main" id="{F89E9C1B-9FCD-9E77-E7DD-E82894648738}"/>
              </a:ext>
            </a:extLst>
          </p:cNvPr>
          <p:cNvSpPr/>
          <p:nvPr/>
        </p:nvSpPr>
        <p:spPr>
          <a:xfrm>
            <a:off x="7968697" y="682891"/>
            <a:ext cx="3119606" cy="1664008"/>
          </a:xfrm>
          <a:prstGeom prst="wedgeRectCallout">
            <a:avLst>
              <a:gd name="adj1" fmla="val -24227"/>
              <a:gd name="adj2" fmla="val 659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自治体に保有個人情報の取扱いを委託しているにもかかわらず「自組織の漏えいではない（自治体の漏えいだ）」と誤認識</a:t>
            </a:r>
          </a:p>
        </p:txBody>
      </p:sp>
      <p:sp>
        <p:nvSpPr>
          <p:cNvPr id="10" name="吹き出し: 四角形 9">
            <a:extLst>
              <a:ext uri="{FF2B5EF4-FFF2-40B4-BE49-F238E27FC236}">
                <a16:creationId xmlns:a16="http://schemas.microsoft.com/office/drawing/2014/main" id="{EEEAC392-6381-6BA6-E75A-5197E1F16502}"/>
              </a:ext>
            </a:extLst>
          </p:cNvPr>
          <p:cNvSpPr/>
          <p:nvPr/>
        </p:nvSpPr>
        <p:spPr>
          <a:xfrm>
            <a:off x="3880389" y="872648"/>
            <a:ext cx="2889596" cy="986061"/>
          </a:xfrm>
          <a:prstGeom prst="wedgeRectCallout">
            <a:avLst>
              <a:gd name="adj1" fmla="val 22797"/>
              <a:gd name="adj2" fmla="val 110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問題が生じたときの情報共有体制を定めていない</a:t>
            </a:r>
          </a:p>
        </p:txBody>
      </p:sp>
      <p:sp>
        <p:nvSpPr>
          <p:cNvPr id="20" name="吹き出し: 四角形 19">
            <a:extLst>
              <a:ext uri="{FF2B5EF4-FFF2-40B4-BE49-F238E27FC236}">
                <a16:creationId xmlns:a16="http://schemas.microsoft.com/office/drawing/2014/main" id="{6F9D1D1B-FA1C-847B-2D53-F6D297CA40EE}"/>
              </a:ext>
            </a:extLst>
          </p:cNvPr>
          <p:cNvSpPr/>
          <p:nvPr/>
        </p:nvSpPr>
        <p:spPr>
          <a:xfrm>
            <a:off x="4061374" y="4883492"/>
            <a:ext cx="4142483" cy="1742295"/>
          </a:xfrm>
          <a:prstGeom prst="wedgeRectCallout">
            <a:avLst>
              <a:gd name="adj1" fmla="val 59174"/>
              <a:gd name="adj2" fmla="val 12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担当職員と担当管理職は個人情報保護法の報告対象には当たらないと誤認</a:t>
            </a:r>
            <a:endParaRPr lang="en-US" altLang="ja-JP">
              <a:solidFill>
                <a:prstClr val="white"/>
              </a:solidFill>
              <a:latin typeface="Meiryo UI" panose="020B0604030504040204" pitchFamily="50" charset="-128"/>
              <a:ea typeface="Meiryo UI" panose="020B0604030504040204" pitchFamily="50" charset="-128"/>
            </a:endParaRPr>
          </a:p>
          <a:p>
            <a:pPr algn="ctr" defTabSz="457200"/>
            <a:r>
              <a:rPr lang="ja-JP" altLang="en-US">
                <a:solidFill>
                  <a:prstClr val="white"/>
                </a:solidFill>
                <a:latin typeface="Meiryo UI" panose="020B0604030504040204" pitchFamily="50" charset="-128"/>
                <a:ea typeface="Meiryo UI" panose="020B0604030504040204" pitchFamily="50" charset="-128"/>
              </a:rPr>
              <a:t>個人情報管理者及び統括個人情報管理者に報告せず（組織内共有なし）</a:t>
            </a:r>
          </a:p>
        </p:txBody>
      </p:sp>
    </p:spTree>
    <p:extLst>
      <p:ext uri="{BB962C8B-B14F-4D97-AF65-F5344CB8AC3E}">
        <p14:creationId xmlns:p14="http://schemas.microsoft.com/office/powerpoint/2010/main" val="1640174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C2576CF-89C1-49CC-A06B-76ABCC39B79C}"/>
              </a:ext>
            </a:extLst>
          </p:cNvPr>
          <p:cNvSpPr txBox="1">
            <a:spLocks/>
          </p:cNvSpPr>
          <p:nvPr/>
        </p:nvSpPr>
        <p:spPr>
          <a:xfrm>
            <a:off x="1669911" y="612302"/>
            <a:ext cx="1662857" cy="315421"/>
          </a:xfrm>
          <a:prstGeom prst="rect">
            <a:avLst/>
          </a:prstGeom>
          <a:ln w="25400">
            <a:solidFill>
              <a:schemeClr val="tx1">
                <a:lumMod val="65000"/>
                <a:lumOff val="35000"/>
              </a:schemeClr>
            </a:solidFill>
          </a:ln>
        </p:spPr>
        <p:txBody>
          <a:bodyPr vert="horz" wrap="none" lIns="84406" tIns="42203" rIns="84406" bIns="42203"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a:spcBef>
                <a:spcPts val="923"/>
              </a:spcBef>
              <a:buClr>
                <a:prstClr val="black">
                  <a:lumMod val="65000"/>
                  <a:lumOff val="35000"/>
                </a:prstClr>
              </a:buClr>
              <a:buNone/>
            </a:pPr>
            <a:r>
              <a:rPr lang="ja-JP" altLang="en-US" sz="1662">
                <a:solidFill>
                  <a:prstClr val="black">
                    <a:lumMod val="65000"/>
                    <a:lumOff val="35000"/>
                  </a:prstClr>
                </a:solidFill>
                <a:latin typeface="Meiryo UI" panose="020B0604030504040204" pitchFamily="50" charset="-128"/>
                <a:ea typeface="Meiryo UI" panose="020B0604030504040204" pitchFamily="50" charset="-128"/>
              </a:rPr>
              <a:t>注意ＰＯＩＮＴ</a:t>
            </a:r>
          </a:p>
        </p:txBody>
      </p:sp>
      <p:sp>
        <p:nvSpPr>
          <p:cNvPr id="5" name="コンテンツ プレースホルダー 2">
            <a:extLst>
              <a:ext uri="{FF2B5EF4-FFF2-40B4-BE49-F238E27FC236}">
                <a16:creationId xmlns:a16="http://schemas.microsoft.com/office/drawing/2014/main" id="{F942CD2B-27DD-0A7D-3B2B-3E687D46496B}"/>
              </a:ext>
            </a:extLst>
          </p:cNvPr>
          <p:cNvSpPr txBox="1">
            <a:spLocks/>
          </p:cNvSpPr>
          <p:nvPr/>
        </p:nvSpPr>
        <p:spPr>
          <a:xfrm>
            <a:off x="1669909" y="927723"/>
            <a:ext cx="8418024" cy="3267581"/>
          </a:xfrm>
          <a:prstGeom prst="rect">
            <a:avLst/>
          </a:prstGeom>
          <a:ln w="12700">
            <a:solidFill>
              <a:schemeClr val="tx1">
                <a:lumMod val="65000"/>
                <a:lumOff val="35000"/>
              </a:schemeClr>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当該行政機関が定めた個人情報管理規程では、事務対応ガイドに沿って「保有個人情報の漏えい等安全管理の上で問題となる事案又は問題となる事案の発生のおそれを認識した場合に、その事案等を認識した職員は、直ちに当該保有個人情報を管理する個人情報管理者に報告しなければならず、個人情報管理者は、事案の発生した経緯、被害状況等を調査し、総括個人情報管理者に報告しなければならない」と規定されていたところ、</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誤登録事案が発生した際、担当職員は担当管理職まで報告をし、同職員及び担当管理職に、当該行政機関の保有個人情報の漏えいであるとの意識をもって、個人情報管理者及び統括個人情報管理者に報告することが必要</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40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当該行政機関は、個人情報の登録に係る事務手続に関し、利用規約を公表し、その事務手順を明確化するとともに、市区町村に対して当該個人情報登録に対する手続支援等についての事務連絡を発出し、運用方法を含めた手順を策定し、これを周知したところ、策定した当該手順の重要性や、その改訂に関わりうる</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問題が生じた際の情報共有体制を、組織として適切に策定することが必要</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40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当該行政機関は、総点検の結果として、個人情報の誤登録されている可能性が高く漏えいのおそれがある事態が</a:t>
            </a:r>
            <a:r>
              <a:rPr lang="en-US" altLang="ja-JP" sz="1400">
                <a:solidFill>
                  <a:prstClr val="black">
                    <a:lumMod val="65000"/>
                    <a:lumOff val="35000"/>
                  </a:prstClr>
                </a:solidFill>
                <a:latin typeface="Meiryo UI" panose="020B0604030504040204" pitchFamily="50" charset="-128"/>
                <a:ea typeface="Meiryo UI" panose="020B0604030504040204" pitchFamily="50" charset="-128"/>
              </a:rPr>
              <a:t>748 </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件発生していることを把握したところ、「利用者側の操作手順漏れに起因するものでありシステム側の設定ミスや不具合が原因ではなく、インターネットに公開されている状態ではないため、</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個人情報保護法に基づく漏えい等の報告対象にはあたらない」と誤認することなく、漏えい等報告を個人情報保護委員会に提出することが必要</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a:t>
            </a:r>
          </a:p>
          <a:p>
            <a:pPr marL="400441" indent="-422041" defTabSz="844083">
              <a:spcBef>
                <a:spcPts val="923"/>
              </a:spcBef>
              <a:buClr>
                <a:prstClr val="black">
                  <a:lumMod val="65000"/>
                  <a:lumOff val="35000"/>
                </a:prstClr>
              </a:buClr>
              <a:buFont typeface="Wingdings" panose="05000000000000000000" pitchFamily="2" charset="2"/>
              <a:buChar char="l"/>
            </a:pPr>
            <a:endParaRPr lang="en-US" altLang="ja-JP" sz="140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endParaRPr lang="en-US" altLang="ja-JP" sz="14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C03322C3-7193-4BFB-FB1B-0427E855DA83}"/>
              </a:ext>
            </a:extLst>
          </p:cNvPr>
          <p:cNvSpPr txBox="1">
            <a:spLocks/>
          </p:cNvSpPr>
          <p:nvPr/>
        </p:nvSpPr>
        <p:spPr>
          <a:xfrm>
            <a:off x="1691858" y="4300940"/>
            <a:ext cx="810059" cy="315421"/>
          </a:xfrm>
          <a:prstGeom prst="rect">
            <a:avLst/>
          </a:prstGeom>
          <a:ln w="25400">
            <a:solidFill>
              <a:schemeClr val="tx1">
                <a:lumMod val="65000"/>
                <a:lumOff val="35000"/>
              </a:schemeClr>
            </a:solidFill>
          </a:ln>
        </p:spPr>
        <p:txBody>
          <a:bodyPr vert="horz" wrap="none" lIns="84406" tIns="42203" rIns="84406" bIns="42203"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a:spcBef>
                <a:spcPts val="923"/>
              </a:spcBef>
              <a:buClr>
                <a:prstClr val="black">
                  <a:lumMod val="65000"/>
                  <a:lumOff val="35000"/>
                </a:prstClr>
              </a:buClr>
              <a:buNone/>
            </a:pPr>
            <a:r>
              <a:rPr lang="ja-JP" altLang="en-US" sz="1662">
                <a:solidFill>
                  <a:prstClr val="black">
                    <a:lumMod val="65000"/>
                    <a:lumOff val="35000"/>
                  </a:prstClr>
                </a:solidFill>
                <a:latin typeface="Meiryo UI" panose="020B0604030504040204" pitchFamily="50" charset="-128"/>
                <a:ea typeface="Meiryo UI" panose="020B0604030504040204" pitchFamily="50" charset="-128"/>
              </a:rPr>
              <a:t>防止策</a:t>
            </a:r>
          </a:p>
        </p:txBody>
      </p:sp>
      <p:sp>
        <p:nvSpPr>
          <p:cNvPr id="7" name="コンテンツ プレースホルダー 2">
            <a:extLst>
              <a:ext uri="{FF2B5EF4-FFF2-40B4-BE49-F238E27FC236}">
                <a16:creationId xmlns:a16="http://schemas.microsoft.com/office/drawing/2014/main" id="{89D57126-DEB0-40B0-2C84-6B42F217FE2B}"/>
              </a:ext>
            </a:extLst>
          </p:cNvPr>
          <p:cNvSpPr txBox="1">
            <a:spLocks/>
          </p:cNvSpPr>
          <p:nvPr/>
        </p:nvSpPr>
        <p:spPr>
          <a:xfrm>
            <a:off x="1680780" y="4611888"/>
            <a:ext cx="8418024" cy="2018560"/>
          </a:xfrm>
          <a:prstGeom prst="rect">
            <a:avLst/>
          </a:prstGeom>
          <a:ln w="12700">
            <a:solidFill>
              <a:schemeClr val="tx1">
                <a:lumMod val="65000"/>
                <a:lumOff val="35000"/>
              </a:schemeClr>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保有個人情報の</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漏えい等事案が発生した場合の対応に関する各規程の内容を全職員に正しく理解させ</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た上で、報告対象事案が生じた際には、</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適時適切に組織体制上の上位者へ報告させ</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事実関係を組織内で共有して安全管理上の対応を策定するための体制を整備する</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など、組織的安全管理措置</a:t>
            </a:r>
            <a:r>
              <a:rPr lang="ja-JP" altLang="en-US" sz="1400">
                <a:solidFill>
                  <a:prstClr val="black"/>
                </a:solidFill>
                <a:latin typeface="Meiryo UI" panose="020B0604030504040204" pitchFamily="50" charset="-128"/>
                <a:ea typeface="Meiryo UI" panose="020B0604030504040204" pitchFamily="50" charset="-128"/>
              </a:rPr>
              <a:t>に</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改善が必要である。</a:t>
            </a: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特定個人情報等の</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取扱手順の見直しを行い、関係機関と情報共有を図る</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など、組織的安全管理措置を講ずる必要がある。</a:t>
            </a:r>
            <a:endParaRPr lang="en-US" altLang="ja-JP" sz="140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a:solidFill>
                  <a:prstClr val="black">
                    <a:lumMod val="65000"/>
                    <a:lumOff val="35000"/>
                  </a:prstClr>
                </a:solidFill>
                <a:latin typeface="Meiryo UI" panose="020B0604030504040204" pitchFamily="50" charset="-128"/>
                <a:ea typeface="Meiryo UI" panose="020B0604030504040204" pitchFamily="50" charset="-128"/>
              </a:rPr>
              <a:t>個人情報保護法に基づく</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漏えい等の報告対象の事態を把握した場合は、速やかに</a:t>
            </a:r>
            <a:r>
              <a:rPr lang="ja-JP" altLang="en-US" sz="1400" u="sng">
                <a:solidFill>
                  <a:prstClr val="black"/>
                </a:solidFill>
                <a:latin typeface="Meiryo UI" panose="020B0604030504040204" pitchFamily="50" charset="-128"/>
                <a:ea typeface="Meiryo UI" panose="020B0604030504040204" pitchFamily="50" charset="-128"/>
              </a:rPr>
              <a:t>個人情報保護</a:t>
            </a:r>
            <a:r>
              <a:rPr lang="ja-JP" altLang="en-US" sz="1400" u="sng">
                <a:solidFill>
                  <a:prstClr val="black">
                    <a:lumMod val="65000"/>
                    <a:lumOff val="35000"/>
                  </a:prstClr>
                </a:solidFill>
                <a:latin typeface="Meiryo UI" panose="020B0604030504040204" pitchFamily="50" charset="-128"/>
                <a:ea typeface="Meiryo UI" panose="020B0604030504040204" pitchFamily="50" charset="-128"/>
              </a:rPr>
              <a:t>委員会に漏えい等報告を提出できるよう、報告義務について職員の理解を深める教育を実施する</a:t>
            </a:r>
            <a:r>
              <a:rPr lang="ja-JP" altLang="en-US" sz="1400">
                <a:solidFill>
                  <a:prstClr val="black">
                    <a:lumMod val="65000"/>
                    <a:lumOff val="35000"/>
                  </a:prstClr>
                </a:solidFill>
                <a:latin typeface="Meiryo UI" panose="020B0604030504040204" pitchFamily="50" charset="-128"/>
                <a:ea typeface="Meiryo UI" panose="020B0604030504040204" pitchFamily="50" charset="-128"/>
              </a:rPr>
              <a:t>など、人的安全管理措置を講ずる必要がある。</a:t>
            </a:r>
          </a:p>
        </p:txBody>
      </p:sp>
      <p:sp>
        <p:nvSpPr>
          <p:cNvPr id="2" name="正方形/長方形 1">
            <a:extLst>
              <a:ext uri="{FF2B5EF4-FFF2-40B4-BE49-F238E27FC236}">
                <a16:creationId xmlns:a16="http://schemas.microsoft.com/office/drawing/2014/main" id="{FEC24D7D-E65B-F736-469E-4608E4411231}"/>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7EB48CF-F98C-E598-8F31-A51EA20BF63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02FDC498-8DCA-1876-56F7-571503E7F06F}"/>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E052F8A-FEA7-9D94-0A3A-8495018157C2}"/>
              </a:ext>
            </a:extLst>
          </p:cNvPr>
          <p:cNvCxnSpPr/>
          <p:nvPr/>
        </p:nvCxnSpPr>
        <p:spPr>
          <a:xfrm flipH="1">
            <a:off x="1614530" y="45724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3A9C71F-A2FA-C4C2-6CE8-07CDF2A07D7B}"/>
              </a:ext>
            </a:extLst>
          </p:cNvPr>
          <p:cNvCxnSpPr/>
          <p:nvPr/>
        </p:nvCxnSpPr>
        <p:spPr>
          <a:xfrm flipH="1">
            <a:off x="1614530" y="555819"/>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C92FE972-C9A0-2CFF-64D1-BE7F9FBE23AC}"/>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15" name="タイトル 5">
            <a:extLst>
              <a:ext uri="{FF2B5EF4-FFF2-40B4-BE49-F238E27FC236}">
                <a16:creationId xmlns:a16="http://schemas.microsoft.com/office/drawing/2014/main" id="{A1215A2F-2BAE-DEAC-1407-C3EE1CE3CB45}"/>
              </a:ext>
            </a:extLst>
          </p:cNvPr>
          <p:cNvSpPr txBox="1">
            <a:spLocks/>
          </p:cNvSpPr>
          <p:nvPr/>
        </p:nvSpPr>
        <p:spPr bwMode="auto">
          <a:xfrm>
            <a:off x="1684925" y="-31938"/>
            <a:ext cx="931460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b="0">
                <a:solidFill>
                  <a:prstClr val="black">
                    <a:lumMod val="65000"/>
                    <a:lumOff val="35000"/>
                  </a:prstClr>
                </a:solidFill>
              </a:rPr>
              <a:t>事例③：漏えい等発生時における報告体制の不備（続き）</a:t>
            </a:r>
            <a:endParaRPr lang="ja-JP" altLang="en-US" sz="1100" b="0">
              <a:solidFill>
                <a:prstClr val="black">
                  <a:lumMod val="65000"/>
                  <a:lumOff val="35000"/>
                </a:prstClr>
              </a:solidFill>
            </a:endParaRPr>
          </a:p>
        </p:txBody>
      </p:sp>
      <p:sp>
        <p:nvSpPr>
          <p:cNvPr id="8" name="スライド番号プレースホルダー 3">
            <a:extLst>
              <a:ext uri="{FF2B5EF4-FFF2-40B4-BE49-F238E27FC236}">
                <a16:creationId xmlns:a16="http://schemas.microsoft.com/office/drawing/2014/main" id="{EC36AD4B-26E0-FD96-7C6F-30C98EA70339}"/>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58</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7581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59</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30DA8543-94E8-4522-9A75-E672175D47A8}"/>
              </a:ext>
            </a:extLst>
          </p:cNvPr>
          <p:cNvSpPr>
            <a:spLocks noGrp="1"/>
          </p:cNvSpPr>
          <p:nvPr>
            <p:ph idx="1"/>
          </p:nvPr>
        </p:nvSpPr>
        <p:spPr>
          <a:xfrm>
            <a:off x="2091810" y="1617742"/>
            <a:ext cx="8582607" cy="948626"/>
          </a:xfrm>
          <a:ln w="12700">
            <a:solidFill>
              <a:schemeClr val="tx1">
                <a:lumMod val="65000"/>
                <a:lumOff val="35000"/>
              </a:schemeClr>
            </a:solidFill>
          </a:ln>
        </p:spPr>
        <p:txBody>
          <a:bodyPr anchor="ctr">
            <a:normAutofit fontScale="92500"/>
          </a:bodyPr>
          <a:lstStyle/>
          <a:p>
            <a:pPr marL="0" indent="0" algn="just">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地方公共団体等から委託を受けてコールセンター業務を行っていた会社が、当該コールセンター業務で用いるシステムの保守運用を別の会社に再委託していたところ、その別の会社に所属していた派遣社員が私物の外部記録媒体を用いて不正に</a:t>
            </a:r>
            <a:r>
              <a:rPr lang="zh-TW" altLang="en-US" sz="1800">
                <a:solidFill>
                  <a:schemeClr val="tx1">
                    <a:lumMod val="85000"/>
                    <a:lumOff val="15000"/>
                  </a:schemeClr>
                </a:solidFill>
                <a:latin typeface="Meiryo UI" panose="020B0604030504040204" pitchFamily="50" charset="-128"/>
                <a:ea typeface="Meiryo UI" panose="020B0604030504040204" pitchFamily="50" charset="-128"/>
              </a:rPr>
              <a:t>保有個人情報</a:t>
            </a: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等を持ち出し、漏えいが発生した。</a:t>
            </a:r>
            <a:endParaRPr lang="en-US" altLang="ja-JP" sz="180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147" name="グループ化 146">
            <a:extLst>
              <a:ext uri="{FF2B5EF4-FFF2-40B4-BE49-F238E27FC236}">
                <a16:creationId xmlns:a16="http://schemas.microsoft.com/office/drawing/2014/main" id="{579A4D4B-E2E7-9E2A-824A-EC776FA286BE}"/>
              </a:ext>
            </a:extLst>
          </p:cNvPr>
          <p:cNvGrpSpPr/>
          <p:nvPr/>
        </p:nvGrpSpPr>
        <p:grpSpPr>
          <a:xfrm>
            <a:off x="1738757" y="2879909"/>
            <a:ext cx="8781167" cy="3659006"/>
            <a:chOff x="1738757" y="2879909"/>
            <a:chExt cx="8781167" cy="3659006"/>
          </a:xfrm>
        </p:grpSpPr>
        <p:grpSp>
          <p:nvGrpSpPr>
            <p:cNvPr id="145" name="グループ化 144">
              <a:extLst>
                <a:ext uri="{FF2B5EF4-FFF2-40B4-BE49-F238E27FC236}">
                  <a16:creationId xmlns:a16="http://schemas.microsoft.com/office/drawing/2014/main" id="{79C0E9FE-2E6B-EED9-0D9E-0E2E4FC235F8}"/>
                </a:ext>
              </a:extLst>
            </p:cNvPr>
            <p:cNvGrpSpPr/>
            <p:nvPr/>
          </p:nvGrpSpPr>
          <p:grpSpPr>
            <a:xfrm>
              <a:off x="1738757" y="2879909"/>
              <a:ext cx="8781167" cy="3659006"/>
              <a:chOff x="-2338317" y="3062472"/>
              <a:chExt cx="8781167" cy="3659006"/>
            </a:xfrm>
          </p:grpSpPr>
          <p:grpSp>
            <p:nvGrpSpPr>
              <p:cNvPr id="144" name="グループ化 143">
                <a:extLst>
                  <a:ext uri="{FF2B5EF4-FFF2-40B4-BE49-F238E27FC236}">
                    <a16:creationId xmlns:a16="http://schemas.microsoft.com/office/drawing/2014/main" id="{35471E46-E5C3-7D45-1288-279B7B353D91}"/>
                  </a:ext>
                </a:extLst>
              </p:cNvPr>
              <p:cNvGrpSpPr/>
              <p:nvPr/>
            </p:nvGrpSpPr>
            <p:grpSpPr>
              <a:xfrm>
                <a:off x="-2338317" y="3062472"/>
                <a:ext cx="8781167" cy="3659006"/>
                <a:chOff x="-1665726" y="2789821"/>
                <a:chExt cx="8781167" cy="3659006"/>
              </a:xfrm>
            </p:grpSpPr>
            <p:grpSp>
              <p:nvGrpSpPr>
                <p:cNvPr id="143" name="グループ化 142">
                  <a:extLst>
                    <a:ext uri="{FF2B5EF4-FFF2-40B4-BE49-F238E27FC236}">
                      <a16:creationId xmlns:a16="http://schemas.microsoft.com/office/drawing/2014/main" id="{0E00FECD-91A4-1FE9-1E73-91EBAA7A3DC0}"/>
                    </a:ext>
                  </a:extLst>
                </p:cNvPr>
                <p:cNvGrpSpPr/>
                <p:nvPr/>
              </p:nvGrpSpPr>
              <p:grpSpPr>
                <a:xfrm>
                  <a:off x="-1665726" y="2789821"/>
                  <a:ext cx="8781167" cy="3659006"/>
                  <a:chOff x="1621661" y="2965441"/>
                  <a:chExt cx="8781167" cy="3659006"/>
                </a:xfrm>
              </p:grpSpPr>
              <p:grpSp>
                <p:nvGrpSpPr>
                  <p:cNvPr id="142" name="グループ化 141">
                    <a:extLst>
                      <a:ext uri="{FF2B5EF4-FFF2-40B4-BE49-F238E27FC236}">
                        <a16:creationId xmlns:a16="http://schemas.microsoft.com/office/drawing/2014/main" id="{2077C7E9-D239-859F-0864-E0C5A76195F5}"/>
                      </a:ext>
                    </a:extLst>
                  </p:cNvPr>
                  <p:cNvGrpSpPr/>
                  <p:nvPr/>
                </p:nvGrpSpPr>
                <p:grpSpPr>
                  <a:xfrm>
                    <a:off x="1621661" y="4434202"/>
                    <a:ext cx="2060657" cy="1642369"/>
                    <a:chOff x="1621661" y="4434202"/>
                    <a:chExt cx="2060657" cy="1642369"/>
                  </a:xfrm>
                </p:grpSpPr>
                <p:grpSp>
                  <p:nvGrpSpPr>
                    <p:cNvPr id="83" name="グループ化 82">
                      <a:extLst>
                        <a:ext uri="{FF2B5EF4-FFF2-40B4-BE49-F238E27FC236}">
                          <a16:creationId xmlns:a16="http://schemas.microsoft.com/office/drawing/2014/main" id="{5A5A5F90-8B9E-92F0-2E47-5DCA674E08B2}"/>
                        </a:ext>
                      </a:extLst>
                    </p:cNvPr>
                    <p:cNvGrpSpPr/>
                    <p:nvPr/>
                  </p:nvGrpSpPr>
                  <p:grpSpPr>
                    <a:xfrm>
                      <a:off x="1621661" y="4451270"/>
                      <a:ext cx="1573610" cy="1625301"/>
                      <a:chOff x="2375678" y="4311112"/>
                      <a:chExt cx="1573610" cy="1625301"/>
                    </a:xfrm>
                  </p:grpSpPr>
                  <p:pic>
                    <p:nvPicPr>
                      <p:cNvPr id="5" name="図 4">
                        <a:extLst>
                          <a:ext uri="{FF2B5EF4-FFF2-40B4-BE49-F238E27FC236}">
                            <a16:creationId xmlns:a16="http://schemas.microsoft.com/office/drawing/2014/main" id="{A54ADECB-C60E-8811-89EA-DAD5855DC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584" y="4311112"/>
                        <a:ext cx="748296" cy="1137820"/>
                      </a:xfrm>
                      <a:prstGeom prst="rect">
                        <a:avLst/>
                      </a:prstGeom>
                    </p:spPr>
                  </p:pic>
                  <p:sp>
                    <p:nvSpPr>
                      <p:cNvPr id="6" name="テキスト ボックス 5">
                        <a:extLst>
                          <a:ext uri="{FF2B5EF4-FFF2-40B4-BE49-F238E27FC236}">
                            <a16:creationId xmlns:a16="http://schemas.microsoft.com/office/drawing/2014/main" id="{664E72C9-160D-2F15-0161-248100C103FB}"/>
                          </a:ext>
                        </a:extLst>
                      </p:cNvPr>
                      <p:cNvSpPr txBox="1"/>
                      <p:nvPr/>
                    </p:nvSpPr>
                    <p:spPr>
                      <a:xfrm>
                        <a:off x="2375678" y="5474748"/>
                        <a:ext cx="1573610" cy="461665"/>
                      </a:xfrm>
                      <a:prstGeom prst="rect">
                        <a:avLst/>
                      </a:prstGeom>
                      <a:noFill/>
                    </p:spPr>
                    <p:txBody>
                      <a:bodyPr wrap="square"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委託元</a:t>
                        </a:r>
                        <a:endParaRPr lang="en-US" altLang="ja-JP" sz="1200">
                          <a:solidFill>
                            <a:prstClr val="black"/>
                          </a:solidFill>
                          <a:latin typeface="Meiryo UI" panose="020B0604030504040204" pitchFamily="50" charset="-128"/>
                          <a:ea typeface="Meiryo UI" panose="020B0604030504040204" pitchFamily="50" charset="-128"/>
                        </a:endParaRPr>
                      </a:p>
                      <a:p>
                        <a:pPr defTabSz="457200"/>
                        <a:r>
                          <a:rPr lang="ja-JP" altLang="en-US" sz="1200">
                            <a:solidFill>
                              <a:prstClr val="black"/>
                            </a:solidFill>
                            <a:latin typeface="Meiryo UI" panose="020B0604030504040204" pitchFamily="50" charset="-128"/>
                            <a:ea typeface="Meiryo UI" panose="020B0604030504040204" pitchFamily="50" charset="-128"/>
                          </a:rPr>
                          <a:t>（地方公共団体等）</a:t>
                        </a:r>
                      </a:p>
                    </p:txBody>
                  </p:sp>
                </p:grpSp>
                <p:grpSp>
                  <p:nvGrpSpPr>
                    <p:cNvPr id="110" name="グループ化 109">
                      <a:extLst>
                        <a:ext uri="{FF2B5EF4-FFF2-40B4-BE49-F238E27FC236}">
                          <a16:creationId xmlns:a16="http://schemas.microsoft.com/office/drawing/2014/main" id="{3D5BA6ED-8E04-6FF9-BE6B-59B93FEFB203}"/>
                        </a:ext>
                      </a:extLst>
                    </p:cNvPr>
                    <p:cNvGrpSpPr/>
                    <p:nvPr/>
                  </p:nvGrpSpPr>
                  <p:grpSpPr>
                    <a:xfrm>
                      <a:off x="2732456" y="4434202"/>
                      <a:ext cx="949862" cy="728615"/>
                      <a:chOff x="3040521" y="4490934"/>
                      <a:chExt cx="949862" cy="728615"/>
                    </a:xfrm>
                  </p:grpSpPr>
                  <p:pic>
                    <p:nvPicPr>
                      <p:cNvPr id="108" name="図 107">
                        <a:extLst>
                          <a:ext uri="{FF2B5EF4-FFF2-40B4-BE49-F238E27FC236}">
                            <a16:creationId xmlns:a16="http://schemas.microsoft.com/office/drawing/2014/main" id="{0C817273-D33A-0A44-00E3-83BA5AAF2EF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09" name="テキスト ボックス 108">
                        <a:extLst>
                          <a:ext uri="{FF2B5EF4-FFF2-40B4-BE49-F238E27FC236}">
                            <a16:creationId xmlns:a16="http://schemas.microsoft.com/office/drawing/2014/main" id="{5A60C0D8-1409-4C0B-53E5-CB2353D49C84}"/>
                          </a:ext>
                        </a:extLst>
                      </p:cNvPr>
                      <p:cNvSpPr txBox="1"/>
                      <p:nvPr/>
                    </p:nvSpPr>
                    <p:spPr>
                      <a:xfrm>
                        <a:off x="3040521" y="4850217"/>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grpSp>
              <p:grpSp>
                <p:nvGrpSpPr>
                  <p:cNvPr id="141" name="グループ化 140">
                    <a:extLst>
                      <a:ext uri="{FF2B5EF4-FFF2-40B4-BE49-F238E27FC236}">
                        <a16:creationId xmlns:a16="http://schemas.microsoft.com/office/drawing/2014/main" id="{3E654D5B-7FAB-F9A2-DB1F-B3DFEE670F98}"/>
                      </a:ext>
                    </a:extLst>
                  </p:cNvPr>
                  <p:cNvGrpSpPr/>
                  <p:nvPr/>
                </p:nvGrpSpPr>
                <p:grpSpPr>
                  <a:xfrm>
                    <a:off x="3045114" y="2965441"/>
                    <a:ext cx="7357714" cy="3659006"/>
                    <a:chOff x="3045114" y="2965441"/>
                    <a:chExt cx="7357714" cy="3659006"/>
                  </a:xfrm>
                </p:grpSpPr>
                <p:grpSp>
                  <p:nvGrpSpPr>
                    <p:cNvPr id="140" name="グループ化 139">
                      <a:extLst>
                        <a:ext uri="{FF2B5EF4-FFF2-40B4-BE49-F238E27FC236}">
                          <a16:creationId xmlns:a16="http://schemas.microsoft.com/office/drawing/2014/main" id="{8A86F00B-F8CE-6BEF-1006-64B85A0AF05C}"/>
                        </a:ext>
                      </a:extLst>
                    </p:cNvPr>
                    <p:cNvGrpSpPr/>
                    <p:nvPr/>
                  </p:nvGrpSpPr>
                  <p:grpSpPr>
                    <a:xfrm>
                      <a:off x="3045114" y="2965441"/>
                      <a:ext cx="5952546" cy="3659006"/>
                      <a:chOff x="3045114" y="2965441"/>
                      <a:chExt cx="5952546" cy="3659006"/>
                    </a:xfrm>
                  </p:grpSpPr>
                  <p:grpSp>
                    <p:nvGrpSpPr>
                      <p:cNvPr id="86" name="グループ化 85">
                        <a:extLst>
                          <a:ext uri="{FF2B5EF4-FFF2-40B4-BE49-F238E27FC236}">
                            <a16:creationId xmlns:a16="http://schemas.microsoft.com/office/drawing/2014/main" id="{BFD18935-AC43-58FF-CB2D-176FA24D02FB}"/>
                          </a:ext>
                        </a:extLst>
                      </p:cNvPr>
                      <p:cNvGrpSpPr/>
                      <p:nvPr/>
                    </p:nvGrpSpPr>
                    <p:grpSpPr>
                      <a:xfrm>
                        <a:off x="3045114" y="2965441"/>
                        <a:ext cx="5952546" cy="3659006"/>
                        <a:chOff x="3645627" y="3012795"/>
                        <a:chExt cx="5952546" cy="3659006"/>
                      </a:xfrm>
                    </p:grpSpPr>
                    <p:grpSp>
                      <p:nvGrpSpPr>
                        <p:cNvPr id="71" name="グループ化 70">
                          <a:extLst>
                            <a:ext uri="{FF2B5EF4-FFF2-40B4-BE49-F238E27FC236}">
                              <a16:creationId xmlns:a16="http://schemas.microsoft.com/office/drawing/2014/main" id="{B87A94C3-B061-CD10-97F4-744E306256B7}"/>
                            </a:ext>
                          </a:extLst>
                        </p:cNvPr>
                        <p:cNvGrpSpPr/>
                        <p:nvPr/>
                      </p:nvGrpSpPr>
                      <p:grpSpPr>
                        <a:xfrm>
                          <a:off x="4382386" y="3012795"/>
                          <a:ext cx="5215787" cy="3659006"/>
                          <a:chOff x="3732543" y="2950626"/>
                          <a:chExt cx="5215787" cy="3659006"/>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3732543" y="2950626"/>
                            <a:ext cx="5215787" cy="3659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158761" y="4795073"/>
                            <a:ext cx="2651798" cy="15876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C32ACD16-8756-445E-7A7B-1FAA0FF7518E}"/>
                              </a:ext>
                            </a:extLst>
                          </p:cNvPr>
                          <p:cNvSpPr/>
                          <p:nvPr/>
                        </p:nvSpPr>
                        <p:spPr>
                          <a:xfrm>
                            <a:off x="4149773" y="4839066"/>
                            <a:ext cx="1810122" cy="158209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A1026826-4E2A-4F07-D063-C63018EB94B3}"/>
                            </a:ext>
                          </a:extLst>
                        </p:cNvPr>
                        <p:cNvGrpSpPr/>
                        <p:nvPr/>
                      </p:nvGrpSpPr>
                      <p:grpSpPr>
                        <a:xfrm>
                          <a:off x="4889483" y="3031484"/>
                          <a:ext cx="3440384" cy="1238031"/>
                          <a:chOff x="4889483" y="3031484"/>
                          <a:chExt cx="3440384" cy="1238031"/>
                        </a:xfrm>
                      </p:grpSpPr>
                      <p:sp>
                        <p:nvSpPr>
                          <p:cNvPr id="74" name="四角形: 角を丸くする 73">
                            <a:extLst>
                              <a:ext uri="{FF2B5EF4-FFF2-40B4-BE49-F238E27FC236}">
                                <a16:creationId xmlns:a16="http://schemas.microsoft.com/office/drawing/2014/main" id="{A4B7D5AA-FC98-E1EC-67DA-DC5A05DF57CE}"/>
                              </a:ext>
                            </a:extLst>
                          </p:cNvPr>
                          <p:cNvSpPr/>
                          <p:nvPr/>
                        </p:nvSpPr>
                        <p:spPr>
                          <a:xfrm>
                            <a:off x="4889483" y="3060249"/>
                            <a:ext cx="3440384" cy="12092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DCC37879-0592-1BDF-C376-53E6580AC66F}"/>
                              </a:ext>
                            </a:extLst>
                          </p:cNvPr>
                          <p:cNvSpPr txBox="1"/>
                          <p:nvPr/>
                        </p:nvSpPr>
                        <p:spPr>
                          <a:xfrm>
                            <a:off x="5056457" y="3031484"/>
                            <a:ext cx="899853" cy="257369"/>
                          </a:xfrm>
                          <a:prstGeom prst="rect">
                            <a:avLst/>
                          </a:prstGeom>
                          <a:solidFill>
                            <a:schemeClr val="bg1"/>
                          </a:solidFill>
                          <a:ln>
                            <a:solidFill>
                              <a:schemeClr val="tx1"/>
                            </a:solidFill>
                          </a:ln>
                        </p:spPr>
                        <p:txBody>
                          <a:bodyPr wrap="none" lIns="36000" tIns="36000" rIns="36000" bIns="36000" rtlCol="0">
                            <a:spAutoFit/>
                          </a:bodyPr>
                          <a:lstStyle/>
                          <a:p>
                            <a:pPr algn="ctr" defTabSz="457200"/>
                            <a:r>
                              <a:rPr lang="ja-JP" altLang="en-US" sz="1200">
                                <a:solidFill>
                                  <a:prstClr val="black"/>
                                </a:solidFill>
                                <a:latin typeface="Meiryo UI" panose="020B0604030504040204" pitchFamily="50" charset="-128"/>
                                <a:ea typeface="Meiryo UI" panose="020B0604030504040204" pitchFamily="50" charset="-128"/>
                              </a:rPr>
                              <a:t>データセンター</a:t>
                            </a:r>
                          </a:p>
                        </p:txBody>
                      </p:sp>
                      <p:sp>
                        <p:nvSpPr>
                          <p:cNvPr id="78" name="テキスト ボックス 77">
                            <a:extLst>
                              <a:ext uri="{FF2B5EF4-FFF2-40B4-BE49-F238E27FC236}">
                                <a16:creationId xmlns:a16="http://schemas.microsoft.com/office/drawing/2014/main" id="{A9CBDF77-9208-A9CA-D79F-C5117B0D6B6A}"/>
                              </a:ext>
                            </a:extLst>
                          </p:cNvPr>
                          <p:cNvSpPr txBox="1"/>
                          <p:nvPr/>
                        </p:nvSpPr>
                        <p:spPr>
                          <a:xfrm>
                            <a:off x="6011438" y="3113642"/>
                            <a:ext cx="1467902" cy="261610"/>
                          </a:xfrm>
                          <a:prstGeom prst="rect">
                            <a:avLst/>
                          </a:prstGeom>
                          <a:noFill/>
                        </p:spPr>
                        <p:txBody>
                          <a:bodyPr wrap="square" rtlCol="0">
                            <a:spAutoFit/>
                          </a:bodyPr>
                          <a:lstStyle/>
                          <a:p>
                            <a:pPr defTabSz="457200"/>
                            <a:r>
                              <a:rPr lang="ja-JP" altLang="en-US" sz="1100" b="1">
                                <a:solidFill>
                                  <a:prstClr val="black"/>
                                </a:solidFill>
                                <a:latin typeface="Meiryo UI" panose="020B0604030504040204" pitchFamily="50" charset="-128"/>
                                <a:ea typeface="Meiryo UI" panose="020B0604030504040204" pitchFamily="50" charset="-128"/>
                              </a:rPr>
                              <a:t>顧客データ保管サーバ</a:t>
                            </a:r>
                          </a:p>
                        </p:txBody>
                      </p:sp>
                    </p:grpSp>
                    <p:grpSp>
                      <p:nvGrpSpPr>
                        <p:cNvPr id="84" name="グループ化 83">
                          <a:extLst>
                            <a:ext uri="{FF2B5EF4-FFF2-40B4-BE49-F238E27FC236}">
                              <a16:creationId xmlns:a16="http://schemas.microsoft.com/office/drawing/2014/main" id="{E8F4E05F-195F-50A4-B741-D72CD6034EC3}"/>
                            </a:ext>
                          </a:extLst>
                        </p:cNvPr>
                        <p:cNvGrpSpPr/>
                        <p:nvPr/>
                      </p:nvGrpSpPr>
                      <p:grpSpPr>
                        <a:xfrm>
                          <a:off x="3645627" y="4748545"/>
                          <a:ext cx="4624043" cy="1843794"/>
                          <a:chOff x="3645627" y="4748545"/>
                          <a:chExt cx="4624043" cy="1843794"/>
                        </a:xfrm>
                      </p:grpSpPr>
                      <p:sp>
                        <p:nvSpPr>
                          <p:cNvPr id="25" name="矢印: 右 24">
                            <a:extLst>
                              <a:ext uri="{FF2B5EF4-FFF2-40B4-BE49-F238E27FC236}">
                                <a16:creationId xmlns:a16="http://schemas.microsoft.com/office/drawing/2014/main" id="{4EEF39A7-92B0-42CA-8167-2D754DCCC206}"/>
                              </a:ext>
                            </a:extLst>
                          </p:cNvPr>
                          <p:cNvSpPr/>
                          <p:nvPr/>
                        </p:nvSpPr>
                        <p:spPr>
                          <a:xfrm>
                            <a:off x="3645627" y="5261527"/>
                            <a:ext cx="1243857" cy="1022653"/>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保有個人情報等の取扱いの委託</a:t>
                            </a:r>
                          </a:p>
                        </p:txBody>
                      </p:sp>
                      <p:sp>
                        <p:nvSpPr>
                          <p:cNvPr id="27" name="テキスト ボックス 26">
                            <a:extLst>
                              <a:ext uri="{FF2B5EF4-FFF2-40B4-BE49-F238E27FC236}">
                                <a16:creationId xmlns:a16="http://schemas.microsoft.com/office/drawing/2014/main" id="{31C7CC53-692C-4887-9EC7-3D78913D4572}"/>
                              </a:ext>
                            </a:extLst>
                          </p:cNvPr>
                          <p:cNvSpPr txBox="1"/>
                          <p:nvPr/>
                        </p:nvSpPr>
                        <p:spPr>
                          <a:xfrm>
                            <a:off x="4730343" y="4749849"/>
                            <a:ext cx="889864" cy="241980"/>
                          </a:xfrm>
                          <a:prstGeom prst="rect">
                            <a:avLst/>
                          </a:prstGeom>
                          <a:solidFill>
                            <a:schemeClr val="bg1"/>
                          </a:solidFill>
                          <a:ln>
                            <a:solidFill>
                              <a:schemeClr val="tx1"/>
                            </a:solidFill>
                          </a:ln>
                        </p:spPr>
                        <p:txBody>
                          <a:bodyPr wrap="square" lIns="36000" tIns="36000" rIns="36000" bIns="36000" rtlCol="0">
                            <a:spAutoFit/>
                          </a:bodyPr>
                          <a:lstStyle/>
                          <a:p>
                            <a:pPr defTabSz="457200"/>
                            <a:r>
                              <a:rPr lang="ja-JP" altLang="en-US" sz="1100">
                                <a:solidFill>
                                  <a:prstClr val="black"/>
                                </a:solidFill>
                                <a:latin typeface="Meiryo UI" panose="020B0604030504040204" pitchFamily="50" charset="-128"/>
                                <a:ea typeface="Meiryo UI" panose="020B0604030504040204" pitchFamily="50" charset="-128"/>
                              </a:rPr>
                              <a:t>コールセンター</a:t>
                            </a:r>
                          </a:p>
                        </p:txBody>
                      </p:sp>
                      <p:sp>
                        <p:nvSpPr>
                          <p:cNvPr id="72" name="矢印: 右 71">
                            <a:extLst>
                              <a:ext uri="{FF2B5EF4-FFF2-40B4-BE49-F238E27FC236}">
                                <a16:creationId xmlns:a16="http://schemas.microsoft.com/office/drawing/2014/main" id="{8C8DC9ED-0A93-B9A0-580F-0F18CC4B6C1F}"/>
                              </a:ext>
                            </a:extLst>
                          </p:cNvPr>
                          <p:cNvSpPr/>
                          <p:nvPr/>
                        </p:nvSpPr>
                        <p:spPr>
                          <a:xfrm>
                            <a:off x="6130738" y="5569686"/>
                            <a:ext cx="1243857" cy="1022653"/>
                          </a:xfrm>
                          <a:prstGeom prst="rightArrow">
                            <a:avLst/>
                          </a:prstGeom>
                          <a:gradFill>
                            <a:gsLst>
                              <a:gs pos="0">
                                <a:srgbClr val="E6CDFF"/>
                              </a:gs>
                              <a:gs pos="50000">
                                <a:srgbClr val="E6CDFF"/>
                              </a:gs>
                              <a:gs pos="100000">
                                <a:srgbClr val="E6CDFF"/>
                              </a:gs>
                            </a:gsLst>
                          </a:gra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保有個人情報等の取扱いの再委託</a:t>
                            </a:r>
                          </a:p>
                        </p:txBody>
                      </p:sp>
                      <p:sp>
                        <p:nvSpPr>
                          <p:cNvPr id="73" name="テキスト ボックス 72">
                            <a:extLst>
                              <a:ext uri="{FF2B5EF4-FFF2-40B4-BE49-F238E27FC236}">
                                <a16:creationId xmlns:a16="http://schemas.microsoft.com/office/drawing/2014/main" id="{48F0E1D7-C566-AA52-F7A3-72508D60F9F0}"/>
                              </a:ext>
                            </a:extLst>
                          </p:cNvPr>
                          <p:cNvSpPr txBox="1"/>
                          <p:nvPr/>
                        </p:nvSpPr>
                        <p:spPr>
                          <a:xfrm>
                            <a:off x="6781761" y="4748545"/>
                            <a:ext cx="688256" cy="257369"/>
                          </a:xfrm>
                          <a:prstGeom prst="rect">
                            <a:avLst/>
                          </a:prstGeom>
                          <a:solidFill>
                            <a:schemeClr val="bg1"/>
                          </a:solidFill>
                          <a:ln>
                            <a:solidFill>
                              <a:schemeClr val="tx1"/>
                            </a:solidFill>
                          </a:ln>
                        </p:spPr>
                        <p:txBody>
                          <a:bodyPr wrap="none" lIns="36000" tIns="36000" rIns="36000" bIns="36000"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保守拠点</a:t>
                            </a:r>
                          </a:p>
                        </p:txBody>
                      </p:sp>
                      <p:pic>
                        <p:nvPicPr>
                          <p:cNvPr id="79" name="図 78">
                            <a:extLst>
                              <a:ext uri="{FF2B5EF4-FFF2-40B4-BE49-F238E27FC236}">
                                <a16:creationId xmlns:a16="http://schemas.microsoft.com/office/drawing/2014/main" id="{F00F4E7A-78C9-989C-2202-41F3EE5BC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059" y="5247645"/>
                            <a:ext cx="670800" cy="638857"/>
                          </a:xfrm>
                          <a:prstGeom prst="rect">
                            <a:avLst/>
                          </a:prstGeom>
                        </p:spPr>
                      </p:pic>
                      <p:pic>
                        <p:nvPicPr>
                          <p:cNvPr id="80" name="図 79">
                            <a:extLst>
                              <a:ext uri="{FF2B5EF4-FFF2-40B4-BE49-F238E27FC236}">
                                <a16:creationId xmlns:a16="http://schemas.microsoft.com/office/drawing/2014/main" id="{2AD34421-C798-1091-7579-5739F92C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79" y="5255077"/>
                            <a:ext cx="638952" cy="608525"/>
                          </a:xfrm>
                          <a:prstGeom prst="rect">
                            <a:avLst/>
                          </a:prstGeom>
                        </p:spPr>
                      </p:pic>
                      <p:sp>
                        <p:nvSpPr>
                          <p:cNvPr id="81" name="テキスト ボックス 80">
                            <a:extLst>
                              <a:ext uri="{FF2B5EF4-FFF2-40B4-BE49-F238E27FC236}">
                                <a16:creationId xmlns:a16="http://schemas.microsoft.com/office/drawing/2014/main" id="{BADD3D3E-C32B-F917-0B26-DBAAF29C4B9B}"/>
                              </a:ext>
                            </a:extLst>
                          </p:cNvPr>
                          <p:cNvSpPr txBox="1"/>
                          <p:nvPr/>
                        </p:nvSpPr>
                        <p:spPr>
                          <a:xfrm>
                            <a:off x="7405648" y="5870427"/>
                            <a:ext cx="864022" cy="276999"/>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保守端末</a:t>
                            </a:r>
                          </a:p>
                        </p:txBody>
                      </p:sp>
                      <p:sp>
                        <p:nvSpPr>
                          <p:cNvPr id="82" name="テキスト ボックス 81">
                            <a:extLst>
                              <a:ext uri="{FF2B5EF4-FFF2-40B4-BE49-F238E27FC236}">
                                <a16:creationId xmlns:a16="http://schemas.microsoft.com/office/drawing/2014/main" id="{810E6CFF-8D10-CC0D-549F-1E8ECE74F10D}"/>
                              </a:ext>
                            </a:extLst>
                          </p:cNvPr>
                          <p:cNvSpPr txBox="1"/>
                          <p:nvPr/>
                        </p:nvSpPr>
                        <p:spPr>
                          <a:xfrm>
                            <a:off x="5127597" y="5908773"/>
                            <a:ext cx="993939" cy="276999"/>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管理者端末</a:t>
                            </a:r>
                          </a:p>
                        </p:txBody>
                      </p:sp>
                    </p:grpSp>
                  </p:grpSp>
                  <p:grpSp>
                    <p:nvGrpSpPr>
                      <p:cNvPr id="139" name="グループ化 138">
                        <a:extLst>
                          <a:ext uri="{FF2B5EF4-FFF2-40B4-BE49-F238E27FC236}">
                            <a16:creationId xmlns:a16="http://schemas.microsoft.com/office/drawing/2014/main" id="{17FCA4A5-B05B-E208-7C00-47FEDDF35D96}"/>
                          </a:ext>
                        </a:extLst>
                      </p:cNvPr>
                      <p:cNvGrpSpPr/>
                      <p:nvPr/>
                    </p:nvGrpSpPr>
                    <p:grpSpPr>
                      <a:xfrm>
                        <a:off x="5123293" y="3356469"/>
                        <a:ext cx="2117968" cy="1813995"/>
                        <a:chOff x="5123293" y="3356469"/>
                        <a:chExt cx="2117968" cy="1813995"/>
                      </a:xfrm>
                    </p:grpSpPr>
                    <p:grpSp>
                      <p:nvGrpSpPr>
                        <p:cNvPr id="88" name="グループ化 87">
                          <a:extLst>
                            <a:ext uri="{FF2B5EF4-FFF2-40B4-BE49-F238E27FC236}">
                              <a16:creationId xmlns:a16="http://schemas.microsoft.com/office/drawing/2014/main" id="{BE46B348-4F97-CC31-C715-E4DD92A31A7A}"/>
                            </a:ext>
                          </a:extLst>
                        </p:cNvPr>
                        <p:cNvGrpSpPr/>
                        <p:nvPr/>
                      </p:nvGrpSpPr>
                      <p:grpSpPr>
                        <a:xfrm>
                          <a:off x="5123293" y="4108040"/>
                          <a:ext cx="2117968" cy="1062424"/>
                          <a:chOff x="5309561" y="4108040"/>
                          <a:chExt cx="2117968" cy="1062424"/>
                        </a:xfrm>
                      </p:grpSpPr>
                      <p:cxnSp>
                        <p:nvCxnSpPr>
                          <p:cNvPr id="8" name="直線矢印コネクタ 7">
                            <a:extLst>
                              <a:ext uri="{FF2B5EF4-FFF2-40B4-BE49-F238E27FC236}">
                                <a16:creationId xmlns:a16="http://schemas.microsoft.com/office/drawing/2014/main" id="{2E466DE8-EA33-2A02-ED43-6858ACC7ACDE}"/>
                              </a:ext>
                            </a:extLst>
                          </p:cNvPr>
                          <p:cNvCxnSpPr>
                            <a:cxnSpLocks/>
                          </p:cNvCxnSpPr>
                          <p:nvPr/>
                        </p:nvCxnSpPr>
                        <p:spPr>
                          <a:xfrm rot="5400000">
                            <a:off x="5284256" y="4133345"/>
                            <a:ext cx="1062424" cy="1011814"/>
                          </a:xfrm>
                          <a:prstGeom prst="bentConnector3">
                            <a:avLst>
                              <a:gd name="adj1" fmla="val 4721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7">
                            <a:extLst>
                              <a:ext uri="{FF2B5EF4-FFF2-40B4-BE49-F238E27FC236}">
                                <a16:creationId xmlns:a16="http://schemas.microsoft.com/office/drawing/2014/main" id="{58A528B6-DBC4-DDF9-6846-8A6D4F91CBE5}"/>
                              </a:ext>
                            </a:extLst>
                          </p:cNvPr>
                          <p:cNvCxnSpPr>
                            <a:cxnSpLocks/>
                          </p:cNvCxnSpPr>
                          <p:nvPr/>
                        </p:nvCxnSpPr>
                        <p:spPr>
                          <a:xfrm>
                            <a:off x="6336002" y="4608512"/>
                            <a:ext cx="1091527" cy="535628"/>
                          </a:xfrm>
                          <a:prstGeom prst="bentConnector3">
                            <a:avLst>
                              <a:gd name="adj1" fmla="val 98867"/>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DA7A95DF-C350-4E4C-2B61-B8E6B83DA164}"/>
                            </a:ext>
                          </a:extLst>
                        </p:cNvPr>
                        <p:cNvGrpSpPr/>
                        <p:nvPr/>
                      </p:nvGrpSpPr>
                      <p:grpSpPr>
                        <a:xfrm>
                          <a:off x="5761360" y="3356469"/>
                          <a:ext cx="724839" cy="693432"/>
                          <a:chOff x="5956093" y="3356469"/>
                          <a:chExt cx="724839" cy="693432"/>
                        </a:xfrm>
                      </p:grpSpPr>
                      <p:pic>
                        <p:nvPicPr>
                          <p:cNvPr id="103" name="図 102">
                            <a:extLst>
                              <a:ext uri="{FF2B5EF4-FFF2-40B4-BE49-F238E27FC236}">
                                <a16:creationId xmlns:a16="http://schemas.microsoft.com/office/drawing/2014/main" id="{024F8322-9CAC-61B4-65E3-2C0BBC8D4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093" y="3356469"/>
                            <a:ext cx="359557" cy="693432"/>
                          </a:xfrm>
                          <a:prstGeom prst="rect">
                            <a:avLst/>
                          </a:prstGeom>
                        </p:spPr>
                      </p:pic>
                      <p:pic>
                        <p:nvPicPr>
                          <p:cNvPr id="104" name="図 103">
                            <a:extLst>
                              <a:ext uri="{FF2B5EF4-FFF2-40B4-BE49-F238E27FC236}">
                                <a16:creationId xmlns:a16="http://schemas.microsoft.com/office/drawing/2014/main" id="{7E9F7D46-1B1A-8E4B-D9D6-483A2B022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75" y="3356469"/>
                            <a:ext cx="359557" cy="693432"/>
                          </a:xfrm>
                          <a:prstGeom prst="rect">
                            <a:avLst/>
                          </a:prstGeom>
                        </p:spPr>
                      </p:pic>
                    </p:grpSp>
                  </p:grpSp>
                </p:grpSp>
                <p:grpSp>
                  <p:nvGrpSpPr>
                    <p:cNvPr id="137" name="グループ化 136">
                      <a:extLst>
                        <a:ext uri="{FF2B5EF4-FFF2-40B4-BE49-F238E27FC236}">
                          <a16:creationId xmlns:a16="http://schemas.microsoft.com/office/drawing/2014/main" id="{357A1828-65FA-EBA7-0764-BD013C45CBF3}"/>
                        </a:ext>
                      </a:extLst>
                    </p:cNvPr>
                    <p:cNvGrpSpPr/>
                    <p:nvPr/>
                  </p:nvGrpSpPr>
                  <p:grpSpPr>
                    <a:xfrm>
                      <a:off x="7742141" y="4863086"/>
                      <a:ext cx="2660687" cy="1192051"/>
                      <a:chOff x="7742141" y="4863086"/>
                      <a:chExt cx="2660687" cy="1192051"/>
                    </a:xfrm>
                  </p:grpSpPr>
                  <p:grpSp>
                    <p:nvGrpSpPr>
                      <p:cNvPr id="136" name="グループ化 135">
                        <a:extLst>
                          <a:ext uri="{FF2B5EF4-FFF2-40B4-BE49-F238E27FC236}">
                            <a16:creationId xmlns:a16="http://schemas.microsoft.com/office/drawing/2014/main" id="{002E8751-188A-55BB-B356-637BC4CAC72F}"/>
                          </a:ext>
                        </a:extLst>
                      </p:cNvPr>
                      <p:cNvGrpSpPr/>
                      <p:nvPr/>
                    </p:nvGrpSpPr>
                    <p:grpSpPr>
                      <a:xfrm>
                        <a:off x="7742141" y="5058633"/>
                        <a:ext cx="1307692" cy="971038"/>
                        <a:chOff x="7742141" y="5058633"/>
                        <a:chExt cx="1307692" cy="971038"/>
                      </a:xfrm>
                    </p:grpSpPr>
                    <p:pic>
                      <p:nvPicPr>
                        <p:cNvPr id="117" name="図 116">
                          <a:extLst>
                            <a:ext uri="{FF2B5EF4-FFF2-40B4-BE49-F238E27FC236}">
                              <a16:creationId xmlns:a16="http://schemas.microsoft.com/office/drawing/2014/main" id="{FE1A0100-D506-BE8F-8AA4-99E9B1F99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141" y="5200141"/>
                          <a:ext cx="590294" cy="829530"/>
                        </a:xfrm>
                        <a:prstGeom prst="rect">
                          <a:avLst/>
                        </a:prstGeom>
                      </p:spPr>
                    </p:pic>
                    <p:grpSp>
                      <p:nvGrpSpPr>
                        <p:cNvPr id="68" name="グループ化 67">
                          <a:extLst>
                            <a:ext uri="{FF2B5EF4-FFF2-40B4-BE49-F238E27FC236}">
                              <a16:creationId xmlns:a16="http://schemas.microsoft.com/office/drawing/2014/main" id="{340D0473-5315-BBDA-EA89-6012D7912402}"/>
                            </a:ext>
                          </a:extLst>
                        </p:cNvPr>
                        <p:cNvGrpSpPr/>
                        <p:nvPr/>
                      </p:nvGrpSpPr>
                      <p:grpSpPr>
                        <a:xfrm>
                          <a:off x="8278484" y="5058633"/>
                          <a:ext cx="771349" cy="594685"/>
                          <a:chOff x="6632995" y="3856524"/>
                          <a:chExt cx="1207574" cy="835458"/>
                        </a:xfrm>
                      </p:grpSpPr>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grpSp>
                  </p:grpSp>
                  <p:grpSp>
                    <p:nvGrpSpPr>
                      <p:cNvPr id="135" name="グループ化 134">
                        <a:extLst>
                          <a:ext uri="{FF2B5EF4-FFF2-40B4-BE49-F238E27FC236}">
                            <a16:creationId xmlns:a16="http://schemas.microsoft.com/office/drawing/2014/main" id="{AB5C7199-4CAD-0162-D1B9-4CF5FD4A4C6E}"/>
                          </a:ext>
                        </a:extLst>
                      </p:cNvPr>
                      <p:cNvGrpSpPr/>
                      <p:nvPr/>
                    </p:nvGrpSpPr>
                    <p:grpSpPr>
                      <a:xfrm>
                        <a:off x="8715455" y="4863086"/>
                        <a:ext cx="1687373" cy="1192051"/>
                        <a:chOff x="8715455" y="4863086"/>
                        <a:chExt cx="1687373" cy="1192051"/>
                      </a:xfrm>
                    </p:grpSpPr>
                    <p:cxnSp>
                      <p:nvCxnSpPr>
                        <p:cNvPr id="120" name="直線矢印コネクタ 119">
                          <a:extLst>
                            <a:ext uri="{FF2B5EF4-FFF2-40B4-BE49-F238E27FC236}">
                              <a16:creationId xmlns:a16="http://schemas.microsoft.com/office/drawing/2014/main" id="{C1E23ED6-AEE0-B888-1BA1-A08B76EFCF8A}"/>
                            </a:ext>
                          </a:extLst>
                        </p:cNvPr>
                        <p:cNvCxnSpPr>
                          <a:cxnSpLocks/>
                        </p:cNvCxnSpPr>
                        <p:nvPr/>
                      </p:nvCxnSpPr>
                      <p:spPr>
                        <a:xfrm>
                          <a:off x="8715455" y="5213939"/>
                          <a:ext cx="1034860" cy="0"/>
                        </a:xfrm>
                        <a:prstGeom prst="straightConnector1">
                          <a:avLst/>
                        </a:prstGeom>
                        <a:ln w="95250">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66" name="星: 10 pt 65">
                          <a:extLst>
                            <a:ext uri="{FF2B5EF4-FFF2-40B4-BE49-F238E27FC236}">
                              <a16:creationId xmlns:a16="http://schemas.microsoft.com/office/drawing/2014/main" id="{2D5B4010-37D8-4CF4-8304-2C0A4555EE23}"/>
                            </a:ext>
                          </a:extLst>
                        </p:cNvPr>
                        <p:cNvSpPr/>
                        <p:nvPr/>
                      </p:nvSpPr>
                      <p:spPr>
                        <a:xfrm>
                          <a:off x="9201354" y="5378207"/>
                          <a:ext cx="1201474" cy="676930"/>
                        </a:xfrm>
                        <a:prstGeom prst="star10">
                          <a:avLst>
                            <a:gd name="adj" fmla="val 32077"/>
                            <a:gd name="hf" fmla="val 105146"/>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Meiryo UI" panose="020B0604030504040204" pitchFamily="50" charset="-128"/>
                              <a:ea typeface="Meiryo UI" panose="020B0604030504040204" pitchFamily="50" charset="-128"/>
                            </a:rPr>
                            <a:t>外部流出</a:t>
                          </a:r>
                          <a:endParaRPr lang="en-US" altLang="ja-JP" sz="1400" b="1">
                            <a:solidFill>
                              <a:prstClr val="white"/>
                            </a:solidFill>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7B1523B0-70D5-41E3-336A-4763BF90150F}"/>
                            </a:ext>
                          </a:extLst>
                        </p:cNvPr>
                        <p:cNvSpPr txBox="1"/>
                        <p:nvPr/>
                      </p:nvSpPr>
                      <p:spPr>
                        <a:xfrm>
                          <a:off x="8784043" y="4863086"/>
                          <a:ext cx="822661" cy="307777"/>
                        </a:xfrm>
                        <a:prstGeom prst="rect">
                          <a:avLst/>
                        </a:prstGeom>
                        <a:noFill/>
                      </p:spPr>
                      <p:txBody>
                        <a:bodyPr wrap="none" rtlCol="0">
                          <a:spAutoFit/>
                        </a:bodyPr>
                        <a:lstStyle/>
                        <a:p>
                          <a:pPr defTabSz="457200"/>
                          <a:r>
                            <a:rPr lang="ja-JP" altLang="en-US" sz="1400" b="1">
                              <a:solidFill>
                                <a:prstClr val="black"/>
                              </a:solidFill>
                              <a:latin typeface="Meiryo UI" panose="020B0604030504040204" pitchFamily="50" charset="-128"/>
                              <a:ea typeface="Meiryo UI" panose="020B0604030504040204" pitchFamily="50" charset="-128"/>
                            </a:rPr>
                            <a:t>持ち出し</a:t>
                          </a:r>
                        </a:p>
                      </p:txBody>
                    </p:sp>
                  </p:grpSp>
                </p:grpSp>
              </p:grpSp>
            </p:grpSp>
            <p:grpSp>
              <p:nvGrpSpPr>
                <p:cNvPr id="114" name="グループ化 113">
                  <a:extLst>
                    <a:ext uri="{FF2B5EF4-FFF2-40B4-BE49-F238E27FC236}">
                      <a16:creationId xmlns:a16="http://schemas.microsoft.com/office/drawing/2014/main" id="{D10926D0-ED03-C193-07E1-18983F483979}"/>
                    </a:ext>
                  </a:extLst>
                </p:cNvPr>
                <p:cNvGrpSpPr/>
                <p:nvPr/>
              </p:nvGrpSpPr>
              <p:grpSpPr>
                <a:xfrm>
                  <a:off x="3533126" y="3238379"/>
                  <a:ext cx="949862" cy="744401"/>
                  <a:chOff x="3052808" y="4490934"/>
                  <a:chExt cx="949862" cy="744401"/>
                </a:xfrm>
              </p:grpSpPr>
              <p:pic>
                <p:nvPicPr>
                  <p:cNvPr id="115" name="図 114">
                    <a:extLst>
                      <a:ext uri="{FF2B5EF4-FFF2-40B4-BE49-F238E27FC236}">
                        <a16:creationId xmlns:a16="http://schemas.microsoft.com/office/drawing/2014/main" id="{98479F32-D7D9-C667-9794-0FF701E325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6" name="テキスト ボックス 115">
                    <a:extLst>
                      <a:ext uri="{FF2B5EF4-FFF2-40B4-BE49-F238E27FC236}">
                        <a16:creationId xmlns:a16="http://schemas.microsoft.com/office/drawing/2014/main" id="{7F431E53-1AAD-922D-46D0-15D5B9000B4B}"/>
                      </a:ext>
                    </a:extLst>
                  </p:cNvPr>
                  <p:cNvSpPr txBox="1"/>
                  <p:nvPr/>
                </p:nvSpPr>
                <p:spPr>
                  <a:xfrm>
                    <a:off x="3052808" y="4866003"/>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372424" y="5858382"/>
                  <a:ext cx="80021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派遣社員</a:t>
                  </a:r>
                </a:p>
              </p:txBody>
            </p:sp>
          </p:grpSp>
          <p:grpSp>
            <p:nvGrpSpPr>
              <p:cNvPr id="111" name="グループ化 110">
                <a:extLst>
                  <a:ext uri="{FF2B5EF4-FFF2-40B4-BE49-F238E27FC236}">
                    <a16:creationId xmlns:a16="http://schemas.microsoft.com/office/drawing/2014/main" id="{29320C98-AE6D-9A73-73EE-041F4A97CB30}"/>
                  </a:ext>
                </a:extLst>
              </p:cNvPr>
              <p:cNvGrpSpPr/>
              <p:nvPr/>
            </p:nvGrpSpPr>
            <p:grpSpPr>
              <a:xfrm>
                <a:off x="1329779" y="5005837"/>
                <a:ext cx="949862" cy="733361"/>
                <a:chOff x="3043621" y="4490934"/>
                <a:chExt cx="949862" cy="733361"/>
              </a:xfrm>
            </p:grpSpPr>
            <p:pic>
              <p:nvPicPr>
                <p:cNvPr id="112" name="図 111">
                  <a:extLst>
                    <a:ext uri="{FF2B5EF4-FFF2-40B4-BE49-F238E27FC236}">
                      <a16:creationId xmlns:a16="http://schemas.microsoft.com/office/drawing/2014/main" id="{5B43C225-CDEB-FC7F-7B1B-52F22C15C0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3" name="テキスト ボックス 112">
                  <a:extLst>
                    <a:ext uri="{FF2B5EF4-FFF2-40B4-BE49-F238E27FC236}">
                      <a16:creationId xmlns:a16="http://schemas.microsoft.com/office/drawing/2014/main" id="{77CDBAAD-F69F-B324-BD75-AC8FC7CB055D}"/>
                    </a:ext>
                  </a:extLst>
                </p:cNvPr>
                <p:cNvSpPr txBox="1"/>
                <p:nvPr/>
              </p:nvSpPr>
              <p:spPr>
                <a:xfrm>
                  <a:off x="3043621" y="4854963"/>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grpSp>
        <p:sp>
          <p:nvSpPr>
            <p:cNvPr id="146" name="テキスト ボックス 145">
              <a:extLst>
                <a:ext uri="{FF2B5EF4-FFF2-40B4-BE49-F238E27FC236}">
                  <a16:creationId xmlns:a16="http://schemas.microsoft.com/office/drawing/2014/main" id="{F59061BD-A710-BBE9-D322-90995348C730}"/>
                </a:ext>
              </a:extLst>
            </p:cNvPr>
            <p:cNvSpPr txBox="1"/>
            <p:nvPr/>
          </p:nvSpPr>
          <p:spPr>
            <a:xfrm>
              <a:off x="8619166" y="5556635"/>
              <a:ext cx="682541" cy="646331"/>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私物の外部記録媒体</a:t>
              </a:r>
            </a:p>
          </p:txBody>
        </p:sp>
      </p:grpSp>
    </p:spTree>
    <p:extLst>
      <p:ext uri="{BB962C8B-B14F-4D97-AF65-F5344CB8AC3E}">
        <p14:creationId xmlns:p14="http://schemas.microsoft.com/office/powerpoint/2010/main" val="137636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589744" y="9145"/>
            <a:ext cx="896499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a:solidFill>
                  <a:prstClr val="black"/>
                </a:solidFill>
              </a:rPr>
              <a:t>　保有個人情報の目的外利用の考え方と実例①</a:t>
            </a:r>
            <a:endParaRPr lang="ja-JP" altLang="en-US" sz="2400">
              <a:solidFill>
                <a:sysClr val="windowText" lastClr="000000"/>
              </a:solidFill>
            </a:endParaRPr>
          </a:p>
        </p:txBody>
      </p:sp>
      <p:sp>
        <p:nvSpPr>
          <p:cNvPr id="13" name="角丸四角形 12"/>
          <p:cNvSpPr/>
          <p:nvPr/>
        </p:nvSpPr>
        <p:spPr>
          <a:xfrm>
            <a:off x="1842241" y="4526929"/>
            <a:ext cx="8460000" cy="1908212"/>
          </a:xfrm>
          <a:prstGeom prst="roundRect">
            <a:avLst>
              <a:gd name="adj" fmla="val 13913"/>
            </a:avLst>
          </a:prstGeom>
          <a:ln>
            <a:solidFill>
              <a:srgbClr val="ED7D31"/>
            </a:solidFill>
          </a:ln>
        </p:spPr>
        <p:style>
          <a:lnRef idx="2">
            <a:schemeClr val="accent1"/>
          </a:lnRef>
          <a:fillRef idx="1">
            <a:schemeClr val="lt1"/>
          </a:fillRef>
          <a:effectRef idx="0">
            <a:schemeClr val="accent1"/>
          </a:effectRef>
          <a:fontRef idx="minor">
            <a:schemeClr val="dk1"/>
          </a:fontRef>
        </p:style>
        <p:txBody>
          <a:bodyPr rtlCol="0" anchor="b"/>
          <a:lstStyle/>
          <a:p>
            <a:pPr marL="285750" indent="-285750"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行政機関等が個人情報の利用目的を変更する場合には、</a:t>
            </a:r>
            <a:r>
              <a:rPr lang="ja-JP" altLang="en-US" sz="2000" b="1" u="sng">
                <a:solidFill>
                  <a:prstClr val="black"/>
                </a:solidFill>
                <a:latin typeface="Meiryo UI" panose="020B0604030504040204" pitchFamily="50" charset="-128"/>
                <a:ea typeface="Meiryo UI" panose="020B0604030504040204" pitchFamily="50" charset="-128"/>
              </a:rPr>
              <a:t>変更前の利用目的と相当の関連性を有すると合理的に認められる範囲</a:t>
            </a:r>
            <a:r>
              <a:rPr lang="ja-JP" altLang="en-US" sz="2000">
                <a:solidFill>
                  <a:prstClr val="black"/>
                </a:solidFill>
                <a:latin typeface="Meiryo UI" panose="020B0604030504040204" pitchFamily="50" charset="-128"/>
                <a:ea typeface="Meiryo UI" panose="020B0604030504040204" pitchFamily="50" charset="-128"/>
              </a:rPr>
              <a:t>を超えてはならない。（法第</a:t>
            </a:r>
            <a:r>
              <a:rPr lang="en-US" altLang="ja-JP" sz="2000">
                <a:solidFill>
                  <a:prstClr val="black"/>
                </a:solidFill>
                <a:latin typeface="Meiryo UI" panose="020B0604030504040204" pitchFamily="50" charset="-128"/>
                <a:ea typeface="Meiryo UI" panose="020B0604030504040204" pitchFamily="50" charset="-128"/>
              </a:rPr>
              <a:t>61</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3</a:t>
            </a:r>
            <a:r>
              <a:rPr lang="ja-JP" altLang="en-US" sz="2000">
                <a:solidFill>
                  <a:prstClr val="black"/>
                </a:solidFill>
                <a:latin typeface="Meiryo UI" panose="020B0604030504040204" pitchFamily="50" charset="-128"/>
                <a:ea typeface="Meiryo UI" panose="020B0604030504040204" pitchFamily="50" charset="-128"/>
              </a:rPr>
              <a:t>項）</a:t>
            </a:r>
            <a:endParaRPr lang="en-US" altLang="ja-JP" sz="2000">
              <a:solidFill>
                <a:prstClr val="black"/>
              </a:solidFill>
              <a:latin typeface="Meiryo UI" panose="020B0604030504040204" pitchFamily="50" charset="-128"/>
              <a:ea typeface="Meiryo UI" panose="020B0604030504040204" pitchFamily="50" charset="-128"/>
            </a:endParaRPr>
          </a:p>
          <a:p>
            <a:pPr marL="180000" indent="-540000"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⇒利用目的以外の目的での保有個人情報の利用又は提供が</a:t>
            </a:r>
            <a:r>
              <a:rPr lang="ja-JP" altLang="en-US" sz="1600" b="1" u="sng">
                <a:solidFill>
                  <a:prstClr val="black"/>
                </a:solidFill>
                <a:latin typeface="Meiryo UI" panose="020B0604030504040204" pitchFamily="50" charset="-128"/>
                <a:ea typeface="Meiryo UI" panose="020B0604030504040204" pitchFamily="50" charset="-128"/>
              </a:rPr>
              <a:t>恒常的に行われる場合</a:t>
            </a:r>
            <a:r>
              <a:rPr lang="ja-JP" altLang="en-US" sz="1600">
                <a:solidFill>
                  <a:prstClr val="black"/>
                </a:solidFill>
                <a:latin typeface="Meiryo UI" panose="020B0604030504040204" pitchFamily="50" charset="-128"/>
                <a:ea typeface="Meiryo UI" panose="020B0604030504040204" pitchFamily="50" charset="-128"/>
              </a:rPr>
              <a:t>には、法第</a:t>
            </a:r>
            <a:endParaRPr lang="en-US" altLang="ja-JP" sz="1600">
              <a:solidFill>
                <a:prstClr val="black"/>
              </a:solidFill>
              <a:latin typeface="Meiryo UI" panose="020B0604030504040204" pitchFamily="50" charset="-128"/>
              <a:ea typeface="Meiryo UI" panose="020B0604030504040204" pitchFamily="50" charset="-128"/>
            </a:endParaRPr>
          </a:p>
          <a:p>
            <a:pPr marL="180000" indent="-540000"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a:t>
            </a:r>
            <a:r>
              <a:rPr lang="en-US" altLang="ja-JP" sz="1600">
                <a:solidFill>
                  <a:prstClr val="black"/>
                </a:solidFill>
                <a:latin typeface="Meiryo UI" panose="020B0604030504040204" pitchFamily="50" charset="-128"/>
                <a:ea typeface="Meiryo UI" panose="020B0604030504040204" pitchFamily="50" charset="-128"/>
              </a:rPr>
              <a:t>61</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3</a:t>
            </a:r>
            <a:r>
              <a:rPr lang="ja-JP" altLang="en-US" sz="1600">
                <a:solidFill>
                  <a:prstClr val="black"/>
                </a:solidFill>
                <a:latin typeface="Meiryo UI" panose="020B0604030504040204" pitchFamily="50" charset="-128"/>
                <a:ea typeface="Meiryo UI" panose="020B0604030504040204" pitchFamily="50" charset="-128"/>
              </a:rPr>
              <a:t>項に基づき利用目的の変更を行わなければならない。 　　</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1866000" y="1232756"/>
            <a:ext cx="8460000" cy="1620180"/>
          </a:xfrm>
          <a:prstGeom prst="roundRect">
            <a:avLst>
              <a:gd name="adj" fmla="val 13913"/>
            </a:avLst>
          </a:prstGeom>
          <a:ln>
            <a:solidFill>
              <a:srgbClr val="ED7D31"/>
            </a:solidFill>
          </a:ln>
        </p:spPr>
        <p:style>
          <a:lnRef idx="2">
            <a:schemeClr val="accent1"/>
          </a:lnRef>
          <a:fillRef idx="1">
            <a:schemeClr val="lt1"/>
          </a:fillRef>
          <a:effectRef idx="0">
            <a:schemeClr val="accent1"/>
          </a:effectRef>
          <a:fontRef idx="minor">
            <a:schemeClr val="dk1"/>
          </a:fontRef>
        </p:style>
        <p:txBody>
          <a:bodyPr rtlCol="0" anchor="b"/>
          <a:lstStyle/>
          <a:p>
            <a:pPr marL="285750" indent="-285750"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a:t>
            </a:r>
            <a:r>
              <a:rPr lang="ja-JP" altLang="en-US" sz="2000" b="1" u="sng">
                <a:solidFill>
                  <a:prstClr val="black"/>
                </a:solidFill>
                <a:latin typeface="Meiryo UI" panose="020B0604030504040204" pitchFamily="50" charset="-128"/>
                <a:ea typeface="Meiryo UI" panose="020B0604030504040204" pitchFamily="50" charset="-128"/>
              </a:rPr>
              <a:t>「法令に基づく場合」を除き</a:t>
            </a:r>
            <a:r>
              <a:rPr lang="ja-JP" altLang="en-US" sz="2000">
                <a:solidFill>
                  <a:prstClr val="black"/>
                </a:solidFill>
                <a:latin typeface="Meiryo UI" panose="020B0604030504040204" pitchFamily="50" charset="-128"/>
                <a:ea typeface="Meiryo UI" panose="020B0604030504040204" pitchFamily="50" charset="-128"/>
              </a:rPr>
              <a:t>、利用目的以外の目的のために保有個人情報を自ら利用し、又は提供してはならない。（法第</a:t>
            </a:r>
            <a:r>
              <a:rPr lang="en-US" altLang="ja-JP" sz="2000">
                <a:solidFill>
                  <a:prstClr val="black"/>
                </a:solidFill>
                <a:latin typeface="Meiryo UI" panose="020B0604030504040204" pitchFamily="50" charset="-128"/>
                <a:ea typeface="Meiryo UI" panose="020B0604030504040204" pitchFamily="50" charset="-128"/>
              </a:rPr>
              <a:t>69</a:t>
            </a:r>
            <a:r>
              <a:rPr lang="ja-JP" altLang="en-US" sz="2000">
                <a:solidFill>
                  <a:prstClr val="black"/>
                </a:solidFill>
                <a:latin typeface="Meiryo UI" panose="020B0604030504040204" pitchFamily="50" charset="-128"/>
                <a:ea typeface="Meiryo UI" panose="020B0604030504040204" pitchFamily="50" charset="-128"/>
              </a:rPr>
              <a:t>条第</a:t>
            </a:r>
            <a:r>
              <a:rPr lang="en-US" altLang="ja-JP" sz="2000">
                <a:solidFill>
                  <a:prstClr val="black"/>
                </a:solidFill>
                <a:latin typeface="Meiryo UI" panose="020B0604030504040204" pitchFamily="50" charset="-128"/>
                <a:ea typeface="Meiryo UI" panose="020B0604030504040204" pitchFamily="50" charset="-128"/>
              </a:rPr>
              <a:t>1</a:t>
            </a:r>
            <a:r>
              <a:rPr lang="ja-JP" altLang="en-US" sz="2000">
                <a:solidFill>
                  <a:prstClr val="black"/>
                </a:solidFill>
                <a:latin typeface="Meiryo UI" panose="020B0604030504040204" pitchFamily="50" charset="-128"/>
                <a:ea typeface="Meiryo UI" panose="020B0604030504040204" pitchFamily="50" charset="-128"/>
              </a:rPr>
              <a:t>項）</a:t>
            </a:r>
            <a:endParaRPr lang="en-US" altLang="ja-JP" sz="2000">
              <a:solidFill>
                <a:prstClr val="black"/>
              </a:solidFill>
              <a:latin typeface="Meiryo UI" panose="020B0604030504040204" pitchFamily="50" charset="-128"/>
              <a:ea typeface="Meiryo UI" panose="020B0604030504040204" pitchFamily="50" charset="-128"/>
            </a:endParaRPr>
          </a:p>
          <a:p>
            <a:pPr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a:t>
            </a:r>
            <a:r>
              <a:rPr lang="ja-JP" altLang="en-US" sz="1600">
                <a:solidFill>
                  <a:srgbClr val="70AD47"/>
                </a:solidFill>
                <a:latin typeface="Meiryo UI" panose="020B0604030504040204" pitchFamily="50" charset="-128"/>
                <a:ea typeface="Meiryo UI" panose="020B0604030504040204" pitchFamily="50" charset="-128"/>
              </a:rPr>
              <a:t>　</a:t>
            </a:r>
            <a:r>
              <a:rPr lang="ja-JP" altLang="en-US" sz="1600">
                <a:solidFill>
                  <a:prstClr val="black"/>
                </a:solidFill>
                <a:latin typeface="Meiryo UI" panose="020B0604030504040204" pitchFamily="50" charset="-128"/>
                <a:ea typeface="Meiryo UI" panose="020B0604030504040204" pitchFamily="50" charset="-128"/>
              </a:rPr>
              <a:t>⇒</a:t>
            </a:r>
            <a:r>
              <a:rPr lang="ja-JP" altLang="en-US" sz="1600" b="1" u="sng">
                <a:solidFill>
                  <a:prstClr val="black"/>
                </a:solidFill>
                <a:latin typeface="Meiryo UI" panose="020B0604030504040204" pitchFamily="50" charset="-128"/>
                <a:ea typeface="Meiryo UI" panose="020B0604030504040204" pitchFamily="50" charset="-128"/>
              </a:rPr>
              <a:t>法令に基づく場合</a:t>
            </a:r>
            <a:r>
              <a:rPr lang="ja-JP" altLang="en-US" sz="1600">
                <a:solidFill>
                  <a:prstClr val="black"/>
                </a:solidFill>
                <a:latin typeface="Meiryo UI" panose="020B0604030504040204" pitchFamily="50" charset="-128"/>
                <a:ea typeface="Meiryo UI" panose="020B0604030504040204" pitchFamily="50" charset="-128"/>
              </a:rPr>
              <a:t>は、利用目的以外の目的で保有個人情報を利用・提供することができる。</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6</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7127608" y="4238118"/>
            <a:ext cx="1908213"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spcBef>
                <a:spcPct val="0"/>
              </a:spcBef>
              <a:spcAft>
                <a:spcPct val="0"/>
              </a:spcAft>
              <a:defRPr/>
            </a:pPr>
            <a:r>
              <a:rPr lang="ja-JP" altLang="en-US" sz="1600" b="1">
                <a:solidFill>
                  <a:srgbClr val="FF0000"/>
                </a:solidFill>
                <a:latin typeface="Meiryo UI" panose="020B0604030504040204" pitchFamily="50" charset="-128"/>
                <a:ea typeface="Meiryo UI" panose="020B0604030504040204" pitchFamily="50" charset="-128"/>
              </a:rPr>
              <a:t>恒常的な利用・提供</a:t>
            </a:r>
          </a:p>
        </p:txBody>
      </p:sp>
      <p:sp>
        <p:nvSpPr>
          <p:cNvPr id="12" name="角丸四角形 10">
            <a:extLst>
              <a:ext uri="{FF2B5EF4-FFF2-40B4-BE49-F238E27FC236}">
                <a16:creationId xmlns:a16="http://schemas.microsoft.com/office/drawing/2014/main" id="{0B59ABC5-DE44-4D48-A032-D5233D9794B4}"/>
              </a:ext>
            </a:extLst>
          </p:cNvPr>
          <p:cNvSpPr/>
          <p:nvPr/>
        </p:nvSpPr>
        <p:spPr>
          <a:xfrm>
            <a:off x="1842240" y="926902"/>
            <a:ext cx="5657916"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１　法令に基づく利用目的以外の目的のための利用・提供</a:t>
            </a:r>
          </a:p>
        </p:txBody>
      </p:sp>
      <p:sp>
        <p:nvSpPr>
          <p:cNvPr id="14" name="角丸四角形 10">
            <a:extLst>
              <a:ext uri="{FF2B5EF4-FFF2-40B4-BE49-F238E27FC236}">
                <a16:creationId xmlns:a16="http://schemas.microsoft.com/office/drawing/2014/main" id="{478B010A-9386-4641-B605-5008038D5F75}"/>
              </a:ext>
            </a:extLst>
          </p:cNvPr>
          <p:cNvSpPr/>
          <p:nvPr/>
        </p:nvSpPr>
        <p:spPr>
          <a:xfrm>
            <a:off x="1842240" y="4218462"/>
            <a:ext cx="4979205"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２　利用目的の変更による利用・提供</a:t>
            </a:r>
          </a:p>
        </p:txBody>
      </p:sp>
      <p:sp>
        <p:nvSpPr>
          <p:cNvPr id="4" name="角丸四角形 20">
            <a:extLst>
              <a:ext uri="{FF2B5EF4-FFF2-40B4-BE49-F238E27FC236}">
                <a16:creationId xmlns:a16="http://schemas.microsoft.com/office/drawing/2014/main" id="{EB5CC12E-0200-0DB9-8621-2437F79A0098}"/>
              </a:ext>
            </a:extLst>
          </p:cNvPr>
          <p:cNvSpPr/>
          <p:nvPr/>
        </p:nvSpPr>
        <p:spPr>
          <a:xfrm>
            <a:off x="1915955" y="3265906"/>
            <a:ext cx="8410045" cy="843663"/>
          </a:xfrm>
          <a:prstGeom prst="roundRect">
            <a:avLst>
              <a:gd name="adj" fmla="val 3051"/>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nchorCtr="0"/>
          <a:lstStyle/>
          <a:p>
            <a:pPr marL="555625" lvl="1" indent="-285750"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国家公務員法第</a:t>
            </a:r>
            <a:r>
              <a:rPr lang="en-US" altLang="ja-JP" sz="1600">
                <a:solidFill>
                  <a:prstClr val="black"/>
                </a:solidFill>
                <a:latin typeface="Meiryo UI" panose="020B0604030504040204" pitchFamily="50" charset="-128"/>
                <a:ea typeface="Meiryo UI" panose="020B0604030504040204" pitchFamily="50" charset="-128"/>
              </a:rPr>
              <a:t>100</a:t>
            </a:r>
            <a:r>
              <a:rPr lang="ja-JP" altLang="en-US" sz="1600">
                <a:solidFill>
                  <a:prstClr val="black"/>
                </a:solidFill>
                <a:latin typeface="Meiryo UI" panose="020B0604030504040204" pitchFamily="50" charset="-128"/>
                <a:ea typeface="Meiryo UI" panose="020B0604030504040204" pitchFamily="50" charset="-128"/>
              </a:rPr>
              <a:t>条第４項により、人事院に情報を提供する場合</a:t>
            </a:r>
          </a:p>
          <a:p>
            <a:pPr marL="555625" lvl="1" indent="-285750"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刑事訴訟法第</a:t>
            </a:r>
            <a:r>
              <a:rPr lang="en-US" altLang="ja-JP" sz="1600">
                <a:solidFill>
                  <a:prstClr val="black"/>
                </a:solidFill>
                <a:latin typeface="Meiryo UI" panose="020B0604030504040204" pitchFamily="50" charset="-128"/>
                <a:ea typeface="Meiryo UI" panose="020B0604030504040204" pitchFamily="50" charset="-128"/>
              </a:rPr>
              <a:t>197</a:t>
            </a:r>
            <a:r>
              <a:rPr lang="ja-JP" altLang="en-US" sz="1600">
                <a:solidFill>
                  <a:prstClr val="black"/>
                </a:solidFill>
                <a:latin typeface="Meiryo UI" panose="020B0604030504040204" pitchFamily="50" charset="-128"/>
                <a:ea typeface="Meiryo UI" panose="020B0604030504040204" pitchFamily="50" charset="-128"/>
              </a:rPr>
              <a:t>条第２項により、捜査において必要な事項を報告する場合</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6" name="角丸四角形 10">
            <a:extLst>
              <a:ext uri="{FF2B5EF4-FFF2-40B4-BE49-F238E27FC236}">
                <a16:creationId xmlns:a16="http://schemas.microsoft.com/office/drawing/2014/main" id="{476C929F-3AA2-E6A5-3E6A-FBD1D04C467F}"/>
              </a:ext>
            </a:extLst>
          </p:cNvPr>
          <p:cNvSpPr/>
          <p:nvPr/>
        </p:nvSpPr>
        <p:spPr>
          <a:xfrm>
            <a:off x="1915955" y="2957439"/>
            <a:ext cx="5882571" cy="270695"/>
          </a:xfrm>
          <a:prstGeom prst="roundRect">
            <a:avLst/>
          </a:prstGeom>
          <a:solidFill>
            <a:srgbClr val="CC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schemeClr val="tx1"/>
                </a:solidFill>
                <a:latin typeface="Meiryo UI" panose="020B0604030504040204" pitchFamily="50" charset="-128"/>
                <a:ea typeface="Meiryo UI" panose="020B0604030504040204" pitchFamily="50" charset="-128"/>
              </a:rPr>
              <a:t>個別の法令に基づく利用目的以外の目的のための利用・提供の例</a:t>
            </a:r>
          </a:p>
        </p:txBody>
      </p:sp>
    </p:spTree>
    <p:extLst>
      <p:ext uri="{BB962C8B-B14F-4D97-AF65-F5344CB8AC3E}">
        <p14:creationId xmlns:p14="http://schemas.microsoft.com/office/powerpoint/2010/main" val="3874955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60</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145" name="グループ化 144">
            <a:extLst>
              <a:ext uri="{FF2B5EF4-FFF2-40B4-BE49-F238E27FC236}">
                <a16:creationId xmlns:a16="http://schemas.microsoft.com/office/drawing/2014/main" id="{79C0E9FE-2E6B-EED9-0D9E-0E2E4FC235F8}"/>
              </a:ext>
            </a:extLst>
          </p:cNvPr>
          <p:cNvGrpSpPr/>
          <p:nvPr/>
        </p:nvGrpSpPr>
        <p:grpSpPr>
          <a:xfrm>
            <a:off x="1738757" y="2879909"/>
            <a:ext cx="8781167" cy="3659006"/>
            <a:chOff x="-2338317" y="3062472"/>
            <a:chExt cx="8781167" cy="3659006"/>
          </a:xfrm>
        </p:grpSpPr>
        <p:grpSp>
          <p:nvGrpSpPr>
            <p:cNvPr id="144" name="グループ化 143">
              <a:extLst>
                <a:ext uri="{FF2B5EF4-FFF2-40B4-BE49-F238E27FC236}">
                  <a16:creationId xmlns:a16="http://schemas.microsoft.com/office/drawing/2014/main" id="{35471E46-E5C3-7D45-1288-279B7B353D91}"/>
                </a:ext>
              </a:extLst>
            </p:cNvPr>
            <p:cNvGrpSpPr/>
            <p:nvPr/>
          </p:nvGrpSpPr>
          <p:grpSpPr>
            <a:xfrm>
              <a:off x="-2338317" y="3062472"/>
              <a:ext cx="8781167" cy="3659006"/>
              <a:chOff x="-1665726" y="2789821"/>
              <a:chExt cx="8781167" cy="3659006"/>
            </a:xfrm>
          </p:grpSpPr>
          <p:grpSp>
            <p:nvGrpSpPr>
              <p:cNvPr id="143" name="グループ化 142">
                <a:extLst>
                  <a:ext uri="{FF2B5EF4-FFF2-40B4-BE49-F238E27FC236}">
                    <a16:creationId xmlns:a16="http://schemas.microsoft.com/office/drawing/2014/main" id="{0E00FECD-91A4-1FE9-1E73-91EBAA7A3DC0}"/>
                  </a:ext>
                </a:extLst>
              </p:cNvPr>
              <p:cNvGrpSpPr/>
              <p:nvPr/>
            </p:nvGrpSpPr>
            <p:grpSpPr>
              <a:xfrm>
                <a:off x="-1665726" y="2789821"/>
                <a:ext cx="8781167" cy="3659006"/>
                <a:chOff x="1621661" y="2965441"/>
                <a:chExt cx="8781167" cy="3659006"/>
              </a:xfrm>
            </p:grpSpPr>
            <p:grpSp>
              <p:nvGrpSpPr>
                <p:cNvPr id="142" name="グループ化 141">
                  <a:extLst>
                    <a:ext uri="{FF2B5EF4-FFF2-40B4-BE49-F238E27FC236}">
                      <a16:creationId xmlns:a16="http://schemas.microsoft.com/office/drawing/2014/main" id="{2077C7E9-D239-859F-0864-E0C5A76195F5}"/>
                    </a:ext>
                  </a:extLst>
                </p:cNvPr>
                <p:cNvGrpSpPr/>
                <p:nvPr/>
              </p:nvGrpSpPr>
              <p:grpSpPr>
                <a:xfrm>
                  <a:off x="1621661" y="4434202"/>
                  <a:ext cx="2060657" cy="1642369"/>
                  <a:chOff x="1621661" y="4434202"/>
                  <a:chExt cx="2060657" cy="1642369"/>
                </a:xfrm>
              </p:grpSpPr>
              <p:grpSp>
                <p:nvGrpSpPr>
                  <p:cNvPr id="83" name="グループ化 82">
                    <a:extLst>
                      <a:ext uri="{FF2B5EF4-FFF2-40B4-BE49-F238E27FC236}">
                        <a16:creationId xmlns:a16="http://schemas.microsoft.com/office/drawing/2014/main" id="{5A5A5F90-8B9E-92F0-2E47-5DCA674E08B2}"/>
                      </a:ext>
                    </a:extLst>
                  </p:cNvPr>
                  <p:cNvGrpSpPr/>
                  <p:nvPr/>
                </p:nvGrpSpPr>
                <p:grpSpPr>
                  <a:xfrm>
                    <a:off x="1621661" y="4451270"/>
                    <a:ext cx="1573610" cy="1625301"/>
                    <a:chOff x="2375678" y="4311112"/>
                    <a:chExt cx="1573610" cy="1625301"/>
                  </a:xfrm>
                </p:grpSpPr>
                <p:pic>
                  <p:nvPicPr>
                    <p:cNvPr id="5" name="図 4">
                      <a:extLst>
                        <a:ext uri="{FF2B5EF4-FFF2-40B4-BE49-F238E27FC236}">
                          <a16:creationId xmlns:a16="http://schemas.microsoft.com/office/drawing/2014/main" id="{A54ADECB-C60E-8811-89EA-DAD5855DC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584" y="4311112"/>
                      <a:ext cx="748296" cy="1137820"/>
                    </a:xfrm>
                    <a:prstGeom prst="rect">
                      <a:avLst/>
                    </a:prstGeom>
                  </p:spPr>
                </p:pic>
                <p:sp>
                  <p:nvSpPr>
                    <p:cNvPr id="6" name="テキスト ボックス 5">
                      <a:extLst>
                        <a:ext uri="{FF2B5EF4-FFF2-40B4-BE49-F238E27FC236}">
                          <a16:creationId xmlns:a16="http://schemas.microsoft.com/office/drawing/2014/main" id="{664E72C9-160D-2F15-0161-248100C103FB}"/>
                        </a:ext>
                      </a:extLst>
                    </p:cNvPr>
                    <p:cNvSpPr txBox="1"/>
                    <p:nvPr/>
                  </p:nvSpPr>
                  <p:spPr>
                    <a:xfrm>
                      <a:off x="2375678" y="5474748"/>
                      <a:ext cx="1573610" cy="461665"/>
                    </a:xfrm>
                    <a:prstGeom prst="rect">
                      <a:avLst/>
                    </a:prstGeom>
                    <a:noFill/>
                  </p:spPr>
                  <p:txBody>
                    <a:bodyPr wrap="square"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委託元</a:t>
                      </a:r>
                      <a:endParaRPr lang="en-US" altLang="ja-JP" sz="1200">
                        <a:solidFill>
                          <a:prstClr val="black"/>
                        </a:solidFill>
                        <a:latin typeface="Meiryo UI" panose="020B0604030504040204" pitchFamily="50" charset="-128"/>
                        <a:ea typeface="Meiryo UI" panose="020B0604030504040204" pitchFamily="50" charset="-128"/>
                      </a:endParaRPr>
                    </a:p>
                    <a:p>
                      <a:pPr defTabSz="457200"/>
                      <a:r>
                        <a:rPr lang="ja-JP" altLang="en-US" sz="1200">
                          <a:solidFill>
                            <a:prstClr val="black"/>
                          </a:solidFill>
                          <a:latin typeface="Meiryo UI" panose="020B0604030504040204" pitchFamily="50" charset="-128"/>
                          <a:ea typeface="Meiryo UI" panose="020B0604030504040204" pitchFamily="50" charset="-128"/>
                        </a:rPr>
                        <a:t>（地方公共団体等）</a:t>
                      </a:r>
                    </a:p>
                  </p:txBody>
                </p:sp>
              </p:grpSp>
              <p:grpSp>
                <p:nvGrpSpPr>
                  <p:cNvPr id="110" name="グループ化 109">
                    <a:extLst>
                      <a:ext uri="{FF2B5EF4-FFF2-40B4-BE49-F238E27FC236}">
                        <a16:creationId xmlns:a16="http://schemas.microsoft.com/office/drawing/2014/main" id="{3D5BA6ED-8E04-6FF9-BE6B-59B93FEFB203}"/>
                      </a:ext>
                    </a:extLst>
                  </p:cNvPr>
                  <p:cNvGrpSpPr/>
                  <p:nvPr/>
                </p:nvGrpSpPr>
                <p:grpSpPr>
                  <a:xfrm>
                    <a:off x="2732456" y="4434202"/>
                    <a:ext cx="949862" cy="728615"/>
                    <a:chOff x="3040521" y="4490934"/>
                    <a:chExt cx="949862" cy="728615"/>
                  </a:xfrm>
                </p:grpSpPr>
                <p:pic>
                  <p:nvPicPr>
                    <p:cNvPr id="108" name="図 107">
                      <a:extLst>
                        <a:ext uri="{FF2B5EF4-FFF2-40B4-BE49-F238E27FC236}">
                          <a16:creationId xmlns:a16="http://schemas.microsoft.com/office/drawing/2014/main" id="{0C817273-D33A-0A44-00E3-83BA5AAF2EF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09" name="テキスト ボックス 108">
                      <a:extLst>
                        <a:ext uri="{FF2B5EF4-FFF2-40B4-BE49-F238E27FC236}">
                          <a16:creationId xmlns:a16="http://schemas.microsoft.com/office/drawing/2014/main" id="{5A60C0D8-1409-4C0B-53E5-CB2353D49C84}"/>
                        </a:ext>
                      </a:extLst>
                    </p:cNvPr>
                    <p:cNvSpPr txBox="1"/>
                    <p:nvPr/>
                  </p:nvSpPr>
                  <p:spPr>
                    <a:xfrm>
                      <a:off x="3040521" y="4850217"/>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grpSp>
            <p:grpSp>
              <p:nvGrpSpPr>
                <p:cNvPr id="141" name="グループ化 140">
                  <a:extLst>
                    <a:ext uri="{FF2B5EF4-FFF2-40B4-BE49-F238E27FC236}">
                      <a16:creationId xmlns:a16="http://schemas.microsoft.com/office/drawing/2014/main" id="{3E654D5B-7FAB-F9A2-DB1F-B3DFEE670F98}"/>
                    </a:ext>
                  </a:extLst>
                </p:cNvPr>
                <p:cNvGrpSpPr/>
                <p:nvPr/>
              </p:nvGrpSpPr>
              <p:grpSpPr>
                <a:xfrm>
                  <a:off x="3045114" y="2965441"/>
                  <a:ext cx="7357714" cy="3659006"/>
                  <a:chOff x="3045114" y="2965441"/>
                  <a:chExt cx="7357714" cy="3659006"/>
                </a:xfrm>
              </p:grpSpPr>
              <p:grpSp>
                <p:nvGrpSpPr>
                  <p:cNvPr id="140" name="グループ化 139">
                    <a:extLst>
                      <a:ext uri="{FF2B5EF4-FFF2-40B4-BE49-F238E27FC236}">
                        <a16:creationId xmlns:a16="http://schemas.microsoft.com/office/drawing/2014/main" id="{8A86F00B-F8CE-6BEF-1006-64B85A0AF05C}"/>
                      </a:ext>
                    </a:extLst>
                  </p:cNvPr>
                  <p:cNvGrpSpPr/>
                  <p:nvPr/>
                </p:nvGrpSpPr>
                <p:grpSpPr>
                  <a:xfrm>
                    <a:off x="3045114" y="2965441"/>
                    <a:ext cx="5952546" cy="3659006"/>
                    <a:chOff x="3045114" y="2965441"/>
                    <a:chExt cx="5952546" cy="3659006"/>
                  </a:xfrm>
                </p:grpSpPr>
                <p:grpSp>
                  <p:nvGrpSpPr>
                    <p:cNvPr id="86" name="グループ化 85">
                      <a:extLst>
                        <a:ext uri="{FF2B5EF4-FFF2-40B4-BE49-F238E27FC236}">
                          <a16:creationId xmlns:a16="http://schemas.microsoft.com/office/drawing/2014/main" id="{BFD18935-AC43-58FF-CB2D-176FA24D02FB}"/>
                        </a:ext>
                      </a:extLst>
                    </p:cNvPr>
                    <p:cNvGrpSpPr/>
                    <p:nvPr/>
                  </p:nvGrpSpPr>
                  <p:grpSpPr>
                    <a:xfrm>
                      <a:off x="3045114" y="2965441"/>
                      <a:ext cx="5952546" cy="3659006"/>
                      <a:chOff x="3645627" y="3012795"/>
                      <a:chExt cx="5952546" cy="3659006"/>
                    </a:xfrm>
                  </p:grpSpPr>
                  <p:grpSp>
                    <p:nvGrpSpPr>
                      <p:cNvPr id="71" name="グループ化 70">
                        <a:extLst>
                          <a:ext uri="{FF2B5EF4-FFF2-40B4-BE49-F238E27FC236}">
                            <a16:creationId xmlns:a16="http://schemas.microsoft.com/office/drawing/2014/main" id="{B87A94C3-B061-CD10-97F4-744E306256B7}"/>
                          </a:ext>
                        </a:extLst>
                      </p:cNvPr>
                      <p:cNvGrpSpPr/>
                      <p:nvPr/>
                    </p:nvGrpSpPr>
                    <p:grpSpPr>
                      <a:xfrm>
                        <a:off x="4382386" y="3012795"/>
                        <a:ext cx="5215787" cy="3659006"/>
                        <a:chOff x="3732543" y="2950626"/>
                        <a:chExt cx="5215787" cy="3659006"/>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3732543" y="2950626"/>
                          <a:ext cx="5215787" cy="3659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158761" y="4795073"/>
                          <a:ext cx="2651798" cy="15876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C32ACD16-8756-445E-7A7B-1FAA0FF7518E}"/>
                            </a:ext>
                          </a:extLst>
                        </p:cNvPr>
                        <p:cNvSpPr/>
                        <p:nvPr/>
                      </p:nvSpPr>
                      <p:spPr>
                        <a:xfrm>
                          <a:off x="4149773" y="4839066"/>
                          <a:ext cx="1810122" cy="158209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A1026826-4E2A-4F07-D063-C63018EB94B3}"/>
                          </a:ext>
                        </a:extLst>
                      </p:cNvPr>
                      <p:cNvGrpSpPr/>
                      <p:nvPr/>
                    </p:nvGrpSpPr>
                    <p:grpSpPr>
                      <a:xfrm>
                        <a:off x="4889483" y="3031484"/>
                        <a:ext cx="3440384" cy="1238031"/>
                        <a:chOff x="4889483" y="3031484"/>
                        <a:chExt cx="3440384" cy="1238031"/>
                      </a:xfrm>
                    </p:grpSpPr>
                    <p:sp>
                      <p:nvSpPr>
                        <p:cNvPr id="74" name="四角形: 角を丸くする 73">
                          <a:extLst>
                            <a:ext uri="{FF2B5EF4-FFF2-40B4-BE49-F238E27FC236}">
                              <a16:creationId xmlns:a16="http://schemas.microsoft.com/office/drawing/2014/main" id="{A4B7D5AA-FC98-E1EC-67DA-DC5A05DF57CE}"/>
                            </a:ext>
                          </a:extLst>
                        </p:cNvPr>
                        <p:cNvSpPr/>
                        <p:nvPr/>
                      </p:nvSpPr>
                      <p:spPr>
                        <a:xfrm>
                          <a:off x="4889483" y="3060249"/>
                          <a:ext cx="3440384" cy="12092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DCC37879-0592-1BDF-C376-53E6580AC66F}"/>
                            </a:ext>
                          </a:extLst>
                        </p:cNvPr>
                        <p:cNvSpPr txBox="1"/>
                        <p:nvPr/>
                      </p:nvSpPr>
                      <p:spPr>
                        <a:xfrm>
                          <a:off x="5056457" y="3031484"/>
                          <a:ext cx="899853" cy="257369"/>
                        </a:xfrm>
                        <a:prstGeom prst="rect">
                          <a:avLst/>
                        </a:prstGeom>
                        <a:solidFill>
                          <a:schemeClr val="bg1"/>
                        </a:solidFill>
                        <a:ln>
                          <a:solidFill>
                            <a:schemeClr val="tx1"/>
                          </a:solidFill>
                        </a:ln>
                      </p:spPr>
                      <p:txBody>
                        <a:bodyPr wrap="none" lIns="36000" tIns="36000" rIns="36000" bIns="36000" rtlCol="0">
                          <a:spAutoFit/>
                        </a:bodyPr>
                        <a:lstStyle/>
                        <a:p>
                          <a:pPr algn="ctr" defTabSz="457200"/>
                          <a:r>
                            <a:rPr lang="ja-JP" altLang="en-US" sz="1200">
                              <a:solidFill>
                                <a:prstClr val="black"/>
                              </a:solidFill>
                              <a:latin typeface="Meiryo UI" panose="020B0604030504040204" pitchFamily="50" charset="-128"/>
                              <a:ea typeface="Meiryo UI" panose="020B0604030504040204" pitchFamily="50" charset="-128"/>
                            </a:rPr>
                            <a:t>データセンター</a:t>
                          </a:r>
                        </a:p>
                      </p:txBody>
                    </p:sp>
                    <p:sp>
                      <p:nvSpPr>
                        <p:cNvPr id="78" name="テキスト ボックス 77">
                          <a:extLst>
                            <a:ext uri="{FF2B5EF4-FFF2-40B4-BE49-F238E27FC236}">
                              <a16:creationId xmlns:a16="http://schemas.microsoft.com/office/drawing/2014/main" id="{A9CBDF77-9208-A9CA-D79F-C5117B0D6B6A}"/>
                            </a:ext>
                          </a:extLst>
                        </p:cNvPr>
                        <p:cNvSpPr txBox="1"/>
                        <p:nvPr/>
                      </p:nvSpPr>
                      <p:spPr>
                        <a:xfrm>
                          <a:off x="6011438" y="3113642"/>
                          <a:ext cx="1467902" cy="261610"/>
                        </a:xfrm>
                        <a:prstGeom prst="rect">
                          <a:avLst/>
                        </a:prstGeom>
                        <a:noFill/>
                      </p:spPr>
                      <p:txBody>
                        <a:bodyPr wrap="square" rtlCol="0">
                          <a:spAutoFit/>
                        </a:bodyPr>
                        <a:lstStyle/>
                        <a:p>
                          <a:pPr defTabSz="457200"/>
                          <a:r>
                            <a:rPr lang="ja-JP" altLang="en-US" sz="1100" b="1">
                              <a:solidFill>
                                <a:prstClr val="black"/>
                              </a:solidFill>
                              <a:latin typeface="Meiryo UI" panose="020B0604030504040204" pitchFamily="50" charset="-128"/>
                              <a:ea typeface="Meiryo UI" panose="020B0604030504040204" pitchFamily="50" charset="-128"/>
                            </a:rPr>
                            <a:t>顧客データ保管サーバ</a:t>
                          </a:r>
                        </a:p>
                      </p:txBody>
                    </p:sp>
                  </p:grpSp>
                  <p:grpSp>
                    <p:nvGrpSpPr>
                      <p:cNvPr id="84" name="グループ化 83">
                        <a:extLst>
                          <a:ext uri="{FF2B5EF4-FFF2-40B4-BE49-F238E27FC236}">
                            <a16:creationId xmlns:a16="http://schemas.microsoft.com/office/drawing/2014/main" id="{E8F4E05F-195F-50A4-B741-D72CD6034EC3}"/>
                          </a:ext>
                        </a:extLst>
                      </p:cNvPr>
                      <p:cNvGrpSpPr/>
                      <p:nvPr/>
                    </p:nvGrpSpPr>
                    <p:grpSpPr>
                      <a:xfrm>
                        <a:off x="3645627" y="4748545"/>
                        <a:ext cx="4624043" cy="1843794"/>
                        <a:chOff x="3645627" y="4748545"/>
                        <a:chExt cx="4624043" cy="1843794"/>
                      </a:xfrm>
                    </p:grpSpPr>
                    <p:sp>
                      <p:nvSpPr>
                        <p:cNvPr id="25" name="矢印: 右 24">
                          <a:extLst>
                            <a:ext uri="{FF2B5EF4-FFF2-40B4-BE49-F238E27FC236}">
                              <a16:creationId xmlns:a16="http://schemas.microsoft.com/office/drawing/2014/main" id="{4EEF39A7-92B0-42CA-8167-2D754DCCC206}"/>
                            </a:ext>
                          </a:extLst>
                        </p:cNvPr>
                        <p:cNvSpPr/>
                        <p:nvPr/>
                      </p:nvSpPr>
                      <p:spPr>
                        <a:xfrm>
                          <a:off x="3645627" y="5261527"/>
                          <a:ext cx="1243857" cy="1022653"/>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保有個人情報等の取扱いを委託</a:t>
                          </a:r>
                        </a:p>
                      </p:txBody>
                    </p:sp>
                    <p:sp>
                      <p:nvSpPr>
                        <p:cNvPr id="27" name="テキスト ボックス 26">
                          <a:extLst>
                            <a:ext uri="{FF2B5EF4-FFF2-40B4-BE49-F238E27FC236}">
                              <a16:creationId xmlns:a16="http://schemas.microsoft.com/office/drawing/2014/main" id="{31C7CC53-692C-4887-9EC7-3D78913D4572}"/>
                            </a:ext>
                          </a:extLst>
                        </p:cNvPr>
                        <p:cNvSpPr txBox="1"/>
                        <p:nvPr/>
                      </p:nvSpPr>
                      <p:spPr>
                        <a:xfrm>
                          <a:off x="4730343" y="4749849"/>
                          <a:ext cx="889864" cy="241980"/>
                        </a:xfrm>
                        <a:prstGeom prst="rect">
                          <a:avLst/>
                        </a:prstGeom>
                        <a:solidFill>
                          <a:schemeClr val="bg1"/>
                        </a:solidFill>
                        <a:ln>
                          <a:solidFill>
                            <a:schemeClr val="tx1"/>
                          </a:solidFill>
                        </a:ln>
                      </p:spPr>
                      <p:txBody>
                        <a:bodyPr wrap="square" lIns="36000" tIns="36000" rIns="36000" bIns="36000" rtlCol="0">
                          <a:spAutoFit/>
                        </a:bodyPr>
                        <a:lstStyle/>
                        <a:p>
                          <a:pPr defTabSz="457200"/>
                          <a:r>
                            <a:rPr lang="ja-JP" altLang="en-US" sz="1100">
                              <a:solidFill>
                                <a:prstClr val="black"/>
                              </a:solidFill>
                              <a:latin typeface="Meiryo UI" panose="020B0604030504040204" pitchFamily="50" charset="-128"/>
                              <a:ea typeface="Meiryo UI" panose="020B0604030504040204" pitchFamily="50" charset="-128"/>
                            </a:rPr>
                            <a:t>コールセンター</a:t>
                          </a:r>
                        </a:p>
                      </p:txBody>
                    </p:sp>
                    <p:sp>
                      <p:nvSpPr>
                        <p:cNvPr id="72" name="矢印: 右 71">
                          <a:extLst>
                            <a:ext uri="{FF2B5EF4-FFF2-40B4-BE49-F238E27FC236}">
                              <a16:creationId xmlns:a16="http://schemas.microsoft.com/office/drawing/2014/main" id="{8C8DC9ED-0A93-B9A0-580F-0F18CC4B6C1F}"/>
                            </a:ext>
                          </a:extLst>
                        </p:cNvPr>
                        <p:cNvSpPr/>
                        <p:nvPr/>
                      </p:nvSpPr>
                      <p:spPr>
                        <a:xfrm>
                          <a:off x="6130738" y="5569686"/>
                          <a:ext cx="1243857" cy="1022653"/>
                        </a:xfrm>
                        <a:prstGeom prst="rightArrow">
                          <a:avLst/>
                        </a:prstGeom>
                        <a:gradFill>
                          <a:gsLst>
                            <a:gs pos="0">
                              <a:srgbClr val="E6CDFF"/>
                            </a:gs>
                            <a:gs pos="50000">
                              <a:srgbClr val="E6CDFF"/>
                            </a:gs>
                            <a:gs pos="100000">
                              <a:srgbClr val="E6CDFF"/>
                            </a:gs>
                          </a:gsLst>
                        </a:gra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保有個人情報等の取扱いを再委託</a:t>
                          </a:r>
                        </a:p>
                      </p:txBody>
                    </p:sp>
                    <p:sp>
                      <p:nvSpPr>
                        <p:cNvPr id="73" name="テキスト ボックス 72">
                          <a:extLst>
                            <a:ext uri="{FF2B5EF4-FFF2-40B4-BE49-F238E27FC236}">
                              <a16:creationId xmlns:a16="http://schemas.microsoft.com/office/drawing/2014/main" id="{48F0E1D7-C566-AA52-F7A3-72508D60F9F0}"/>
                            </a:ext>
                          </a:extLst>
                        </p:cNvPr>
                        <p:cNvSpPr txBox="1"/>
                        <p:nvPr/>
                      </p:nvSpPr>
                      <p:spPr>
                        <a:xfrm>
                          <a:off x="6781761" y="4748545"/>
                          <a:ext cx="688256" cy="257369"/>
                        </a:xfrm>
                        <a:prstGeom prst="rect">
                          <a:avLst/>
                        </a:prstGeom>
                        <a:solidFill>
                          <a:schemeClr val="bg1"/>
                        </a:solidFill>
                        <a:ln>
                          <a:solidFill>
                            <a:schemeClr val="tx1"/>
                          </a:solidFill>
                        </a:ln>
                      </p:spPr>
                      <p:txBody>
                        <a:bodyPr wrap="none" lIns="36000" tIns="36000" rIns="36000" bIns="36000"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保守拠点</a:t>
                          </a:r>
                        </a:p>
                      </p:txBody>
                    </p:sp>
                    <p:pic>
                      <p:nvPicPr>
                        <p:cNvPr id="79" name="図 78">
                          <a:extLst>
                            <a:ext uri="{FF2B5EF4-FFF2-40B4-BE49-F238E27FC236}">
                              <a16:creationId xmlns:a16="http://schemas.microsoft.com/office/drawing/2014/main" id="{F00F4E7A-78C9-989C-2202-41F3EE5BC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059" y="5247645"/>
                          <a:ext cx="670800" cy="638857"/>
                        </a:xfrm>
                        <a:prstGeom prst="rect">
                          <a:avLst/>
                        </a:prstGeom>
                      </p:spPr>
                    </p:pic>
                    <p:pic>
                      <p:nvPicPr>
                        <p:cNvPr id="80" name="図 79">
                          <a:extLst>
                            <a:ext uri="{FF2B5EF4-FFF2-40B4-BE49-F238E27FC236}">
                              <a16:creationId xmlns:a16="http://schemas.microsoft.com/office/drawing/2014/main" id="{2AD34421-C798-1091-7579-5739F92C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79" y="5255077"/>
                          <a:ext cx="638952" cy="608525"/>
                        </a:xfrm>
                        <a:prstGeom prst="rect">
                          <a:avLst/>
                        </a:prstGeom>
                      </p:spPr>
                    </p:pic>
                    <p:sp>
                      <p:nvSpPr>
                        <p:cNvPr id="81" name="テキスト ボックス 80">
                          <a:extLst>
                            <a:ext uri="{FF2B5EF4-FFF2-40B4-BE49-F238E27FC236}">
                              <a16:creationId xmlns:a16="http://schemas.microsoft.com/office/drawing/2014/main" id="{BADD3D3E-C32B-F917-0B26-DBAAF29C4B9B}"/>
                            </a:ext>
                          </a:extLst>
                        </p:cNvPr>
                        <p:cNvSpPr txBox="1"/>
                        <p:nvPr/>
                      </p:nvSpPr>
                      <p:spPr>
                        <a:xfrm>
                          <a:off x="7405648" y="5870427"/>
                          <a:ext cx="864022" cy="276999"/>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保守端末</a:t>
                          </a:r>
                        </a:p>
                      </p:txBody>
                    </p:sp>
                    <p:sp>
                      <p:nvSpPr>
                        <p:cNvPr id="82" name="テキスト ボックス 81">
                          <a:extLst>
                            <a:ext uri="{FF2B5EF4-FFF2-40B4-BE49-F238E27FC236}">
                              <a16:creationId xmlns:a16="http://schemas.microsoft.com/office/drawing/2014/main" id="{810E6CFF-8D10-CC0D-549F-1E8ECE74F10D}"/>
                            </a:ext>
                          </a:extLst>
                        </p:cNvPr>
                        <p:cNvSpPr txBox="1"/>
                        <p:nvPr/>
                      </p:nvSpPr>
                      <p:spPr>
                        <a:xfrm>
                          <a:off x="5127597" y="5908773"/>
                          <a:ext cx="993939" cy="276999"/>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管理者端末</a:t>
                          </a:r>
                        </a:p>
                      </p:txBody>
                    </p:sp>
                  </p:grpSp>
                </p:grpSp>
                <p:grpSp>
                  <p:nvGrpSpPr>
                    <p:cNvPr id="139" name="グループ化 138">
                      <a:extLst>
                        <a:ext uri="{FF2B5EF4-FFF2-40B4-BE49-F238E27FC236}">
                          <a16:creationId xmlns:a16="http://schemas.microsoft.com/office/drawing/2014/main" id="{17FCA4A5-B05B-E208-7C00-47FEDDF35D96}"/>
                        </a:ext>
                      </a:extLst>
                    </p:cNvPr>
                    <p:cNvGrpSpPr/>
                    <p:nvPr/>
                  </p:nvGrpSpPr>
                  <p:grpSpPr>
                    <a:xfrm>
                      <a:off x="5123293" y="3356469"/>
                      <a:ext cx="2117968" cy="1813995"/>
                      <a:chOff x="5123293" y="3356469"/>
                      <a:chExt cx="2117968" cy="1813995"/>
                    </a:xfrm>
                  </p:grpSpPr>
                  <p:grpSp>
                    <p:nvGrpSpPr>
                      <p:cNvPr id="88" name="グループ化 87">
                        <a:extLst>
                          <a:ext uri="{FF2B5EF4-FFF2-40B4-BE49-F238E27FC236}">
                            <a16:creationId xmlns:a16="http://schemas.microsoft.com/office/drawing/2014/main" id="{BE46B348-4F97-CC31-C715-E4DD92A31A7A}"/>
                          </a:ext>
                        </a:extLst>
                      </p:cNvPr>
                      <p:cNvGrpSpPr/>
                      <p:nvPr/>
                    </p:nvGrpSpPr>
                    <p:grpSpPr>
                      <a:xfrm>
                        <a:off x="5123293" y="4108040"/>
                        <a:ext cx="2117968" cy="1062424"/>
                        <a:chOff x="5309561" y="4108040"/>
                        <a:chExt cx="2117968" cy="1062424"/>
                      </a:xfrm>
                    </p:grpSpPr>
                    <p:cxnSp>
                      <p:nvCxnSpPr>
                        <p:cNvPr id="8" name="直線矢印コネクタ 7">
                          <a:extLst>
                            <a:ext uri="{FF2B5EF4-FFF2-40B4-BE49-F238E27FC236}">
                              <a16:creationId xmlns:a16="http://schemas.microsoft.com/office/drawing/2014/main" id="{2E466DE8-EA33-2A02-ED43-6858ACC7ACDE}"/>
                            </a:ext>
                          </a:extLst>
                        </p:cNvPr>
                        <p:cNvCxnSpPr>
                          <a:cxnSpLocks/>
                        </p:cNvCxnSpPr>
                        <p:nvPr/>
                      </p:nvCxnSpPr>
                      <p:spPr>
                        <a:xfrm rot="5400000">
                          <a:off x="5284256" y="4133345"/>
                          <a:ext cx="1062424" cy="1011814"/>
                        </a:xfrm>
                        <a:prstGeom prst="bentConnector3">
                          <a:avLst>
                            <a:gd name="adj1" fmla="val 4721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7">
                          <a:extLst>
                            <a:ext uri="{FF2B5EF4-FFF2-40B4-BE49-F238E27FC236}">
                              <a16:creationId xmlns:a16="http://schemas.microsoft.com/office/drawing/2014/main" id="{58A528B6-DBC4-DDF9-6846-8A6D4F91CBE5}"/>
                            </a:ext>
                          </a:extLst>
                        </p:cNvPr>
                        <p:cNvCxnSpPr>
                          <a:cxnSpLocks/>
                        </p:cNvCxnSpPr>
                        <p:nvPr/>
                      </p:nvCxnSpPr>
                      <p:spPr>
                        <a:xfrm>
                          <a:off x="6336002" y="4613592"/>
                          <a:ext cx="1091527" cy="535628"/>
                        </a:xfrm>
                        <a:prstGeom prst="bentConnector3">
                          <a:avLst>
                            <a:gd name="adj1" fmla="val 98867"/>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DA7A95DF-C350-4E4C-2B61-B8E6B83DA164}"/>
                          </a:ext>
                        </a:extLst>
                      </p:cNvPr>
                      <p:cNvGrpSpPr/>
                      <p:nvPr/>
                    </p:nvGrpSpPr>
                    <p:grpSpPr>
                      <a:xfrm>
                        <a:off x="5761360" y="3356469"/>
                        <a:ext cx="724839" cy="693432"/>
                        <a:chOff x="5956093" y="3356469"/>
                        <a:chExt cx="724839" cy="693432"/>
                      </a:xfrm>
                    </p:grpSpPr>
                    <p:pic>
                      <p:nvPicPr>
                        <p:cNvPr id="103" name="図 102">
                          <a:extLst>
                            <a:ext uri="{FF2B5EF4-FFF2-40B4-BE49-F238E27FC236}">
                              <a16:creationId xmlns:a16="http://schemas.microsoft.com/office/drawing/2014/main" id="{024F8322-9CAC-61B4-65E3-2C0BBC8D4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093" y="3356469"/>
                          <a:ext cx="359557" cy="693432"/>
                        </a:xfrm>
                        <a:prstGeom prst="rect">
                          <a:avLst/>
                        </a:prstGeom>
                      </p:spPr>
                    </p:pic>
                    <p:pic>
                      <p:nvPicPr>
                        <p:cNvPr id="104" name="図 103">
                          <a:extLst>
                            <a:ext uri="{FF2B5EF4-FFF2-40B4-BE49-F238E27FC236}">
                              <a16:creationId xmlns:a16="http://schemas.microsoft.com/office/drawing/2014/main" id="{7E9F7D46-1B1A-8E4B-D9D6-483A2B022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75" y="3356469"/>
                          <a:ext cx="359557" cy="693432"/>
                        </a:xfrm>
                        <a:prstGeom prst="rect">
                          <a:avLst/>
                        </a:prstGeom>
                      </p:spPr>
                    </p:pic>
                  </p:grpSp>
                </p:grpSp>
              </p:grpSp>
              <p:grpSp>
                <p:nvGrpSpPr>
                  <p:cNvPr id="137" name="グループ化 136">
                    <a:extLst>
                      <a:ext uri="{FF2B5EF4-FFF2-40B4-BE49-F238E27FC236}">
                        <a16:creationId xmlns:a16="http://schemas.microsoft.com/office/drawing/2014/main" id="{357A1828-65FA-EBA7-0764-BD013C45CBF3}"/>
                      </a:ext>
                    </a:extLst>
                  </p:cNvPr>
                  <p:cNvGrpSpPr/>
                  <p:nvPr/>
                </p:nvGrpSpPr>
                <p:grpSpPr>
                  <a:xfrm>
                    <a:off x="7742141" y="4863086"/>
                    <a:ext cx="2660687" cy="1192051"/>
                    <a:chOff x="7742141" y="4863086"/>
                    <a:chExt cx="2660687" cy="1192051"/>
                  </a:xfrm>
                </p:grpSpPr>
                <p:grpSp>
                  <p:nvGrpSpPr>
                    <p:cNvPr id="136" name="グループ化 135">
                      <a:extLst>
                        <a:ext uri="{FF2B5EF4-FFF2-40B4-BE49-F238E27FC236}">
                          <a16:creationId xmlns:a16="http://schemas.microsoft.com/office/drawing/2014/main" id="{002E8751-188A-55BB-B356-637BC4CAC72F}"/>
                        </a:ext>
                      </a:extLst>
                    </p:cNvPr>
                    <p:cNvGrpSpPr/>
                    <p:nvPr/>
                  </p:nvGrpSpPr>
                  <p:grpSpPr>
                    <a:xfrm>
                      <a:off x="7742141" y="5058633"/>
                      <a:ext cx="1307692" cy="971038"/>
                      <a:chOff x="7742141" y="5058633"/>
                      <a:chExt cx="1307692" cy="971038"/>
                    </a:xfrm>
                  </p:grpSpPr>
                  <p:pic>
                    <p:nvPicPr>
                      <p:cNvPr id="117" name="図 116">
                        <a:extLst>
                          <a:ext uri="{FF2B5EF4-FFF2-40B4-BE49-F238E27FC236}">
                            <a16:creationId xmlns:a16="http://schemas.microsoft.com/office/drawing/2014/main" id="{FE1A0100-D506-BE8F-8AA4-99E9B1F99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141" y="5200141"/>
                        <a:ext cx="590294" cy="829530"/>
                      </a:xfrm>
                      <a:prstGeom prst="rect">
                        <a:avLst/>
                      </a:prstGeom>
                    </p:spPr>
                  </p:pic>
                  <p:grpSp>
                    <p:nvGrpSpPr>
                      <p:cNvPr id="68" name="グループ化 67">
                        <a:extLst>
                          <a:ext uri="{FF2B5EF4-FFF2-40B4-BE49-F238E27FC236}">
                            <a16:creationId xmlns:a16="http://schemas.microsoft.com/office/drawing/2014/main" id="{340D0473-5315-BBDA-EA89-6012D7912402}"/>
                          </a:ext>
                        </a:extLst>
                      </p:cNvPr>
                      <p:cNvGrpSpPr/>
                      <p:nvPr/>
                    </p:nvGrpSpPr>
                    <p:grpSpPr>
                      <a:xfrm>
                        <a:off x="8278484" y="5058633"/>
                        <a:ext cx="771349" cy="594685"/>
                        <a:chOff x="6632995" y="3856524"/>
                        <a:chExt cx="1207574" cy="835458"/>
                      </a:xfrm>
                    </p:grpSpPr>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grpSp>
                </p:grpSp>
                <p:grpSp>
                  <p:nvGrpSpPr>
                    <p:cNvPr id="135" name="グループ化 134">
                      <a:extLst>
                        <a:ext uri="{FF2B5EF4-FFF2-40B4-BE49-F238E27FC236}">
                          <a16:creationId xmlns:a16="http://schemas.microsoft.com/office/drawing/2014/main" id="{AB5C7199-4CAD-0162-D1B9-4CF5FD4A4C6E}"/>
                        </a:ext>
                      </a:extLst>
                    </p:cNvPr>
                    <p:cNvGrpSpPr/>
                    <p:nvPr/>
                  </p:nvGrpSpPr>
                  <p:grpSpPr>
                    <a:xfrm>
                      <a:off x="8715455" y="4863086"/>
                      <a:ext cx="1687373" cy="1192051"/>
                      <a:chOff x="8715455" y="4863086"/>
                      <a:chExt cx="1687373" cy="1192051"/>
                    </a:xfrm>
                  </p:grpSpPr>
                  <p:cxnSp>
                    <p:nvCxnSpPr>
                      <p:cNvPr id="120" name="直線矢印コネクタ 119">
                        <a:extLst>
                          <a:ext uri="{FF2B5EF4-FFF2-40B4-BE49-F238E27FC236}">
                            <a16:creationId xmlns:a16="http://schemas.microsoft.com/office/drawing/2014/main" id="{C1E23ED6-AEE0-B888-1BA1-A08B76EFCF8A}"/>
                          </a:ext>
                        </a:extLst>
                      </p:cNvPr>
                      <p:cNvCxnSpPr>
                        <a:cxnSpLocks/>
                      </p:cNvCxnSpPr>
                      <p:nvPr/>
                    </p:nvCxnSpPr>
                    <p:spPr>
                      <a:xfrm>
                        <a:off x="8715455" y="5213939"/>
                        <a:ext cx="1034860" cy="0"/>
                      </a:xfrm>
                      <a:prstGeom prst="straightConnector1">
                        <a:avLst/>
                      </a:prstGeom>
                      <a:ln w="95250">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66" name="星: 10 pt 65">
                        <a:extLst>
                          <a:ext uri="{FF2B5EF4-FFF2-40B4-BE49-F238E27FC236}">
                            <a16:creationId xmlns:a16="http://schemas.microsoft.com/office/drawing/2014/main" id="{2D5B4010-37D8-4CF4-8304-2C0A4555EE23}"/>
                          </a:ext>
                        </a:extLst>
                      </p:cNvPr>
                      <p:cNvSpPr/>
                      <p:nvPr/>
                    </p:nvSpPr>
                    <p:spPr>
                      <a:xfrm>
                        <a:off x="9201354" y="5378207"/>
                        <a:ext cx="1201474" cy="676930"/>
                      </a:xfrm>
                      <a:prstGeom prst="star10">
                        <a:avLst>
                          <a:gd name="adj" fmla="val 32077"/>
                          <a:gd name="hf" fmla="val 105146"/>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Meiryo UI" panose="020B0604030504040204" pitchFamily="50" charset="-128"/>
                            <a:ea typeface="Meiryo UI" panose="020B0604030504040204" pitchFamily="50" charset="-128"/>
                          </a:rPr>
                          <a:t>外部流出</a:t>
                        </a:r>
                        <a:endParaRPr lang="en-US" altLang="ja-JP" sz="1400" b="1">
                          <a:solidFill>
                            <a:prstClr val="white"/>
                          </a:solidFill>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7B1523B0-70D5-41E3-336A-4763BF90150F}"/>
                          </a:ext>
                        </a:extLst>
                      </p:cNvPr>
                      <p:cNvSpPr txBox="1"/>
                      <p:nvPr/>
                    </p:nvSpPr>
                    <p:spPr>
                      <a:xfrm>
                        <a:off x="8784043" y="4863086"/>
                        <a:ext cx="822661" cy="307777"/>
                      </a:xfrm>
                      <a:prstGeom prst="rect">
                        <a:avLst/>
                      </a:prstGeom>
                      <a:noFill/>
                    </p:spPr>
                    <p:txBody>
                      <a:bodyPr wrap="none" rtlCol="0">
                        <a:spAutoFit/>
                      </a:bodyPr>
                      <a:lstStyle/>
                      <a:p>
                        <a:pPr defTabSz="457200"/>
                        <a:r>
                          <a:rPr lang="ja-JP" altLang="en-US" sz="1400" b="1">
                            <a:solidFill>
                              <a:prstClr val="black"/>
                            </a:solidFill>
                            <a:latin typeface="Meiryo UI" panose="020B0604030504040204" pitchFamily="50" charset="-128"/>
                            <a:ea typeface="Meiryo UI" panose="020B0604030504040204" pitchFamily="50" charset="-128"/>
                          </a:rPr>
                          <a:t>持ち出し</a:t>
                        </a:r>
                      </a:p>
                    </p:txBody>
                  </p:sp>
                </p:grpSp>
              </p:grpSp>
            </p:grpSp>
          </p:grpSp>
          <p:grpSp>
            <p:nvGrpSpPr>
              <p:cNvPr id="114" name="グループ化 113">
                <a:extLst>
                  <a:ext uri="{FF2B5EF4-FFF2-40B4-BE49-F238E27FC236}">
                    <a16:creationId xmlns:a16="http://schemas.microsoft.com/office/drawing/2014/main" id="{D10926D0-ED03-C193-07E1-18983F483979}"/>
                  </a:ext>
                </a:extLst>
              </p:cNvPr>
              <p:cNvGrpSpPr/>
              <p:nvPr/>
            </p:nvGrpSpPr>
            <p:grpSpPr>
              <a:xfrm>
                <a:off x="3533126" y="3238379"/>
                <a:ext cx="949862" cy="744401"/>
                <a:chOff x="3052808" y="4490934"/>
                <a:chExt cx="949862" cy="744401"/>
              </a:xfrm>
            </p:grpSpPr>
            <p:pic>
              <p:nvPicPr>
                <p:cNvPr id="115" name="図 114">
                  <a:extLst>
                    <a:ext uri="{FF2B5EF4-FFF2-40B4-BE49-F238E27FC236}">
                      <a16:creationId xmlns:a16="http://schemas.microsoft.com/office/drawing/2014/main" id="{98479F32-D7D9-C667-9794-0FF701E325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6" name="テキスト ボックス 115">
                  <a:extLst>
                    <a:ext uri="{FF2B5EF4-FFF2-40B4-BE49-F238E27FC236}">
                      <a16:creationId xmlns:a16="http://schemas.microsoft.com/office/drawing/2014/main" id="{7F431E53-1AAD-922D-46D0-15D5B9000B4B}"/>
                    </a:ext>
                  </a:extLst>
                </p:cNvPr>
                <p:cNvSpPr txBox="1"/>
                <p:nvPr/>
              </p:nvSpPr>
              <p:spPr>
                <a:xfrm>
                  <a:off x="3052808" y="4866003"/>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372424" y="5858382"/>
                <a:ext cx="80021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派遣社員</a:t>
                </a:r>
              </a:p>
            </p:txBody>
          </p:sp>
        </p:grpSp>
        <p:grpSp>
          <p:nvGrpSpPr>
            <p:cNvPr id="111" name="グループ化 110">
              <a:extLst>
                <a:ext uri="{FF2B5EF4-FFF2-40B4-BE49-F238E27FC236}">
                  <a16:creationId xmlns:a16="http://schemas.microsoft.com/office/drawing/2014/main" id="{29320C98-AE6D-9A73-73EE-041F4A97CB30}"/>
                </a:ext>
              </a:extLst>
            </p:cNvPr>
            <p:cNvGrpSpPr/>
            <p:nvPr/>
          </p:nvGrpSpPr>
          <p:grpSpPr>
            <a:xfrm>
              <a:off x="1329779" y="5005837"/>
              <a:ext cx="949862" cy="733361"/>
              <a:chOff x="3043621" y="4490934"/>
              <a:chExt cx="949862" cy="733361"/>
            </a:xfrm>
          </p:grpSpPr>
          <p:pic>
            <p:nvPicPr>
              <p:cNvPr id="112" name="図 111">
                <a:extLst>
                  <a:ext uri="{FF2B5EF4-FFF2-40B4-BE49-F238E27FC236}">
                    <a16:creationId xmlns:a16="http://schemas.microsoft.com/office/drawing/2014/main" id="{5B43C225-CDEB-FC7F-7B1B-52F22C15C0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3" name="テキスト ボックス 112">
                <a:extLst>
                  <a:ext uri="{FF2B5EF4-FFF2-40B4-BE49-F238E27FC236}">
                    <a16:creationId xmlns:a16="http://schemas.microsoft.com/office/drawing/2014/main" id="{77CDBAAD-F69F-B324-BD75-AC8FC7CB055D}"/>
                  </a:ext>
                </a:extLst>
              </p:cNvPr>
              <p:cNvSpPr txBox="1"/>
              <p:nvPr/>
            </p:nvSpPr>
            <p:spPr>
              <a:xfrm>
                <a:off x="3043621" y="4854963"/>
                <a:ext cx="949862" cy="369332"/>
              </a:xfrm>
              <a:prstGeom prst="rect">
                <a:avLst/>
              </a:prstGeom>
              <a:noFill/>
            </p:spPr>
            <p:txBody>
              <a:bodyPr wrap="square" rtlCol="0">
                <a:spAutoFit/>
              </a:bodyPr>
              <a:lstStyle/>
              <a:p>
                <a:pPr defTabSz="457200"/>
                <a:r>
                  <a:rPr lang="ja-JP" altLang="en-US" sz="900" b="1">
                    <a:solidFill>
                      <a:prstClr val="black"/>
                    </a:solidFill>
                    <a:latin typeface="Meiryo UI" panose="020B0604030504040204" pitchFamily="50" charset="-128"/>
                    <a:ea typeface="Meiryo UI" panose="020B0604030504040204" pitchFamily="50" charset="-128"/>
                  </a:rPr>
                  <a:t>サービス</a:t>
                </a:r>
                <a:endParaRPr lang="en-US" altLang="ja-JP" sz="900" b="1">
                  <a:solidFill>
                    <a:prstClr val="black"/>
                  </a:solidFill>
                  <a:latin typeface="Meiryo UI" panose="020B0604030504040204" pitchFamily="50" charset="-128"/>
                  <a:ea typeface="Meiryo UI" panose="020B0604030504040204" pitchFamily="50" charset="-128"/>
                </a:endParaRPr>
              </a:p>
              <a:p>
                <a:pPr defTabSz="457200"/>
                <a:r>
                  <a:rPr lang="ja-JP" altLang="en-US" sz="900" b="1">
                    <a:solidFill>
                      <a:prstClr val="black"/>
                    </a:solidFill>
                    <a:latin typeface="Meiryo UI" panose="020B0604030504040204" pitchFamily="50" charset="-128"/>
                    <a:ea typeface="Meiryo UI" panose="020B0604030504040204" pitchFamily="50" charset="-128"/>
                  </a:rPr>
                  <a:t>対象者リスト</a:t>
                </a:r>
              </a:p>
            </p:txBody>
          </p:sp>
        </p:grpSp>
      </p:grpSp>
      <p:sp>
        <p:nvSpPr>
          <p:cNvPr id="9" name="吹き出し: 四角形 8">
            <a:extLst>
              <a:ext uri="{FF2B5EF4-FFF2-40B4-BE49-F238E27FC236}">
                <a16:creationId xmlns:a16="http://schemas.microsoft.com/office/drawing/2014/main" id="{A9570BDE-EB3D-71AC-F5E9-A8C2319E1511}"/>
              </a:ext>
            </a:extLst>
          </p:cNvPr>
          <p:cNvSpPr/>
          <p:nvPr/>
        </p:nvSpPr>
        <p:spPr>
          <a:xfrm>
            <a:off x="2181878" y="3430756"/>
            <a:ext cx="1513397" cy="1161953"/>
          </a:xfrm>
          <a:prstGeom prst="wedgeRectCallout">
            <a:avLst>
              <a:gd name="adj1" fmla="val 188163"/>
              <a:gd name="adj2" fmla="val 1822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再委託先の監督が不十分であった</a:t>
            </a:r>
            <a:endParaRPr lang="en-US" altLang="ja-JP">
              <a:solidFill>
                <a:prstClr val="white"/>
              </a:solidFill>
              <a:latin typeface="Meiryo UI" panose="020B0604030504040204" pitchFamily="50" charset="-128"/>
              <a:ea typeface="Meiryo UI" panose="020B0604030504040204" pitchFamily="50" charset="-128"/>
            </a:endParaRPr>
          </a:p>
        </p:txBody>
      </p:sp>
      <p:sp>
        <p:nvSpPr>
          <p:cNvPr id="19" name="吹き出し: 四角形 18">
            <a:extLst>
              <a:ext uri="{FF2B5EF4-FFF2-40B4-BE49-F238E27FC236}">
                <a16:creationId xmlns:a16="http://schemas.microsoft.com/office/drawing/2014/main" id="{D19CC1F5-0880-F02B-FEA5-97741DB8E7D2}"/>
              </a:ext>
            </a:extLst>
          </p:cNvPr>
          <p:cNvSpPr/>
          <p:nvPr/>
        </p:nvSpPr>
        <p:spPr>
          <a:xfrm>
            <a:off x="3541161" y="1926005"/>
            <a:ext cx="1783166" cy="1456434"/>
          </a:xfrm>
          <a:prstGeom prst="wedgeRectCallout">
            <a:avLst>
              <a:gd name="adj1" fmla="val 148524"/>
              <a:gd name="adj2" fmla="val 1973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規程に従わない私物の外部記録媒体の利用が行われていた</a:t>
            </a:r>
          </a:p>
        </p:txBody>
      </p:sp>
      <p:sp>
        <p:nvSpPr>
          <p:cNvPr id="20" name="吹き出し: 四角形 19">
            <a:extLst>
              <a:ext uri="{FF2B5EF4-FFF2-40B4-BE49-F238E27FC236}">
                <a16:creationId xmlns:a16="http://schemas.microsoft.com/office/drawing/2014/main" id="{07686067-9D94-D3BF-92A8-456B8623BB7A}"/>
              </a:ext>
            </a:extLst>
          </p:cNvPr>
          <p:cNvSpPr/>
          <p:nvPr/>
        </p:nvSpPr>
        <p:spPr>
          <a:xfrm>
            <a:off x="7534297" y="1387071"/>
            <a:ext cx="1928718" cy="1864278"/>
          </a:xfrm>
          <a:prstGeom prst="wedgeRectCallout">
            <a:avLst>
              <a:gd name="adj1" fmla="val -23732"/>
              <a:gd name="adj2" fmla="val 129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システム管理者アカウントのアクセス制御やアクセス者の識別と認証が適切でなかった</a:t>
            </a:r>
          </a:p>
        </p:txBody>
      </p:sp>
      <p:sp>
        <p:nvSpPr>
          <p:cNvPr id="21" name="吹き出し: 四角形 20">
            <a:extLst>
              <a:ext uri="{FF2B5EF4-FFF2-40B4-BE49-F238E27FC236}">
                <a16:creationId xmlns:a16="http://schemas.microsoft.com/office/drawing/2014/main" id="{B3297F4C-45C5-5218-6BC4-4D6F90DC32BE}"/>
              </a:ext>
            </a:extLst>
          </p:cNvPr>
          <p:cNvSpPr/>
          <p:nvPr/>
        </p:nvSpPr>
        <p:spPr>
          <a:xfrm>
            <a:off x="9049969" y="3344336"/>
            <a:ext cx="1942637" cy="1377749"/>
          </a:xfrm>
          <a:prstGeom prst="wedgeRectCallout">
            <a:avLst>
              <a:gd name="adj1" fmla="val -52435"/>
              <a:gd name="adj2" fmla="val 872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私物の外部記録媒体の持込み・持ち出しのチェックや制限が不十分</a:t>
            </a:r>
            <a:endParaRPr lang="en-US" altLang="ja-JP">
              <a:solidFill>
                <a:prstClr val="white"/>
              </a:solidFill>
              <a:latin typeface="Meiryo UI" panose="020B0604030504040204" pitchFamily="50" charset="-128"/>
              <a:ea typeface="Meiryo UI" panose="020B0604030504040204" pitchFamily="50" charset="-128"/>
            </a:endParaRPr>
          </a:p>
        </p:txBody>
      </p:sp>
      <p:sp>
        <p:nvSpPr>
          <p:cNvPr id="23" name="吹き出し: 四角形 22">
            <a:extLst>
              <a:ext uri="{FF2B5EF4-FFF2-40B4-BE49-F238E27FC236}">
                <a16:creationId xmlns:a16="http://schemas.microsoft.com/office/drawing/2014/main" id="{28590EBD-015D-7703-A510-5F8C0550D8A3}"/>
              </a:ext>
            </a:extLst>
          </p:cNvPr>
          <p:cNvSpPr/>
          <p:nvPr/>
        </p:nvSpPr>
        <p:spPr>
          <a:xfrm>
            <a:off x="5385688" y="1554627"/>
            <a:ext cx="2075655" cy="1256790"/>
          </a:xfrm>
          <a:prstGeom prst="wedgeRectCallout">
            <a:avLst>
              <a:gd name="adj1" fmla="val 23308"/>
              <a:gd name="adj2" fmla="val 1855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アクセスログの分析・監視がされていなかった</a:t>
            </a:r>
          </a:p>
        </p:txBody>
      </p:sp>
      <p:sp>
        <p:nvSpPr>
          <p:cNvPr id="24" name="テキスト ボックス 23">
            <a:extLst>
              <a:ext uri="{FF2B5EF4-FFF2-40B4-BE49-F238E27FC236}">
                <a16:creationId xmlns:a16="http://schemas.microsoft.com/office/drawing/2014/main" id="{7FC5F752-B185-E43B-75BB-77DBF6727825}"/>
              </a:ext>
            </a:extLst>
          </p:cNvPr>
          <p:cNvSpPr txBox="1"/>
          <p:nvPr/>
        </p:nvSpPr>
        <p:spPr>
          <a:xfrm>
            <a:off x="8619166" y="5556635"/>
            <a:ext cx="682541" cy="646331"/>
          </a:xfrm>
          <a:prstGeom prst="rect">
            <a:avLst/>
          </a:prstGeom>
          <a:noFill/>
        </p:spPr>
        <p:txBody>
          <a:bodyPr wrap="squar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私物の外部記録媒体</a:t>
            </a:r>
          </a:p>
        </p:txBody>
      </p:sp>
    </p:spTree>
    <p:extLst>
      <p:ext uri="{BB962C8B-B14F-4D97-AF65-F5344CB8AC3E}">
        <p14:creationId xmlns:p14="http://schemas.microsoft.com/office/powerpoint/2010/main" val="707394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61</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DC5E5AD3-51F9-4D48-83E0-84284ACD7698}"/>
              </a:ext>
            </a:extLst>
          </p:cNvPr>
          <p:cNvSpPr txBox="1">
            <a:spLocks/>
          </p:cNvSpPr>
          <p:nvPr/>
        </p:nvSpPr>
        <p:spPr>
          <a:xfrm>
            <a:off x="2003552" y="1796230"/>
            <a:ext cx="8497608" cy="1251770"/>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lgn="just">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私物の外部記録媒体を保守拠点等において不正に使用させないようにするための規律や手順を整備し、実際のルール通りに運用されているか確認する必要がある。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lgn="just">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システムへのアクセスログの分析や定期的な監査等を通じて、データの取扱状況等について適切な監視を実施する必要がある。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lgn="just">
              <a:buClr>
                <a:prstClr val="black">
                  <a:lumMod val="65000"/>
                  <a:lumOff val="35000"/>
                </a:prstClr>
              </a:buClr>
              <a:buFont typeface="Wingdings" panose="05000000000000000000" pitchFamily="2" charset="2"/>
              <a:buChar char="l"/>
            </a:pPr>
            <a:endParaRPr lang="en-US" altLang="ja-JP" sz="1800">
              <a:solidFill>
                <a:prstClr val="black">
                  <a:lumMod val="85000"/>
                  <a:lumOff val="15000"/>
                </a:prstClr>
              </a:solidFill>
              <a:highlight>
                <a:srgbClr val="FFFF00"/>
              </a:highlight>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810EEAF2-CAB3-486F-8CBA-BA9287078799}"/>
              </a:ext>
            </a:extLst>
          </p:cNvPr>
          <p:cNvSpPr txBox="1">
            <a:spLocks/>
          </p:cNvSpPr>
          <p:nvPr/>
        </p:nvSpPr>
        <p:spPr>
          <a:xfrm>
            <a:off x="2003553" y="1451135"/>
            <a:ext cx="180049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041CE99A-CC7A-4BAC-B047-8D62345F326C}"/>
              </a:ext>
            </a:extLst>
          </p:cNvPr>
          <p:cNvSpPr txBox="1">
            <a:spLocks/>
          </p:cNvSpPr>
          <p:nvPr/>
        </p:nvSpPr>
        <p:spPr>
          <a:xfrm>
            <a:off x="2003552" y="3449496"/>
            <a:ext cx="8497610" cy="3348368"/>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体制や規律等の整備の徹底、適切な監視を実施する。</a:t>
            </a:r>
            <a:r>
              <a:rPr lang="zh-TW" altLang="en-US" sz="140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a:solidFill>
                  <a:prstClr val="black">
                    <a:lumMod val="85000"/>
                    <a:lumOff val="15000"/>
                  </a:prstClr>
                </a:solidFill>
                <a:latin typeface="Meiryo UI" panose="020B0604030504040204" pitchFamily="50" charset="-128"/>
                <a:ea typeface="Meiryo UI" panose="020B0604030504040204" pitchFamily="50" charset="-128"/>
              </a:rPr>
              <a:t>私物の外部記録媒体の利用を必要最小限にし、情報端末への</a:t>
            </a: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接続や</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データの</a:t>
            </a: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書き出しが可能な者を管理職等に限定</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システム管理者のアカウントの付与を限定</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アクセスログの分析や外部主体による</a:t>
            </a: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監査等を実施</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u="sng">
                <a:solidFill>
                  <a:prstClr val="black">
                    <a:lumMod val="85000"/>
                    <a:lumOff val="15000"/>
                  </a:prstClr>
                </a:solidFill>
                <a:latin typeface="Meiryo UI" panose="020B0604030504040204" pitchFamily="50" charset="-128"/>
                <a:ea typeface="Meiryo UI" panose="020B0604030504040204" pitchFamily="50" charset="-128"/>
              </a:rPr>
              <a:t>私物の外部記録媒体の持ち込みについての制限や確認</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を行う。</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→物理的安全管理措置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適切なアクセス制御の方法手順を整備する。</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→技術的安全管理措置</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システム管理者のアカウントのアクセス制御</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を実施する。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保守端末へのデータのダウンロードを制御</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私物の外部記録媒体のシステムへの接続を制限</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委託先を適切に監督する。</a:t>
            </a:r>
            <a:endParaRPr lang="en-US" altLang="ja-JP" sz="110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委託先の安全管理措置の実施状況を確認</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することや</a:t>
            </a:r>
            <a:r>
              <a:rPr lang="ja-JP" altLang="en-US" sz="1400" u="sng">
                <a:solidFill>
                  <a:prstClr val="black">
                    <a:lumMod val="85000"/>
                    <a:lumOff val="15000"/>
                  </a:prstClr>
                </a:solidFill>
                <a:latin typeface="Meiryo UI" panose="020B0604030504040204" pitchFamily="50" charset="-128"/>
                <a:ea typeface="Meiryo UI" panose="020B0604030504040204" pitchFamily="50" charset="-128"/>
              </a:rPr>
              <a:t>定期的な監査等を実施</a:t>
            </a:r>
            <a:r>
              <a:rPr lang="ja-JP" altLang="en-US" sz="140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40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800">
              <a:solidFill>
                <a:prstClr val="black">
                  <a:lumMod val="85000"/>
                  <a:lumOff val="15000"/>
                </a:prstClr>
              </a:solidFill>
              <a:highlight>
                <a:srgbClr val="FFFF00"/>
              </a:highlight>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endParaRPr lang="en-US" altLang="ja-JP" sz="1800">
              <a:solidFill>
                <a:srgbClr val="FF0000"/>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BE474EDF-0194-4762-95BB-6D96610F7810}"/>
              </a:ext>
            </a:extLst>
          </p:cNvPr>
          <p:cNvSpPr txBox="1">
            <a:spLocks/>
          </p:cNvSpPr>
          <p:nvPr/>
        </p:nvSpPr>
        <p:spPr>
          <a:xfrm>
            <a:off x="2003553" y="3088907"/>
            <a:ext cx="87716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4085833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2209800" y="2286003"/>
            <a:ext cx="7772400" cy="111390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800" b="0" i="0" u="none" strike="noStrike" kern="1200" cap="none" spc="0" normalizeH="0" baseline="0" noProof="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６</a:t>
            </a:r>
            <a:r>
              <a:rPr kumimoji="1" lang="en-US" altLang="ja-JP" sz="4800" b="0" i="0" u="none" strike="noStrike" kern="1200" cap="none" spc="0" normalizeH="0" baseline="0" noProof="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4800" b="0" i="0" u="none" strike="noStrike" kern="1200" cap="none" spc="0" normalizeH="0" baseline="0" noProof="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最近の漏えい等事案の紹介</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181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070"/>
            <a:ext cx="346017" cy="6161932"/>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40"/>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803"/>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a:solidFill>
                  <a:schemeClr val="tx1">
                    <a:lumMod val="65000"/>
                    <a:lumOff val="35000"/>
                  </a:schemeClr>
                </a:solidFill>
                <a:latin typeface="Meiryo UI" panose="020B0604030504040204" pitchFamily="50" charset="-128"/>
                <a:ea typeface="Meiryo UI" panose="020B0604030504040204" pitchFamily="50" charset="-128"/>
              </a:rPr>
              <a:t>個人情報保護委員会における漏えい等報告の受理状況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8E2D6A45-FA16-499E-5A7F-99E7D0968925}"/>
              </a:ext>
            </a:extLst>
          </p:cNvPr>
          <p:cNvGraphicFramePr>
            <a:graphicFrameLocks noGrp="1"/>
          </p:cNvGraphicFramePr>
          <p:nvPr/>
        </p:nvGraphicFramePr>
        <p:xfrm>
          <a:off x="4973533" y="4021871"/>
          <a:ext cx="6876000" cy="1849117"/>
        </p:xfrm>
        <a:graphic>
          <a:graphicData uri="http://schemas.openxmlformats.org/drawingml/2006/table">
            <a:tbl>
              <a:tblPr firstRow="1" firstCol="1" bandRow="1">
                <a:tableStyleId>{5C22544A-7EE6-4342-B048-85BDC9FD1C3A}</a:tableStyleId>
              </a:tblPr>
              <a:tblGrid>
                <a:gridCol w="1116000">
                  <a:extLst>
                    <a:ext uri="{9D8B030D-6E8A-4147-A177-3AD203B41FA5}">
                      <a16:colId xmlns:a16="http://schemas.microsoft.com/office/drawing/2014/main" val="3879660643"/>
                    </a:ext>
                  </a:extLst>
                </a:gridCol>
                <a:gridCol w="1152000">
                  <a:extLst>
                    <a:ext uri="{9D8B030D-6E8A-4147-A177-3AD203B41FA5}">
                      <a16:colId xmlns:a16="http://schemas.microsoft.com/office/drawing/2014/main" val="2327031272"/>
                    </a:ext>
                  </a:extLst>
                </a:gridCol>
                <a:gridCol w="1152000">
                  <a:extLst>
                    <a:ext uri="{9D8B030D-6E8A-4147-A177-3AD203B41FA5}">
                      <a16:colId xmlns:a16="http://schemas.microsoft.com/office/drawing/2014/main" val="4100625025"/>
                    </a:ext>
                  </a:extLst>
                </a:gridCol>
                <a:gridCol w="1152000">
                  <a:extLst>
                    <a:ext uri="{9D8B030D-6E8A-4147-A177-3AD203B41FA5}">
                      <a16:colId xmlns:a16="http://schemas.microsoft.com/office/drawing/2014/main" val="1980956414"/>
                    </a:ext>
                  </a:extLst>
                </a:gridCol>
                <a:gridCol w="1152000">
                  <a:extLst>
                    <a:ext uri="{9D8B030D-6E8A-4147-A177-3AD203B41FA5}">
                      <a16:colId xmlns:a16="http://schemas.microsoft.com/office/drawing/2014/main" val="2454839739"/>
                    </a:ext>
                  </a:extLst>
                </a:gridCol>
                <a:gridCol w="1152000">
                  <a:extLst>
                    <a:ext uri="{9D8B030D-6E8A-4147-A177-3AD203B41FA5}">
                      <a16:colId xmlns:a16="http://schemas.microsoft.com/office/drawing/2014/main" val="2525041238"/>
                    </a:ext>
                  </a:extLst>
                </a:gridCol>
              </a:tblGrid>
              <a:tr h="553117">
                <a:tc>
                  <a:txBody>
                    <a:bodyPr/>
                    <a:lstStyle/>
                    <a:p>
                      <a:pPr algn="just"/>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lnSpc>
                          <a:spcPts val="1200"/>
                        </a:lnSpc>
                      </a:pPr>
                      <a:r>
                        <a:rPr lang="ja-JP" sz="1050" kern="100">
                          <a:effectLst/>
                          <a:latin typeface="Meiryo UI" panose="020B0604030504040204" pitchFamily="50" charset="-128"/>
                          <a:ea typeface="Meiryo UI" panose="020B0604030504040204" pitchFamily="50" charset="-128"/>
                        </a:rPr>
                        <a:t>件数</a:t>
                      </a:r>
                    </a:p>
                    <a:p>
                      <a:pPr algn="ctr">
                        <a:lnSpc>
                          <a:spcPts val="1200"/>
                        </a:lnSpc>
                      </a:pPr>
                      <a:r>
                        <a:rPr lang="ja-JP" sz="1050" kern="100">
                          <a:effectLst/>
                          <a:latin typeface="Meiryo UI" panose="020B0604030504040204" pitchFamily="50" charset="-128"/>
                          <a:ea typeface="Meiryo UI" panose="020B0604030504040204" pitchFamily="50" charset="-128"/>
                        </a:rPr>
                        <a:t>（割合）</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en-US" sz="1050" kern="100">
                          <a:effectLst/>
                          <a:latin typeface="Meiryo UI" panose="020B0604030504040204" pitchFamily="50" charset="-128"/>
                          <a:ea typeface="Meiryo UI" panose="020B0604030504040204" pitchFamily="50" charset="-128"/>
                        </a:rPr>
                        <a:t> </a:t>
                      </a:r>
                      <a:r>
                        <a:rPr lang="ja-JP" sz="1050" kern="100">
                          <a:effectLst/>
                          <a:latin typeface="Meiryo UI" panose="020B0604030504040204" pitchFamily="50" charset="-128"/>
                          <a:ea typeface="Meiryo UI" panose="020B0604030504040204" pitchFamily="50" charset="-128"/>
                        </a:rPr>
                        <a:t>要配慮個人情報を含む</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ja-JP" sz="1050" kern="100">
                          <a:effectLst/>
                          <a:latin typeface="Meiryo UI" panose="020B0604030504040204" pitchFamily="50" charset="-128"/>
                          <a:ea typeface="Meiryo UI" panose="020B0604030504040204" pitchFamily="50" charset="-128"/>
                        </a:rPr>
                        <a:t>財産的被害が</a:t>
                      </a:r>
                    </a:p>
                    <a:p>
                      <a:pPr algn="ctr">
                        <a:lnSpc>
                          <a:spcPts val="1000"/>
                        </a:lnSpc>
                      </a:pPr>
                      <a:r>
                        <a:rPr lang="ja-JP" sz="1050" kern="100">
                          <a:effectLst/>
                          <a:latin typeface="Meiryo UI" panose="020B0604030504040204" pitchFamily="50" charset="-128"/>
                          <a:ea typeface="Meiryo UI" panose="020B0604030504040204" pitchFamily="50" charset="-128"/>
                        </a:rPr>
                        <a:t>生じるおそれ</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en-US" sz="1050" kern="100">
                          <a:effectLst/>
                          <a:latin typeface="Meiryo UI" panose="020B0604030504040204" pitchFamily="50" charset="-128"/>
                          <a:ea typeface="Meiryo UI" panose="020B0604030504040204" pitchFamily="50" charset="-128"/>
                        </a:rPr>
                        <a:t> </a:t>
                      </a:r>
                      <a:r>
                        <a:rPr lang="ja-JP" sz="1050" kern="100">
                          <a:effectLst/>
                          <a:latin typeface="Meiryo UI" panose="020B0604030504040204" pitchFamily="50" charset="-128"/>
                          <a:ea typeface="Meiryo UI" panose="020B0604030504040204" pitchFamily="50" charset="-128"/>
                        </a:rPr>
                        <a:t>不正の目的を</a:t>
                      </a:r>
                    </a:p>
                    <a:p>
                      <a:pPr algn="ctr">
                        <a:lnSpc>
                          <a:spcPts val="1000"/>
                        </a:lnSpc>
                      </a:pPr>
                      <a:r>
                        <a:rPr lang="ja-JP" sz="1050" kern="100">
                          <a:effectLst/>
                          <a:latin typeface="Meiryo UI" panose="020B0604030504040204" pitchFamily="50" charset="-128"/>
                          <a:ea typeface="Meiryo UI" panose="020B0604030504040204" pitchFamily="50" charset="-128"/>
                        </a:rPr>
                        <a:t>もって行われた</a:t>
                      </a:r>
                      <a:endParaRPr lang="en-US" altLang="ja-JP" sz="1050" kern="100">
                        <a:effectLst/>
                        <a:latin typeface="Meiryo UI" panose="020B0604030504040204" pitchFamily="50" charset="-128"/>
                        <a:ea typeface="Meiryo UI" panose="020B0604030504040204" pitchFamily="50" charset="-128"/>
                      </a:endParaRPr>
                    </a:p>
                    <a:p>
                      <a:pPr algn="ctr">
                        <a:lnSpc>
                          <a:spcPts val="1000"/>
                        </a:lnSpc>
                      </a:pPr>
                      <a:r>
                        <a:rPr lang="ja-JP" sz="1050" kern="100">
                          <a:effectLst/>
                          <a:latin typeface="Meiryo UI" panose="020B0604030504040204" pitchFamily="50" charset="-128"/>
                          <a:ea typeface="Meiryo UI" panose="020B0604030504040204" pitchFamily="50" charset="-128"/>
                        </a:rPr>
                        <a:t>おそれ</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ja-JP" sz="1050" kern="100">
                          <a:effectLst/>
                          <a:latin typeface="Meiryo UI" panose="020B0604030504040204" pitchFamily="50" charset="-128"/>
                          <a:ea typeface="Meiryo UI" panose="020B0604030504040204" pitchFamily="50" charset="-128"/>
                        </a:rPr>
                        <a:t>本人数</a:t>
                      </a:r>
                    </a:p>
                    <a:p>
                      <a:pPr marL="0" indent="0" algn="ctr">
                        <a:lnSpc>
                          <a:spcPts val="1000"/>
                        </a:lnSpc>
                      </a:pPr>
                      <a:r>
                        <a:rPr lang="ja-JP" sz="700" kern="100" spc="-70">
                          <a:effectLst/>
                          <a:latin typeface="Meiryo UI" panose="020B0604030504040204" pitchFamily="50" charset="-128"/>
                          <a:ea typeface="Meiryo UI" panose="020B0604030504040204" pitchFamily="50" charset="-128"/>
                        </a:rPr>
                        <a:t>・</a:t>
                      </a:r>
                      <a:r>
                        <a:rPr lang="en-US" sz="700" kern="100" spc="-70">
                          <a:effectLst/>
                          <a:latin typeface="Meiryo UI" panose="020B0604030504040204" pitchFamily="50" charset="-128"/>
                          <a:ea typeface="Meiryo UI" panose="020B0604030504040204" pitchFamily="50" charset="-128"/>
                        </a:rPr>
                        <a:t>1000</a:t>
                      </a:r>
                      <a:r>
                        <a:rPr lang="ja-JP" sz="700" kern="100" spc="-70">
                          <a:effectLst/>
                          <a:latin typeface="Meiryo UI" panose="020B0604030504040204" pitchFamily="50" charset="-128"/>
                          <a:ea typeface="Meiryo UI" panose="020B0604030504040204" pitchFamily="50" charset="-128"/>
                        </a:rPr>
                        <a:t>人超（個人情報取扱事業者等）</a:t>
                      </a:r>
                      <a:endParaRPr lang="ja-JP" sz="900" kern="100">
                        <a:effectLst/>
                        <a:latin typeface="Meiryo UI" panose="020B0604030504040204" pitchFamily="50" charset="-128"/>
                        <a:ea typeface="Meiryo UI" panose="020B0604030504040204" pitchFamily="50" charset="-128"/>
                      </a:endParaRPr>
                    </a:p>
                    <a:p>
                      <a:pPr algn="ctr">
                        <a:lnSpc>
                          <a:spcPts val="1000"/>
                        </a:lnSpc>
                      </a:pPr>
                      <a:r>
                        <a:rPr lang="ja-JP" sz="700" kern="100" spc="-70">
                          <a:effectLst/>
                          <a:latin typeface="Meiryo UI" panose="020B0604030504040204" pitchFamily="50" charset="-128"/>
                          <a:ea typeface="Meiryo UI" panose="020B0604030504040204" pitchFamily="50" charset="-128"/>
                        </a:rPr>
                        <a:t>・</a:t>
                      </a:r>
                      <a:r>
                        <a:rPr lang="en-US" sz="700" kern="100" spc="-70">
                          <a:effectLst/>
                          <a:latin typeface="Meiryo UI" panose="020B0604030504040204" pitchFamily="50" charset="-128"/>
                          <a:ea typeface="Meiryo UI" panose="020B0604030504040204" pitchFamily="50" charset="-128"/>
                        </a:rPr>
                        <a:t>100</a:t>
                      </a:r>
                      <a:r>
                        <a:rPr lang="ja-JP" sz="700" kern="100" spc="-70">
                          <a:effectLst/>
                          <a:latin typeface="Meiryo UI" panose="020B0604030504040204" pitchFamily="50" charset="-128"/>
                          <a:ea typeface="Meiryo UI" panose="020B0604030504040204" pitchFamily="50" charset="-128"/>
                        </a:rPr>
                        <a:t>人超（行政機関等）</a:t>
                      </a:r>
                      <a:endParaRPr lang="ja-JP" sz="9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6009913"/>
                  </a:ext>
                </a:extLst>
              </a:tr>
              <a:tr h="432000">
                <a:tc>
                  <a:txBody>
                    <a:bodyPr/>
                    <a:lstStyle/>
                    <a:p>
                      <a:pPr algn="ctr">
                        <a:lnSpc>
                          <a:spcPts val="1600"/>
                        </a:lnSpc>
                      </a:pPr>
                      <a:r>
                        <a:rPr lang="ja-JP" sz="1100" kern="100">
                          <a:effectLst/>
                          <a:latin typeface="Meiryo UI" panose="020B0604030504040204" pitchFamily="50" charset="-128"/>
                          <a:ea typeface="Meiryo UI" panose="020B0604030504040204" pitchFamily="50" charset="-128"/>
                        </a:rPr>
                        <a:t>個人情報取扱</a:t>
                      </a:r>
                      <a:r>
                        <a:rPr lang="en-US" altLang="ja-JP" sz="1100" kern="100">
                          <a:effectLst/>
                          <a:latin typeface="Meiryo UI" panose="020B0604030504040204" pitchFamily="50" charset="-128"/>
                          <a:ea typeface="Meiryo UI" panose="020B0604030504040204" pitchFamily="50" charset="-128"/>
                        </a:rPr>
                        <a:t> </a:t>
                      </a:r>
                    </a:p>
                    <a:p>
                      <a:pPr algn="ctr">
                        <a:lnSpc>
                          <a:spcPts val="1600"/>
                        </a:lnSpc>
                      </a:pPr>
                      <a:r>
                        <a:rPr lang="ja-JP" sz="1100" kern="100">
                          <a:effectLst/>
                          <a:latin typeface="Meiryo UI" panose="020B0604030504040204" pitchFamily="50" charset="-128"/>
                          <a:ea typeface="Meiryo UI" panose="020B0604030504040204" pitchFamily="50" charset="-128"/>
                        </a:rPr>
                        <a:t>事業者等</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a:effectLst/>
                          <a:latin typeface="Meiryo UI" panose="020B0604030504040204" pitchFamily="50" charset="-128"/>
                          <a:ea typeface="Meiryo UI" panose="020B0604030504040204" pitchFamily="50" charset="-128"/>
                        </a:rPr>
                        <a:t>7,075</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sz="1200" kern="100">
                          <a:effectLst/>
                          <a:latin typeface="Meiryo UI" panose="020B0604030504040204" pitchFamily="50" charset="-128"/>
                          <a:ea typeface="Meiryo UI" panose="020B0604030504040204" pitchFamily="50" charset="-128"/>
                        </a:rPr>
                        <a:t>100</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a:effectLst/>
                          <a:latin typeface="Meiryo UI" panose="020B0604030504040204" pitchFamily="50" charset="-128"/>
                          <a:ea typeface="Meiryo UI" panose="020B0604030504040204" pitchFamily="50" charset="-128"/>
                        </a:rPr>
                        <a:t>6,349</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89</a:t>
                      </a:r>
                      <a:r>
                        <a:rPr lang="en-US" sz="1200" kern="100">
                          <a:effectLst/>
                          <a:latin typeface="Meiryo UI" panose="020B0604030504040204" pitchFamily="50" charset="-128"/>
                          <a:ea typeface="Meiryo UI" panose="020B0604030504040204" pitchFamily="50" charset="-128"/>
                        </a:rPr>
                        <a:t>.7</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50</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0</a:t>
                      </a:r>
                      <a:r>
                        <a:rPr lang="en-US" sz="1200" kern="100">
                          <a:effectLst/>
                          <a:latin typeface="Meiryo UI" panose="020B0604030504040204" pitchFamily="50" charset="-128"/>
                          <a:ea typeface="Meiryo UI" panose="020B0604030504040204" pitchFamily="50" charset="-128"/>
                        </a:rPr>
                        <a:t>.7</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574</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8</a:t>
                      </a:r>
                      <a:r>
                        <a:rPr lang="en-US" sz="1200" kern="100">
                          <a:effectLst/>
                          <a:latin typeface="Meiryo UI" panose="020B0604030504040204" pitchFamily="50" charset="-128"/>
                          <a:ea typeface="Meiryo UI" panose="020B0604030504040204" pitchFamily="50" charset="-128"/>
                        </a:rPr>
                        <a:t>.1</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324</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4</a:t>
                      </a:r>
                      <a:r>
                        <a:rPr lang="en-US" sz="1200" kern="100">
                          <a:effectLst/>
                          <a:latin typeface="Meiryo UI" panose="020B0604030504040204" pitchFamily="50" charset="-128"/>
                          <a:ea typeface="Meiryo UI" panose="020B0604030504040204" pitchFamily="50" charset="-128"/>
                        </a:rPr>
                        <a:t>.6</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16160076"/>
                  </a:ext>
                </a:extLst>
              </a:tr>
              <a:tr h="432000">
                <a:tc>
                  <a:txBody>
                    <a:bodyPr/>
                    <a:lstStyle/>
                    <a:p>
                      <a:pPr algn="ctr">
                        <a:lnSpc>
                          <a:spcPts val="1600"/>
                        </a:lnSpc>
                      </a:pPr>
                      <a:r>
                        <a:rPr lang="ja-JP" sz="1100" kern="100">
                          <a:effectLst/>
                          <a:latin typeface="Meiryo UI" panose="020B0604030504040204" pitchFamily="50" charset="-128"/>
                          <a:ea typeface="Meiryo UI" panose="020B0604030504040204" pitchFamily="50" charset="-128"/>
                        </a:rPr>
                        <a:t>国の行政機関等</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a:effectLst/>
                          <a:latin typeface="Meiryo UI" panose="020B0604030504040204" pitchFamily="50" charset="-128"/>
                          <a:ea typeface="Meiryo UI" panose="020B0604030504040204" pitchFamily="50" charset="-128"/>
                        </a:rPr>
                        <a:t>162</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sz="1200" kern="100">
                          <a:effectLst/>
                          <a:latin typeface="Meiryo UI" panose="020B0604030504040204" pitchFamily="50" charset="-128"/>
                          <a:ea typeface="Meiryo UI" panose="020B0604030504040204" pitchFamily="50" charset="-128"/>
                        </a:rPr>
                        <a:t>100</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99</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61</a:t>
                      </a:r>
                      <a:r>
                        <a:rPr lang="en-US" sz="1200" kern="100">
                          <a:effectLst/>
                          <a:latin typeface="Meiryo UI" panose="020B0604030504040204" pitchFamily="50" charset="-128"/>
                          <a:ea typeface="Meiryo UI" panose="020B0604030504040204" pitchFamily="50" charset="-128"/>
                        </a:rPr>
                        <a:t>.1</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0</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0</a:t>
                      </a:r>
                      <a:r>
                        <a:rPr lang="en-US" sz="1200" kern="100">
                          <a:effectLst/>
                          <a:latin typeface="Meiryo UI" panose="020B0604030504040204" pitchFamily="50" charset="-128"/>
                          <a:ea typeface="Meiryo UI" panose="020B0604030504040204" pitchFamily="50" charset="-128"/>
                        </a:rPr>
                        <a:t>.0</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22</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13</a:t>
                      </a:r>
                      <a:r>
                        <a:rPr lang="en-US" sz="1200" kern="100">
                          <a:effectLst/>
                          <a:latin typeface="Meiryo UI" panose="020B0604030504040204" pitchFamily="50" charset="-128"/>
                          <a:ea typeface="Meiryo UI" panose="020B0604030504040204" pitchFamily="50" charset="-128"/>
                        </a:rPr>
                        <a:t>.6</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51</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31</a:t>
                      </a:r>
                      <a:r>
                        <a:rPr lang="en-US" sz="1200" kern="100">
                          <a:effectLst/>
                          <a:latin typeface="Meiryo UI" panose="020B0604030504040204" pitchFamily="50" charset="-128"/>
                          <a:ea typeface="Meiryo UI" panose="020B0604030504040204" pitchFamily="50" charset="-128"/>
                        </a:rPr>
                        <a:t>.5</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27057106"/>
                  </a:ext>
                </a:extLst>
              </a:tr>
              <a:tr h="432000">
                <a:tc>
                  <a:txBody>
                    <a:bodyPr/>
                    <a:lstStyle/>
                    <a:p>
                      <a:pPr algn="ctr">
                        <a:lnSpc>
                          <a:spcPts val="1600"/>
                        </a:lnSpc>
                      </a:pPr>
                      <a:r>
                        <a:rPr lang="ja-JP" altLang="en-US" sz="1100" kern="100">
                          <a:effectLst/>
                          <a:latin typeface="Meiryo UI" panose="020B0604030504040204" pitchFamily="50" charset="-128"/>
                          <a:ea typeface="Meiryo UI" panose="020B0604030504040204" pitchFamily="50" charset="-128"/>
                          <a:cs typeface="Times New Roman" panose="02020603050405020304" pitchFamily="18" charset="0"/>
                        </a:rPr>
                        <a:t>地方公共団体等</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997</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sz="1200" kern="100">
                          <a:effectLst/>
                          <a:latin typeface="Meiryo UI" panose="020B0604030504040204" pitchFamily="50" charset="-128"/>
                          <a:ea typeface="Meiryo UI" panose="020B0604030504040204" pitchFamily="50" charset="-128"/>
                        </a:rPr>
                        <a:t>100</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801</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80</a:t>
                      </a:r>
                      <a:r>
                        <a:rPr lang="en-US" sz="1200" kern="100">
                          <a:effectLst/>
                          <a:latin typeface="Meiryo UI" panose="020B0604030504040204" pitchFamily="50" charset="-128"/>
                          <a:ea typeface="Meiryo UI" panose="020B0604030504040204" pitchFamily="50" charset="-128"/>
                        </a:rPr>
                        <a:t>.3</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20</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altLang="ja-JP" sz="1200" kern="100">
                          <a:effectLst/>
                          <a:latin typeface="Meiryo UI" panose="020B0604030504040204" pitchFamily="50" charset="-128"/>
                          <a:ea typeface="Meiryo UI" panose="020B0604030504040204" pitchFamily="50" charset="-128"/>
                        </a:rPr>
                        <a:t>2</a:t>
                      </a:r>
                      <a:r>
                        <a:rPr lang="en-US" sz="1200" kern="100">
                          <a:effectLst/>
                          <a:latin typeface="Meiryo UI" panose="020B0604030504040204" pitchFamily="50" charset="-128"/>
                          <a:ea typeface="Meiryo UI" panose="020B0604030504040204" pitchFamily="50" charset="-128"/>
                        </a:rPr>
                        <a:t>.0</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a:effectLst/>
                          <a:latin typeface="Meiryo UI" panose="020B0604030504040204" pitchFamily="50" charset="-128"/>
                          <a:ea typeface="Meiryo UI" panose="020B0604030504040204" pitchFamily="50" charset="-128"/>
                        </a:rPr>
                        <a:t>41</a:t>
                      </a:r>
                      <a:r>
                        <a:rPr lang="ja-JP" sz="1200" kern="100">
                          <a:effectLst/>
                          <a:latin typeface="Meiryo UI" panose="020B0604030504040204" pitchFamily="50" charset="-128"/>
                          <a:ea typeface="Meiryo UI" panose="020B0604030504040204" pitchFamily="50" charset="-128"/>
                        </a:rPr>
                        <a:t>件</a:t>
                      </a:r>
                    </a:p>
                    <a:p>
                      <a:pPr algn="ctr">
                        <a:lnSpc>
                          <a:spcPts val="1600"/>
                        </a:lnSpc>
                      </a:pPr>
                      <a:r>
                        <a:rPr lang="ja-JP" sz="1200" kern="100">
                          <a:effectLst/>
                          <a:latin typeface="Meiryo UI" panose="020B0604030504040204" pitchFamily="50" charset="-128"/>
                          <a:ea typeface="Meiryo UI" panose="020B0604030504040204" pitchFamily="50" charset="-128"/>
                        </a:rPr>
                        <a:t>（</a:t>
                      </a:r>
                      <a:r>
                        <a:rPr lang="en-US" sz="1200" kern="100">
                          <a:effectLst/>
                          <a:latin typeface="Meiryo UI" panose="020B0604030504040204" pitchFamily="50" charset="-128"/>
                          <a:ea typeface="Meiryo UI" panose="020B0604030504040204" pitchFamily="50" charset="-128"/>
                        </a:rPr>
                        <a:t>4.1</a:t>
                      </a: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187</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18</a:t>
                      </a:r>
                      <a:r>
                        <a:rPr lang="en-US" sz="1200" kern="100" dirty="0">
                          <a:effectLst/>
                          <a:latin typeface="Meiryo UI" panose="020B0604030504040204" pitchFamily="50" charset="-128"/>
                          <a:ea typeface="Meiryo UI" panose="020B0604030504040204" pitchFamily="50" charset="-128"/>
                        </a:rPr>
                        <a:t>.8</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83543109"/>
                  </a:ext>
                </a:extLst>
              </a:tr>
            </a:tbl>
          </a:graphicData>
        </a:graphic>
      </p:graphicFrame>
      <p:sp>
        <p:nvSpPr>
          <p:cNvPr id="4" name="Rectangle 1">
            <a:extLst>
              <a:ext uri="{FF2B5EF4-FFF2-40B4-BE49-F238E27FC236}">
                <a16:creationId xmlns:a16="http://schemas.microsoft.com/office/drawing/2014/main" id="{F643DB35-234E-8DFC-BE88-FC1CD74414D3}"/>
              </a:ext>
            </a:extLst>
          </p:cNvPr>
          <p:cNvSpPr>
            <a:spLocks noChangeArrowheads="1"/>
          </p:cNvSpPr>
          <p:nvPr/>
        </p:nvSpPr>
        <p:spPr bwMode="auto">
          <a:xfrm>
            <a:off x="6096000" y="3730796"/>
            <a:ext cx="47820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個人情報の報告義務該当事由別の件数　　（令和</a:t>
            </a:r>
            <a:r>
              <a:rPr kumimoji="0"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５</a:t>
            </a:r>
            <a:r>
              <a:rPr kumimoji="0" lang="ja-JP"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endParaRPr kumimoji="0" lang="ja-JP"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EDCCA78C-D569-9329-543C-56BB2EC3836C}"/>
              </a:ext>
            </a:extLst>
          </p:cNvPr>
          <p:cNvGraphicFramePr>
            <a:graphicFrameLocks noGrp="1"/>
          </p:cNvGraphicFramePr>
          <p:nvPr/>
        </p:nvGraphicFramePr>
        <p:xfrm>
          <a:off x="1757491" y="1289714"/>
          <a:ext cx="4361860" cy="1715040"/>
        </p:xfrm>
        <a:graphic>
          <a:graphicData uri="http://schemas.openxmlformats.org/drawingml/2006/table">
            <a:tbl>
              <a:tblPr firstRow="1" firstCol="1" bandRow="1">
                <a:tableStyleId>{5C22544A-7EE6-4342-B048-85BDC9FD1C3A}</a:tableStyleId>
              </a:tblPr>
              <a:tblGrid>
                <a:gridCol w="969302">
                  <a:extLst>
                    <a:ext uri="{9D8B030D-6E8A-4147-A177-3AD203B41FA5}">
                      <a16:colId xmlns:a16="http://schemas.microsoft.com/office/drawing/2014/main" val="404985419"/>
                    </a:ext>
                  </a:extLst>
                </a:gridCol>
                <a:gridCol w="1603077">
                  <a:extLst>
                    <a:ext uri="{9D8B030D-6E8A-4147-A177-3AD203B41FA5}">
                      <a16:colId xmlns:a16="http://schemas.microsoft.com/office/drawing/2014/main" val="3033561388"/>
                    </a:ext>
                  </a:extLst>
                </a:gridCol>
                <a:gridCol w="1789481">
                  <a:extLst>
                    <a:ext uri="{9D8B030D-6E8A-4147-A177-3AD203B41FA5}">
                      <a16:colId xmlns:a16="http://schemas.microsoft.com/office/drawing/2014/main" val="1728312565"/>
                    </a:ext>
                  </a:extLst>
                </a:gridCol>
              </a:tblGrid>
              <a:tr h="252000">
                <a:tc>
                  <a:txBody>
                    <a:bodyPr/>
                    <a:lstStyle/>
                    <a:p>
                      <a:pPr algn="ct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400" kern="100">
                          <a:effectLst/>
                          <a:latin typeface="Meiryo UI" panose="020B0604030504040204" pitchFamily="50" charset="-128"/>
                          <a:ea typeface="Meiryo UI" panose="020B0604030504040204" pitchFamily="50" charset="-128"/>
                        </a:rPr>
                        <a:t>令和４年度</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400" kern="100">
                          <a:effectLst/>
                          <a:latin typeface="Meiryo UI" panose="020B0604030504040204" pitchFamily="50" charset="-128"/>
                          <a:ea typeface="Meiryo UI" panose="020B0604030504040204" pitchFamily="50" charset="-128"/>
                        </a:rPr>
                        <a:t>令和５年度</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80431279"/>
                  </a:ext>
                </a:extLst>
              </a:tr>
              <a:tr h="432000">
                <a:tc>
                  <a:txBody>
                    <a:bodyPr/>
                    <a:lstStyle/>
                    <a:p>
                      <a:pPr algn="ctr"/>
                      <a:r>
                        <a:rPr lang="ja-JP" sz="1400" kern="100">
                          <a:effectLst/>
                          <a:latin typeface="Meiryo UI" panose="020B0604030504040204" pitchFamily="50" charset="-128"/>
                          <a:ea typeface="Meiryo UI" panose="020B0604030504040204" pitchFamily="50" charset="-128"/>
                        </a:rPr>
                        <a:t>合　計</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2000" kern="100">
                          <a:effectLst/>
                          <a:latin typeface="Meiryo UI" panose="020B0604030504040204" pitchFamily="50" charset="-128"/>
                          <a:ea typeface="Meiryo UI" panose="020B0604030504040204" pitchFamily="50" charset="-128"/>
                          <a:cs typeface="Times New Roman" panose="02020603050405020304" pitchFamily="18" charset="0"/>
                        </a:rPr>
                        <a:t>114</a:t>
                      </a:r>
                    </a:p>
                    <a:p>
                      <a:pPr algn="ctr"/>
                      <a:endParaRPr lang="en-US" alt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a:effectLst/>
                          <a:latin typeface="Meiryo UI" panose="020B0604030504040204" pitchFamily="50" charset="-128"/>
                          <a:ea typeface="Meiryo UI" panose="020B0604030504040204" pitchFamily="50" charset="-128"/>
                          <a:cs typeface="Times New Roman" panose="02020603050405020304" pitchFamily="18" charset="0"/>
                        </a:rPr>
                        <a:t>うち任意の報告等</a:t>
                      </a:r>
                      <a:r>
                        <a:rPr lang="en-US" altLang="ja-JP" sz="1100" kern="100" baseline="300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baseline="3000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a:effectLst/>
                          <a:latin typeface="Meiryo UI" panose="020B0604030504040204" pitchFamily="50" charset="-128"/>
                          <a:ea typeface="Meiryo UI" panose="020B0604030504040204" pitchFamily="50" charset="-128"/>
                          <a:cs typeface="Times New Roman" panose="02020603050405020304" pitchFamily="18" charset="0"/>
                        </a:rPr>
                        <a:t>50)</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algn="ctr"/>
                      <a:r>
                        <a:rPr kumimoji="1" lang="en-US" altLang="ja-JP" sz="2000" kern="100" dirty="0">
                          <a:solidFill>
                            <a:schemeClr val="dk1"/>
                          </a:solidFill>
                          <a:effectLst/>
                          <a:latin typeface="Meiryo UI" panose="020B0604030504040204" pitchFamily="50" charset="-128"/>
                          <a:ea typeface="Meiryo UI" panose="020B0604030504040204" pitchFamily="50" charset="-128"/>
                          <a:cs typeface="+mn-cs"/>
                        </a:rPr>
                        <a:t>1,159</a:t>
                      </a:r>
                    </a:p>
                    <a:p>
                      <a:pPr algn="ctr"/>
                      <a:endParaRPr kumimoji="1" lang="en-US" altLang="ja-JP" sz="1200" kern="100" dirty="0">
                        <a:solidFill>
                          <a:schemeClr val="dk1"/>
                        </a:solidFill>
                        <a:effectLst/>
                        <a:latin typeface="Meiryo UI" panose="020B0604030504040204" pitchFamily="50" charset="-128"/>
                        <a:ea typeface="Meiryo UI" panose="020B0604030504040204" pitchFamily="50" charset="-128"/>
                        <a:cs typeface="+mn-cs"/>
                      </a:endParaRPr>
                    </a:p>
                    <a:p>
                      <a:pPr algn="ct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うち地方公共団体等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997</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任意の報告等</a:t>
                      </a:r>
                      <a:r>
                        <a:rPr kumimoji="1" lang="en-US" altLang="ja-JP" sz="1200" kern="100" baseline="300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baseline="300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241))</a:t>
                      </a:r>
                    </a:p>
                    <a:p>
                      <a:pPr algn="ctr"/>
                      <a:endParaRPr kumimoji="1" lang="ja-JP" altLang="en-US"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tc>
                <a:extLst>
                  <a:ext uri="{0D108BD9-81ED-4DB2-BD59-A6C34878D82A}">
                    <a16:rowId xmlns:a16="http://schemas.microsoft.com/office/drawing/2014/main" val="3128746666"/>
                  </a:ext>
                </a:extLst>
              </a:tr>
            </a:tbl>
          </a:graphicData>
        </a:graphic>
      </p:graphicFrame>
      <p:sp>
        <p:nvSpPr>
          <p:cNvPr id="9" name="Rectangle 3">
            <a:extLst>
              <a:ext uri="{FF2B5EF4-FFF2-40B4-BE49-F238E27FC236}">
                <a16:creationId xmlns:a16="http://schemas.microsoft.com/office/drawing/2014/main" id="{8F5F1FED-2061-F239-9E43-62A899F817EF}"/>
              </a:ext>
            </a:extLst>
          </p:cNvPr>
          <p:cNvSpPr>
            <a:spLocks noChangeArrowheads="1"/>
          </p:cNvSpPr>
          <p:nvPr/>
        </p:nvSpPr>
        <p:spPr bwMode="auto">
          <a:xfrm>
            <a:off x="1865691" y="801236"/>
            <a:ext cx="40286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a:solidFill>
                  <a:prstClr val="black"/>
                </a:solidFill>
                <a:latin typeface="Meiryo UI" panose="020B0604030504040204" pitchFamily="50" charset="-128"/>
                <a:ea typeface="Meiryo UI" panose="020B0604030504040204" pitchFamily="50" charset="-128"/>
                <a:cs typeface="Times New Roman" panose="02020603050405020304" pitchFamily="18" charset="0"/>
              </a:rPr>
              <a:t>行政機関</a:t>
            </a:r>
            <a:r>
              <a:rPr kumimoji="0" lang="ja-JP" altLang="ja-JP" b="1" i="0" u="none" strike="noStrike" kern="1200" cap="none" spc="0" normalizeH="0" baseline="0" noProof="0" bmk="">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等に係る漏えい等報告の件数</a:t>
            </a:r>
            <a:endParaRPr kumimoji="0" lang="ja-JP" altLang="ja-JP" sz="1600" b="1" i="0" u="none" strike="noStrike" kern="1200" cap="none" spc="0" normalizeH="0" baseline="0" noProof="0" bmk="">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808B69B-32EF-08B7-8BD8-CFFC1B26E0EA}"/>
              </a:ext>
            </a:extLst>
          </p:cNvPr>
          <p:cNvSpPr txBox="1"/>
          <p:nvPr/>
        </p:nvSpPr>
        <p:spPr>
          <a:xfrm>
            <a:off x="1802191" y="2940631"/>
            <a:ext cx="4378178" cy="892552"/>
          </a:xfrm>
          <a:prstGeom prst="rect">
            <a:avLst/>
          </a:prstGeom>
          <a:noFill/>
        </p:spPr>
        <p:txBody>
          <a:bodyPr wrap="square" rtlCol="0">
            <a:spAutoFit/>
          </a:bodyPr>
          <a:lstStyle/>
          <a:p>
            <a:pPr marL="0" marR="0" lvl="0" indent="0" algn="l" defTabSz="457200" rtl="0" eaLnBrk="1" fontAlgn="auto" latinLnBrk="0" hangingPunct="1">
              <a:lnSpc>
                <a:spcPts val="400"/>
              </a:lnSpc>
              <a:spcBef>
                <a:spcPts val="0"/>
              </a:spcBef>
              <a:spcAft>
                <a:spcPts val="0"/>
              </a:spcAft>
              <a:buClrTx/>
              <a:buSzTx/>
              <a:buFontTx/>
              <a:buNone/>
              <a:tabLst/>
              <a:defRPr/>
            </a:pPr>
            <a:endParaRPr lang="en-US" altLang="ja-JP" sz="105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a:solidFill>
                  <a:prstClr val="black"/>
                </a:solidFill>
                <a:latin typeface="Meiryo UI" panose="020B0604030504040204" pitchFamily="50" charset="-128"/>
                <a:ea typeface="Meiryo UI" panose="020B0604030504040204" pitchFamily="50" charset="-128"/>
              </a:rPr>
              <a:t>　</a:t>
            </a:r>
            <a:r>
              <a:rPr lang="en-US" altLang="ja-JP" sz="1050">
                <a:solidFill>
                  <a:prstClr val="black"/>
                </a:solidFill>
                <a:latin typeface="Meiryo UI" panose="020B0604030504040204" pitchFamily="50" charset="-128"/>
                <a:ea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rPr>
              <a:t>法令上報告が義務付けられていないものの任意に報告がなされたものや、速報提出後に法令上の報告義務対象ではないことが明らかになったもの等を計上している。 </a:t>
            </a:r>
            <a:endParaRPr lang="en-US" altLang="ja-JP" sz="120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800"/>
              </a:lnSpc>
              <a:spcBef>
                <a:spcPts val="0"/>
              </a:spcBef>
              <a:spcAft>
                <a:spcPts val="0"/>
              </a:spcAft>
              <a:buClrTx/>
              <a:buSzTx/>
              <a:buFontTx/>
              <a:buNone/>
              <a:tabLst/>
              <a:defRPr/>
            </a:pPr>
            <a:endParaRPr lang="en-US" altLang="ja-JP" sz="105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a:solidFill>
                  <a:prstClr val="black"/>
                </a:solidFill>
                <a:latin typeface="Meiryo UI" panose="020B0604030504040204" pitchFamily="50" charset="-128"/>
                <a:ea typeface="Meiryo UI" panose="020B0604030504040204" pitchFamily="50" charset="-128"/>
              </a:rPr>
              <a:t>出典：「年次報告」</a:t>
            </a:r>
            <a:r>
              <a:rPr lang="en-US" altLang="ja-JP" sz="1050">
                <a:solidFill>
                  <a:prstClr val="black"/>
                </a:solidFill>
                <a:latin typeface="Meiryo UI" panose="020B0604030504040204" pitchFamily="50" charset="-128"/>
                <a:ea typeface="Meiryo UI" panose="020B0604030504040204" pitchFamily="50" charset="-128"/>
              </a:rPr>
              <a:t>(</a:t>
            </a:r>
            <a:r>
              <a:rPr lang="ja-JP" altLang="en-US" sz="1050">
                <a:solidFill>
                  <a:prstClr val="black"/>
                </a:solidFill>
                <a:latin typeface="Meiryo UI" panose="020B0604030504040204" pitchFamily="50" charset="-128"/>
                <a:ea typeface="Meiryo UI" panose="020B0604030504040204" pitchFamily="50" charset="-128"/>
              </a:rPr>
              <a:t>令和４年度～令和５年度</a:t>
            </a:r>
            <a:r>
              <a:rPr lang="en-US" altLang="ja-JP" sz="105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B417639-C439-C918-153A-E167B0CE3754}"/>
              </a:ext>
            </a:extLst>
          </p:cNvPr>
          <p:cNvSpPr txBox="1"/>
          <p:nvPr/>
        </p:nvSpPr>
        <p:spPr>
          <a:xfrm>
            <a:off x="5003103" y="5873888"/>
            <a:ext cx="6613161" cy="951543"/>
          </a:xfrm>
          <a:prstGeom prst="rect">
            <a:avLst/>
          </a:prstGeom>
          <a:noFill/>
        </p:spPr>
        <p:txBody>
          <a:bodyPr wrap="square" rtlCol="0">
            <a:spAutoFit/>
          </a:bodyPr>
          <a:lstStyle/>
          <a:p>
            <a:pPr marL="449263" marR="0" lvl="0" indent="-44926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（注１）　個人情報取扱事業者等に係る件数は、漏えい等事案に関する報告のうち、委員会に報告されたもの（委員会直接受付分）の件数である。</a:t>
            </a:r>
          </a:p>
          <a:p>
            <a:pPr marL="449263" marR="0" lvl="0" indent="-44926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（注２）１つの事案で複数の報告義務要件に該当する場合には全て計上しているため、各該当分の件数の合算が合計件数を超えることがある。同様に、各該当分の割合合計が</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％を超えることがある。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400"/>
              </a:lnSpc>
              <a:spcBef>
                <a:spcPts val="0"/>
              </a:spcBef>
              <a:spcAft>
                <a:spcPts val="0"/>
              </a:spcAft>
              <a:buClrTx/>
              <a:buSzTx/>
              <a:buFontTx/>
              <a:buNone/>
              <a:tabLst/>
              <a:defRPr/>
            </a:pPr>
            <a:r>
              <a:rPr lang="ja-JP" altLang="en-US" sz="1050">
                <a:solidFill>
                  <a:prstClr val="black"/>
                </a:solidFill>
                <a:latin typeface="Meiryo UI" panose="020B0604030504040204" pitchFamily="50" charset="-128"/>
                <a:ea typeface="Meiryo UI" panose="020B0604030504040204" pitchFamily="50" charset="-128"/>
              </a:rPr>
              <a:t>    </a:t>
            </a:r>
            <a:endParaRPr lang="en-US" altLang="ja-JP" sz="105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a:solidFill>
                  <a:prstClr val="black"/>
                </a:solidFill>
                <a:latin typeface="Meiryo UI" panose="020B0604030504040204" pitchFamily="50" charset="-128"/>
                <a:ea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rPr>
              <a:t>出典：「年次報告」</a:t>
            </a:r>
            <a:r>
              <a:rPr lang="en-US" altLang="ja-JP" sz="1050">
                <a:solidFill>
                  <a:prstClr val="black"/>
                </a:solidFill>
                <a:latin typeface="Meiryo UI" panose="020B0604030504040204" pitchFamily="50" charset="-128"/>
                <a:ea typeface="Meiryo UI" panose="020B0604030504040204" pitchFamily="50" charset="-128"/>
              </a:rPr>
              <a:t>(</a:t>
            </a:r>
            <a:r>
              <a:rPr lang="ja-JP" altLang="en-US" sz="1050">
                <a:solidFill>
                  <a:prstClr val="black"/>
                </a:solidFill>
                <a:latin typeface="Meiryo UI" panose="020B0604030504040204" pitchFamily="50" charset="-128"/>
                <a:ea typeface="Meiryo UI" panose="020B0604030504040204" pitchFamily="50" charset="-128"/>
              </a:rPr>
              <a:t>令和元年度～令和５年度</a:t>
            </a:r>
            <a:r>
              <a:rPr lang="en-US" altLang="ja-JP" sz="105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3F22559-4D0C-6D92-B829-4D137AA483D5}"/>
              </a:ext>
            </a:extLst>
          </p:cNvPr>
          <p:cNvSpPr txBox="1"/>
          <p:nvPr/>
        </p:nvSpPr>
        <p:spPr>
          <a:xfrm>
            <a:off x="6395031" y="804863"/>
            <a:ext cx="5454502" cy="1323439"/>
          </a:xfrm>
          <a:prstGeom prst="rect">
            <a:avLst/>
          </a:prstGeom>
          <a:noFill/>
          <a:ln w="19050">
            <a:solidFill>
              <a:schemeClr val="accent5"/>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令和２年改正法で漏えい等報告及び本人通知が義務化されたこと、令和３年改正法で行政機関等に個人情報保護法が適用されることとなったことから（国、独法は令和４年４月１日から、地方公共団体等は令和５年４月１日から）、個人情報保護委員会への</a:t>
            </a:r>
            <a:r>
              <a:rPr kumimoji="1" lang="ja-JP" altLang="en-US" sz="16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漏えい等報告の件数は増加傾向</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にある。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E1300A8-B7A0-E6A5-26B2-E88D4088EFFE}"/>
              </a:ext>
            </a:extLst>
          </p:cNvPr>
          <p:cNvSpPr txBox="1"/>
          <p:nvPr/>
        </p:nvSpPr>
        <p:spPr>
          <a:xfrm>
            <a:off x="1857321" y="4116682"/>
            <a:ext cx="2952000" cy="2585323"/>
          </a:xfrm>
          <a:prstGeom prst="rect">
            <a:avLst/>
          </a:prstGeom>
          <a:noFill/>
          <a:ln w="25400">
            <a:solidFill>
              <a:schemeClr val="accent5"/>
            </a:solidFill>
          </a:ln>
        </p:spPr>
        <p:txBody>
          <a:bodyPr wrap="square" rIns="9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本人数が１人であっても報告義務がある</a:t>
            </a:r>
            <a:r>
              <a:rPr kumimoji="1" lang="ja-JP" altLang="en-US" sz="18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要配慮個人情報を含む個人データの件数が大半</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を占めている。</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内容としては、</a:t>
            </a:r>
            <a:r>
              <a:rPr kumimoji="1" lang="ja-JP" altLang="en-US" sz="18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紙媒体の誤交付等ヒューマンエラーによる事案が多い</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次いで、システムの誤設定等に該当する事案が多い。</a:t>
            </a:r>
          </a:p>
        </p:txBody>
      </p:sp>
      <p:sp>
        <p:nvSpPr>
          <p:cNvPr id="2" name="テキスト ボックス 1">
            <a:extLst>
              <a:ext uri="{FF2B5EF4-FFF2-40B4-BE49-F238E27FC236}">
                <a16:creationId xmlns:a16="http://schemas.microsoft.com/office/drawing/2014/main" id="{016401A0-5430-791D-DF6A-A9927BA847F1}"/>
              </a:ext>
            </a:extLst>
          </p:cNvPr>
          <p:cNvSpPr txBox="1"/>
          <p:nvPr/>
        </p:nvSpPr>
        <p:spPr>
          <a:xfrm>
            <a:off x="5679084" y="1073894"/>
            <a:ext cx="829733"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（件）</a:t>
            </a:r>
          </a:p>
        </p:txBody>
      </p:sp>
      <p:graphicFrame>
        <p:nvGraphicFramePr>
          <p:cNvPr id="5" name="表 4">
            <a:extLst>
              <a:ext uri="{FF2B5EF4-FFF2-40B4-BE49-F238E27FC236}">
                <a16:creationId xmlns:a16="http://schemas.microsoft.com/office/drawing/2014/main" id="{F74361F4-19C6-C573-6B01-FC485929049B}"/>
              </a:ext>
            </a:extLst>
          </p:cNvPr>
          <p:cNvGraphicFramePr>
            <a:graphicFrameLocks noGrp="1"/>
          </p:cNvGraphicFramePr>
          <p:nvPr/>
        </p:nvGraphicFramePr>
        <p:xfrm>
          <a:off x="6509331" y="2511785"/>
          <a:ext cx="4968000" cy="530590"/>
        </p:xfrm>
        <a:graphic>
          <a:graphicData uri="http://schemas.openxmlformats.org/drawingml/2006/table">
            <a:tbl>
              <a:tblPr firstRow="1" firstCol="1" bandRow="1">
                <a:tableStyleId>{5940675A-B579-460E-94D1-54222C63F5DA}</a:tableStyleId>
              </a:tblPr>
              <a:tblGrid>
                <a:gridCol w="828000">
                  <a:extLst>
                    <a:ext uri="{9D8B030D-6E8A-4147-A177-3AD203B41FA5}">
                      <a16:colId xmlns:a16="http://schemas.microsoft.com/office/drawing/2014/main" val="404985419"/>
                    </a:ext>
                  </a:extLst>
                </a:gridCol>
                <a:gridCol w="828000">
                  <a:extLst>
                    <a:ext uri="{9D8B030D-6E8A-4147-A177-3AD203B41FA5}">
                      <a16:colId xmlns:a16="http://schemas.microsoft.com/office/drawing/2014/main" val="2877396724"/>
                    </a:ext>
                  </a:extLst>
                </a:gridCol>
                <a:gridCol w="828000">
                  <a:extLst>
                    <a:ext uri="{9D8B030D-6E8A-4147-A177-3AD203B41FA5}">
                      <a16:colId xmlns:a16="http://schemas.microsoft.com/office/drawing/2014/main" val="458127962"/>
                    </a:ext>
                  </a:extLst>
                </a:gridCol>
                <a:gridCol w="828000">
                  <a:extLst>
                    <a:ext uri="{9D8B030D-6E8A-4147-A177-3AD203B41FA5}">
                      <a16:colId xmlns:a16="http://schemas.microsoft.com/office/drawing/2014/main" val="1859321364"/>
                    </a:ext>
                  </a:extLst>
                </a:gridCol>
                <a:gridCol w="828000">
                  <a:extLst>
                    <a:ext uri="{9D8B030D-6E8A-4147-A177-3AD203B41FA5}">
                      <a16:colId xmlns:a16="http://schemas.microsoft.com/office/drawing/2014/main" val="3033561388"/>
                    </a:ext>
                  </a:extLst>
                </a:gridCol>
                <a:gridCol w="828000">
                  <a:extLst>
                    <a:ext uri="{9D8B030D-6E8A-4147-A177-3AD203B41FA5}">
                      <a16:colId xmlns:a16="http://schemas.microsoft.com/office/drawing/2014/main" val="1728312565"/>
                    </a:ext>
                  </a:extLst>
                </a:gridCol>
              </a:tblGrid>
              <a:tr h="252000">
                <a:tc>
                  <a:txBody>
                    <a:bodyPr/>
                    <a:lstStyle/>
                    <a:p>
                      <a:pPr algn="ctr"/>
                      <a:r>
                        <a:rPr lang="en-US" sz="1050" kern="100">
                          <a:effectLst/>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rPr>
                        <a:t>令和元年度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rPr>
                        <a:t>令和２年度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rPr>
                        <a:t>令和３年度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rPr>
                        <a:t>令和４年度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rPr>
                        <a:t>令和５年度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80431279"/>
                  </a:ext>
                </a:extLst>
              </a:tr>
              <a:tr h="278590">
                <a:tc>
                  <a:txBody>
                    <a:bodyPr/>
                    <a:lstStyle/>
                    <a:p>
                      <a:pPr algn="ctr"/>
                      <a:r>
                        <a:rPr lang="ja-JP" sz="1100" kern="100">
                          <a:effectLst/>
                        </a:rPr>
                        <a:t>合　計</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rPr>
                        <a:t>4,520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rPr>
                        <a:t>4,141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rPr>
                        <a:t>5,846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rPr>
                        <a:t>7,685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kumimoji="1" lang="en-US" altLang="ja-JP" sz="1200" kern="100" dirty="0">
                          <a:solidFill>
                            <a:schemeClr val="dk1"/>
                          </a:solidFill>
                          <a:effectLst/>
                        </a:rPr>
                        <a:t>12,120</a:t>
                      </a:r>
                      <a:endParaRPr kumimoji="1" lang="ja-JP" altLang="en-US"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tc>
                <a:extLst>
                  <a:ext uri="{0D108BD9-81ED-4DB2-BD59-A6C34878D82A}">
                    <a16:rowId xmlns:a16="http://schemas.microsoft.com/office/drawing/2014/main" val="3128746666"/>
                  </a:ext>
                </a:extLst>
              </a:tr>
            </a:tbl>
          </a:graphicData>
        </a:graphic>
      </p:graphicFrame>
      <p:sp>
        <p:nvSpPr>
          <p:cNvPr id="6" name="Rectangle 3">
            <a:extLst>
              <a:ext uri="{FF2B5EF4-FFF2-40B4-BE49-F238E27FC236}">
                <a16:creationId xmlns:a16="http://schemas.microsoft.com/office/drawing/2014/main" id="{EB5D2CC6-7FA1-5CF7-20A8-DDBAF5B2C88E}"/>
              </a:ext>
            </a:extLst>
          </p:cNvPr>
          <p:cNvSpPr>
            <a:spLocks noChangeArrowheads="1"/>
          </p:cNvSpPr>
          <p:nvPr/>
        </p:nvSpPr>
        <p:spPr bwMode="auto">
          <a:xfrm>
            <a:off x="6787311" y="2191468"/>
            <a:ext cx="41745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（参考）</a:t>
            </a:r>
            <a:r>
              <a:rPr kumimoji="0" lang="ja-JP" altLang="ja-JP" sz="12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a:t>
            </a:r>
            <a:r>
              <a:rPr kumimoji="0" lang="ja-JP" altLang="ja-JP" sz="1200" i="0" u="none" strike="noStrike" kern="1200" cap="none" spc="0" normalizeH="0" baseline="0" noProof="0" bmk="">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人情報取扱事業者等に係る漏えい等報告の件数</a:t>
            </a:r>
            <a:endParaRPr kumimoji="0" lang="ja-JP" altLang="ja-JP" sz="1200" i="0" u="none" strike="noStrike" kern="1200" cap="none" spc="0" normalizeH="0" baseline="0" noProof="0" bmk="">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B03E57A-0489-982A-8DFC-E7A8D6CDA56A}"/>
              </a:ext>
            </a:extLst>
          </p:cNvPr>
          <p:cNvSpPr txBox="1"/>
          <p:nvPr/>
        </p:nvSpPr>
        <p:spPr>
          <a:xfrm>
            <a:off x="11019800" y="2255420"/>
            <a:ext cx="829733"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（件）</a:t>
            </a:r>
          </a:p>
        </p:txBody>
      </p:sp>
      <p:sp>
        <p:nvSpPr>
          <p:cNvPr id="14" name="テキスト ボックス 13">
            <a:extLst>
              <a:ext uri="{FF2B5EF4-FFF2-40B4-BE49-F238E27FC236}">
                <a16:creationId xmlns:a16="http://schemas.microsoft.com/office/drawing/2014/main" id="{70A14153-E479-7818-E6D6-43E625A3689C}"/>
              </a:ext>
            </a:extLst>
          </p:cNvPr>
          <p:cNvSpPr txBox="1"/>
          <p:nvPr/>
        </p:nvSpPr>
        <p:spPr>
          <a:xfrm>
            <a:off x="6392419" y="3113671"/>
            <a:ext cx="328609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a:solidFill>
                  <a:prstClr val="black"/>
                </a:solidFill>
                <a:latin typeface="Meiryo UI" panose="020B0604030504040204" pitchFamily="50" charset="-128"/>
                <a:ea typeface="Meiryo UI" panose="020B0604030504040204" pitchFamily="50" charset="-128"/>
              </a:rPr>
              <a:t>　出典：「年次報告」</a:t>
            </a:r>
            <a:r>
              <a:rPr lang="en-US" altLang="ja-JP" sz="1050">
                <a:solidFill>
                  <a:prstClr val="black"/>
                </a:solidFill>
                <a:latin typeface="Meiryo UI" panose="020B0604030504040204" pitchFamily="50" charset="-128"/>
                <a:ea typeface="Meiryo UI" panose="020B0604030504040204" pitchFamily="50" charset="-128"/>
              </a:rPr>
              <a:t>(</a:t>
            </a:r>
            <a:r>
              <a:rPr lang="ja-JP" altLang="en-US" sz="1050">
                <a:solidFill>
                  <a:prstClr val="black"/>
                </a:solidFill>
                <a:latin typeface="Meiryo UI" panose="020B0604030504040204" pitchFamily="50" charset="-128"/>
                <a:ea typeface="Meiryo UI" panose="020B0604030504040204" pitchFamily="50" charset="-128"/>
              </a:rPr>
              <a:t>令和元年度～令和５年度</a:t>
            </a:r>
            <a:r>
              <a:rPr lang="en-US" altLang="ja-JP" sz="105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434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528"/>
            <a:ext cx="346017" cy="616147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38"/>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341"/>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a:solidFill>
                  <a:schemeClr val="tx1">
                    <a:lumMod val="65000"/>
                    <a:lumOff val="35000"/>
                  </a:schemeClr>
                </a:solidFill>
                <a:latin typeface="Meiryo UI" panose="020B0604030504040204" pitchFamily="50" charset="-128"/>
                <a:ea typeface="Meiryo UI" panose="020B0604030504040204" pitchFamily="50" charset="-128"/>
              </a:rPr>
              <a:t>個人情報保護委員会による指導・勧告・命令等事案について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A647107-4C09-54D8-9F35-1C6CA1914D59}"/>
              </a:ext>
            </a:extLst>
          </p:cNvPr>
          <p:cNvSpPr txBox="1"/>
          <p:nvPr/>
        </p:nvSpPr>
        <p:spPr>
          <a:xfrm>
            <a:off x="8303066" y="871861"/>
            <a:ext cx="37865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行政機関等に対する指導等の状況　　　　　　　　　　　　　　　　　　　　　　　　　　</a:t>
            </a:r>
          </a:p>
        </p:txBody>
      </p:sp>
      <p:graphicFrame>
        <p:nvGraphicFramePr>
          <p:cNvPr id="3" name="表 2">
            <a:extLst>
              <a:ext uri="{FF2B5EF4-FFF2-40B4-BE49-F238E27FC236}">
                <a16:creationId xmlns:a16="http://schemas.microsoft.com/office/drawing/2014/main" id="{16ACE0DD-78D4-E81A-9891-3D15D717F9D0}"/>
              </a:ext>
            </a:extLst>
          </p:cNvPr>
          <p:cNvGraphicFramePr>
            <a:graphicFrameLocks noGrp="1"/>
          </p:cNvGraphicFramePr>
          <p:nvPr/>
        </p:nvGraphicFramePr>
        <p:xfrm>
          <a:off x="7201528" y="1176655"/>
          <a:ext cx="4752000" cy="1422040"/>
        </p:xfrm>
        <a:graphic>
          <a:graphicData uri="http://schemas.openxmlformats.org/drawingml/2006/table">
            <a:tbl>
              <a:tblPr firstRow="1" firstCol="1" bandRow="1">
                <a:tableStyleId>{5C22544A-7EE6-4342-B048-85BDC9FD1C3A}</a:tableStyleId>
              </a:tblPr>
              <a:tblGrid>
                <a:gridCol w="1584000">
                  <a:extLst>
                    <a:ext uri="{9D8B030D-6E8A-4147-A177-3AD203B41FA5}">
                      <a16:colId xmlns:a16="http://schemas.microsoft.com/office/drawing/2014/main" val="3524089638"/>
                    </a:ext>
                  </a:extLst>
                </a:gridCol>
                <a:gridCol w="1584000">
                  <a:extLst>
                    <a:ext uri="{9D8B030D-6E8A-4147-A177-3AD203B41FA5}">
                      <a16:colId xmlns:a16="http://schemas.microsoft.com/office/drawing/2014/main" val="30756925"/>
                    </a:ext>
                  </a:extLst>
                </a:gridCol>
                <a:gridCol w="1584000">
                  <a:extLst>
                    <a:ext uri="{9D8B030D-6E8A-4147-A177-3AD203B41FA5}">
                      <a16:colId xmlns:a16="http://schemas.microsoft.com/office/drawing/2014/main" val="3212847117"/>
                    </a:ext>
                  </a:extLst>
                </a:gridCol>
              </a:tblGrid>
              <a:tr h="416927">
                <a:tc>
                  <a:txBody>
                    <a:bodyPr/>
                    <a:lstStyle/>
                    <a:p>
                      <a:pPr algn="ctr"/>
                      <a:r>
                        <a:rPr lang="ja-JP" sz="1050" kern="100">
                          <a:effectLst/>
                          <a:latin typeface="Meiryo UI" panose="020B0604030504040204" pitchFamily="50" charset="-128"/>
                          <a:ea typeface="Meiryo UI" panose="020B0604030504040204" pitchFamily="50" charset="-128"/>
                        </a:rPr>
                        <a:t>対応事項</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a:effectLst/>
                          <a:latin typeface="Meiryo UI" panose="020B0604030504040204" pitchFamily="50" charset="-128"/>
                          <a:ea typeface="Meiryo UI" panose="020B0604030504040204" pitchFamily="50" charset="-128"/>
                        </a:rPr>
                        <a:t>令和４年度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a:effectLst/>
                          <a:latin typeface="Meiryo UI" panose="020B0604030504040204" pitchFamily="50" charset="-128"/>
                          <a:ea typeface="Meiryo UI" panose="020B0604030504040204" pitchFamily="50" charset="-128"/>
                          <a:cs typeface="Times New Roman" panose="02020603050405020304" pitchFamily="18" charset="0"/>
                        </a:rPr>
                        <a:t>令和５年度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37550204"/>
                  </a:ext>
                </a:extLst>
              </a:tr>
              <a:tr h="397073">
                <a:tc>
                  <a:txBody>
                    <a:bodyPr/>
                    <a:lstStyle/>
                    <a:p>
                      <a:pPr algn="ctr"/>
                      <a:r>
                        <a:rPr lang="ja-JP" sz="1050" kern="100">
                          <a:effectLst/>
                          <a:latin typeface="Meiryo UI" panose="020B0604030504040204" pitchFamily="50" charset="-128"/>
                          <a:ea typeface="Meiryo UI" panose="020B0604030504040204" pitchFamily="50" charset="-128"/>
                        </a:rPr>
                        <a:t>指導</a:t>
                      </a:r>
                      <a:r>
                        <a:rPr lang="ja-JP" altLang="en-US" sz="1050" kern="100">
                          <a:effectLst/>
                          <a:latin typeface="Meiryo UI" panose="020B0604030504040204" pitchFamily="50" charset="-128"/>
                          <a:ea typeface="Meiryo UI" panose="020B0604030504040204" pitchFamily="50" charset="-128"/>
                        </a:rPr>
                        <a:t>及び</a:t>
                      </a:r>
                      <a:r>
                        <a:rPr lang="ja-JP" sz="1050" kern="100">
                          <a:effectLst/>
                          <a:latin typeface="Meiryo UI" panose="020B0604030504040204" pitchFamily="50" charset="-128"/>
                          <a:ea typeface="Meiryo UI" panose="020B0604030504040204" pitchFamily="50" charset="-128"/>
                        </a:rPr>
                        <a:t>助言</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24</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132</a:t>
                      </a:r>
                    </a:p>
                    <a:p>
                      <a:pPr algn="ctr"/>
                      <a:r>
                        <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うち地方公共団体等 </a:t>
                      </a:r>
                      <a:r>
                        <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rPr>
                        <a:t>104)</a:t>
                      </a:r>
                      <a:endPar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10520230"/>
                  </a:ext>
                </a:extLst>
              </a:tr>
              <a:tr h="288000">
                <a:tc>
                  <a:txBody>
                    <a:bodyPr/>
                    <a:lstStyle/>
                    <a:p>
                      <a:pPr algn="ctr"/>
                      <a:r>
                        <a:rPr lang="ja-JP" sz="1050" kern="100">
                          <a:effectLst/>
                          <a:latin typeface="Meiryo UI" panose="020B0604030504040204" pitchFamily="50" charset="-128"/>
                          <a:ea typeface="Meiryo UI" panose="020B0604030504040204" pitchFamily="50" charset="-128"/>
                        </a:rPr>
                        <a:t>勧告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77902471"/>
                  </a:ext>
                </a:extLst>
              </a:tr>
              <a:tr h="288000">
                <a:tc>
                  <a:txBody>
                    <a:bodyPr/>
                    <a:lstStyle/>
                    <a:p>
                      <a:pPr algn="ctr"/>
                      <a:r>
                        <a:rPr lang="ja-JP" altLang="en-US" sz="1050" kern="100">
                          <a:effectLst/>
                          <a:latin typeface="Meiryo UI" panose="020B0604030504040204" pitchFamily="50" charset="-128"/>
                          <a:ea typeface="Meiryo UI" panose="020B0604030504040204" pitchFamily="50" charset="-128"/>
                          <a:cs typeface="Times New Roman" panose="02020603050405020304" pitchFamily="18" charset="0"/>
                        </a:rPr>
                        <a:t>勧告に基づいてとった措置についての報告の要求</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98324076"/>
                  </a:ext>
                </a:extLst>
              </a:tr>
            </a:tbl>
          </a:graphicData>
        </a:graphic>
      </p:graphicFrame>
      <p:sp>
        <p:nvSpPr>
          <p:cNvPr id="5" name="テキスト ボックス 4">
            <a:extLst>
              <a:ext uri="{FF2B5EF4-FFF2-40B4-BE49-F238E27FC236}">
                <a16:creationId xmlns:a16="http://schemas.microsoft.com/office/drawing/2014/main" id="{61D454FF-0B51-1478-1B5A-57A5D99C3915}"/>
              </a:ext>
            </a:extLst>
          </p:cNvPr>
          <p:cNvSpPr txBox="1"/>
          <p:nvPr/>
        </p:nvSpPr>
        <p:spPr>
          <a:xfrm>
            <a:off x="9045848" y="2607376"/>
            <a:ext cx="301915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a:solidFill>
                  <a:prstClr val="black"/>
                </a:solidFill>
                <a:latin typeface="Meiryo UI" panose="020B0604030504040204" pitchFamily="50" charset="-128"/>
                <a:ea typeface="Meiryo UI" panose="020B0604030504040204" pitchFamily="50" charset="-128"/>
              </a:rPr>
              <a:t>　出典：「年次報告」</a:t>
            </a:r>
            <a:r>
              <a:rPr lang="en-US" altLang="ja-JP" sz="1050">
                <a:solidFill>
                  <a:prstClr val="black"/>
                </a:solidFill>
                <a:latin typeface="Meiryo UI" panose="020B0604030504040204" pitchFamily="50" charset="-128"/>
                <a:ea typeface="Meiryo UI" panose="020B0604030504040204" pitchFamily="50" charset="-128"/>
              </a:rPr>
              <a:t>(</a:t>
            </a:r>
            <a:r>
              <a:rPr lang="ja-JP" altLang="en-US" sz="1050">
                <a:solidFill>
                  <a:prstClr val="black"/>
                </a:solidFill>
                <a:latin typeface="Meiryo UI" panose="020B0604030504040204" pitchFamily="50" charset="-128"/>
                <a:ea typeface="Meiryo UI" panose="020B0604030504040204" pitchFamily="50" charset="-128"/>
              </a:rPr>
              <a:t>令和４年度～令和５年度</a:t>
            </a:r>
            <a:r>
              <a:rPr lang="en-US" altLang="ja-JP" sz="105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55D1762-5C04-FB1F-62B5-61A0430E26AA}"/>
              </a:ext>
            </a:extLst>
          </p:cNvPr>
          <p:cNvSpPr txBox="1"/>
          <p:nvPr/>
        </p:nvSpPr>
        <p:spPr>
          <a:xfrm>
            <a:off x="11543495" y="913694"/>
            <a:ext cx="619554"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（件）</a:t>
            </a:r>
          </a:p>
        </p:txBody>
      </p:sp>
      <p:sp>
        <p:nvSpPr>
          <p:cNvPr id="11" name="テキスト ボックス 10">
            <a:extLst>
              <a:ext uri="{FF2B5EF4-FFF2-40B4-BE49-F238E27FC236}">
                <a16:creationId xmlns:a16="http://schemas.microsoft.com/office/drawing/2014/main" id="{546C59F4-0D4B-28CB-FEF5-F567FF8DBD01}"/>
              </a:ext>
            </a:extLst>
          </p:cNvPr>
          <p:cNvSpPr txBox="1"/>
          <p:nvPr/>
        </p:nvSpPr>
        <p:spPr>
          <a:xfrm>
            <a:off x="1756022" y="916309"/>
            <a:ext cx="5286634" cy="1477328"/>
          </a:xfrm>
          <a:prstGeom prst="rect">
            <a:avLst/>
          </a:prstGeom>
          <a:noFill/>
          <a:ln w="19050">
            <a:solidFill>
              <a:schemeClr val="accent2"/>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a:latin typeface="Meiryo UI" panose="020B0604030504040204" pitchFamily="50" charset="-128"/>
                <a:ea typeface="Meiryo UI" panose="020B0604030504040204" pitchFamily="50" charset="-128"/>
              </a:rPr>
              <a:t>個人情報保護委員会では、個人データ及び保有個人情報の漏えい等事案の報告に対して、各事案につき調査・分析を行い、必要な指導・勧告等を実施。勧告に従った個人情報等の取扱いの是正がなされていない事業者に対しては、必要に応じて命令を行う。</a:t>
            </a: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3456BDDE-B2E5-6441-0F62-5C9AC467F15F}"/>
              </a:ext>
            </a:extLst>
          </p:cNvPr>
          <p:cNvGrpSpPr/>
          <p:nvPr/>
        </p:nvGrpSpPr>
        <p:grpSpPr>
          <a:xfrm>
            <a:off x="1793449" y="2775849"/>
            <a:ext cx="10248817" cy="2986068"/>
            <a:chOff x="2908884" y="1667495"/>
            <a:chExt cx="10248817" cy="2986068"/>
          </a:xfrm>
        </p:grpSpPr>
        <p:sp>
          <p:nvSpPr>
            <p:cNvPr id="12" name="テキスト ボックス 11">
              <a:extLst>
                <a:ext uri="{FF2B5EF4-FFF2-40B4-BE49-F238E27FC236}">
                  <a16:creationId xmlns:a16="http://schemas.microsoft.com/office/drawing/2014/main" id="{E71905EA-8CC5-2EC0-C0AB-0425B2096FEC}"/>
                </a:ext>
              </a:extLst>
            </p:cNvPr>
            <p:cNvSpPr txBox="1"/>
            <p:nvPr/>
          </p:nvSpPr>
          <p:spPr>
            <a:xfrm>
              <a:off x="2908884" y="2027203"/>
              <a:ext cx="10248817" cy="2626360"/>
            </a:xfrm>
            <a:prstGeom prst="rect">
              <a:avLst/>
            </a:prstGeom>
            <a:noFill/>
            <a:ln w="19050">
              <a:solidFill>
                <a:schemeClr val="accent1"/>
              </a:solidFill>
            </a:ln>
          </p:spPr>
          <p:txBody>
            <a:bodyPr wrap="square" rtlCol="0">
              <a:spAutoFit/>
            </a:bodyPr>
            <a:lstStyle/>
            <a:p>
              <a:pPr marL="182563" marR="0" lvl="0" indent="-182563" algn="just" defTabSz="457200" rtl="0" eaLnBrk="1" fontAlgn="auto" latinLnBrk="0" hangingPunct="1">
                <a:lnSpc>
                  <a:spcPts val="2400"/>
                </a:lnSpc>
                <a:spcBef>
                  <a:spcPts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地方公共団体の職員が住民の特定個人情報が記載されたファイルを自宅</a:t>
              </a:r>
              <a:r>
                <a:rPr kumimoji="1" lang="en-US" altLang="ja-JP"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PC</a:t>
              </a:r>
              <a:r>
                <a:rPr kumimoji="1" lang="ja-JP" altLang="en-US"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にメール送付した事案</a:t>
              </a:r>
              <a:r>
                <a:rPr kumimoji="1" lang="ja-JP" altLang="en-US"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（安全管理措置）</a:t>
              </a:r>
              <a:endParaRPr kumimoji="1" lang="en-US" altLang="ja-JP"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・事業者が個人番号利用事務の一部である課税資料等の入力業務を地方公共団体から委託されていたところ、委託元である地方公共団体の許諾を得ずに当該事務を関連会社に対し再委託した事案</a:t>
              </a:r>
              <a:r>
                <a:rPr lang="ja-JP" altLang="en-US">
                  <a:solidFill>
                    <a:prstClr val="black"/>
                  </a:solidFill>
                  <a:latin typeface="Meiryo UI" panose="020B0604030504040204" pitchFamily="50" charset="-128"/>
                  <a:ea typeface="Meiryo UI" panose="020B0604030504040204" pitchFamily="50" charset="-128"/>
                </a:rPr>
                <a:t>（再委託の許諾、安全管理措置）</a:t>
              </a:r>
              <a:endParaRPr lang="en-US" altLang="ja-JP">
                <a:solidFill>
                  <a:prstClr val="black"/>
                </a:solidFill>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ts val="1000"/>
                </a:lnSpc>
                <a:spcBef>
                  <a:spcPts val="0"/>
                </a:spcBef>
                <a:spcAft>
                  <a:spcPts val="0"/>
                </a:spcAft>
                <a:buClrTx/>
                <a:buSzTx/>
                <a:buFontTx/>
                <a:buNone/>
                <a:tabLst/>
                <a:defRPr/>
              </a:pPr>
              <a:endParaRPr kumimoji="1" lang="en-US" altLang="ja-JP"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地方公共団体の職員が税申告相談の予約状況をホームページに掲載する際、公開する予定ではない住民基本台帳に登録されている保有個人情報を含むファイルを誤って掲載した結果、全住民の保有個人情報が漏えいした事案（安全管理措置）</a:t>
              </a:r>
              <a:endParaRPr kumimoji="1" lang="en-US" altLang="ja-JP"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F96DF72-8459-53D1-E3CB-6968CC27D311}"/>
                </a:ext>
              </a:extLst>
            </p:cNvPr>
            <p:cNvSpPr txBox="1"/>
            <p:nvPr/>
          </p:nvSpPr>
          <p:spPr>
            <a:xfrm>
              <a:off x="2908886" y="1667495"/>
              <a:ext cx="3115733" cy="369332"/>
            </a:xfrm>
            <a:prstGeom prst="rect">
              <a:avLst/>
            </a:prstGeom>
            <a:solidFill>
              <a:schemeClr val="accent6">
                <a:lumMod val="20000"/>
                <a:lumOff val="80000"/>
              </a:schemeClr>
            </a:solidFill>
          </p:spPr>
          <p:txBody>
            <a:bodyPr wrap="square" rtlCol="0">
              <a:spAutoFit/>
            </a:bodyPr>
            <a:lstStyle/>
            <a:p>
              <a:pPr algn="ct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指導等を行った主な事案</a:t>
              </a:r>
              <a:endParaRPr kumimoji="1" lang="en-US" altLang="ja-JP"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7" name="グループ化 16">
            <a:extLst>
              <a:ext uri="{FF2B5EF4-FFF2-40B4-BE49-F238E27FC236}">
                <a16:creationId xmlns:a16="http://schemas.microsoft.com/office/drawing/2014/main" id="{7EBF7810-D71C-9122-5253-C38D884635B6}"/>
              </a:ext>
            </a:extLst>
          </p:cNvPr>
          <p:cNvGrpSpPr/>
          <p:nvPr/>
        </p:nvGrpSpPr>
        <p:grpSpPr>
          <a:xfrm>
            <a:off x="1728370" y="5907341"/>
            <a:ext cx="10276474" cy="690067"/>
            <a:chOff x="7311106" y="4175442"/>
            <a:chExt cx="10276474" cy="690067"/>
          </a:xfrm>
        </p:grpSpPr>
        <p:sp>
          <p:nvSpPr>
            <p:cNvPr id="13" name="テキスト ボックス 12">
              <a:extLst>
                <a:ext uri="{FF2B5EF4-FFF2-40B4-BE49-F238E27FC236}">
                  <a16:creationId xmlns:a16="http://schemas.microsoft.com/office/drawing/2014/main" id="{6D3D4E75-39C5-DB94-C553-5DA46747A9EC}"/>
                </a:ext>
              </a:extLst>
            </p:cNvPr>
            <p:cNvSpPr txBox="1"/>
            <p:nvPr/>
          </p:nvSpPr>
          <p:spPr>
            <a:xfrm>
              <a:off x="7361907" y="4496177"/>
              <a:ext cx="10225673" cy="369332"/>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・破産者等の個人情報をウェブサイトに掲載していた個人情報取扱事業者に対するもの</a:t>
              </a:r>
              <a:endParaRPr kumimoji="1" lang="en-US" altLang="ja-JP"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A8AD55C-2938-DBFC-37F5-AA5135FC9C9B}"/>
                </a:ext>
              </a:extLst>
            </p:cNvPr>
            <p:cNvSpPr txBox="1"/>
            <p:nvPr/>
          </p:nvSpPr>
          <p:spPr>
            <a:xfrm>
              <a:off x="7311106" y="4175442"/>
              <a:ext cx="7076959" cy="369332"/>
            </a:xfrm>
            <a:prstGeom prst="rect">
              <a:avLst/>
            </a:prstGeom>
            <a:noFill/>
          </p:spPr>
          <p:txBody>
            <a:bodyPr wrap="square" rtlCol="0">
              <a:spAutoFit/>
            </a:bodyPr>
            <a:lstStyle/>
            <a:p>
              <a:r>
                <a:rPr kumimoji="1" lang="ja-JP" altLang="en-US" sz="180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（参考）</a:t>
              </a:r>
              <a:r>
                <a:rPr kumimoji="1" lang="zh-TW" altLang="en-US" sz="180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個人情報取扱事業者</a:t>
              </a:r>
              <a:r>
                <a:rPr kumimoji="1" lang="ja-JP" altLang="en-US" sz="180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に対して勧告及び命令を行った事案</a:t>
              </a:r>
              <a:endParaRPr kumimoji="1" lang="en-US" altLang="ja-JP" sz="180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275813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730FC11-B25C-423C-9FB5-1E8094B4A335}"/>
              </a:ext>
            </a:extLst>
          </p:cNvPr>
          <p:cNvSpPr/>
          <p:nvPr/>
        </p:nvSpPr>
        <p:spPr>
          <a:xfrm>
            <a:off x="1143000" y="3458096"/>
            <a:ext cx="9906000" cy="3399905"/>
          </a:xfrm>
          <a:prstGeom prst="rect">
            <a:avLst/>
          </a:prstGeom>
          <a:gradFill flip="none" rotWithShape="1">
            <a:gsLst>
              <a:gs pos="0">
                <a:schemeClr val="accent4">
                  <a:lumMod val="5000"/>
                  <a:lumOff val="95000"/>
                </a:schemeClr>
              </a:gs>
              <a:gs pos="74000">
                <a:srgbClr val="FFE6CD">
                  <a:alpha val="70000"/>
                </a:srgbClr>
              </a:gs>
              <a:gs pos="100000">
                <a:srgbClr val="FFCB97"/>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14" name="正方形/長方形 13">
            <a:extLst>
              <a:ext uri="{FF2B5EF4-FFF2-40B4-BE49-F238E27FC236}">
                <a16:creationId xmlns:a16="http://schemas.microsoft.com/office/drawing/2014/main" id="{9B769732-AA1E-4B27-BE58-9590DE49858B}"/>
              </a:ext>
            </a:extLst>
          </p:cNvPr>
          <p:cNvSpPr/>
          <p:nvPr/>
        </p:nvSpPr>
        <p:spPr>
          <a:xfrm>
            <a:off x="1143000" y="-51868"/>
            <a:ext cx="9906000" cy="3566593"/>
          </a:xfrm>
          <a:prstGeom prst="rect">
            <a:avLst/>
          </a:prstGeom>
          <a:gradFill flip="none" rotWithShape="1">
            <a:gsLst>
              <a:gs pos="0">
                <a:schemeClr val="accent1">
                  <a:lumMod val="5000"/>
                  <a:lumOff val="95000"/>
                </a:schemeClr>
              </a:gs>
              <a:gs pos="74000">
                <a:srgbClr val="A7E8FF">
                  <a:alpha val="70000"/>
                </a:srgbClr>
              </a:gs>
              <a:gs pos="100000">
                <a:srgbClr val="8BE1FF"/>
              </a:gs>
              <a:gs pos="100000">
                <a:srgbClr val="8BE1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4" name="正方形/長方形 3"/>
          <p:cNvSpPr/>
          <p:nvPr/>
        </p:nvSpPr>
        <p:spPr>
          <a:xfrm>
            <a:off x="8286234" y="-51869"/>
            <a:ext cx="2648467" cy="356183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5" name="正方形/長方形 4"/>
          <p:cNvSpPr/>
          <p:nvPr/>
        </p:nvSpPr>
        <p:spPr>
          <a:xfrm>
            <a:off x="8286234" y="3507973"/>
            <a:ext cx="2648467" cy="3350029"/>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49864" y="6229350"/>
            <a:ext cx="3232188" cy="429550"/>
          </a:xfrm>
          <a:prstGeom prst="rect">
            <a:avLst/>
          </a:prstGeom>
        </p:spPr>
      </p:pic>
      <p:sp>
        <p:nvSpPr>
          <p:cNvPr id="12" name="正方形/長方形 11"/>
          <p:cNvSpPr/>
          <p:nvPr/>
        </p:nvSpPr>
        <p:spPr>
          <a:xfrm>
            <a:off x="8286234" y="3458096"/>
            <a:ext cx="2648467" cy="1201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ea typeface="Meiryo UI" panose="020B0604030504040204" pitchFamily="50" charset="-128"/>
            </a:endParaRPr>
          </a:p>
        </p:txBody>
      </p:sp>
      <p:sp>
        <p:nvSpPr>
          <p:cNvPr id="21" name="タイトル 1">
            <a:extLst>
              <a:ext uri="{FF2B5EF4-FFF2-40B4-BE49-F238E27FC236}">
                <a16:creationId xmlns:a16="http://schemas.microsoft.com/office/drawing/2014/main" id="{C92CA719-2213-4B1E-B009-4F3837711A71}"/>
              </a:ext>
            </a:extLst>
          </p:cNvPr>
          <p:cNvSpPr txBox="1">
            <a:spLocks/>
          </p:cNvSpPr>
          <p:nvPr/>
        </p:nvSpPr>
        <p:spPr>
          <a:xfrm>
            <a:off x="3157266" y="2028997"/>
            <a:ext cx="7724787"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schemeClr val="tx1">
                    <a:lumMod val="65000"/>
                    <a:lumOff val="35000"/>
                  </a:schemeClr>
                </a:solidFill>
                <a:latin typeface="Meiryo UI" panose="020B0604030504040204" pitchFamily="50" charset="-128"/>
                <a:ea typeface="Meiryo UI" panose="020B0604030504040204" pitchFamily="50" charset="-128"/>
              </a:rPr>
              <a:t>ご清聴ありがとうございました。</a:t>
            </a:r>
          </a:p>
        </p:txBody>
      </p:sp>
      <p:pic>
        <p:nvPicPr>
          <p:cNvPr id="2" name="図 1" descr="挿絵 が含まれている画像&#10;&#10;自動的に生成された説明">
            <a:extLst>
              <a:ext uri="{FF2B5EF4-FFF2-40B4-BE49-F238E27FC236}">
                <a16:creationId xmlns:a16="http://schemas.microsoft.com/office/drawing/2014/main" id="{80BB8DF6-0E08-4070-9A9F-F96B5559D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374" y="4550135"/>
            <a:ext cx="1553864" cy="1893991"/>
          </a:xfrm>
          <a:prstGeom prst="rect">
            <a:avLst/>
          </a:prstGeom>
        </p:spPr>
      </p:pic>
    </p:spTree>
    <p:extLst>
      <p:ext uri="{BB962C8B-B14F-4D97-AF65-F5344CB8AC3E}">
        <p14:creationId xmlns:p14="http://schemas.microsoft.com/office/powerpoint/2010/main" val="152627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981271" y="1160748"/>
            <a:ext cx="8460000" cy="4877113"/>
          </a:xfrm>
          <a:prstGeom prst="roundRect">
            <a:avLst>
              <a:gd name="adj" fmla="val 3051"/>
            </a:avLst>
          </a:prstGeom>
          <a:ln>
            <a:solidFill>
              <a:srgbClr val="ED7D31"/>
            </a:solidFill>
          </a:ln>
        </p:spPr>
        <p:style>
          <a:lnRef idx="2">
            <a:schemeClr val="accent1"/>
          </a:lnRef>
          <a:fillRef idx="1">
            <a:schemeClr val="lt1"/>
          </a:fillRef>
          <a:effectRef idx="0">
            <a:schemeClr val="accent1"/>
          </a:effectRef>
          <a:fontRef idx="minor">
            <a:schemeClr val="dk1"/>
          </a:fontRef>
        </p:style>
        <p:txBody>
          <a:bodyPr rtlCol="0" anchor="b"/>
          <a:lstStyle/>
          <a:p>
            <a:pPr marL="285750" indent="-285750" fontAlgn="base">
              <a:spcBef>
                <a:spcPct val="0"/>
              </a:spcBef>
              <a:spcAft>
                <a:spcPts val="60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rPr>
              <a:t>行政機関の長等は、次のいずれかに該当すると認めるときは、</a:t>
            </a:r>
            <a:r>
              <a:rPr lang="ja-JP" altLang="en-US" sz="1600" b="1" u="sng">
                <a:solidFill>
                  <a:prstClr val="black"/>
                </a:solidFill>
                <a:latin typeface="Meiryo UI" panose="020B0604030504040204" pitchFamily="50" charset="-128"/>
                <a:ea typeface="Meiryo UI" panose="020B0604030504040204" pitchFamily="50" charset="-128"/>
              </a:rPr>
              <a:t>利用目的以外の目的のために保有個人情報を利用し、又は提供することができる</a:t>
            </a:r>
            <a:r>
              <a:rPr lang="ja-JP" altLang="en-US" sz="1600">
                <a:solidFill>
                  <a:prstClr val="black"/>
                </a:solidFill>
                <a:latin typeface="Meiryo UI" panose="020B0604030504040204" pitchFamily="50" charset="-128"/>
                <a:ea typeface="Meiryo UI" panose="020B0604030504040204" pitchFamily="50" charset="-128"/>
              </a:rPr>
              <a:t>。ただし、これらに該当する場合であっても、</a:t>
            </a:r>
            <a:r>
              <a:rPr lang="ja-JP" altLang="en-US" sz="1600" b="1" u="sng">
                <a:solidFill>
                  <a:prstClr val="black"/>
                </a:solidFill>
                <a:latin typeface="Meiryo UI" panose="020B0604030504040204" pitchFamily="50" charset="-128"/>
                <a:ea typeface="Meiryo UI" panose="020B0604030504040204" pitchFamily="50" charset="-128"/>
              </a:rPr>
              <a:t>本人又は第三者の権利利益を不当に侵害するおそれがあると認められるときは、利用し、又は提供することができない</a:t>
            </a:r>
            <a:r>
              <a:rPr lang="ja-JP" altLang="en-US" sz="1600">
                <a:solidFill>
                  <a:prstClr val="black"/>
                </a:solidFill>
                <a:latin typeface="Meiryo UI" panose="020B0604030504040204" pitchFamily="50" charset="-128"/>
                <a:ea typeface="Meiryo UI" panose="020B0604030504040204" pitchFamily="50" charset="-128"/>
              </a:rPr>
              <a:t>。（法第</a:t>
            </a:r>
            <a:r>
              <a:rPr lang="en-US" altLang="ja-JP" sz="1600">
                <a:solidFill>
                  <a:prstClr val="black"/>
                </a:solidFill>
                <a:latin typeface="Meiryo UI" panose="020B0604030504040204" pitchFamily="50" charset="-128"/>
                <a:ea typeface="Meiryo UI" panose="020B0604030504040204" pitchFamily="50" charset="-128"/>
              </a:rPr>
              <a:t>69</a:t>
            </a:r>
            <a:r>
              <a:rPr lang="ja-JP" altLang="en-US" sz="1600">
                <a:solidFill>
                  <a:prstClr val="black"/>
                </a:solidFill>
                <a:latin typeface="Meiryo UI" panose="020B0604030504040204" pitchFamily="50" charset="-128"/>
                <a:ea typeface="Meiryo UI" panose="020B0604030504040204" pitchFamily="50" charset="-128"/>
              </a:rPr>
              <a:t>条第</a:t>
            </a:r>
            <a:r>
              <a:rPr lang="en-US" altLang="ja-JP" sz="1600">
                <a:solidFill>
                  <a:prstClr val="black"/>
                </a:solidFill>
                <a:latin typeface="Meiryo UI" panose="020B0604030504040204" pitchFamily="50" charset="-128"/>
                <a:ea typeface="Meiryo UI" panose="020B0604030504040204" pitchFamily="50" charset="-128"/>
              </a:rPr>
              <a:t>2</a:t>
            </a:r>
            <a:r>
              <a:rPr lang="ja-JP" altLang="en-US" sz="1600">
                <a:solidFill>
                  <a:prstClr val="black"/>
                </a:solidFill>
                <a:latin typeface="Meiryo UI" panose="020B0604030504040204" pitchFamily="50" charset="-128"/>
                <a:ea typeface="Meiryo UI" panose="020B0604030504040204" pitchFamily="50" charset="-128"/>
              </a:rPr>
              <a:t>項）</a:t>
            </a:r>
          </a:p>
          <a:p>
            <a:pPr marL="539750" lvl="1" indent="-269875" fontAlgn="base">
              <a:spcBef>
                <a:spcPct val="0"/>
              </a:spcBef>
              <a:spcAft>
                <a:spcPts val="600"/>
              </a:spcAft>
              <a:buFont typeface="+mj-ea"/>
              <a:buAutoNum type="circleNumDbPlain"/>
              <a:defRPr/>
            </a:pPr>
            <a:r>
              <a:rPr lang="ja-JP" altLang="en-US" sz="1600" b="1" u="sng">
                <a:solidFill>
                  <a:prstClr val="black"/>
                </a:solidFill>
                <a:latin typeface="Meiryo UI" panose="020B0604030504040204" pitchFamily="50" charset="-128"/>
                <a:ea typeface="Meiryo UI" panose="020B0604030504040204" pitchFamily="50" charset="-128"/>
              </a:rPr>
              <a:t>本人の同意があるとき</a:t>
            </a:r>
            <a:r>
              <a:rPr lang="ja-JP" altLang="en-US" sz="1600">
                <a:solidFill>
                  <a:prstClr val="black"/>
                </a:solidFill>
                <a:latin typeface="Meiryo UI" panose="020B0604030504040204" pitchFamily="50" charset="-128"/>
                <a:ea typeface="Meiryo UI" panose="020B0604030504040204" pitchFamily="50" charset="-128"/>
              </a:rPr>
              <a:t>、又は</a:t>
            </a:r>
            <a:r>
              <a:rPr lang="ja-JP" altLang="en-US" sz="1600" b="1" u="sng">
                <a:solidFill>
                  <a:prstClr val="black"/>
                </a:solidFill>
                <a:latin typeface="Meiryo UI" panose="020B0604030504040204" pitchFamily="50" charset="-128"/>
                <a:ea typeface="Meiryo UI" panose="020B0604030504040204" pitchFamily="50" charset="-128"/>
              </a:rPr>
              <a:t>本人に提供するとき</a:t>
            </a:r>
            <a:r>
              <a:rPr lang="ja-JP" altLang="en-US" sz="1600">
                <a:solidFill>
                  <a:prstClr val="black"/>
                </a:solidFill>
                <a:latin typeface="Meiryo UI" panose="020B0604030504040204" pitchFamily="50" charset="-128"/>
                <a:ea typeface="Meiryo UI" panose="020B0604030504040204" pitchFamily="50" charset="-128"/>
              </a:rPr>
              <a:t>（同項第</a:t>
            </a:r>
            <a:r>
              <a:rPr lang="en-US" altLang="ja-JP" sz="1600">
                <a:solidFill>
                  <a:prstClr val="black"/>
                </a:solidFill>
                <a:latin typeface="Meiryo UI" panose="020B0604030504040204" pitchFamily="50" charset="-128"/>
                <a:ea typeface="Meiryo UI" panose="020B0604030504040204" pitchFamily="50" charset="-128"/>
              </a:rPr>
              <a:t>1</a:t>
            </a:r>
            <a:r>
              <a:rPr lang="ja-JP" altLang="en-US" sz="1600">
                <a:solidFill>
                  <a:prstClr val="black"/>
                </a:solidFill>
                <a:latin typeface="Meiryo UI" panose="020B0604030504040204" pitchFamily="50" charset="-128"/>
                <a:ea typeface="Meiryo UI" panose="020B0604030504040204" pitchFamily="50" charset="-128"/>
              </a:rPr>
              <a:t>号）</a:t>
            </a:r>
            <a:endParaRPr lang="en-US" altLang="ja-JP" sz="1600">
              <a:solidFill>
                <a:prstClr val="black"/>
              </a:solidFill>
              <a:latin typeface="Meiryo UI" panose="020B0604030504040204" pitchFamily="50" charset="-128"/>
              <a:ea typeface="Meiryo UI" panose="020B0604030504040204" pitchFamily="50" charset="-128"/>
            </a:endParaRPr>
          </a:p>
          <a:p>
            <a:pPr marL="539750" lvl="1" indent="-269875" fontAlgn="base">
              <a:spcBef>
                <a:spcPct val="0"/>
              </a:spcBef>
              <a:spcAft>
                <a:spcPts val="600"/>
              </a:spcAft>
              <a:buFont typeface="+mj-ea"/>
              <a:buAutoNum type="circleNumDbPlain"/>
              <a:defRPr/>
            </a:pPr>
            <a:r>
              <a:rPr lang="ja-JP" altLang="en-US" sz="1600" b="1" u="sng">
                <a:solidFill>
                  <a:prstClr val="black"/>
                </a:solidFill>
                <a:latin typeface="Meiryo UI" panose="020B0604030504040204" pitchFamily="50" charset="-128"/>
                <a:ea typeface="Meiryo UI" panose="020B0604030504040204" pitchFamily="50" charset="-128"/>
              </a:rPr>
              <a:t>行政機関等が法令（条例を含む。）の定める事務又は業務の遂行に必要な限度で保有個人情報を内部で利用する場合</a:t>
            </a:r>
            <a:r>
              <a:rPr lang="ja-JP" altLang="en-US" sz="1600">
                <a:solidFill>
                  <a:prstClr val="black"/>
                </a:solidFill>
                <a:latin typeface="Meiryo UI" panose="020B0604030504040204" pitchFamily="50" charset="-128"/>
                <a:ea typeface="Meiryo UI" panose="020B0604030504040204" pitchFamily="50" charset="-128"/>
              </a:rPr>
              <a:t>であって、当該保有個人情報を利用することについて</a:t>
            </a:r>
            <a:r>
              <a:rPr lang="ja-JP" altLang="en-US" sz="1600" b="1" u="sng">
                <a:solidFill>
                  <a:prstClr val="black"/>
                </a:solidFill>
                <a:latin typeface="Meiryo UI" panose="020B0604030504040204" pitchFamily="50" charset="-128"/>
                <a:ea typeface="Meiryo UI" panose="020B0604030504040204" pitchFamily="50" charset="-128"/>
              </a:rPr>
              <a:t>相当の理由</a:t>
            </a:r>
            <a:r>
              <a:rPr lang="ja-JP" altLang="en-US" sz="1600">
                <a:solidFill>
                  <a:prstClr val="black"/>
                </a:solidFill>
                <a:latin typeface="Meiryo UI" panose="020B0604030504040204" pitchFamily="50" charset="-128"/>
                <a:ea typeface="Meiryo UI" panose="020B0604030504040204" pitchFamily="50" charset="-128"/>
              </a:rPr>
              <a:t>があるとき（同項第</a:t>
            </a:r>
            <a:r>
              <a:rPr lang="en-US" altLang="ja-JP" sz="1600">
                <a:solidFill>
                  <a:prstClr val="black"/>
                </a:solidFill>
                <a:latin typeface="Meiryo UI" panose="020B0604030504040204" pitchFamily="50" charset="-128"/>
                <a:ea typeface="Meiryo UI" panose="020B0604030504040204" pitchFamily="50" charset="-128"/>
              </a:rPr>
              <a:t>2</a:t>
            </a:r>
            <a:r>
              <a:rPr lang="ja-JP" altLang="en-US" sz="1600">
                <a:solidFill>
                  <a:prstClr val="black"/>
                </a:solidFill>
                <a:latin typeface="Meiryo UI" panose="020B0604030504040204" pitchFamily="50" charset="-128"/>
                <a:ea typeface="Meiryo UI" panose="020B0604030504040204" pitchFamily="50" charset="-128"/>
              </a:rPr>
              <a:t>号）</a:t>
            </a:r>
            <a:endParaRPr lang="en-US" altLang="ja-JP" sz="1600">
              <a:solidFill>
                <a:prstClr val="black"/>
              </a:solidFill>
              <a:latin typeface="Meiryo UI" panose="020B0604030504040204" pitchFamily="50" charset="-128"/>
              <a:ea typeface="Meiryo UI" panose="020B0604030504040204" pitchFamily="50" charset="-128"/>
            </a:endParaRPr>
          </a:p>
          <a:p>
            <a:pPr marL="539750" lvl="1" indent="-269875" fontAlgn="base">
              <a:spcBef>
                <a:spcPct val="0"/>
              </a:spcBef>
              <a:spcAft>
                <a:spcPts val="600"/>
              </a:spcAft>
              <a:buFont typeface="+mj-ea"/>
              <a:buAutoNum type="circleNumDbPlain"/>
              <a:defRPr/>
            </a:pPr>
            <a:r>
              <a:rPr lang="ja-JP" altLang="en-US" sz="1600" b="1" u="sng">
                <a:solidFill>
                  <a:prstClr val="black"/>
                </a:solidFill>
                <a:latin typeface="Meiryo UI" panose="020B0604030504040204" pitchFamily="50" charset="-128"/>
                <a:ea typeface="Meiryo UI" panose="020B0604030504040204" pitchFamily="50" charset="-128"/>
              </a:rPr>
              <a:t>他の行政機関、独立行政法人等、地方公共団体の機関又は地方独立行政法人に保有個人情報を提供する場合</a:t>
            </a:r>
            <a:r>
              <a:rPr lang="ja-JP" altLang="en-US" sz="1600">
                <a:solidFill>
                  <a:prstClr val="black"/>
                </a:solidFill>
                <a:latin typeface="Meiryo UI" panose="020B0604030504040204" pitchFamily="50" charset="-128"/>
                <a:ea typeface="Meiryo UI" panose="020B0604030504040204" pitchFamily="50" charset="-128"/>
              </a:rPr>
              <a:t>において、</a:t>
            </a:r>
            <a:r>
              <a:rPr lang="ja-JP" altLang="en-US" sz="1600" b="1" u="sng">
                <a:solidFill>
                  <a:prstClr val="black"/>
                </a:solidFill>
                <a:latin typeface="Meiryo UI" panose="020B0604030504040204" pitchFamily="50" charset="-128"/>
                <a:ea typeface="Meiryo UI" panose="020B0604030504040204" pitchFamily="50" charset="-128"/>
              </a:rPr>
              <a:t>提供を受ける者が法令（条例を含む。）の定める事務又は業務の遂行に必要な限度で提供に係る個人情報を利用</a:t>
            </a:r>
            <a:r>
              <a:rPr lang="ja-JP" altLang="en-US" sz="1600">
                <a:solidFill>
                  <a:prstClr val="black"/>
                </a:solidFill>
                <a:latin typeface="Meiryo UI" panose="020B0604030504040204" pitchFamily="50" charset="-128"/>
                <a:ea typeface="Meiryo UI" panose="020B0604030504040204" pitchFamily="50" charset="-128"/>
              </a:rPr>
              <a:t>し、かつ、当該個人情報を利用することについて</a:t>
            </a:r>
            <a:r>
              <a:rPr lang="ja-JP" altLang="en-US" sz="1600" b="1" u="sng">
                <a:solidFill>
                  <a:prstClr val="black"/>
                </a:solidFill>
                <a:latin typeface="Meiryo UI" panose="020B0604030504040204" pitchFamily="50" charset="-128"/>
                <a:ea typeface="Meiryo UI" panose="020B0604030504040204" pitchFamily="50" charset="-128"/>
              </a:rPr>
              <a:t>相当の理由</a:t>
            </a:r>
            <a:r>
              <a:rPr lang="ja-JP" altLang="en-US" sz="1600">
                <a:solidFill>
                  <a:prstClr val="black"/>
                </a:solidFill>
                <a:latin typeface="Meiryo UI" panose="020B0604030504040204" pitchFamily="50" charset="-128"/>
                <a:ea typeface="Meiryo UI" panose="020B0604030504040204" pitchFamily="50" charset="-128"/>
              </a:rPr>
              <a:t>があるとき（同項第</a:t>
            </a:r>
            <a:r>
              <a:rPr lang="en-US" altLang="ja-JP" sz="1600">
                <a:solidFill>
                  <a:prstClr val="black"/>
                </a:solidFill>
                <a:latin typeface="Meiryo UI" panose="020B0604030504040204" pitchFamily="50" charset="-128"/>
                <a:ea typeface="Meiryo UI" panose="020B0604030504040204" pitchFamily="50" charset="-128"/>
              </a:rPr>
              <a:t>3</a:t>
            </a:r>
            <a:r>
              <a:rPr lang="ja-JP" altLang="en-US" sz="1600">
                <a:solidFill>
                  <a:prstClr val="black"/>
                </a:solidFill>
                <a:latin typeface="Meiryo UI" panose="020B0604030504040204" pitchFamily="50" charset="-128"/>
                <a:ea typeface="Meiryo UI" panose="020B0604030504040204" pitchFamily="50" charset="-128"/>
              </a:rPr>
              <a:t>号）</a:t>
            </a:r>
            <a:endParaRPr lang="en-US" altLang="ja-JP" sz="1600">
              <a:solidFill>
                <a:prstClr val="black"/>
              </a:solidFill>
              <a:latin typeface="Meiryo UI" panose="020B0604030504040204" pitchFamily="50" charset="-128"/>
              <a:ea typeface="Meiryo UI" panose="020B0604030504040204" pitchFamily="50" charset="-128"/>
            </a:endParaRPr>
          </a:p>
          <a:p>
            <a:pPr marL="539750" lvl="1" indent="-269875" fontAlgn="base">
              <a:spcBef>
                <a:spcPct val="0"/>
              </a:spcBef>
              <a:spcAft>
                <a:spcPts val="600"/>
              </a:spcAft>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①から③までに記載する場合のほか、専ら</a:t>
            </a:r>
            <a:r>
              <a:rPr lang="ja-JP" altLang="en-US" sz="1600" b="1" u="sng">
                <a:solidFill>
                  <a:prstClr val="black"/>
                </a:solidFill>
                <a:latin typeface="Meiryo UI" panose="020B0604030504040204" pitchFamily="50" charset="-128"/>
                <a:ea typeface="Meiryo UI" panose="020B0604030504040204" pitchFamily="50" charset="-128"/>
              </a:rPr>
              <a:t>統計の作成</a:t>
            </a:r>
            <a:r>
              <a:rPr lang="ja-JP" altLang="en-US" sz="1600">
                <a:solidFill>
                  <a:prstClr val="black"/>
                </a:solidFill>
                <a:latin typeface="Meiryo UI" panose="020B0604030504040204" pitchFamily="50" charset="-128"/>
                <a:ea typeface="Meiryo UI" panose="020B0604030504040204" pitchFamily="50" charset="-128"/>
              </a:rPr>
              <a:t>又は</a:t>
            </a:r>
            <a:r>
              <a:rPr lang="ja-JP" altLang="en-US" sz="1600" b="1" u="sng">
                <a:solidFill>
                  <a:prstClr val="black"/>
                </a:solidFill>
                <a:latin typeface="Meiryo UI" panose="020B0604030504040204" pitchFamily="50" charset="-128"/>
                <a:ea typeface="Meiryo UI" panose="020B0604030504040204" pitchFamily="50" charset="-128"/>
              </a:rPr>
              <a:t>学術研究</a:t>
            </a:r>
            <a:r>
              <a:rPr lang="ja-JP" altLang="en-US" sz="1600">
                <a:solidFill>
                  <a:prstClr val="black"/>
                </a:solidFill>
                <a:latin typeface="Meiryo UI" panose="020B0604030504040204" pitchFamily="50" charset="-128"/>
                <a:ea typeface="Meiryo UI" panose="020B0604030504040204" pitchFamily="50" charset="-128"/>
              </a:rPr>
              <a:t>の目的のために保有個人情報を提供するとき、</a:t>
            </a:r>
            <a:r>
              <a:rPr lang="ja-JP" altLang="en-US" sz="1600" b="1" u="sng">
                <a:solidFill>
                  <a:prstClr val="black"/>
                </a:solidFill>
                <a:latin typeface="Meiryo UI" panose="020B0604030504040204" pitchFamily="50" charset="-128"/>
                <a:ea typeface="Meiryo UI" panose="020B0604030504040204" pitchFamily="50" charset="-128"/>
              </a:rPr>
              <a:t>本人以外の者に提供することが明らかに本人の利益になるとき</a:t>
            </a:r>
            <a:r>
              <a:rPr lang="ja-JP" altLang="en-US" sz="1600">
                <a:solidFill>
                  <a:prstClr val="black"/>
                </a:solidFill>
                <a:latin typeface="Meiryo UI" panose="020B0604030504040204" pitchFamily="50" charset="-128"/>
                <a:ea typeface="Meiryo UI" panose="020B0604030504040204" pitchFamily="50" charset="-128"/>
              </a:rPr>
              <a:t>、その他保有個人情報を提供することについて</a:t>
            </a:r>
            <a:r>
              <a:rPr lang="ja-JP" altLang="en-US" sz="1600" b="1" u="sng">
                <a:solidFill>
                  <a:prstClr val="black"/>
                </a:solidFill>
                <a:latin typeface="Meiryo UI" panose="020B0604030504040204" pitchFamily="50" charset="-128"/>
                <a:ea typeface="Meiryo UI" panose="020B0604030504040204" pitchFamily="50" charset="-128"/>
              </a:rPr>
              <a:t>特別の理由</a:t>
            </a:r>
            <a:r>
              <a:rPr lang="ja-JP" altLang="en-US" sz="1600">
                <a:solidFill>
                  <a:prstClr val="black"/>
                </a:solidFill>
                <a:latin typeface="Meiryo UI" panose="020B0604030504040204" pitchFamily="50" charset="-128"/>
                <a:ea typeface="Meiryo UI" panose="020B0604030504040204" pitchFamily="50" charset="-128"/>
              </a:rPr>
              <a:t>があるとき（同項第</a:t>
            </a:r>
            <a:r>
              <a:rPr lang="en-US" altLang="ja-JP" sz="1600">
                <a:solidFill>
                  <a:prstClr val="black"/>
                </a:solidFill>
                <a:latin typeface="Meiryo UI" panose="020B0604030504040204" pitchFamily="50" charset="-128"/>
                <a:ea typeface="Meiryo UI" panose="020B0604030504040204" pitchFamily="50" charset="-128"/>
              </a:rPr>
              <a:t>4</a:t>
            </a:r>
            <a:r>
              <a:rPr lang="ja-JP" altLang="en-US" sz="1600">
                <a:solidFill>
                  <a:prstClr val="black"/>
                </a:solidFill>
                <a:latin typeface="Meiryo UI" panose="020B0604030504040204" pitchFamily="50" charset="-128"/>
                <a:ea typeface="Meiryo UI" panose="020B0604030504040204" pitchFamily="50" charset="-128"/>
              </a:rPr>
              <a:t>号）</a:t>
            </a:r>
            <a:endParaRPr lang="en-US" altLang="ja-JP" sz="1600">
              <a:solidFill>
                <a:prstClr val="black"/>
              </a:solidFill>
              <a:latin typeface="Meiryo UI" panose="020B0604030504040204" pitchFamily="50" charset="-128"/>
              <a:ea typeface="Meiryo UI" panose="020B0604030504040204" pitchFamily="50" charset="-128"/>
            </a:endParaRPr>
          </a:p>
          <a:p>
            <a:pPr marL="180000" lvl="1" indent="-540000"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⇒日々の業務において臨時的に保有個人情報を本来の利用目的以外の目的で利用又は提供</a:t>
            </a:r>
            <a:endParaRPr lang="en-US" altLang="ja-JP" sz="1600">
              <a:solidFill>
                <a:prstClr val="black"/>
              </a:solidFill>
              <a:latin typeface="Meiryo UI" panose="020B0604030504040204" pitchFamily="50" charset="-128"/>
              <a:ea typeface="Meiryo UI" panose="020B0604030504040204" pitchFamily="50" charset="-128"/>
            </a:endParaRPr>
          </a:p>
          <a:p>
            <a:pPr marL="180000" lvl="1" indent="-540000"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する場合は、法令に基づき行われる場合を除き、上記①から④のいずれかに該当する必要がある。</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7</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7718740" y="884813"/>
            <a:ext cx="1908213"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base">
              <a:spcBef>
                <a:spcPct val="0"/>
              </a:spcBef>
              <a:spcAft>
                <a:spcPct val="0"/>
              </a:spcAft>
              <a:defRPr/>
            </a:pPr>
            <a:r>
              <a:rPr lang="ja-JP" altLang="en-US" sz="1600" b="1">
                <a:solidFill>
                  <a:srgbClr val="FF0000"/>
                </a:solidFill>
                <a:latin typeface="Meiryo UI" panose="020B0604030504040204" pitchFamily="50" charset="-128"/>
                <a:ea typeface="Meiryo UI" panose="020B0604030504040204" pitchFamily="50" charset="-128"/>
              </a:rPr>
              <a:t>臨時的な利用・提供</a:t>
            </a:r>
          </a:p>
        </p:txBody>
      </p:sp>
      <p:sp>
        <p:nvSpPr>
          <p:cNvPr id="8" name="タイトル 5">
            <a:extLst>
              <a:ext uri="{FF2B5EF4-FFF2-40B4-BE49-F238E27FC236}">
                <a16:creationId xmlns:a16="http://schemas.microsoft.com/office/drawing/2014/main" id="{7AA09D9B-5F56-4C7B-BE2B-AEDD2EE881F6}"/>
              </a:ext>
            </a:extLst>
          </p:cNvPr>
          <p:cNvSpPr txBox="1">
            <a:spLocks/>
          </p:cNvSpPr>
          <p:nvPr/>
        </p:nvSpPr>
        <p:spPr bwMode="auto">
          <a:xfrm>
            <a:off x="1589744" y="9145"/>
            <a:ext cx="896499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a:solidFill>
                  <a:prstClr val="black"/>
                </a:solidFill>
              </a:rPr>
              <a:t>　保有個人情報の目的外利用の考え方と実例②</a:t>
            </a:r>
            <a:endParaRPr lang="ja-JP" altLang="en-US" sz="2400">
              <a:solidFill>
                <a:sysClr val="windowText" lastClr="000000"/>
              </a:solidFill>
            </a:endParaRPr>
          </a:p>
        </p:txBody>
      </p:sp>
      <p:sp>
        <p:nvSpPr>
          <p:cNvPr id="9" name="角丸四角形 10">
            <a:extLst>
              <a:ext uri="{FF2B5EF4-FFF2-40B4-BE49-F238E27FC236}">
                <a16:creationId xmlns:a16="http://schemas.microsoft.com/office/drawing/2014/main" id="{949B78C9-9964-4DA1-87AE-AA6D17CB1235}"/>
              </a:ext>
            </a:extLst>
          </p:cNvPr>
          <p:cNvSpPr/>
          <p:nvPr/>
        </p:nvSpPr>
        <p:spPr>
          <a:xfrm>
            <a:off x="1833672" y="865476"/>
            <a:ext cx="5529235"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３　例外措置としての利用目的以外の目的のための利用・提供</a:t>
            </a:r>
          </a:p>
        </p:txBody>
      </p:sp>
    </p:spTree>
    <p:extLst>
      <p:ext uri="{BB962C8B-B14F-4D97-AF65-F5344CB8AC3E}">
        <p14:creationId xmlns:p14="http://schemas.microsoft.com/office/powerpoint/2010/main" val="134608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981270" y="1173811"/>
            <a:ext cx="8674381" cy="4437809"/>
          </a:xfrm>
          <a:prstGeom prst="roundRect">
            <a:avLst>
              <a:gd name="adj" fmla="val 3051"/>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nchorCtr="0"/>
          <a:lstStyle/>
          <a:p>
            <a:pPr marL="269875" lvl="1"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＜相当の理由がある場合＞</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第３号</a:t>
            </a:r>
            <a:r>
              <a:rPr lang="en-US" altLang="ja-JP" sz="1600">
                <a:solidFill>
                  <a:prstClr val="black"/>
                </a:solidFill>
                <a:latin typeface="Meiryo UI" panose="020B0604030504040204" pitchFamily="50" charset="-128"/>
                <a:ea typeface="Meiryo UI" panose="020B0604030504040204" pitchFamily="50" charset="-128"/>
              </a:rPr>
              <a:t>】</a:t>
            </a:r>
            <a:endParaRPr lang="ja-JP" altLang="en-US" sz="1600">
              <a:solidFill>
                <a:prstClr val="black"/>
              </a:solidFill>
              <a:latin typeface="Meiryo UI" panose="020B0604030504040204" pitchFamily="50" charset="-128"/>
              <a:ea typeface="Meiryo UI" panose="020B0604030504040204" pitchFamily="50" charset="-128"/>
            </a:endParaRPr>
          </a:p>
          <a:p>
            <a:pPr marL="722313" lvl="1" indent="-182563"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近隣市町村等への提供等を利用目的として特定していない場合において、災害等における⼈命救助のため、⾞のナンバープレートから特定した安否不明者の名簿を他の地⽅公共団体に対して提供する場合</a:t>
            </a:r>
            <a:endParaRPr lang="en-US" altLang="ja-JP" sz="1600">
              <a:solidFill>
                <a:prstClr val="black"/>
              </a:solidFill>
              <a:latin typeface="Meiryo UI" panose="020B0604030504040204" pitchFamily="50" charset="-128"/>
              <a:ea typeface="Meiryo UI" panose="020B0604030504040204" pitchFamily="50" charset="-128"/>
            </a:endParaRPr>
          </a:p>
          <a:p>
            <a:pPr marL="269875" lvl="1" fontAlgn="base">
              <a:lnSpc>
                <a:spcPts val="1200"/>
              </a:lnSpc>
              <a:spcBef>
                <a:spcPct val="0"/>
              </a:spcBef>
              <a:spcAft>
                <a:spcPts val="600"/>
              </a:spcAft>
              <a:defRPr/>
            </a:pPr>
            <a:endParaRPr lang="en-US" altLang="ja-JP" sz="1600">
              <a:solidFill>
                <a:prstClr val="black"/>
              </a:solidFill>
              <a:latin typeface="Meiryo UI" panose="020B0604030504040204" pitchFamily="50" charset="-128"/>
              <a:ea typeface="Meiryo UI" panose="020B0604030504040204" pitchFamily="50" charset="-128"/>
            </a:endParaRPr>
          </a:p>
          <a:p>
            <a:pPr marL="269875" lvl="1"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＜明らかに本人の利益になると考えられる場合＞</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第４号</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 </a:t>
            </a:r>
            <a:endParaRPr lang="en-US" altLang="ja-JP" sz="1600">
              <a:solidFill>
                <a:prstClr val="black"/>
              </a:solidFill>
              <a:latin typeface="Meiryo UI" panose="020B0604030504040204" pitchFamily="50" charset="-128"/>
              <a:ea typeface="Meiryo UI" panose="020B0604030504040204" pitchFamily="50" charset="-128"/>
            </a:endParaRPr>
          </a:p>
          <a:p>
            <a:pPr marL="555625" lvl="1" indent="-20638"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緊急に輸血が必要な場合に当該個人の血液型を医師に知らせる場合</a:t>
            </a:r>
          </a:p>
          <a:p>
            <a:pPr marL="555625" lvl="1" indent="-20638"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災害や事故に遭ったときにその旨を家族に知らせる場合</a:t>
            </a:r>
            <a:endParaRPr lang="en-US" altLang="ja-JP" sz="1600">
              <a:solidFill>
                <a:prstClr val="black"/>
              </a:solidFill>
              <a:latin typeface="Meiryo UI" panose="020B0604030504040204" pitchFamily="50" charset="-128"/>
              <a:ea typeface="Meiryo UI" panose="020B0604030504040204" pitchFamily="50" charset="-128"/>
            </a:endParaRPr>
          </a:p>
          <a:p>
            <a:pPr marL="269875" lvl="1" fontAlgn="base">
              <a:lnSpc>
                <a:spcPts val="1200"/>
              </a:lnSpc>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 </a:t>
            </a:r>
            <a:endParaRPr lang="en-US" altLang="ja-JP" sz="1600">
              <a:solidFill>
                <a:prstClr val="black"/>
              </a:solidFill>
              <a:latin typeface="Meiryo UI" panose="020B0604030504040204" pitchFamily="50" charset="-128"/>
              <a:ea typeface="Meiryo UI" panose="020B0604030504040204" pitchFamily="50" charset="-128"/>
            </a:endParaRPr>
          </a:p>
          <a:p>
            <a:pPr marL="269875" lvl="1" fontAlgn="base">
              <a:spcBef>
                <a:spcPct val="0"/>
              </a:spcBef>
              <a:spcAft>
                <a:spcPts val="600"/>
              </a:spcAft>
              <a:defRPr/>
            </a:pPr>
            <a:r>
              <a:rPr lang="ja-JP" altLang="en-US" sz="1600">
                <a:solidFill>
                  <a:prstClr val="black"/>
                </a:solidFill>
                <a:latin typeface="Meiryo UI" panose="020B0604030504040204" pitchFamily="50" charset="-128"/>
                <a:ea typeface="Meiryo UI" panose="020B0604030504040204" pitchFamily="50" charset="-128"/>
              </a:rPr>
              <a:t>＜特別の理由がある場合＞</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第４号</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 </a:t>
            </a:r>
            <a:endParaRPr lang="en-US" altLang="ja-JP" sz="1600">
              <a:solidFill>
                <a:prstClr val="black"/>
              </a:solidFill>
              <a:latin typeface="Meiryo UI" panose="020B0604030504040204" pitchFamily="50" charset="-128"/>
              <a:ea typeface="Meiryo UI" panose="020B0604030504040204" pitchFamily="50" charset="-128"/>
            </a:endParaRPr>
          </a:p>
          <a:p>
            <a:pPr marL="719138" lvl="1" indent="-184150"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在留外国人の安否確認の必要性から、法務省が、安否確認を実施する日本赤十字社、外国政府や国際機関に対して、保有する当該在留外国人の氏名等の情報を提供する場合</a:t>
            </a:r>
          </a:p>
          <a:p>
            <a:pPr marL="719138" lvl="1" indent="-184150" fontAlgn="base">
              <a:spcBef>
                <a:spcPct val="0"/>
              </a:spcBef>
              <a:spcAft>
                <a:spcPts val="6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国の行政機関において、幹部公務員の略歴書を作成し公表等を行う場合</a:t>
            </a:r>
            <a:endParaRPr lang="en-US" altLang="ja-JP" sz="1600">
              <a:solidFill>
                <a:prstClr val="black"/>
              </a:solidFill>
              <a:latin typeface="Meiryo UI" panose="020B0604030504040204" pitchFamily="50" charset="-128"/>
              <a:ea typeface="Meiryo UI" panose="020B0604030504040204" pitchFamily="50" charset="-128"/>
            </a:endParaRPr>
          </a:p>
          <a:p>
            <a:pPr marL="719138" lvl="1" indent="-184150" fontAlgn="base">
              <a:spcBef>
                <a:spcPct val="0"/>
              </a:spcBef>
              <a:spcAft>
                <a:spcPts val="600"/>
              </a:spcAft>
              <a:buFont typeface="Wingdings" panose="05000000000000000000" pitchFamily="2" charset="2"/>
              <a:buChar char="Ø"/>
              <a:defRPr/>
            </a:pPr>
            <a:r>
              <a:rPr lang="ja-JP" altLang="en-US" sz="1500">
                <a:solidFill>
                  <a:prstClr val="black"/>
                </a:solidFill>
                <a:latin typeface="Meiryo UI" panose="020B0604030504040204" pitchFamily="50" charset="-128"/>
                <a:ea typeface="Meiryo UI" panose="020B0604030504040204" pitchFamily="50" charset="-128"/>
              </a:rPr>
              <a:t>名簿の公表を利用目的として特定していなかった場合において、災害発⽣時、捜索対象者となる安否不明者の特定に向け、安否情報の提供を呼びかけるために、安否不明者の名簿を公表する場合</a:t>
            </a:r>
          </a:p>
        </p:txBody>
      </p:sp>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8</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8" name="タイトル 5">
            <a:extLst>
              <a:ext uri="{FF2B5EF4-FFF2-40B4-BE49-F238E27FC236}">
                <a16:creationId xmlns:a16="http://schemas.microsoft.com/office/drawing/2014/main" id="{7AA09D9B-5F56-4C7B-BE2B-AEDD2EE881F6}"/>
              </a:ext>
            </a:extLst>
          </p:cNvPr>
          <p:cNvSpPr txBox="1">
            <a:spLocks/>
          </p:cNvSpPr>
          <p:nvPr/>
        </p:nvSpPr>
        <p:spPr bwMode="auto">
          <a:xfrm>
            <a:off x="1589744" y="9145"/>
            <a:ext cx="896499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a:solidFill>
                  <a:prstClr val="black"/>
                </a:solidFill>
              </a:rPr>
              <a:t>　保有個人情報の目的外利用の考え方と実例③</a:t>
            </a:r>
            <a:endParaRPr lang="ja-JP" altLang="en-US" sz="2400">
              <a:solidFill>
                <a:sysClr val="windowText" lastClr="000000"/>
              </a:solidFill>
            </a:endParaRPr>
          </a:p>
        </p:txBody>
      </p:sp>
      <p:sp>
        <p:nvSpPr>
          <p:cNvPr id="9" name="角丸四角形 10">
            <a:extLst>
              <a:ext uri="{FF2B5EF4-FFF2-40B4-BE49-F238E27FC236}">
                <a16:creationId xmlns:a16="http://schemas.microsoft.com/office/drawing/2014/main" id="{949B78C9-9964-4DA1-87AE-AA6D17CB1235}"/>
              </a:ext>
            </a:extLst>
          </p:cNvPr>
          <p:cNvSpPr/>
          <p:nvPr/>
        </p:nvSpPr>
        <p:spPr>
          <a:xfrm>
            <a:off x="1833672" y="865476"/>
            <a:ext cx="6764579" cy="308336"/>
          </a:xfrm>
          <a:prstGeom prst="roundRect">
            <a:avLst/>
          </a:prstGeom>
          <a:solidFill>
            <a:srgbClr val="CC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spcBef>
                <a:spcPct val="0"/>
              </a:spcBef>
              <a:spcAft>
                <a:spcPct val="0"/>
              </a:spcAft>
              <a:defRPr/>
            </a:pPr>
            <a:r>
              <a:rPr lang="ja-JP" altLang="en-US" sz="1600" b="1">
                <a:solidFill>
                  <a:schemeClr val="tx1"/>
                </a:solidFill>
                <a:latin typeface="Meiryo UI" panose="020B0604030504040204" pitchFamily="50" charset="-128"/>
                <a:ea typeface="Meiryo UI" panose="020B0604030504040204" pitchFamily="50" charset="-128"/>
              </a:rPr>
              <a:t>利用目的以外の目的のための利用・提供の例（法第</a:t>
            </a:r>
            <a:r>
              <a:rPr lang="en-US" altLang="ja-JP" sz="1600" b="1">
                <a:solidFill>
                  <a:schemeClr val="tx1"/>
                </a:solidFill>
                <a:latin typeface="Meiryo UI" panose="020B0604030504040204" pitchFamily="50" charset="-128"/>
                <a:ea typeface="Meiryo UI" panose="020B0604030504040204" pitchFamily="50" charset="-128"/>
              </a:rPr>
              <a:t>69</a:t>
            </a:r>
            <a:r>
              <a:rPr lang="ja-JP" altLang="en-US" sz="1600" b="1">
                <a:solidFill>
                  <a:schemeClr val="tx1"/>
                </a:solidFill>
                <a:latin typeface="Meiryo UI" panose="020B0604030504040204" pitchFamily="50" charset="-128"/>
                <a:ea typeface="Meiryo UI" panose="020B0604030504040204" pitchFamily="50" charset="-128"/>
              </a:rPr>
              <a:t>条第２項各号）</a:t>
            </a:r>
          </a:p>
        </p:txBody>
      </p:sp>
      <p:sp>
        <p:nvSpPr>
          <p:cNvPr id="4" name="テキスト ボックス 3">
            <a:extLst>
              <a:ext uri="{FF2B5EF4-FFF2-40B4-BE49-F238E27FC236}">
                <a16:creationId xmlns:a16="http://schemas.microsoft.com/office/drawing/2014/main" id="{00FFEBD0-ADA0-7ECC-D7BC-DB38FA48D8B6}"/>
              </a:ext>
            </a:extLst>
          </p:cNvPr>
          <p:cNvSpPr txBox="1"/>
          <p:nvPr/>
        </p:nvSpPr>
        <p:spPr>
          <a:xfrm>
            <a:off x="1981271" y="5766058"/>
            <a:ext cx="8674380" cy="738664"/>
          </a:xfrm>
          <a:prstGeom prst="rect">
            <a:avLst/>
          </a:prstGeom>
          <a:noFill/>
          <a:ln>
            <a:solidFill>
              <a:schemeClr val="accent5"/>
            </a:solidFill>
            <a:prstDash val="dash"/>
          </a:ln>
        </p:spPr>
        <p:txBody>
          <a:bodyPr wrap="square" rtlCol="0">
            <a:spAutoFit/>
          </a:bodyPr>
          <a:lstStyle/>
          <a:p>
            <a:r>
              <a:rPr lang="ja-JP" altLang="en-US" sz="1400">
                <a:latin typeface="Meiryo UI" panose="020B0604030504040204" pitchFamily="50" charset="-128"/>
                <a:ea typeface="Meiryo UI" panose="020B0604030504040204" pitchFamily="50" charset="-128"/>
              </a:rPr>
              <a:t>（参考）</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　　　「個人情報の保護に関する法律についての事務対応ガイド（行政機関等向け）」　</a:t>
            </a:r>
            <a:r>
              <a:rPr lang="en-US" altLang="ja-JP" sz="1400">
                <a:latin typeface="Meiryo UI" panose="020B0604030504040204" pitchFamily="50" charset="-128"/>
                <a:ea typeface="Meiryo UI" panose="020B0604030504040204" pitchFamily="50" charset="-128"/>
              </a:rPr>
              <a:t>4-5-2</a:t>
            </a:r>
          </a:p>
          <a:p>
            <a:r>
              <a:rPr kumimoji="1" lang="ja-JP" altLang="en-US" sz="1400">
                <a:latin typeface="Meiryo UI" panose="020B0604030504040204" pitchFamily="50" charset="-128"/>
                <a:ea typeface="Meiryo UI" panose="020B0604030504040204" pitchFamily="50" charset="-128"/>
              </a:rPr>
              <a:t>　　　　　</a:t>
            </a:r>
            <a:r>
              <a:rPr kumimoji="1" lang="en-US" altLang="ja-JP" sz="1400">
                <a:latin typeface="Meiryo UI" panose="020B0604030504040204" pitchFamily="50" charset="-128"/>
                <a:ea typeface="Meiryo UI" panose="020B0604030504040204" pitchFamily="50" charset="-128"/>
                <a:hlinkClick r:id="rId3"/>
              </a:rPr>
              <a:t>https://www.ppc.go.jp/files/pdf/202403_koutekibumon_jimutaiou_guide.pdf</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05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8252" y="6489341"/>
            <a:ext cx="2057400" cy="365125"/>
          </a:xfrm>
        </p:spPr>
        <p:txBody>
          <a:bodyPr/>
          <a:lstStyle/>
          <a:p>
            <a:pPr fontAlgn="base">
              <a:spcBef>
                <a:spcPct val="0"/>
              </a:spcBef>
              <a:spcAft>
                <a:spcPct val="0"/>
              </a:spcAft>
              <a:defRPr/>
            </a:pPr>
            <a:fld id="{7C834DD3-D7E9-40DE-8BFD-5C088060B773}" type="slidenum">
              <a:rPr lang="ja-JP" altLang="en-US" sz="1400" b="1">
                <a:solidFill>
                  <a:prstClr val="black"/>
                </a:solidFill>
                <a:latin typeface="HGPｺﾞｼｯｸE" panose="020B0900000000000000" pitchFamily="50" charset="-128"/>
                <a:ea typeface="HGPｺﾞｼｯｸE" panose="020B0900000000000000" pitchFamily="50" charset="-128"/>
              </a:rPr>
              <a:pPr fontAlgn="base">
                <a:spcBef>
                  <a:spcPct val="0"/>
                </a:spcBef>
                <a:spcAft>
                  <a:spcPct val="0"/>
                </a:spcAft>
                <a:defRPr/>
              </a:pPr>
              <a:t>9</a:t>
            </a:fld>
            <a:endParaRPr lang="ja-JP" altLang="en-US" sz="1400" b="1">
              <a:solidFill>
                <a:prstClr val="black"/>
              </a:solidFill>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1524000" y="548681"/>
            <a:ext cx="9144000" cy="45719"/>
          </a:xfrm>
          <a:prstGeom prst="rect">
            <a:avLst/>
          </a:prstGeom>
          <a:solidFill>
            <a:srgbClr val="0000FF"/>
          </a:solidFill>
          <a:ln w="9525"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2031"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5"/>
          <p:cNvSpPr txBox="1">
            <a:spLocks/>
          </p:cNvSpPr>
          <p:nvPr/>
        </p:nvSpPr>
        <p:spPr bwMode="auto">
          <a:xfrm>
            <a:off x="1884220" y="1"/>
            <a:ext cx="845127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a:solidFill>
                  <a:sysClr val="windowText" lastClr="000000"/>
                </a:solidFill>
              </a:rPr>
              <a:t>　保有個人情報の提供を受ける者に対する措置要求</a:t>
            </a:r>
          </a:p>
        </p:txBody>
      </p:sp>
      <p:sp>
        <p:nvSpPr>
          <p:cNvPr id="6" name="角丸四角形 5"/>
          <p:cNvSpPr/>
          <p:nvPr/>
        </p:nvSpPr>
        <p:spPr>
          <a:xfrm>
            <a:off x="1970696" y="1152461"/>
            <a:ext cx="7992888" cy="2495953"/>
          </a:xfrm>
          <a:prstGeom prst="roundRect">
            <a:avLst>
              <a:gd name="adj" fmla="val 13332"/>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fontAlgn="base">
              <a:spcBef>
                <a:spcPct val="0"/>
              </a:spcBef>
              <a:spcAft>
                <a:spcPts val="600"/>
              </a:spcAft>
              <a:buFont typeface="Wingdings" panose="05000000000000000000" pitchFamily="2" charset="2"/>
              <a:buChar char="l"/>
              <a:defRPr/>
            </a:pPr>
            <a:r>
              <a:rPr lang="ja-JP" altLang="en-US" sz="2000">
                <a:solidFill>
                  <a:prstClr val="black"/>
                </a:solidFill>
                <a:latin typeface="Meiryo UI" panose="020B0604030504040204" pitchFamily="50" charset="-128"/>
                <a:ea typeface="Meiryo UI" panose="020B0604030504040204" pitchFamily="50" charset="-128"/>
              </a:rPr>
              <a:t>行政機関の長等は、</a:t>
            </a:r>
            <a:r>
              <a:rPr lang="ja-JP" altLang="en-US" sz="2000" b="1" u="sng">
                <a:solidFill>
                  <a:prstClr val="black"/>
                </a:solidFill>
                <a:latin typeface="Meiryo UI" panose="020B0604030504040204" pitchFamily="50" charset="-128"/>
                <a:ea typeface="Meiryo UI" panose="020B0604030504040204" pitchFamily="50" charset="-128"/>
              </a:rPr>
              <a:t>利用目的のために</a:t>
            </a:r>
            <a:r>
              <a:rPr lang="ja-JP" altLang="en-US" sz="2000">
                <a:solidFill>
                  <a:prstClr val="black"/>
                </a:solidFill>
                <a:latin typeface="Meiryo UI" panose="020B0604030504040204" pitchFamily="50" charset="-128"/>
                <a:ea typeface="Meiryo UI" panose="020B0604030504040204" pitchFamily="50" charset="-128"/>
              </a:rPr>
              <a:t>又は</a:t>
            </a:r>
            <a:r>
              <a:rPr lang="ja-JP" altLang="en-US" sz="2000" b="1" u="sng">
                <a:solidFill>
                  <a:prstClr val="black"/>
                </a:solidFill>
                <a:latin typeface="Meiryo UI" panose="020B0604030504040204" pitchFamily="50" charset="-128"/>
                <a:ea typeface="Meiryo UI" panose="020B0604030504040204" pitchFamily="50" charset="-128"/>
              </a:rPr>
              <a:t>法第</a:t>
            </a:r>
            <a:r>
              <a:rPr lang="en-US" altLang="ja-JP" sz="2000" b="1" u="sng">
                <a:solidFill>
                  <a:prstClr val="black"/>
                </a:solidFill>
                <a:latin typeface="Meiryo UI" panose="020B0604030504040204" pitchFamily="50" charset="-128"/>
                <a:ea typeface="Meiryo UI" panose="020B0604030504040204" pitchFamily="50" charset="-128"/>
              </a:rPr>
              <a:t>69</a:t>
            </a:r>
            <a:r>
              <a:rPr lang="ja-JP" altLang="en-US" sz="2000" b="1" u="sng">
                <a:solidFill>
                  <a:prstClr val="black"/>
                </a:solidFill>
                <a:latin typeface="Meiryo UI" panose="020B0604030504040204" pitchFamily="50" charset="-128"/>
                <a:ea typeface="Meiryo UI" panose="020B0604030504040204" pitchFamily="50" charset="-128"/>
              </a:rPr>
              <a:t>条第</a:t>
            </a:r>
            <a:r>
              <a:rPr lang="en-US" altLang="ja-JP" sz="2000" b="1" u="sng">
                <a:solidFill>
                  <a:prstClr val="black"/>
                </a:solidFill>
                <a:latin typeface="Meiryo UI" panose="020B0604030504040204" pitchFamily="50" charset="-128"/>
                <a:ea typeface="Meiryo UI" panose="020B0604030504040204" pitchFamily="50" charset="-128"/>
              </a:rPr>
              <a:t>2</a:t>
            </a:r>
            <a:r>
              <a:rPr lang="ja-JP" altLang="en-US" sz="2000" b="1" u="sng">
                <a:solidFill>
                  <a:prstClr val="black"/>
                </a:solidFill>
                <a:latin typeface="Meiryo UI" panose="020B0604030504040204" pitchFamily="50" charset="-128"/>
                <a:ea typeface="Meiryo UI" panose="020B0604030504040204" pitchFamily="50" charset="-128"/>
              </a:rPr>
              <a:t>項第</a:t>
            </a:r>
            <a:r>
              <a:rPr lang="en-US" altLang="ja-JP" sz="2000" b="1" u="sng">
                <a:solidFill>
                  <a:prstClr val="black"/>
                </a:solidFill>
                <a:latin typeface="Meiryo UI" panose="020B0604030504040204" pitchFamily="50" charset="-128"/>
                <a:ea typeface="Meiryo UI" panose="020B0604030504040204" pitchFamily="50" charset="-128"/>
              </a:rPr>
              <a:t>3</a:t>
            </a:r>
            <a:r>
              <a:rPr lang="ja-JP" altLang="en-US" sz="2000" b="1" u="sng">
                <a:solidFill>
                  <a:prstClr val="black"/>
                </a:solidFill>
                <a:latin typeface="Meiryo UI" panose="020B0604030504040204" pitchFamily="50" charset="-128"/>
                <a:ea typeface="Meiryo UI" panose="020B0604030504040204" pitchFamily="50" charset="-128"/>
              </a:rPr>
              <a:t>号若しくは第</a:t>
            </a:r>
            <a:r>
              <a:rPr lang="en-US" altLang="ja-JP" sz="2000" b="1" u="sng">
                <a:solidFill>
                  <a:prstClr val="black"/>
                </a:solidFill>
                <a:latin typeface="Meiryo UI" panose="020B0604030504040204" pitchFamily="50" charset="-128"/>
                <a:ea typeface="Meiryo UI" panose="020B0604030504040204" pitchFamily="50" charset="-128"/>
              </a:rPr>
              <a:t>4</a:t>
            </a:r>
            <a:r>
              <a:rPr lang="ja-JP" altLang="en-US" sz="2000" b="1" u="sng">
                <a:solidFill>
                  <a:prstClr val="black"/>
                </a:solidFill>
                <a:latin typeface="Meiryo UI" panose="020B0604030504040204" pitchFamily="50" charset="-128"/>
                <a:ea typeface="Meiryo UI" panose="020B0604030504040204" pitchFamily="50" charset="-128"/>
              </a:rPr>
              <a:t>号の規定により本人の同意に基づかずに第三者に保有個人情報を提供する場合</a:t>
            </a:r>
            <a:r>
              <a:rPr lang="ja-JP" altLang="en-US" sz="2000">
                <a:solidFill>
                  <a:prstClr val="black"/>
                </a:solidFill>
                <a:latin typeface="Meiryo UI" panose="020B0604030504040204" pitchFamily="50" charset="-128"/>
                <a:ea typeface="Meiryo UI" panose="020B0604030504040204" pitchFamily="50" charset="-128"/>
              </a:rPr>
              <a:t>において、必要があると認めるときは、提供を受ける者に対し、</a:t>
            </a:r>
            <a:r>
              <a:rPr lang="ja-JP" altLang="en-US" sz="2000" b="1" u="sng">
                <a:solidFill>
                  <a:prstClr val="black"/>
                </a:solidFill>
                <a:latin typeface="Meiryo UI" panose="020B0604030504040204" pitchFamily="50" charset="-128"/>
                <a:ea typeface="Meiryo UI" panose="020B0604030504040204" pitchFamily="50" charset="-128"/>
              </a:rPr>
              <a:t>提供に係る個人情報について、その利用の目的若しくは方法の制限その他必要な制限</a:t>
            </a:r>
            <a:r>
              <a:rPr lang="ja-JP" altLang="en-US" sz="2000">
                <a:solidFill>
                  <a:prstClr val="black"/>
                </a:solidFill>
                <a:latin typeface="Meiryo UI" panose="020B0604030504040204" pitchFamily="50" charset="-128"/>
                <a:ea typeface="Meiryo UI" panose="020B0604030504040204" pitchFamily="50" charset="-128"/>
              </a:rPr>
              <a:t>を付し、又は</a:t>
            </a:r>
            <a:r>
              <a:rPr lang="ja-JP" altLang="en-US" sz="2000" b="1" u="sng">
                <a:solidFill>
                  <a:prstClr val="black"/>
                </a:solidFill>
                <a:latin typeface="Meiryo UI" panose="020B0604030504040204" pitchFamily="50" charset="-128"/>
                <a:ea typeface="Meiryo UI" panose="020B0604030504040204" pitchFamily="50" charset="-128"/>
              </a:rPr>
              <a:t>その漏えいの防止その他の個人情報の適切な管理のために必要な措置</a:t>
            </a:r>
            <a:r>
              <a:rPr lang="ja-JP" altLang="en-US" sz="2000">
                <a:solidFill>
                  <a:prstClr val="black"/>
                </a:solidFill>
                <a:latin typeface="Meiryo UI" panose="020B0604030504040204" pitchFamily="50" charset="-128"/>
                <a:ea typeface="Meiryo UI" panose="020B0604030504040204" pitchFamily="50" charset="-128"/>
              </a:rPr>
              <a:t>を講ずることを求めなければならない。（法第</a:t>
            </a:r>
            <a:r>
              <a:rPr lang="en-US" altLang="ja-JP" sz="2000">
                <a:solidFill>
                  <a:prstClr val="black"/>
                </a:solidFill>
                <a:latin typeface="Meiryo UI" panose="020B0604030504040204" pitchFamily="50" charset="-128"/>
                <a:ea typeface="Meiryo UI" panose="020B0604030504040204" pitchFamily="50" charset="-128"/>
              </a:rPr>
              <a:t>70</a:t>
            </a:r>
            <a:r>
              <a:rPr lang="ja-JP" altLang="en-US" sz="2000">
                <a:solidFill>
                  <a:prstClr val="black"/>
                </a:solidFill>
                <a:latin typeface="Meiryo UI" panose="020B0604030504040204" pitchFamily="50" charset="-128"/>
                <a:ea typeface="Meiryo UI" panose="020B0604030504040204" pitchFamily="50" charset="-128"/>
              </a:rPr>
              <a:t>条）</a:t>
            </a:r>
          </a:p>
        </p:txBody>
      </p:sp>
      <p:sp>
        <p:nvSpPr>
          <p:cNvPr id="3" name="正方形/長方形 2"/>
          <p:cNvSpPr/>
          <p:nvPr/>
        </p:nvSpPr>
        <p:spPr>
          <a:xfrm>
            <a:off x="1967501" y="3717033"/>
            <a:ext cx="7992888" cy="2843471"/>
          </a:xfrm>
          <a:prstGeom prst="rect">
            <a:avLst/>
          </a:prstGeom>
        </p:spPr>
        <p:txBody>
          <a:bodyPr wrap="square">
            <a:spAutoFit/>
          </a:bodyPr>
          <a:lstStyle/>
          <a:p>
            <a:pPr marL="273050" lvl="1" algn="just" fontAlgn="base">
              <a:lnSpc>
                <a:spcPct val="120000"/>
              </a:lnSpc>
              <a:spcBef>
                <a:spcPts val="600"/>
              </a:spcBef>
              <a:defRPr/>
            </a:pPr>
            <a:r>
              <a:rPr lang="ja-JP" altLang="en-US">
                <a:solidFill>
                  <a:prstClr val="black"/>
                </a:solidFill>
                <a:latin typeface="Meiryo UI" panose="020B0604030504040204" pitchFamily="50" charset="-128"/>
                <a:ea typeface="Meiryo UI" panose="020B0604030504040204" pitchFamily="50" charset="-128"/>
              </a:rPr>
              <a:t>⇒ 「必要な制限」又は「必要な措置」としては、</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利用の目的又は方法の制限</a:t>
            </a:r>
            <a:r>
              <a:rPr lang="ja-JP" altLang="en-US">
                <a:solidFill>
                  <a:prstClr val="black"/>
                </a:solidFill>
                <a:latin typeface="Meiryo UI" panose="020B0604030504040204" pitchFamily="50" charset="-128"/>
                <a:ea typeface="Meiryo UI" panose="020B0604030504040204" pitchFamily="50" charset="-128"/>
              </a:rPr>
              <a:t>のほか、</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提供に係る保有個人情報の取扱者の範囲の限定</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第三者への再提供の制限又は禁止</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消去や返却等利用後の取扱いの指定</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1015890" lvl="2" indent="-285750" algn="just" fontAlgn="base">
              <a:lnSpc>
                <a:spcPct val="120000"/>
              </a:lnSpc>
              <a:spcBef>
                <a:spcPts val="600"/>
              </a:spcBef>
              <a:buFont typeface="Arial" panose="020B0604020202020204" pitchFamily="34" charset="0"/>
              <a:buChar char="•"/>
              <a:defRPr/>
            </a:pPr>
            <a:r>
              <a:rPr lang="ja-JP" altLang="en-US" b="1" u="sng">
                <a:solidFill>
                  <a:prstClr val="black"/>
                </a:solidFill>
                <a:latin typeface="Meiryo UI" panose="020B0604030504040204" pitchFamily="50" charset="-128"/>
                <a:ea typeface="Meiryo UI" panose="020B0604030504040204" pitchFamily="50" charset="-128"/>
              </a:rPr>
              <a:t>提供に係る保有個人情報の取扱状況に関する所要の報告の要求</a:t>
            </a:r>
            <a:endParaRPr lang="en-US" altLang="ja-JP" b="1" u="sng">
              <a:solidFill>
                <a:prstClr val="black"/>
              </a:solidFill>
              <a:latin typeface="Meiryo UI" panose="020B0604030504040204" pitchFamily="50" charset="-128"/>
              <a:ea typeface="Meiryo UI" panose="020B0604030504040204" pitchFamily="50" charset="-128"/>
            </a:endParaRPr>
          </a:p>
          <a:p>
            <a:pPr marL="730140" lvl="2" algn="just" fontAlgn="base">
              <a:lnSpc>
                <a:spcPct val="120000"/>
              </a:lnSpc>
              <a:spcBef>
                <a:spcPts val="600"/>
              </a:spcBef>
              <a:defRPr/>
            </a:pPr>
            <a:r>
              <a:rPr lang="ja-JP" altLang="en-US">
                <a:solidFill>
                  <a:prstClr val="black"/>
                </a:solidFill>
                <a:latin typeface="Meiryo UI" panose="020B0604030504040204" pitchFamily="50" charset="-128"/>
                <a:ea typeface="Meiryo UI" panose="020B0604030504040204" pitchFamily="50" charset="-128"/>
              </a:rPr>
              <a:t>等が考えられる。</a:t>
            </a:r>
          </a:p>
        </p:txBody>
      </p:sp>
      <p:sp>
        <p:nvSpPr>
          <p:cNvPr id="7" name="角丸四角形 6">
            <a:extLst>
              <a:ext uri="{FF2B5EF4-FFF2-40B4-BE49-F238E27FC236}">
                <a16:creationId xmlns:a16="http://schemas.microsoft.com/office/drawing/2014/main" id="{FEB2200A-0275-4C69-9BE1-61BEC046F214}"/>
              </a:ext>
            </a:extLst>
          </p:cNvPr>
          <p:cNvSpPr/>
          <p:nvPr/>
        </p:nvSpPr>
        <p:spPr>
          <a:xfrm>
            <a:off x="1884220" y="873392"/>
            <a:ext cx="4571821"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ja-JP" altLang="en-US" sz="1600" b="1">
                <a:solidFill>
                  <a:prstClr val="white"/>
                </a:solidFill>
                <a:latin typeface="Meiryo UI" panose="020B0604030504040204" pitchFamily="50" charset="-128"/>
                <a:ea typeface="Meiryo UI" panose="020B0604030504040204" pitchFamily="50" charset="-128"/>
              </a:rPr>
              <a:t>保有個人情報の提供を受ける者に対する措置要求</a:t>
            </a:r>
          </a:p>
        </p:txBody>
      </p:sp>
    </p:spTree>
    <p:extLst>
      <p:ext uri="{BB962C8B-B14F-4D97-AF65-F5344CB8AC3E}">
        <p14:creationId xmlns:p14="http://schemas.microsoft.com/office/powerpoint/2010/main" val="2652806242"/>
      </p:ext>
    </p:extLst>
  </p:cSld>
  <p:clrMapOvr>
    <a:masterClrMapping/>
  </p:clrMapOvr>
</p:sld>
</file>

<file path=ppt/theme/theme1.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49E5E3EEF4D7045AD26CF945452304D" ma:contentTypeVersion="19" ma:contentTypeDescription="新しいドキュメントを作成します。" ma:contentTypeScope="" ma:versionID="0ff39a8c25d4d10c585a107c2e9fb721">
  <xsd:schema xmlns:xsd="http://www.w3.org/2001/XMLSchema" xmlns:xs="http://www.w3.org/2001/XMLSchema" xmlns:p="http://schemas.microsoft.com/office/2006/metadata/properties" xmlns:ns2="d95e9d8b-3f93-46aa-81f0-e7ff21611f67" xmlns:ns3="b85bb29a-ad32-4d65-8d6c-cb796b2e9423" targetNamespace="http://schemas.microsoft.com/office/2006/metadata/properties" ma:root="true" ma:fieldsID="f2e17a5fabfbf8a93dce64ecb268d9c2" ns2:_="" ns3:_="">
    <xsd:import namespace="d95e9d8b-3f93-46aa-81f0-e7ff21611f67"/>
    <xsd:import namespace="b85bb29a-ad32-4d65-8d6c-cb796b2e9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element ref="ns2:_x5150__x7ae5__x624b__x5f53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e9d8b-3f93-46aa-81f0-e7ff2161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627f__x8a8d__x306e__x72b6__x614b_">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150__x7ae5__x624b__x5f53_" ma:index="24" nillable="true" ma:displayName="児童手当" ma:format="Hyperlink" ma:internalName="_x5150__x7ae5__x624b__x5f53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bb29a-ad32-4d65-8d6c-cb796b2e9423"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f898d1f5-625d-4026-bc2f-96502dbb22f7}" ma:internalName="TaxCatchAll" ma:showField="CatchAllData" ma:web="b85bb29a-ad32-4d65-8d6c-cb796b2e94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95e9d8b-3f93-46aa-81f0-e7ff21611f67" xsi:nil="true"/>
    <_x5150__x7ae5__x624b__x5f53_ xmlns="d95e9d8b-3f93-46aa-81f0-e7ff21611f67">
      <Url xsi:nil="true"/>
      <Description xsi:nil="true"/>
    </_x5150__x7ae5__x624b__x5f53_>
    <lcf76f155ced4ddcb4097134ff3c332f xmlns="d95e9d8b-3f93-46aa-81f0-e7ff21611f67">
      <Terms xmlns="http://schemas.microsoft.com/office/infopath/2007/PartnerControls"/>
    </lcf76f155ced4ddcb4097134ff3c332f>
    <TaxCatchAll xmlns="b85bb29a-ad32-4d65-8d6c-cb796b2e9423" xsi:nil="true"/>
  </documentManagement>
</p:properties>
</file>

<file path=customXml/itemProps1.xml><?xml version="1.0" encoding="utf-8"?>
<ds:datastoreItem xmlns:ds="http://schemas.openxmlformats.org/officeDocument/2006/customXml" ds:itemID="{900228CF-A002-45B6-B078-5F14C7821D35}"/>
</file>

<file path=customXml/itemProps2.xml><?xml version="1.0" encoding="utf-8"?>
<ds:datastoreItem xmlns:ds="http://schemas.openxmlformats.org/officeDocument/2006/customXml" ds:itemID="{1A76AD8B-29AE-4BB6-9E56-43A7870206E0}"/>
</file>

<file path=customXml/itemProps3.xml><?xml version="1.0" encoding="utf-8"?>
<ds:datastoreItem xmlns:ds="http://schemas.openxmlformats.org/officeDocument/2006/customXml" ds:itemID="{79593990-C0C8-4E17-AC5B-DCBE1FA29F03}"/>
</file>

<file path=docProps/app.xml><?xml version="1.0" encoding="utf-8"?>
<Properties xmlns="http://schemas.openxmlformats.org/officeDocument/2006/extended-properties" xmlns:vt="http://schemas.openxmlformats.org/officeDocument/2006/docPropsVTypes">
  <TotalTime>0</TotalTime>
  <Words>18373</Words>
  <Application>Microsoft Office PowerPoint</Application>
  <PresentationFormat>ワイド画面</PresentationFormat>
  <Paragraphs>997</Paragraphs>
  <Slides>65</Slides>
  <Notes>65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65</vt:i4>
      </vt:variant>
    </vt:vector>
  </HeadingPairs>
  <TitlesOfParts>
    <vt:vector size="78" baseType="lpstr">
      <vt:lpstr>HGPｺﾞｼｯｸE</vt:lpstr>
      <vt:lpstr>HG丸ｺﾞｼｯｸM-PRO</vt:lpstr>
      <vt:lpstr>Meiryo UI</vt:lpstr>
      <vt:lpstr>ＭＳ Ｐゴシック</vt:lpstr>
      <vt:lpstr>ＭＳ ゴシック</vt:lpstr>
      <vt:lpstr>游ゴシック</vt:lpstr>
      <vt:lpstr>Arial</vt:lpstr>
      <vt:lpstr>Calibri</vt:lpstr>
      <vt:lpstr>Calibri Light</vt:lpstr>
      <vt:lpstr>Times New Roman</vt:lpstr>
      <vt:lpstr>Wingdings</vt:lpstr>
      <vt:lpstr>4_Office テーマ</vt:lpstr>
      <vt:lpstr>1_Office テーマ</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個人情報保護委員会における漏えい等報告の受理状況　</vt:lpstr>
      <vt:lpstr>個人情報保護委員会による指導・勧告・命令等事案について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2025-10-30T01:52:27Z</dcterms:created>
  <dcterms:modified xsi:type="dcterms:W3CDTF">2025-10-30T01:52:38Z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0x010100F49E5E3EEF4D7045AD26CF945452304D</vt:lpwstr>
  </property>
</Properties>
</file>