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264" r:id="rId2"/>
    <p:sldId id="2245" r:id="rId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CD"/>
    <a:srgbClr val="FFCB97"/>
    <a:srgbClr val="FF9933"/>
    <a:srgbClr val="008000"/>
    <a:srgbClr val="8BE1FF"/>
    <a:srgbClr val="A7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C7BF3D-CC04-4EE3-AF2E-1DF61538291B}" v="6" dt="2025-10-15T08:37:03.91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345" autoAdjust="0"/>
    <p:restoredTop sz="93285" autoAdjust="0"/>
  </p:normalViewPr>
  <p:slideViewPr>
    <p:cSldViewPr snapToGrid="0">
      <p:cViewPr varScale="1">
        <p:scale>
          <a:sx n="107" d="100"/>
          <a:sy n="107" d="100"/>
        </p:scale>
        <p:origin x="2082"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1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 Id="rId14"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A8071EF-001D-4A6A-AA0D-3F39EDC14736}" type="datetimeFigureOut">
              <a:rPr kumimoji="1" lang="ja-JP" altLang="en-US" smtClean="0">
                <a:latin typeface="Meiryo UI" panose="020B0604030504040204" pitchFamily="50" charset="-128"/>
                <a:ea typeface="Meiryo UI" panose="020B0604030504040204" pitchFamily="50" charset="-128"/>
              </a:rPr>
              <a:t>2025/10/15</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3A76EBA-F312-47A7-8174-DEEAD109FB4C}" type="slidenum">
              <a:rPr kumimoji="1" lang="ja-JP" altLang="en-US"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01663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3" name="日付プレースホルダー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BB61C725-2D31-4121-AA68-0F5DA35E5FA6}" type="datetimeFigureOut">
              <a:rPr kumimoji="1" lang="ja-JP" altLang="en-US" smtClean="0"/>
              <a:pPr/>
              <a:t>2025/10/15</a:t>
            </a:fld>
            <a:endParaRPr kumimoji="1" lang="ja-JP" altLang="en-US" dirty="0"/>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dirty="0"/>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19074EFF-F9D5-4EEE-B106-BFE4833E967C}" type="slidenum">
              <a:rPr kumimoji="1" lang="ja-JP" altLang="en-US" smtClean="0"/>
              <a:pPr/>
              <a:t>‹#›</a:t>
            </a:fld>
            <a:endParaRPr kumimoji="1" lang="ja-JP" altLang="en-US" dirty="0"/>
          </a:p>
        </p:txBody>
      </p:sp>
    </p:spTree>
    <p:extLst>
      <p:ext uri="{BB962C8B-B14F-4D97-AF65-F5344CB8AC3E}">
        <p14:creationId xmlns:p14="http://schemas.microsoft.com/office/powerpoint/2010/main" val="11514908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074EFF-F9D5-4EEE-B106-BFE4833E967C}" type="slidenum">
              <a:rPr kumimoji="1"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515580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9074EFF-F9D5-4EEE-B106-BFE4833E967C}" type="slidenum">
              <a:rPr kumimoji="1" lang="ja-JP" altLang="en-US" sz="120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848373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25E638-EF06-49C2-913E-15F3051B742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196504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CA9685-969D-48A0-AAFC-26C14044E7FC}"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298251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3BF248-D63D-4753-A320-37926D2E1118}"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45459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42FB10C-59D1-411A-9CA7-93D65CE0D54E}"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286076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6516FE-7565-45F1-9CB1-8154FE7B0FFD}" type="datetime1">
              <a:rPr kumimoji="1" lang="ja-JP" altLang="en-US" smtClean="0"/>
              <a:t>2025/10/15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00655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F1A7E56-571E-428B-8991-F1C899A4633F}"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04155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C62E1E-8A33-450D-A74F-5F2EDBFD4E40}" type="datetime1">
              <a:rPr kumimoji="1" lang="ja-JP" altLang="en-US" smtClean="0"/>
              <a:t>2025/10/15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227348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3F26357-46D5-457F-BC8F-A3C54E4AE900}" type="datetime1">
              <a:rPr kumimoji="1" lang="ja-JP" altLang="en-US" smtClean="0"/>
              <a:t>2025/10/15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963757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1F2A6-7088-4B3D-96E8-50025CD03F90}" type="datetime1">
              <a:rPr kumimoji="1" lang="ja-JP" altLang="en-US" smtClean="0"/>
              <a:t>2025/10/15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958589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5D2E8FA-4A32-4774-B9B6-740A42AF837B}"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1131773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B523094-C737-4420-B4BC-3856DB79DE76}" type="datetime1">
              <a:rPr kumimoji="1" lang="ja-JP" altLang="en-US" smtClean="0"/>
              <a:t>2025/10/15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FD9B32-C877-4168-9DF9-BB9A504D625C}" type="slidenum">
              <a:rPr kumimoji="1" lang="ja-JP" altLang="en-US" smtClean="0"/>
              <a:t>‹#›</a:t>
            </a:fld>
            <a:endParaRPr kumimoji="1" lang="ja-JP" altLang="en-US"/>
          </a:p>
        </p:txBody>
      </p:sp>
    </p:spTree>
    <p:extLst>
      <p:ext uri="{BB962C8B-B14F-4D97-AF65-F5344CB8AC3E}">
        <p14:creationId xmlns:p14="http://schemas.microsoft.com/office/powerpoint/2010/main" val="356791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ea typeface="Meiryo UI" panose="020B0604030504040204" pitchFamily="50" charset="-128"/>
              </a:defRPr>
            </a:lvl1pPr>
          </a:lstStyle>
          <a:p>
            <a:fld id="{1D1B453C-9A12-41A1-9612-F067E258820C}" type="datetime1">
              <a:rPr kumimoji="1" lang="ja-JP" altLang="en-US" smtClean="0"/>
              <a:pPr/>
              <a:t>2025/10/15</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ea typeface="Meiryo UI" panose="020B0604030504040204" pitchFamily="50" charset="-128"/>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ea typeface="Meiryo UI" panose="020B0604030504040204" pitchFamily="50" charset="-128"/>
              </a:defRPr>
            </a:lvl1pPr>
          </a:lstStyle>
          <a:p>
            <a:fld id="{52FD9B32-C877-4168-9DF9-BB9A504D625C}" type="slidenum">
              <a:rPr kumimoji="1" lang="ja-JP" altLang="en-US" smtClean="0"/>
              <a:pPr/>
              <a:t>‹#›</a:t>
            </a:fld>
            <a:endParaRPr kumimoji="1" lang="ja-JP" altLang="en-US" dirty="0"/>
          </a:p>
        </p:txBody>
      </p:sp>
    </p:spTree>
    <p:extLst>
      <p:ext uri="{BB962C8B-B14F-4D97-AF65-F5344CB8AC3E}">
        <p14:creationId xmlns:p14="http://schemas.microsoft.com/office/powerpoint/2010/main" val="1690388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rgbClr val="A7E8FF"/>
            </a:gs>
            <a:gs pos="83000">
              <a:srgbClr val="8BE1FF"/>
            </a:gs>
            <a:gs pos="100000">
              <a:srgbClr val="8BE1FF"/>
            </a:gs>
          </a:gsLst>
          <a:lin ang="16200000" scaled="1"/>
          <a:tileRect/>
        </a:gradFill>
        <a:effectLst/>
      </p:bgPr>
    </p:bg>
    <p:spTree>
      <p:nvGrpSpPr>
        <p:cNvPr id="1" name=""/>
        <p:cNvGrpSpPr/>
        <p:nvPr/>
      </p:nvGrpSpPr>
      <p:grpSpPr>
        <a:xfrm>
          <a:off x="0" y="0"/>
          <a:ext cx="0" cy="0"/>
          <a:chOff x="0" y="0"/>
          <a:chExt cx="0" cy="0"/>
        </a:xfrm>
      </p:grpSpPr>
      <p:cxnSp>
        <p:nvCxnSpPr>
          <p:cNvPr id="4" name="直線コネクタ 3"/>
          <p:cNvCxnSpPr/>
          <p:nvPr/>
        </p:nvCxnSpPr>
        <p:spPr>
          <a:xfrm flipH="1">
            <a:off x="142972" y="3458095"/>
            <a:ext cx="9637203" cy="0"/>
          </a:xfrm>
          <a:prstGeom prst="line">
            <a:avLst/>
          </a:prstGeom>
          <a:ln w="63500">
            <a:gradFill flip="none" rotWithShape="1">
              <a:gsLst>
                <a:gs pos="0">
                  <a:srgbClr val="FF9933">
                    <a:alpha val="1000"/>
                  </a:srgbClr>
                </a:gs>
                <a:gs pos="50000">
                  <a:srgbClr val="FF9933">
                    <a:alpha val="40000"/>
                  </a:srgbClr>
                </a:gs>
                <a:gs pos="66000">
                  <a:srgbClr val="FF9933"/>
                </a:gs>
                <a:gs pos="100000">
                  <a:srgbClr val="FF9933"/>
                </a:gs>
              </a:gsLst>
              <a:lin ang="0" scaled="1"/>
              <a:tileRect/>
            </a:gradFill>
            <a:prstDash val="solid"/>
          </a:ln>
        </p:spPr>
        <p:style>
          <a:lnRef idx="1">
            <a:schemeClr val="accent1"/>
          </a:lnRef>
          <a:fillRef idx="0">
            <a:schemeClr val="accent1"/>
          </a:fillRef>
          <a:effectRef idx="0">
            <a:schemeClr val="accent1"/>
          </a:effectRef>
          <a:fontRef idx="minor">
            <a:schemeClr val="tx1"/>
          </a:fontRef>
        </p:style>
      </p:cxnSp>
      <p:sp>
        <p:nvSpPr>
          <p:cNvPr id="10" name="タイトル 1"/>
          <p:cNvSpPr txBox="1">
            <a:spLocks/>
          </p:cNvSpPr>
          <p:nvPr/>
        </p:nvSpPr>
        <p:spPr>
          <a:xfrm>
            <a:off x="675323" y="1803863"/>
            <a:ext cx="8549640" cy="159604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120000"/>
              </a:lnSpc>
              <a:spcBef>
                <a:spcPct val="0"/>
              </a:spcBef>
              <a:spcAft>
                <a:spcPts val="0"/>
              </a:spcAft>
              <a:buClrTx/>
              <a:buSzTx/>
              <a:buFontTx/>
              <a:buNone/>
              <a:tabLst/>
              <a:defRPr/>
            </a:pPr>
            <a:r>
              <a:rPr kumimoji="1" lang="ja-JP" altLang="en-US" sz="4800" b="0" i="0" u="none" strike="noStrike" kern="1200" cap="none" spc="0" normalizeH="0" baseline="0" noProof="0" dirty="0">
                <a:ln>
                  <a:noFill/>
                </a:ln>
                <a:solidFill>
                  <a:prstClr val="black">
                    <a:lumMod val="65000"/>
                    <a:lumOff val="35000"/>
                  </a:prstClr>
                </a:solidFill>
                <a:effectLst/>
                <a:uLnTx/>
                <a:uFillTx/>
                <a:latin typeface="Meiryo UI" panose="020B0604030504040204" pitchFamily="50" charset="-128"/>
                <a:ea typeface="Meiryo UI" panose="020B0604030504040204" pitchFamily="50" charset="-128"/>
                <a:cs typeface="+mj-cs"/>
              </a:rPr>
              <a:t>確認テスト</a:t>
            </a:r>
          </a:p>
        </p:txBody>
      </p:sp>
      <p:sp>
        <p:nvSpPr>
          <p:cNvPr id="2" name="スライド番号プレースホルダー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2FD9B32-C877-4168-9DF9-BB9A504D625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Meiryo UI" panose="020B0604030504040204" pitchFamily="50" charset="-128"/>
              <a:cs typeface="+mn-cs"/>
            </a:endParaRPr>
          </a:p>
        </p:txBody>
      </p:sp>
      <p:cxnSp>
        <p:nvCxnSpPr>
          <p:cNvPr id="5" name="直線コネクタ 4"/>
          <p:cNvCxnSpPr/>
          <p:nvPr/>
        </p:nvCxnSpPr>
        <p:spPr>
          <a:xfrm>
            <a:off x="141317" y="3458095"/>
            <a:ext cx="698268" cy="0"/>
          </a:xfrm>
          <a:prstGeom prst="line">
            <a:avLst/>
          </a:prstGeom>
          <a:ln w="63500">
            <a:solidFill>
              <a:srgbClr val="008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0967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p:cNvSpPr txBox="1">
            <a:spLocks/>
          </p:cNvSpPr>
          <p:nvPr/>
        </p:nvSpPr>
        <p:spPr>
          <a:xfrm>
            <a:off x="465881" y="21098"/>
            <a:ext cx="9314605" cy="12788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dirty="0">
                <a:ln>
                  <a:noFill/>
                </a:ln>
                <a:solidFill>
                  <a:prstClr val="black">
                    <a:lumMod val="85000"/>
                    <a:lumOff val="15000"/>
                  </a:prstClr>
                </a:solidFill>
                <a:effectLst/>
                <a:uLnTx/>
                <a:uFillTx/>
                <a:latin typeface="Meiryo UI" panose="020B0604030504040204" pitchFamily="50" charset="-128"/>
                <a:ea typeface="Meiryo UI" panose="020B0604030504040204" pitchFamily="50" charset="-128"/>
                <a:cs typeface="+mj-cs"/>
              </a:rPr>
              <a:t>確認テスト</a:t>
            </a:r>
          </a:p>
        </p:txBody>
      </p:sp>
      <p:sp>
        <p:nvSpPr>
          <p:cNvPr id="14" name="正方形/長方形 13"/>
          <p:cNvSpPr/>
          <p:nvPr/>
        </p:nvSpPr>
        <p:spPr>
          <a:xfrm>
            <a:off x="119864" y="1346661"/>
            <a:ext cx="346017" cy="5511339"/>
          </a:xfrm>
          <a:prstGeom prst="rect">
            <a:avLst/>
          </a:prstGeom>
          <a:solidFill>
            <a:srgbClr val="00B0F0">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sp>
        <p:nvSpPr>
          <p:cNvPr id="15" name="正方形/長方形 14"/>
          <p:cNvSpPr/>
          <p:nvPr/>
        </p:nvSpPr>
        <p:spPr>
          <a:xfrm>
            <a:off x="119864" y="0"/>
            <a:ext cx="346017" cy="1346661"/>
          </a:xfrm>
          <a:prstGeom prst="rect">
            <a:avLst/>
          </a:prstGeom>
          <a:solidFill>
            <a:srgbClr val="FF9933">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6" name="直線コネクタ 15"/>
          <p:cNvCxnSpPr/>
          <p:nvPr/>
        </p:nvCxnSpPr>
        <p:spPr>
          <a:xfrm flipH="1">
            <a:off x="465881" y="1299991"/>
            <a:ext cx="9314606" cy="0"/>
          </a:xfrm>
          <a:prstGeom prst="line">
            <a:avLst/>
          </a:prstGeom>
          <a:ln w="9525">
            <a:solidFill>
              <a:srgbClr val="FF9933"/>
            </a:solidFill>
            <a:prstDash val="dash"/>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465881" y="1358180"/>
            <a:ext cx="9314606" cy="0"/>
          </a:xfrm>
          <a:prstGeom prst="line">
            <a:avLst/>
          </a:prstGeom>
          <a:ln w="9525">
            <a:solidFill>
              <a:srgbClr val="00B0F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2FD9B32-C877-4168-9DF9-BB9A504D625C}"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Meiryo UI" panose="020B060403050404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Meiryo UI" panose="020B0604030504040204" pitchFamily="50" charset="-128"/>
              <a:cs typeface="+mn-cs"/>
            </a:endParaRPr>
          </a:p>
        </p:txBody>
      </p:sp>
      <p:sp>
        <p:nvSpPr>
          <p:cNvPr id="18" name="正方形/長方形 17"/>
          <p:cNvSpPr/>
          <p:nvPr/>
        </p:nvSpPr>
        <p:spPr>
          <a:xfrm>
            <a:off x="119864" y="1299991"/>
            <a:ext cx="346017" cy="58189"/>
          </a:xfrm>
          <a:prstGeom prst="rect">
            <a:avLst/>
          </a:prstGeom>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Meiryo UI" panose="020B0604030504040204" pitchFamily="50" charset="-128"/>
              <a:cs typeface="+mn-cs"/>
            </a:endParaRPr>
          </a:p>
        </p:txBody>
      </p:sp>
      <p:cxnSp>
        <p:nvCxnSpPr>
          <p:cNvPr id="19" name="直線コネクタ 18"/>
          <p:cNvCxnSpPr/>
          <p:nvPr/>
        </p:nvCxnSpPr>
        <p:spPr>
          <a:xfrm>
            <a:off x="465881" y="0"/>
            <a:ext cx="0" cy="6858000"/>
          </a:xfrm>
          <a:prstGeom prst="line">
            <a:avLst/>
          </a:prstGeom>
          <a:ln w="12700">
            <a:solidFill>
              <a:srgbClr val="008000"/>
            </a:solidFill>
          </a:ln>
        </p:spPr>
        <p:style>
          <a:lnRef idx="1">
            <a:schemeClr val="accent1"/>
          </a:lnRef>
          <a:fillRef idx="0">
            <a:schemeClr val="accent1"/>
          </a:fillRef>
          <a:effectRef idx="0">
            <a:schemeClr val="accent1"/>
          </a:effectRef>
          <a:fontRef idx="minor">
            <a:schemeClr val="tx1"/>
          </a:fontRef>
        </p:style>
      </p:cxnSp>
      <p:graphicFrame>
        <p:nvGraphicFramePr>
          <p:cNvPr id="7" name="Table 7">
            <a:extLst>
              <a:ext uri="{FF2B5EF4-FFF2-40B4-BE49-F238E27FC236}">
                <a16:creationId xmlns:a16="http://schemas.microsoft.com/office/drawing/2014/main" id="{17F3ADA3-AB41-FCDB-CEB8-AAE19DBFCCD9}"/>
              </a:ext>
            </a:extLst>
          </p:cNvPr>
          <p:cNvGraphicFramePr>
            <a:graphicFrameLocks noGrp="1"/>
          </p:cNvGraphicFramePr>
          <p:nvPr>
            <p:extLst>
              <p:ext uri="{D42A27DB-BD31-4B8C-83A1-F6EECF244321}">
                <p14:modId xmlns:p14="http://schemas.microsoft.com/office/powerpoint/2010/main" val="388978302"/>
              </p:ext>
            </p:extLst>
          </p:nvPr>
        </p:nvGraphicFramePr>
        <p:xfrm>
          <a:off x="876661" y="1486153"/>
          <a:ext cx="8773169" cy="4717855"/>
        </p:xfrm>
        <a:graphic>
          <a:graphicData uri="http://schemas.openxmlformats.org/drawingml/2006/table">
            <a:tbl>
              <a:tblPr firstRow="1" bandRow="1">
                <a:tableStyleId>{2D5ABB26-0587-4C30-8999-92F81FD0307C}</a:tableStyleId>
              </a:tblPr>
              <a:tblGrid>
                <a:gridCol w="498752">
                  <a:extLst>
                    <a:ext uri="{9D8B030D-6E8A-4147-A177-3AD203B41FA5}">
                      <a16:colId xmlns:a16="http://schemas.microsoft.com/office/drawing/2014/main" val="2345865511"/>
                    </a:ext>
                  </a:extLst>
                </a:gridCol>
                <a:gridCol w="7481292">
                  <a:extLst>
                    <a:ext uri="{9D8B030D-6E8A-4147-A177-3AD203B41FA5}">
                      <a16:colId xmlns:a16="http://schemas.microsoft.com/office/drawing/2014/main" val="2715227716"/>
                    </a:ext>
                  </a:extLst>
                </a:gridCol>
                <a:gridCol w="793125">
                  <a:extLst>
                    <a:ext uri="{9D8B030D-6E8A-4147-A177-3AD203B41FA5}">
                      <a16:colId xmlns:a16="http://schemas.microsoft.com/office/drawing/2014/main" val="3824008046"/>
                    </a:ext>
                  </a:extLst>
                </a:gridCol>
              </a:tblGrid>
              <a:tr h="431137">
                <a:tc>
                  <a:txBody>
                    <a:bodyPr/>
                    <a:lstStyle/>
                    <a:p>
                      <a:pPr algn="ctr"/>
                      <a:r>
                        <a:rPr lang="en-US" sz="1100">
                          <a:latin typeface="MS Gothic"/>
                        </a:rPr>
                        <a:t>No</a:t>
                      </a:r>
                    </a:p>
                  </a:txBody>
                  <a:tcPr anchor="ct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ja-JP" altLang="en-US" sz="1100" dirty="0">
                          <a:latin typeface="MS Gothic"/>
                          <a:ea typeface="Meiryo UI" panose="020B0604030504040204" pitchFamily="50" charset="-128"/>
                        </a:rPr>
                        <a:t>問　題</a:t>
                      </a:r>
                      <a:endParaRPr lang="en-US" sz="1100" dirty="0">
                        <a:latin typeface="MS Gothic"/>
                      </a:endParaRPr>
                    </a:p>
                  </a:txBody>
                  <a:tcPr anchor="ct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r>
                        <a:rPr lang="ja-JP" altLang="en-US" sz="1100">
                          <a:latin typeface="MS Gothic"/>
                          <a:ea typeface="Meiryo UI" panose="020B0604030504040204" pitchFamily="50" charset="-128"/>
                        </a:rPr>
                        <a:t>解答</a:t>
                      </a:r>
                    </a:p>
                  </a:txBody>
                  <a:tcPr anchor="ct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291044788"/>
                  </a:ext>
                </a:extLst>
              </a:tr>
              <a:tr h="415987">
                <a:tc>
                  <a:txBody>
                    <a:bodyPr/>
                    <a:lstStyle/>
                    <a:p>
                      <a:pPr algn="ctr"/>
                      <a:r>
                        <a:rPr lang="en-US" sz="1100">
                          <a:latin typeface="MS Gothic"/>
                        </a:rPr>
                        <a:t>１</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行政機関等は、個人情報の利用目的について、当該個人情報がどのような事務又は業務の用に供され、どのような目的に使われるかをできるだけ具体的かつ個別的に特定しなければならない。</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lang="en-US" altLang="ja-JP" sz="90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endParaRPr lang="en-US" altLang="ja-JP" sz="1100" dirty="0">
                        <a:latin typeface="MS Gothic"/>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2692580759"/>
                  </a:ext>
                </a:extLst>
              </a:tr>
              <a:tr h="415987">
                <a:tc>
                  <a:txBody>
                    <a:bodyPr/>
                    <a:lstStyle/>
                    <a:p>
                      <a:pPr algn="ctr"/>
                      <a:r>
                        <a:rPr lang="en-US" sz="1100">
                          <a:latin typeface="MS Gothic"/>
                        </a:rPr>
                        <a:t>２</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保有個人情報は、第三者に提供したり閲覧させたりすることなく、内部的に利用する限りにおいては自由に活用できる。</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lang="en-US" altLang="ja-JP" sz="90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algn="ctr"/>
                      <a:endParaRPr lang="en-US" sz="1100" dirty="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1842866680"/>
                  </a:ext>
                </a:extLst>
              </a:tr>
              <a:tr h="480087">
                <a:tc>
                  <a:txBody>
                    <a:bodyPr/>
                    <a:lstStyle/>
                    <a:p>
                      <a:pPr algn="ctr"/>
                      <a:r>
                        <a:rPr lang="en-US" sz="1100">
                          <a:latin typeface="MS Gothic"/>
                        </a:rPr>
                        <a:t>３</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行政機関等が個人情報の利用目的を変更する場合には、変更前の利用目的と相当の関連性を有すると合理的に認められる範囲を超えても差し支えない。</a:t>
                      </a:r>
                      <a:endParaRPr kumimoji="1"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dirty="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486977120"/>
                  </a:ext>
                </a:extLst>
              </a:tr>
              <a:tr h="435781">
                <a:tc>
                  <a:txBody>
                    <a:bodyPr/>
                    <a:lstStyle/>
                    <a:p>
                      <a:pPr algn="ctr"/>
                      <a:r>
                        <a:rPr lang="en-US" sz="1100" dirty="0">
                          <a:latin typeface="MS Gothic"/>
                        </a:rPr>
                        <a:t>４</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buNone/>
                      </a:pPr>
                      <a:r>
                        <a:rPr lang="ja-JP" altLang="en-US" sz="900" dirty="0">
                          <a:solidFill>
                            <a:schemeClr val="tx1"/>
                          </a:solidFill>
                          <a:latin typeface="Meiryo UI" panose="020B0604030504040204" pitchFamily="50" charset="-128"/>
                          <a:ea typeface="Meiryo UI" panose="020B0604030504040204" pitchFamily="50" charset="-128"/>
                        </a:rPr>
                        <a:t>行政機関の長等は、本人の同意があるときは、本人の権利利益を不当に侵害するおそれがあると認められる場合であっても利用目的以外の目的のために保有個人情報を利用することができる。</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lang="en-US"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240352003"/>
                  </a:ext>
                </a:extLst>
              </a:tr>
              <a:tr h="441160">
                <a:tc>
                  <a:txBody>
                    <a:bodyPr/>
                    <a:lstStyle/>
                    <a:p>
                      <a:pPr algn="ctr"/>
                      <a:r>
                        <a:rPr lang="en-US" sz="1100">
                          <a:latin typeface="MS Gothic"/>
                        </a:rPr>
                        <a:t>５</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buNone/>
                      </a:pPr>
                      <a:r>
                        <a:rPr lang="ja-JP" altLang="en-US" sz="900" dirty="0">
                          <a:solidFill>
                            <a:schemeClr val="tx1"/>
                          </a:solidFill>
                          <a:latin typeface="Meiryo UI" panose="020B0604030504040204" pitchFamily="50" charset="-128"/>
                          <a:ea typeface="Meiryo UI" panose="020B0604030504040204" pitchFamily="50" charset="-128"/>
                        </a:rPr>
                        <a:t>行政機関の長等は、外国にある第三者への提供を認める旨の同意を得ようとする場合には、あらかじめ所定の情報を本人に提供しなければならない。</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（利用・提供）</a:t>
                      </a:r>
                      <a:endParaRPr lang="en-US"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874694098"/>
                  </a:ext>
                </a:extLst>
              </a:tr>
              <a:tr h="415987">
                <a:tc>
                  <a:txBody>
                    <a:bodyPr/>
                    <a:lstStyle/>
                    <a:p>
                      <a:pPr algn="ctr"/>
                      <a:r>
                        <a:rPr lang="en-US" sz="1100">
                          <a:latin typeface="MS Gothic"/>
                        </a:rPr>
                        <a:t>６</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内容を公表したり本人への連絡のために使用したりする予定はないものの、組織全体で利用するため表計算ソフトを使って新規に個人情報を含むリストを作成し保有したので、個人情報ファイル簿を作成し公表した。</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（個人情報ファイル簿）</a:t>
                      </a:r>
                      <a:endParaRPr lang="en-US" altLang="ja-JP" sz="90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ja-JP" altLang="en-US" sz="1100" dirty="0">
                        <a:latin typeface="MS Gothic"/>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768461856"/>
                  </a:ext>
                </a:extLst>
              </a:tr>
              <a:tr h="433771">
                <a:tc>
                  <a:txBody>
                    <a:bodyPr/>
                    <a:lstStyle/>
                    <a:p>
                      <a:pPr algn="ctr"/>
                      <a:r>
                        <a:rPr lang="en-US" sz="1100">
                          <a:latin typeface="MS Gothic"/>
                        </a:rPr>
                        <a:t>７</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lvl="0">
                        <a:buNone/>
                      </a:pPr>
                      <a:r>
                        <a:rPr lang="ja-JP" altLang="en-US" sz="900" b="0" i="0" u="none" strike="noStrike" baseline="0" noProof="0" dirty="0">
                          <a:solidFill>
                            <a:schemeClr val="tx1"/>
                          </a:solidFill>
                          <a:latin typeface="Meiryo UI" panose="020B0604030504040204" pitchFamily="50" charset="-128"/>
                          <a:ea typeface="Meiryo UI" panose="020B0604030504040204" pitchFamily="50" charset="-128"/>
                        </a:rPr>
                        <a:t>保有個人情報に係る開示請求は、日本国民のみが可能であり、また、未成年者若しくは成年被後見人の法定代理人又は本人の委任による代理人による請求が認められている。</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（開示請求）</a:t>
                      </a:r>
                      <a:endParaRPr lang="en-US" sz="900" b="0" i="0" u="none" strike="noStrike" baseline="0" noProof="0" dirty="0">
                        <a:solidFill>
                          <a:schemeClr val="tx1"/>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100" dirty="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454497118"/>
                  </a:ext>
                </a:extLst>
              </a:tr>
              <a:tr h="415986">
                <a:tc>
                  <a:txBody>
                    <a:bodyPr/>
                    <a:lstStyle/>
                    <a:p>
                      <a:pPr lvl="0" algn="ctr">
                        <a:buNone/>
                      </a:pPr>
                      <a:r>
                        <a:rPr lang="en-US" sz="1100">
                          <a:latin typeface="MS Gothic"/>
                        </a:rPr>
                        <a:t>８</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保有個人情報の開示請求を受けたが、その情報を保有していることを回答するだけで個人情報保護法所定の不開示情報を開示することになってしまうため、その情報を保有しているか否かも明らかにしないまま不開示決定をした。</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（開示請求）</a:t>
                      </a:r>
                      <a:endParaRPr lang="en-US" altLang="ja-JP"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endParaRPr lang="en-US" sz="110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3570213975"/>
                  </a:ext>
                </a:extLst>
              </a:tr>
              <a:tr h="415986">
                <a:tc>
                  <a:txBody>
                    <a:bodyPr/>
                    <a:lstStyle/>
                    <a:p>
                      <a:pPr lvl="0" algn="ctr">
                        <a:buNone/>
                      </a:pPr>
                      <a:r>
                        <a:rPr lang="en-US" sz="1100">
                          <a:latin typeface="MS Gothic"/>
                        </a:rPr>
                        <a:t>９</a:t>
                      </a:r>
                    </a:p>
                  </a:txBody>
                  <a:tcPr anchor="ct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誰でも、自らを本人とする一定の保有個人情報の内容が事実でないと思われるときは、当該保有個人情報の訂正請求を行うことができるが、代理人による請求は認められていない。</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（開示請求）</a:t>
                      </a:r>
                      <a:endParaRPr lang="en-US" altLang="ja-JP" sz="900" dirty="0">
                        <a:solidFill>
                          <a:srgbClr val="FF0000"/>
                        </a:solidFill>
                        <a:latin typeface="Meiryo UI" panose="020B0604030504040204" pitchFamily="50" charset="-128"/>
                        <a:ea typeface="Meiryo UI" panose="020B0604030504040204" pitchFamily="50" charset="-128"/>
                      </a:endParaRP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lvl="0" algn="ctr">
                        <a:buNone/>
                      </a:pPr>
                      <a:endParaRPr lang="en-US" sz="1100" dirty="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576176239"/>
                  </a:ext>
                </a:extLst>
              </a:tr>
              <a:tr h="415986">
                <a:tc>
                  <a:txBody>
                    <a:bodyPr/>
                    <a:lstStyle/>
                    <a:p>
                      <a:pPr lvl="0" algn="ctr">
                        <a:buNone/>
                      </a:pPr>
                      <a:r>
                        <a:rPr lang="en-US" sz="1100" dirty="0">
                          <a:latin typeface="MS Gothic"/>
                        </a:rPr>
                        <a:t>10</a:t>
                      </a:r>
                    </a:p>
                  </a:txBody>
                  <a:tcPr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buNone/>
                      </a:pPr>
                      <a:r>
                        <a:rPr lang="ja-JP" altLang="en-US" sz="900" dirty="0">
                          <a:solidFill>
                            <a:schemeClr val="tx1"/>
                          </a:solidFill>
                          <a:latin typeface="Meiryo UI" panose="020B0604030504040204" pitchFamily="50" charset="-128"/>
                          <a:ea typeface="Meiryo UI" panose="020B0604030504040204" pitchFamily="50" charset="-128"/>
                        </a:rPr>
                        <a:t>行政機関等匿名加工情報の作成に当たっては、特定の個人を識別することができないようにするか又はその作成に用いる保有個人情報を復元することができないようにするために、規則で定める基準に従って保有個人情報を加工しなければならない。</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担当者編</a:t>
                      </a:r>
                      <a:r>
                        <a:rPr lang="en-US" altLang="ja-JP" sz="900" dirty="0">
                          <a:solidFill>
                            <a:srgbClr val="FF0000"/>
                          </a:solidFill>
                          <a:latin typeface="Meiryo UI" panose="020B0604030504040204" pitchFamily="50" charset="-128"/>
                          <a:ea typeface="Meiryo UI" panose="020B0604030504040204" pitchFamily="50" charset="-128"/>
                        </a:rPr>
                        <a:t>】</a:t>
                      </a:r>
                      <a:r>
                        <a:rPr lang="ja-JP" altLang="en-US" sz="900" dirty="0">
                          <a:solidFill>
                            <a:srgbClr val="FF0000"/>
                          </a:solidFill>
                          <a:latin typeface="Meiryo UI" panose="020B0604030504040204" pitchFamily="50" charset="-128"/>
                          <a:ea typeface="Meiryo UI" panose="020B0604030504040204" pitchFamily="50" charset="-128"/>
                        </a:rPr>
                        <a:t>（行政機関等匿名加工情報）</a:t>
                      </a:r>
                      <a:endParaRPr lang="ja-JP" altLang="en-US" sz="900" b="0" i="0" u="none" strike="noStrike" baseline="0" noProof="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tcPr>
                </a:tc>
                <a:tc>
                  <a:txBody>
                    <a:bodyPr/>
                    <a:lstStyle/>
                    <a:p>
                      <a:pPr lvl="0" algn="ctr">
                        <a:buNone/>
                      </a:pPr>
                      <a:endParaRPr lang="en-US" sz="1100" dirty="0">
                        <a:latin typeface="MS Gothic"/>
                      </a:endParaRPr>
                    </a:p>
                  </a:txBody>
                  <a:tcPr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tcPr>
                </a:tc>
                <a:extLst>
                  <a:ext uri="{0D108BD9-81ED-4DB2-BD59-A6C34878D82A}">
                    <a16:rowId xmlns:a16="http://schemas.microsoft.com/office/drawing/2014/main" val="1832363481"/>
                  </a:ext>
                </a:extLst>
              </a:tr>
            </a:tbl>
          </a:graphicData>
        </a:graphic>
      </p:graphicFrame>
      <p:sp>
        <p:nvSpPr>
          <p:cNvPr id="2" name="TextBox 8">
            <a:extLst>
              <a:ext uri="{FF2B5EF4-FFF2-40B4-BE49-F238E27FC236}">
                <a16:creationId xmlns:a16="http://schemas.microsoft.com/office/drawing/2014/main" id="{C28610E3-258F-8C3A-0952-31A9BD3D199A}"/>
              </a:ext>
            </a:extLst>
          </p:cNvPr>
          <p:cNvSpPr txBox="1"/>
          <p:nvPr/>
        </p:nvSpPr>
        <p:spPr>
          <a:xfrm>
            <a:off x="692341" y="6316245"/>
            <a:ext cx="886168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marR="0" lvl="0" indent="-285750" algn="l" defTabSz="457200" rtl="0" eaLnBrk="1" fontAlgn="auto" latinLnBrk="0" hangingPunct="1">
              <a:lnSpc>
                <a:spcPct val="100000"/>
              </a:lnSpc>
              <a:spcBef>
                <a:spcPts val="0"/>
              </a:spcBef>
              <a:spcAft>
                <a:spcPts val="0"/>
              </a:spcAft>
              <a:buClrTx/>
              <a:buSzTx/>
              <a:buFont typeface="Wingdings"/>
              <a:buChar char="v"/>
              <a:tabLst/>
              <a:defRPr/>
            </a:pPr>
            <a:r>
              <a:rPr kumimoji="0" lang="ja-JP" altLang="en-US" sz="1200" b="0" i="0" u="none" strike="noStrike" kern="1200" cap="none" spc="0" normalizeH="0" baseline="0" noProof="0" dirty="0">
                <a:ln>
                  <a:noFill/>
                </a:ln>
                <a:solidFill>
                  <a:prstClr val="black"/>
                </a:solidFill>
                <a:effectLst/>
                <a:uLnTx/>
                <a:uFillTx/>
                <a:latin typeface="MS Gothic"/>
                <a:ea typeface="MS Gothic"/>
                <a:cs typeface="Calibri"/>
              </a:rPr>
              <a:t>各設問に対して、○又は</a:t>
            </a:r>
            <a:r>
              <a:rPr kumimoji="0" lang="en-US" altLang="ja-JP" sz="1200" b="0" i="0" u="none" strike="noStrike" kern="1200" cap="none" spc="0" normalizeH="0" baseline="0" noProof="0" dirty="0">
                <a:ln>
                  <a:noFill/>
                </a:ln>
                <a:solidFill>
                  <a:prstClr val="black"/>
                </a:solidFill>
                <a:effectLst/>
                <a:uLnTx/>
                <a:uFillTx/>
                <a:latin typeface="MS Gothic"/>
                <a:ea typeface="MS Gothic"/>
                <a:cs typeface="Calibri"/>
              </a:rPr>
              <a:t>×</a:t>
            </a:r>
            <a:r>
              <a:rPr kumimoji="0" lang="ja-JP" altLang="en-US" sz="1200" b="0" i="0" u="none" strike="noStrike" kern="1200" cap="none" spc="0" normalizeH="0" baseline="0" noProof="0" dirty="0">
                <a:ln>
                  <a:noFill/>
                </a:ln>
                <a:solidFill>
                  <a:prstClr val="black"/>
                </a:solidFill>
                <a:effectLst/>
                <a:uLnTx/>
                <a:uFillTx/>
                <a:latin typeface="MS Gothic"/>
                <a:ea typeface="MS Gothic"/>
                <a:cs typeface="Calibri"/>
              </a:rPr>
              <a:t>で解答してください。</a:t>
            </a:r>
          </a:p>
          <a:p>
            <a:pPr marL="288000" marR="0" lvl="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S Gothic"/>
                <a:ea typeface="MS Gothic"/>
                <a:cs typeface="Calibri"/>
              </a:rPr>
              <a:t>解答の正解は次のページにありますので、解答したあとに正解を確認しましょう。</a:t>
            </a:r>
          </a:p>
        </p:txBody>
      </p:sp>
    </p:spTree>
    <p:extLst>
      <p:ext uri="{BB962C8B-B14F-4D97-AF65-F5344CB8AC3E}">
        <p14:creationId xmlns:p14="http://schemas.microsoft.com/office/powerpoint/2010/main" val="18346575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49E5E3EEF4D7045AD26CF945452304D" ma:contentTypeVersion="19" ma:contentTypeDescription="新しいドキュメントを作成します。" ma:contentTypeScope="" ma:versionID="0ff39a8c25d4d10c585a107c2e9fb721">
  <xsd:schema xmlns:xsd="http://www.w3.org/2001/XMLSchema" xmlns:xs="http://www.w3.org/2001/XMLSchema" xmlns:p="http://schemas.microsoft.com/office/2006/metadata/properties" xmlns:ns2="d95e9d8b-3f93-46aa-81f0-e7ff21611f67" xmlns:ns3="b85bb29a-ad32-4d65-8d6c-cb796b2e9423" targetNamespace="http://schemas.microsoft.com/office/2006/metadata/properties" ma:root="true" ma:fieldsID="f2e17a5fabfbf8a93dce64ecb268d9c2" ns2:_="" ns3:_="">
    <xsd:import namespace="d95e9d8b-3f93-46aa-81f0-e7ff21611f67"/>
    <xsd:import namespace="b85bb29a-ad32-4d65-8d6c-cb796b2e942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_Flow_SignoffStatus" minOccurs="0"/>
                <xsd:element ref="ns2:MediaServiceObjectDetectorVersions" minOccurs="0"/>
                <xsd:element ref="ns2:MediaServiceSearchProperties" minOccurs="0"/>
                <xsd:element ref="ns2:_x5150__x7ae5__x624b__x5f53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e9d8b-3f93-46aa-81f0-e7ff21611f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627f__x8a8d__x306e__x72b6__x614b_">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x5150__x7ae5__x624b__x5f53_" ma:index="24" nillable="true" ma:displayName="児童手当" ma:format="Hyperlink" ma:internalName="_x5150__x7ae5__x624b__x5f53_">
      <xsd:complexType>
        <xsd:complexContent>
          <xsd:extension base="dms:URL">
            <xsd:sequence>
              <xsd:element name="Url" type="dms:ValidUrl" minOccurs="0" nillable="true"/>
              <xsd:element name="Description" type="xsd:string" nillable="true"/>
            </xsd:sequence>
          </xsd:extension>
        </xsd:complexContent>
      </xsd:complex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5bb29a-ad32-4d65-8d6c-cb796b2e9423"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f898d1f5-625d-4026-bc2f-96502dbb22f7}" ma:internalName="TaxCatchAll" ma:showField="CatchAllData" ma:web="b85bb29a-ad32-4d65-8d6c-cb796b2e94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d95e9d8b-3f93-46aa-81f0-e7ff21611f67" xsi:nil="true"/>
    <TaxCatchAll xmlns="b85bb29a-ad32-4d65-8d6c-cb796b2e9423" xsi:nil="true"/>
    <lcf76f155ced4ddcb4097134ff3c332f xmlns="d95e9d8b-3f93-46aa-81f0-e7ff21611f67">
      <Terms xmlns="http://schemas.microsoft.com/office/infopath/2007/PartnerControls"/>
    </lcf76f155ced4ddcb4097134ff3c332f>
    <_x5150__x7ae5__x624b__x5f53_ xmlns="d95e9d8b-3f93-46aa-81f0-e7ff21611f67">
      <Url xsi:nil="true"/>
      <Description xsi:nil="true"/>
    </_x5150__x7ae5__x624b__x5f53_>
    <SharedWithUsers xmlns="b85bb29a-ad32-4d65-8d6c-cb796b2e9423">
      <UserInfo>
        <DisplayName/>
        <AccountId xsi:nil="true"/>
        <AccountType/>
      </UserInfo>
    </SharedWithUsers>
  </documentManagement>
</p:properties>
</file>

<file path=customXml/itemProps1.xml><?xml version="1.0" encoding="utf-8"?>
<ds:datastoreItem xmlns:ds="http://schemas.openxmlformats.org/officeDocument/2006/customXml" ds:itemID="{CB64AAA5-1E67-402C-8776-7C8F3F107EE8}"/>
</file>

<file path=customXml/itemProps2.xml><?xml version="1.0" encoding="utf-8"?>
<ds:datastoreItem xmlns:ds="http://schemas.openxmlformats.org/officeDocument/2006/customXml" ds:itemID="{20F4692B-F4CD-41BF-AC2B-B79CE529167E}"/>
</file>

<file path=customXml/itemProps3.xml><?xml version="1.0" encoding="utf-8"?>
<ds:datastoreItem xmlns:ds="http://schemas.openxmlformats.org/officeDocument/2006/customXml" ds:itemID="{A76C7720-EACA-4173-8336-673B21631EAA}"/>
</file>

<file path=docProps/app.xml><?xml version="1.0" encoding="utf-8"?>
<Properties xmlns="http://schemas.openxmlformats.org/officeDocument/2006/extended-properties" xmlns:vt="http://schemas.openxmlformats.org/officeDocument/2006/docPropsVTypes">
  <Template>Office Theme</Template>
  <TotalTime>0</TotalTime>
  <Words>593</Words>
  <Application>Microsoft Office PowerPoint</Application>
  <PresentationFormat>A4 210 x 297 mm</PresentationFormat>
  <Paragraphs>32</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MS Gothic</vt:lpstr>
      <vt:lpstr>Arial</vt:lpstr>
      <vt:lpstr>Calibri</vt:lpstr>
      <vt:lpstr>Calibri Light</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2025-10-15T08:37:03Z</dcterms:created>
  <dcterms:modified xsi:type="dcterms:W3CDTF">2025-10-15T08:37:14Z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1097600</vt:r8>
  </property>
  <property fmtid="{D5CDD505-2E9C-101B-9397-08002B2CF9AE}" pid="3" name="MediaServiceImageTags">
    <vt:lpwstr/>
  </property>
  <property fmtid="{D5CDD505-2E9C-101B-9397-08002B2CF9AE}" pid="4" name="ContentTypeId">
    <vt:lpwstr>0x010100F49E5E3EEF4D7045AD26CF945452304D</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